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301" r:id="rId2"/>
    <p:sldId id="306" r:id="rId3"/>
    <p:sldId id="303" r:id="rId4"/>
    <p:sldId id="304" r:id="rId5"/>
    <p:sldId id="305" r:id="rId6"/>
    <p:sldId id="257" r:id="rId7"/>
    <p:sldId id="258" r:id="rId8"/>
    <p:sldId id="307"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A0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8" autoAdjust="0"/>
    <p:restoredTop sz="82989"/>
  </p:normalViewPr>
  <p:slideViewPr>
    <p:cSldViewPr snapToGrid="0">
      <p:cViewPr varScale="1">
        <p:scale>
          <a:sx n="70" d="100"/>
          <a:sy n="70" d="100"/>
        </p:scale>
        <p:origin x="1166"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93E0A0-253F-7B4C-B371-E0988A1CA584}" type="datetimeFigureOut">
              <a:rPr lang="en-GB" smtClean="0"/>
              <a:t>04/01/2022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49A22F-9F3C-A845-AC69-663B0AD02A2D}" type="slidenum">
              <a:rPr lang="en-GB" smtClean="0"/>
              <a:t>‹#›</a:t>
            </a:fld>
            <a:endParaRPr lang="en-GB"/>
          </a:p>
        </p:txBody>
      </p:sp>
    </p:spTree>
    <p:extLst>
      <p:ext uri="{BB962C8B-B14F-4D97-AF65-F5344CB8AC3E}">
        <p14:creationId xmlns:p14="http://schemas.microsoft.com/office/powerpoint/2010/main" val="20766316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aseline="0" dirty="0"/>
          </a:p>
        </p:txBody>
      </p:sp>
      <p:sp>
        <p:nvSpPr>
          <p:cNvPr id="4" name="Slide Number Placeholder 3"/>
          <p:cNvSpPr>
            <a:spLocks noGrp="1"/>
          </p:cNvSpPr>
          <p:nvPr>
            <p:ph type="sldNum" sz="quarter" idx="10"/>
          </p:nvPr>
        </p:nvSpPr>
        <p:spPr/>
        <p:txBody>
          <a:bodyPr/>
          <a:lstStyle/>
          <a:p>
            <a:fld id="{BF9B6880-4A9B-4462-A1B8-797F7BA54563}" type="slidenum">
              <a:rPr lang="en-GB" smtClean="0"/>
              <a:t>1</a:t>
            </a:fld>
            <a:endParaRPr lang="en-GB"/>
          </a:p>
        </p:txBody>
      </p:sp>
    </p:spTree>
    <p:extLst>
      <p:ext uri="{BB962C8B-B14F-4D97-AF65-F5344CB8AC3E}">
        <p14:creationId xmlns:p14="http://schemas.microsoft.com/office/powerpoint/2010/main" val="35297990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aseline="0" dirty="0"/>
          </a:p>
        </p:txBody>
      </p:sp>
      <p:sp>
        <p:nvSpPr>
          <p:cNvPr id="4" name="Slide Number Placeholder 3"/>
          <p:cNvSpPr>
            <a:spLocks noGrp="1"/>
          </p:cNvSpPr>
          <p:nvPr>
            <p:ph type="sldNum" sz="quarter" idx="10"/>
          </p:nvPr>
        </p:nvSpPr>
        <p:spPr/>
        <p:txBody>
          <a:bodyPr/>
          <a:lstStyle/>
          <a:p>
            <a:fld id="{BF9B6880-4A9B-4462-A1B8-797F7BA54563}" type="slidenum">
              <a:rPr lang="en-GB" smtClean="0"/>
              <a:t>2</a:t>
            </a:fld>
            <a:endParaRPr lang="en-GB"/>
          </a:p>
        </p:txBody>
      </p:sp>
    </p:spTree>
    <p:extLst>
      <p:ext uri="{BB962C8B-B14F-4D97-AF65-F5344CB8AC3E}">
        <p14:creationId xmlns:p14="http://schemas.microsoft.com/office/powerpoint/2010/main" val="23823715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aseline="0" dirty="0"/>
          </a:p>
        </p:txBody>
      </p:sp>
      <p:sp>
        <p:nvSpPr>
          <p:cNvPr id="4" name="Slide Number Placeholder 3"/>
          <p:cNvSpPr>
            <a:spLocks noGrp="1"/>
          </p:cNvSpPr>
          <p:nvPr>
            <p:ph type="sldNum" sz="quarter" idx="10"/>
          </p:nvPr>
        </p:nvSpPr>
        <p:spPr/>
        <p:txBody>
          <a:bodyPr/>
          <a:lstStyle/>
          <a:p>
            <a:fld id="{BF9B6880-4A9B-4462-A1B8-797F7BA54563}" type="slidenum">
              <a:rPr lang="en-GB" smtClean="0"/>
              <a:t>3</a:t>
            </a:fld>
            <a:endParaRPr lang="en-GB"/>
          </a:p>
        </p:txBody>
      </p:sp>
    </p:spTree>
    <p:extLst>
      <p:ext uri="{BB962C8B-B14F-4D97-AF65-F5344CB8AC3E}">
        <p14:creationId xmlns:p14="http://schemas.microsoft.com/office/powerpoint/2010/main" val="22416382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BF9B6880-4A9B-4462-A1B8-797F7BA54563}" type="slidenum">
              <a:rPr lang="en-GB" smtClean="0"/>
              <a:t>4</a:t>
            </a:fld>
            <a:endParaRPr lang="en-GB"/>
          </a:p>
        </p:txBody>
      </p:sp>
    </p:spTree>
    <p:extLst>
      <p:ext uri="{BB962C8B-B14F-4D97-AF65-F5344CB8AC3E}">
        <p14:creationId xmlns:p14="http://schemas.microsoft.com/office/powerpoint/2010/main" val="7355307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aseline="0" dirty="0"/>
          </a:p>
        </p:txBody>
      </p:sp>
      <p:sp>
        <p:nvSpPr>
          <p:cNvPr id="4" name="Slide Number Placeholder 3"/>
          <p:cNvSpPr>
            <a:spLocks noGrp="1"/>
          </p:cNvSpPr>
          <p:nvPr>
            <p:ph type="sldNum" sz="quarter" idx="10"/>
          </p:nvPr>
        </p:nvSpPr>
        <p:spPr/>
        <p:txBody>
          <a:bodyPr/>
          <a:lstStyle/>
          <a:p>
            <a:fld id="{BF9B6880-4A9B-4462-A1B8-797F7BA54563}" type="slidenum">
              <a:rPr lang="en-GB" smtClean="0"/>
              <a:t>5</a:t>
            </a:fld>
            <a:endParaRPr lang="en-GB"/>
          </a:p>
        </p:txBody>
      </p:sp>
    </p:spTree>
    <p:extLst>
      <p:ext uri="{BB962C8B-B14F-4D97-AF65-F5344CB8AC3E}">
        <p14:creationId xmlns:p14="http://schemas.microsoft.com/office/powerpoint/2010/main" val="41536074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BBD630C3-4B9C-4518-92A6-A0A86E30E6BD}" type="datetimeFigureOut">
              <a:rPr lang="en-GB" smtClean="0"/>
              <a:t>04/01/2022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41898F-773B-41BC-95DD-58C44443D918}" type="slidenum">
              <a:rPr lang="en-GB" smtClean="0"/>
              <a:t>‹#›</a:t>
            </a:fld>
            <a:endParaRPr lang="en-GB"/>
          </a:p>
        </p:txBody>
      </p:sp>
    </p:spTree>
    <p:extLst>
      <p:ext uri="{BB962C8B-B14F-4D97-AF65-F5344CB8AC3E}">
        <p14:creationId xmlns:p14="http://schemas.microsoft.com/office/powerpoint/2010/main" val="1383777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BD630C3-4B9C-4518-92A6-A0A86E30E6BD}" type="datetimeFigureOut">
              <a:rPr lang="en-GB" smtClean="0"/>
              <a:t>04/01/2022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41898F-773B-41BC-95DD-58C44443D918}" type="slidenum">
              <a:rPr lang="en-GB" smtClean="0"/>
              <a:t>‹#›</a:t>
            </a:fld>
            <a:endParaRPr lang="en-GB"/>
          </a:p>
        </p:txBody>
      </p:sp>
    </p:spTree>
    <p:extLst>
      <p:ext uri="{BB962C8B-B14F-4D97-AF65-F5344CB8AC3E}">
        <p14:creationId xmlns:p14="http://schemas.microsoft.com/office/powerpoint/2010/main" val="41374708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BD630C3-4B9C-4518-92A6-A0A86E30E6BD}" type="datetimeFigureOut">
              <a:rPr lang="en-GB" smtClean="0"/>
              <a:t>04/01/2022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41898F-773B-41BC-95DD-58C44443D918}" type="slidenum">
              <a:rPr lang="en-GB" smtClean="0"/>
              <a:t>‹#›</a:t>
            </a:fld>
            <a:endParaRPr lang="en-GB"/>
          </a:p>
        </p:txBody>
      </p:sp>
    </p:spTree>
    <p:extLst>
      <p:ext uri="{BB962C8B-B14F-4D97-AF65-F5344CB8AC3E}">
        <p14:creationId xmlns:p14="http://schemas.microsoft.com/office/powerpoint/2010/main" val="40781572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9_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C5DD0EB-F250-44D1-8A40-0C4675F521FF}"/>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t="8840" b="8551"/>
          <a:stretch/>
        </p:blipFill>
        <p:spPr>
          <a:xfrm>
            <a:off x="-37613" y="0"/>
            <a:ext cx="12251678" cy="6858000"/>
          </a:xfrm>
          <a:prstGeom prst="rect">
            <a:avLst/>
          </a:prstGeom>
        </p:spPr>
      </p:pic>
      <p:sp>
        <p:nvSpPr>
          <p:cNvPr id="9" name="Title 8">
            <a:extLst>
              <a:ext uri="{FF2B5EF4-FFF2-40B4-BE49-F238E27FC236}">
                <a16:creationId xmlns:a16="http://schemas.microsoft.com/office/drawing/2014/main" id="{524E42F0-7467-4049-896A-52C4BB5B0009}"/>
              </a:ext>
            </a:extLst>
          </p:cNvPr>
          <p:cNvSpPr>
            <a:spLocks noGrp="1"/>
          </p:cNvSpPr>
          <p:nvPr>
            <p:ph type="title"/>
          </p:nvPr>
        </p:nvSpPr>
        <p:spPr>
          <a:xfrm>
            <a:off x="838200" y="2766218"/>
            <a:ext cx="10515600" cy="1325563"/>
          </a:xfrm>
        </p:spPr>
        <p:txBody>
          <a:bodyPr/>
          <a:lstStyle>
            <a:lvl1pPr>
              <a:defRPr>
                <a:solidFill>
                  <a:schemeClr val="accent1"/>
                </a:solidFill>
              </a:defRPr>
            </a:lvl1pPr>
          </a:lstStyle>
          <a:p>
            <a:r>
              <a:rPr lang="en-US" dirty="0"/>
              <a:t>Click to edit Master title style</a:t>
            </a:r>
            <a:endParaRPr lang="en-GB" dirty="0"/>
          </a:p>
        </p:txBody>
      </p:sp>
    </p:spTree>
    <p:extLst>
      <p:ext uri="{BB962C8B-B14F-4D97-AF65-F5344CB8AC3E}">
        <p14:creationId xmlns:p14="http://schemas.microsoft.com/office/powerpoint/2010/main" val="7299432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BD630C3-4B9C-4518-92A6-A0A86E30E6BD}" type="datetimeFigureOut">
              <a:rPr lang="en-GB" smtClean="0"/>
              <a:t>04/01/2022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41898F-773B-41BC-95DD-58C44443D918}" type="slidenum">
              <a:rPr lang="en-GB" smtClean="0"/>
              <a:t>‹#›</a:t>
            </a:fld>
            <a:endParaRPr lang="en-GB"/>
          </a:p>
        </p:txBody>
      </p:sp>
    </p:spTree>
    <p:extLst>
      <p:ext uri="{BB962C8B-B14F-4D97-AF65-F5344CB8AC3E}">
        <p14:creationId xmlns:p14="http://schemas.microsoft.com/office/powerpoint/2010/main" val="25783278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BD630C3-4B9C-4518-92A6-A0A86E30E6BD}" type="datetimeFigureOut">
              <a:rPr lang="en-GB" smtClean="0"/>
              <a:t>04/01/2022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341898F-773B-41BC-95DD-58C44443D918}" type="slidenum">
              <a:rPr lang="en-GB" smtClean="0"/>
              <a:t>‹#›</a:t>
            </a:fld>
            <a:endParaRPr lang="en-GB"/>
          </a:p>
        </p:txBody>
      </p:sp>
    </p:spTree>
    <p:extLst>
      <p:ext uri="{BB962C8B-B14F-4D97-AF65-F5344CB8AC3E}">
        <p14:creationId xmlns:p14="http://schemas.microsoft.com/office/powerpoint/2010/main" val="3568623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BBD630C3-4B9C-4518-92A6-A0A86E30E6BD}" type="datetimeFigureOut">
              <a:rPr lang="en-GB" smtClean="0"/>
              <a:t>04/01/2022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341898F-773B-41BC-95DD-58C44443D918}" type="slidenum">
              <a:rPr lang="en-GB" smtClean="0"/>
              <a:t>‹#›</a:t>
            </a:fld>
            <a:endParaRPr lang="en-GB"/>
          </a:p>
        </p:txBody>
      </p:sp>
    </p:spTree>
    <p:extLst>
      <p:ext uri="{BB962C8B-B14F-4D97-AF65-F5344CB8AC3E}">
        <p14:creationId xmlns:p14="http://schemas.microsoft.com/office/powerpoint/2010/main" val="2923640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BBD630C3-4B9C-4518-92A6-A0A86E30E6BD}" type="datetimeFigureOut">
              <a:rPr lang="en-GB" smtClean="0"/>
              <a:t>04/01/2022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341898F-773B-41BC-95DD-58C44443D918}" type="slidenum">
              <a:rPr lang="en-GB" smtClean="0"/>
              <a:t>‹#›</a:t>
            </a:fld>
            <a:endParaRPr lang="en-GB"/>
          </a:p>
        </p:txBody>
      </p:sp>
    </p:spTree>
    <p:extLst>
      <p:ext uri="{BB962C8B-B14F-4D97-AF65-F5344CB8AC3E}">
        <p14:creationId xmlns:p14="http://schemas.microsoft.com/office/powerpoint/2010/main" val="8933017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BBD630C3-4B9C-4518-92A6-A0A86E30E6BD}" type="datetimeFigureOut">
              <a:rPr lang="en-GB" smtClean="0"/>
              <a:t>04/01/2022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341898F-773B-41BC-95DD-58C44443D918}" type="slidenum">
              <a:rPr lang="en-GB" smtClean="0"/>
              <a:t>‹#›</a:t>
            </a:fld>
            <a:endParaRPr lang="en-GB"/>
          </a:p>
        </p:txBody>
      </p:sp>
    </p:spTree>
    <p:extLst>
      <p:ext uri="{BB962C8B-B14F-4D97-AF65-F5344CB8AC3E}">
        <p14:creationId xmlns:p14="http://schemas.microsoft.com/office/powerpoint/2010/main" val="33594416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D630C3-4B9C-4518-92A6-A0A86E30E6BD}" type="datetimeFigureOut">
              <a:rPr lang="en-GB" smtClean="0"/>
              <a:t>04/01/2022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341898F-773B-41BC-95DD-58C44443D918}" type="slidenum">
              <a:rPr lang="en-GB" smtClean="0"/>
              <a:t>‹#›</a:t>
            </a:fld>
            <a:endParaRPr lang="en-GB"/>
          </a:p>
        </p:txBody>
      </p:sp>
    </p:spTree>
    <p:extLst>
      <p:ext uri="{BB962C8B-B14F-4D97-AF65-F5344CB8AC3E}">
        <p14:creationId xmlns:p14="http://schemas.microsoft.com/office/powerpoint/2010/main" val="249522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BD630C3-4B9C-4518-92A6-A0A86E30E6BD}" type="datetimeFigureOut">
              <a:rPr lang="en-GB" smtClean="0"/>
              <a:t>04/01/2022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341898F-773B-41BC-95DD-58C44443D918}" type="slidenum">
              <a:rPr lang="en-GB" smtClean="0"/>
              <a:t>‹#›</a:t>
            </a:fld>
            <a:endParaRPr lang="en-GB"/>
          </a:p>
        </p:txBody>
      </p:sp>
    </p:spTree>
    <p:extLst>
      <p:ext uri="{BB962C8B-B14F-4D97-AF65-F5344CB8AC3E}">
        <p14:creationId xmlns:p14="http://schemas.microsoft.com/office/powerpoint/2010/main" val="27070491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BD630C3-4B9C-4518-92A6-A0A86E30E6BD}" type="datetimeFigureOut">
              <a:rPr lang="en-GB" smtClean="0"/>
              <a:t>04/01/2022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341898F-773B-41BC-95DD-58C44443D918}" type="slidenum">
              <a:rPr lang="en-GB" smtClean="0"/>
              <a:t>‹#›</a:t>
            </a:fld>
            <a:endParaRPr lang="en-GB"/>
          </a:p>
        </p:txBody>
      </p:sp>
    </p:spTree>
    <p:extLst>
      <p:ext uri="{BB962C8B-B14F-4D97-AF65-F5344CB8AC3E}">
        <p14:creationId xmlns:p14="http://schemas.microsoft.com/office/powerpoint/2010/main" val="6585103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D630C3-4B9C-4518-92A6-A0A86E30E6BD}" type="datetimeFigureOut">
              <a:rPr lang="en-GB" smtClean="0"/>
              <a:t>04/01/2022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41898F-773B-41BC-95DD-58C44443D918}" type="slidenum">
              <a:rPr lang="en-GB" smtClean="0"/>
              <a:t>‹#›</a:t>
            </a:fld>
            <a:endParaRPr lang="en-GB"/>
          </a:p>
        </p:txBody>
      </p:sp>
    </p:spTree>
    <p:extLst>
      <p:ext uri="{BB962C8B-B14F-4D97-AF65-F5344CB8AC3E}">
        <p14:creationId xmlns:p14="http://schemas.microsoft.com/office/powerpoint/2010/main" val="7801750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openxmlformats.org/officeDocument/2006/relationships/image" Target="../media/image2.emf"/><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2.xml"/><Relationship Id="rId5" Type="http://schemas.openxmlformats.org/officeDocument/2006/relationships/image" Target="../media/image2.emf"/><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2.xml"/><Relationship Id="rId5" Type="http://schemas.openxmlformats.org/officeDocument/2006/relationships/image" Target="../media/image2.emf"/><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png"/><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10.png"/><Relationship Id="rId7" Type="http://schemas.openxmlformats.org/officeDocument/2006/relationships/image" Target="../media/image12.png"/><Relationship Id="rId2"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11.png"/><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F8E0CC91-6C38-8F4D-9A90-B335A720EF1C}"/>
              </a:ext>
            </a:extLst>
          </p:cNvPr>
          <p:cNvSpPr txBox="1">
            <a:spLocks/>
          </p:cNvSpPr>
          <p:nvPr/>
        </p:nvSpPr>
        <p:spPr>
          <a:xfrm>
            <a:off x="340149" y="12744"/>
            <a:ext cx="12342471" cy="133858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r>
              <a:rPr lang="en-GB" sz="3600" dirty="0">
                <a:solidFill>
                  <a:srgbClr val="FDA027"/>
                </a:solidFill>
                <a:latin typeface="Poppins ExtraBold" pitchFamily="2" charset="77"/>
                <a:cs typeface="Poppins ExtraBold" pitchFamily="2" charset="77"/>
              </a:rPr>
              <a:t>How does litter travel to the sea?</a:t>
            </a:r>
          </a:p>
        </p:txBody>
      </p:sp>
      <p:pic>
        <p:nvPicPr>
          <p:cNvPr id="7" name="Picture 6">
            <a:extLst>
              <a:ext uri="{FF2B5EF4-FFF2-40B4-BE49-F238E27FC236}">
                <a16:creationId xmlns:a16="http://schemas.microsoft.com/office/drawing/2014/main" id="{A88981AF-0325-FA4E-AE90-00825D45AE56}"/>
              </a:ext>
            </a:extLst>
          </p:cNvPr>
          <p:cNvPicPr>
            <a:picLocks noChangeAspect="1"/>
          </p:cNvPicPr>
          <p:nvPr/>
        </p:nvPicPr>
        <p:blipFill>
          <a:blip r:embed="rId3"/>
          <a:stretch>
            <a:fillRect/>
          </a:stretch>
        </p:blipFill>
        <p:spPr>
          <a:xfrm>
            <a:off x="315686" y="1633715"/>
            <a:ext cx="8241778" cy="4390691"/>
          </a:xfrm>
          <a:prstGeom prst="rect">
            <a:avLst/>
          </a:prstGeom>
        </p:spPr>
      </p:pic>
      <p:sp>
        <p:nvSpPr>
          <p:cNvPr id="9" name="Rectangle 8">
            <a:extLst>
              <a:ext uri="{FF2B5EF4-FFF2-40B4-BE49-F238E27FC236}">
                <a16:creationId xmlns:a16="http://schemas.microsoft.com/office/drawing/2014/main" id="{3424FAB7-DA41-F946-987C-A5C74C4BDC3A}"/>
              </a:ext>
            </a:extLst>
          </p:cNvPr>
          <p:cNvSpPr/>
          <p:nvPr/>
        </p:nvSpPr>
        <p:spPr>
          <a:xfrm>
            <a:off x="8755426" y="1504856"/>
            <a:ext cx="3120888" cy="4648407"/>
          </a:xfrm>
          <a:prstGeom prst="rect">
            <a:avLst/>
          </a:prstGeom>
          <a:solidFill>
            <a:schemeClr val="bg1"/>
          </a:solidFill>
          <a:ln w="38100">
            <a:solidFill>
              <a:srgbClr val="FDA027"/>
            </a:solidFill>
          </a:ln>
        </p:spPr>
        <p:style>
          <a:lnRef idx="2">
            <a:schemeClr val="accent1">
              <a:shade val="50000"/>
            </a:schemeClr>
          </a:lnRef>
          <a:fillRef idx="1">
            <a:schemeClr val="accent1"/>
          </a:fillRef>
          <a:effectRef idx="0">
            <a:schemeClr val="accent1"/>
          </a:effectRef>
          <a:fontRef idx="minor">
            <a:schemeClr val="lt1"/>
          </a:fontRef>
        </p:style>
        <p:txBody>
          <a:bodyPr lIns="144000" tIns="144000" rtlCol="0" anchor="t"/>
          <a:lstStyle/>
          <a:p>
            <a:r>
              <a:rPr lang="en-GB" sz="1400" b="1" dirty="0">
                <a:solidFill>
                  <a:srgbClr val="FDA027"/>
                </a:solidFill>
                <a:latin typeface="Poppins" panose="00000500000000000000" pitchFamily="2" charset="0"/>
                <a:cs typeface="Poppins" panose="00000500000000000000" pitchFamily="2" charset="0"/>
              </a:rPr>
              <a:t>80% of ocean litter comes from the land. </a:t>
            </a:r>
          </a:p>
          <a:p>
            <a:endParaRPr lang="en-GB" sz="1200" dirty="0">
              <a:solidFill>
                <a:srgbClr val="FDA027"/>
              </a:solidFill>
              <a:latin typeface="Poppins" panose="00000500000000000000" pitchFamily="2" charset="0"/>
              <a:cs typeface="Poppins" panose="00000500000000000000" pitchFamily="2" charset="0"/>
            </a:endParaRPr>
          </a:p>
          <a:p>
            <a:r>
              <a:rPr lang="en-GB" sz="1400" b="1" dirty="0">
                <a:solidFill>
                  <a:srgbClr val="FDA027"/>
                </a:solidFill>
                <a:latin typeface="Poppins" panose="00000500000000000000" pitchFamily="2" charset="0"/>
                <a:cs typeface="Poppins" panose="00000500000000000000" pitchFamily="2" charset="0"/>
              </a:rPr>
              <a:t>Use this matching exercise to help pupils understand how litter reaches the sea.</a:t>
            </a:r>
          </a:p>
          <a:p>
            <a:r>
              <a:rPr lang="en-GB" sz="1200" dirty="0">
                <a:solidFill>
                  <a:srgbClr val="FDA027"/>
                </a:solidFill>
                <a:latin typeface="Poppins" panose="00000500000000000000" pitchFamily="2" charset="0"/>
                <a:cs typeface="Poppins" panose="00000500000000000000" pitchFamily="2" charset="0"/>
              </a:rPr>
              <a:t> </a:t>
            </a:r>
          </a:p>
          <a:p>
            <a:pPr>
              <a:lnSpc>
                <a:spcPts val="1640"/>
              </a:lnSpc>
            </a:pPr>
            <a:r>
              <a:rPr lang="en-GB" sz="1200" dirty="0">
                <a:solidFill>
                  <a:schemeClr val="tx1"/>
                </a:solidFill>
                <a:latin typeface="Poppins" panose="00000500000000000000" pitchFamily="2" charset="0"/>
                <a:cs typeface="Poppins" panose="00000500000000000000" pitchFamily="2" charset="0"/>
              </a:rPr>
              <a:t>Put pupils into small groups and give each group a </a:t>
            </a:r>
            <a:r>
              <a:rPr lang="en-GB" sz="1200" b="1" dirty="0">
                <a:solidFill>
                  <a:schemeClr val="tx1"/>
                </a:solidFill>
                <a:latin typeface="Poppins" panose="00000500000000000000" pitchFamily="2" charset="0"/>
                <a:cs typeface="Poppins" panose="00000500000000000000" pitchFamily="2" charset="0"/>
              </a:rPr>
              <a:t>litter item board </a:t>
            </a:r>
            <a:r>
              <a:rPr lang="en-GB" sz="1200" dirty="0">
                <a:solidFill>
                  <a:schemeClr val="tx1"/>
                </a:solidFill>
                <a:latin typeface="Poppins" panose="00000500000000000000" pitchFamily="2" charset="0"/>
                <a:cs typeface="Poppins" panose="00000500000000000000" pitchFamily="2" charset="0"/>
              </a:rPr>
              <a:t>and a </a:t>
            </a:r>
            <a:r>
              <a:rPr lang="en-GB" sz="1200" b="1" dirty="0">
                <a:solidFill>
                  <a:schemeClr val="tx1"/>
                </a:solidFill>
                <a:latin typeface="Poppins" panose="00000500000000000000" pitchFamily="2" charset="0"/>
                <a:cs typeface="Poppins" panose="00000500000000000000" pitchFamily="2" charset="0"/>
              </a:rPr>
              <a:t>set of related cards</a:t>
            </a:r>
            <a:r>
              <a:rPr lang="en-GB" sz="1200" dirty="0">
                <a:solidFill>
                  <a:schemeClr val="tx1"/>
                </a:solidFill>
                <a:latin typeface="Poppins" panose="00000500000000000000" pitchFamily="2" charset="0"/>
                <a:cs typeface="Poppins" panose="00000500000000000000" pitchFamily="2" charset="0"/>
              </a:rPr>
              <a:t>. Ask pupils to work together to place the cards in order to show the journey that the litter item takes from the land to the sea.</a:t>
            </a:r>
          </a:p>
          <a:p>
            <a:pPr>
              <a:lnSpc>
                <a:spcPts val="1640"/>
              </a:lnSpc>
            </a:pPr>
            <a:endParaRPr lang="en-GB" sz="1200" dirty="0">
              <a:solidFill>
                <a:schemeClr val="tx1"/>
              </a:solidFill>
              <a:latin typeface="Poppins" pitchFamily="2" charset="77"/>
              <a:cs typeface="Poppins" pitchFamily="2" charset="77"/>
            </a:endParaRPr>
          </a:p>
          <a:p>
            <a:pPr>
              <a:lnSpc>
                <a:spcPts val="1640"/>
              </a:lnSpc>
            </a:pPr>
            <a:r>
              <a:rPr lang="en-GB" sz="1200" dirty="0">
                <a:solidFill>
                  <a:schemeClr val="tx1"/>
                </a:solidFill>
                <a:latin typeface="Poppins" pitchFamily="2" charset="77"/>
                <a:cs typeface="Poppins" pitchFamily="2" charset="77"/>
              </a:rPr>
              <a:t>There are four litter items to follow on their journeys. The number of cards in each journey varies to allow for differentiation. Each set of card states ‘1 of’ to indicate how many cards are in the journey.</a:t>
            </a:r>
            <a:endParaRPr lang="en-GB" sz="1400" dirty="0">
              <a:solidFill>
                <a:srgbClr val="FDA027"/>
              </a:solidFill>
              <a:latin typeface="Poppins" panose="00000500000000000000" pitchFamily="2" charset="0"/>
              <a:cs typeface="Poppins" panose="00000500000000000000" pitchFamily="2" charset="0"/>
            </a:endParaRPr>
          </a:p>
        </p:txBody>
      </p:sp>
      <p:pic>
        <p:nvPicPr>
          <p:cNvPr id="10" name="Picture 9">
            <a:extLst>
              <a:ext uri="{FF2B5EF4-FFF2-40B4-BE49-F238E27FC236}">
                <a16:creationId xmlns:a16="http://schemas.microsoft.com/office/drawing/2014/main" id="{D786801E-E951-1C4C-8A90-CFDC48A8552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218228" y="6361250"/>
            <a:ext cx="828000" cy="343721"/>
          </a:xfrm>
          <a:prstGeom prst="rect">
            <a:avLst/>
          </a:prstGeom>
        </p:spPr>
      </p:pic>
      <p:sp>
        <p:nvSpPr>
          <p:cNvPr id="8" name="TextBox 7">
            <a:extLst>
              <a:ext uri="{FF2B5EF4-FFF2-40B4-BE49-F238E27FC236}">
                <a16:creationId xmlns:a16="http://schemas.microsoft.com/office/drawing/2014/main" id="{2EA4921C-3231-4FDC-99EC-A2B04B22C05F}"/>
              </a:ext>
            </a:extLst>
          </p:cNvPr>
          <p:cNvSpPr txBox="1"/>
          <p:nvPr/>
        </p:nvSpPr>
        <p:spPr>
          <a:xfrm>
            <a:off x="340149" y="951221"/>
            <a:ext cx="6291942" cy="461665"/>
          </a:xfrm>
          <a:prstGeom prst="rect">
            <a:avLst/>
          </a:prstGeom>
          <a:noFill/>
        </p:spPr>
        <p:txBody>
          <a:bodyPr wrap="square">
            <a:spAutoFit/>
          </a:bodyPr>
          <a:lstStyle/>
          <a:p>
            <a:r>
              <a:rPr lang="en-GB" sz="2400" b="1" dirty="0">
                <a:solidFill>
                  <a:srgbClr val="FDA027"/>
                </a:solidFill>
                <a:latin typeface="Poppins SemiBold" pitchFamily="2" charset="77"/>
                <a:cs typeface="Poppins SemiBold" pitchFamily="2" charset="77"/>
              </a:rPr>
              <a:t>Matching game</a:t>
            </a:r>
          </a:p>
        </p:txBody>
      </p:sp>
    </p:spTree>
    <p:extLst>
      <p:ext uri="{BB962C8B-B14F-4D97-AF65-F5344CB8AC3E}">
        <p14:creationId xmlns:p14="http://schemas.microsoft.com/office/powerpoint/2010/main" val="803453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3"/>
          <a:stretch>
            <a:fillRect/>
          </a:stretch>
        </p:blipFill>
        <p:spPr>
          <a:xfrm>
            <a:off x="309554" y="1497831"/>
            <a:ext cx="9122678" cy="4682744"/>
          </a:xfrm>
          <a:prstGeom prst="rect">
            <a:avLst/>
          </a:prstGeom>
        </p:spPr>
      </p:pic>
      <p:sp>
        <p:nvSpPr>
          <p:cNvPr id="18" name="Rectangle 17"/>
          <p:cNvSpPr/>
          <p:nvPr/>
        </p:nvSpPr>
        <p:spPr>
          <a:xfrm>
            <a:off x="9718360" y="2131102"/>
            <a:ext cx="2168435" cy="3139439"/>
          </a:xfrm>
          <a:prstGeom prst="rect">
            <a:avLst/>
          </a:prstGeom>
          <a:solidFill>
            <a:schemeClr val="bg1"/>
          </a:solidFill>
          <a:ln w="38100">
            <a:solidFill>
              <a:srgbClr val="FDA0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9973418" y="2259741"/>
            <a:ext cx="1645920" cy="769441"/>
          </a:xfrm>
          <a:prstGeom prst="rect">
            <a:avLst/>
          </a:prstGeom>
          <a:solidFill>
            <a:schemeClr val="bg1"/>
          </a:solidFill>
        </p:spPr>
        <p:txBody>
          <a:bodyPr wrap="square" rtlCol="0">
            <a:spAutoFit/>
          </a:bodyPr>
          <a:lstStyle/>
          <a:p>
            <a:pPr algn="ctr"/>
            <a:r>
              <a:rPr lang="en-GB" sz="2200" b="1" dirty="0">
                <a:solidFill>
                  <a:srgbClr val="FDA027"/>
                </a:solidFill>
                <a:latin typeface="Poppins" panose="00000500000000000000" pitchFamily="2" charset="0"/>
                <a:cs typeface="Poppins" panose="00000500000000000000" pitchFamily="2" charset="0"/>
              </a:rPr>
              <a:t>Fishing net</a:t>
            </a:r>
          </a:p>
        </p:txBody>
      </p:sp>
      <p:grpSp>
        <p:nvGrpSpPr>
          <p:cNvPr id="19" name="Group 18"/>
          <p:cNvGrpSpPr/>
          <p:nvPr/>
        </p:nvGrpSpPr>
        <p:grpSpPr>
          <a:xfrm>
            <a:off x="10004530" y="3303708"/>
            <a:ext cx="1596094" cy="1695631"/>
            <a:chOff x="124696" y="1150149"/>
            <a:chExt cx="1677166" cy="1876425"/>
          </a:xfrm>
        </p:grpSpPr>
        <p:sp>
          <p:nvSpPr>
            <p:cNvPr id="20" name="Oval 19"/>
            <p:cNvSpPr/>
            <p:nvPr/>
          </p:nvSpPr>
          <p:spPr>
            <a:xfrm rot="2576541">
              <a:off x="651439" y="1150149"/>
              <a:ext cx="95722" cy="1266825"/>
            </a:xfrm>
            <a:prstGeom prst="ellipse">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21" name="Oval 20"/>
            <p:cNvSpPr/>
            <p:nvPr/>
          </p:nvSpPr>
          <p:spPr>
            <a:xfrm rot="2576541">
              <a:off x="803839" y="1302549"/>
              <a:ext cx="95722" cy="1266825"/>
            </a:xfrm>
            <a:prstGeom prst="ellipse">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22" name="Oval 21"/>
            <p:cNvSpPr/>
            <p:nvPr/>
          </p:nvSpPr>
          <p:spPr>
            <a:xfrm rot="2576541">
              <a:off x="956239" y="1454949"/>
              <a:ext cx="95722" cy="1266825"/>
            </a:xfrm>
            <a:prstGeom prst="ellipse">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23" name="Oval 22"/>
            <p:cNvSpPr/>
            <p:nvPr/>
          </p:nvSpPr>
          <p:spPr>
            <a:xfrm rot="2576541">
              <a:off x="1108639" y="1607349"/>
              <a:ext cx="95722" cy="1266825"/>
            </a:xfrm>
            <a:prstGeom prst="ellipse">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24" name="Oval 23"/>
            <p:cNvSpPr/>
            <p:nvPr/>
          </p:nvSpPr>
          <p:spPr>
            <a:xfrm rot="2576541">
              <a:off x="1261039" y="1759749"/>
              <a:ext cx="95722" cy="1266825"/>
            </a:xfrm>
            <a:prstGeom prst="ellipse">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25" name="Oval 24"/>
            <p:cNvSpPr/>
            <p:nvPr/>
          </p:nvSpPr>
          <p:spPr>
            <a:xfrm rot="18819032">
              <a:off x="701653" y="1719817"/>
              <a:ext cx="112911" cy="1266825"/>
            </a:xfrm>
            <a:prstGeom prst="ellipse">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26" name="Oval 25"/>
            <p:cNvSpPr/>
            <p:nvPr/>
          </p:nvSpPr>
          <p:spPr>
            <a:xfrm rot="18819032">
              <a:off x="1111994" y="1281663"/>
              <a:ext cx="112911" cy="1266825"/>
            </a:xfrm>
            <a:prstGeom prst="ellipse">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27" name="Oval 26"/>
            <p:cNvSpPr/>
            <p:nvPr/>
          </p:nvSpPr>
          <p:spPr>
            <a:xfrm rot="18819032">
              <a:off x="1018757" y="1460928"/>
              <a:ext cx="112911" cy="1266825"/>
            </a:xfrm>
            <a:prstGeom prst="ellipse">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28" name="Oval 27"/>
            <p:cNvSpPr/>
            <p:nvPr/>
          </p:nvSpPr>
          <p:spPr>
            <a:xfrm rot="18819032">
              <a:off x="852164" y="1586061"/>
              <a:ext cx="112911" cy="1266825"/>
            </a:xfrm>
            <a:prstGeom prst="ellipse">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grpSp>
      <p:sp>
        <p:nvSpPr>
          <p:cNvPr id="29" name="Title 1">
            <a:extLst>
              <a:ext uri="{FF2B5EF4-FFF2-40B4-BE49-F238E27FC236}">
                <a16:creationId xmlns:a16="http://schemas.microsoft.com/office/drawing/2014/main" id="{A55960EB-3E1F-0F43-829B-3E48E2CCF49D}"/>
              </a:ext>
            </a:extLst>
          </p:cNvPr>
          <p:cNvSpPr txBox="1">
            <a:spLocks/>
          </p:cNvSpPr>
          <p:nvPr/>
        </p:nvSpPr>
        <p:spPr>
          <a:xfrm>
            <a:off x="1384105" y="122000"/>
            <a:ext cx="9418472" cy="133858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en-GB" sz="4000" b="1" dirty="0">
                <a:solidFill>
                  <a:srgbClr val="FDA027"/>
                </a:solidFill>
                <a:latin typeface="Poppins ExtraBold" pitchFamily="2" charset="77"/>
                <a:cs typeface="Poppins ExtraBold" pitchFamily="2" charset="77"/>
              </a:rPr>
              <a:t>How does litter travel to the sea?</a:t>
            </a:r>
          </a:p>
        </p:txBody>
      </p:sp>
      <p:pic>
        <p:nvPicPr>
          <p:cNvPr id="30" name="Picture 29">
            <a:extLst>
              <a:ext uri="{FF2B5EF4-FFF2-40B4-BE49-F238E27FC236}">
                <a16:creationId xmlns:a16="http://schemas.microsoft.com/office/drawing/2014/main" id="{6B75A28E-20C4-8148-9B18-6DB25A5F536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218228" y="6361250"/>
            <a:ext cx="828000" cy="343721"/>
          </a:xfrm>
          <a:prstGeom prst="rect">
            <a:avLst/>
          </a:prstGeom>
        </p:spPr>
      </p:pic>
    </p:spTree>
    <p:extLst>
      <p:ext uri="{BB962C8B-B14F-4D97-AF65-F5344CB8AC3E}">
        <p14:creationId xmlns:p14="http://schemas.microsoft.com/office/powerpoint/2010/main" val="469682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9718360" y="2131102"/>
            <a:ext cx="2168435" cy="3139439"/>
          </a:xfrm>
          <a:prstGeom prst="rect">
            <a:avLst/>
          </a:prstGeom>
          <a:solidFill>
            <a:schemeClr val="bg1"/>
          </a:solidFill>
          <a:ln w="38100">
            <a:solidFill>
              <a:srgbClr val="FDA0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9805445" y="2286654"/>
            <a:ext cx="1994263" cy="769441"/>
          </a:xfrm>
          <a:prstGeom prst="rect">
            <a:avLst/>
          </a:prstGeom>
          <a:noFill/>
        </p:spPr>
        <p:txBody>
          <a:bodyPr wrap="square" rtlCol="0">
            <a:spAutoFit/>
          </a:bodyPr>
          <a:lstStyle/>
          <a:p>
            <a:pPr algn="ctr"/>
            <a:r>
              <a:rPr lang="en-GB" sz="2200" b="1" dirty="0">
                <a:solidFill>
                  <a:srgbClr val="FDA027"/>
                </a:solidFill>
                <a:latin typeface="Poppins" panose="00000500000000000000" pitchFamily="2" charset="0"/>
                <a:cs typeface="Poppins" panose="00000500000000000000" pitchFamily="2" charset="0"/>
              </a:rPr>
              <a:t>Overflowing bin </a:t>
            </a:r>
          </a:p>
        </p:txBody>
      </p:sp>
      <p:pic>
        <p:nvPicPr>
          <p:cNvPr id="7" name="Picture 6"/>
          <p:cNvPicPr/>
          <p:nvPr/>
        </p:nvPicPr>
        <p:blipFill>
          <a:blip r:embed="rId3" cstate="print">
            <a:extLst>
              <a:ext uri="{28A0092B-C50C-407E-A947-70E740481C1C}">
                <a14:useLocalDpi xmlns:a14="http://schemas.microsoft.com/office/drawing/2010/main"/>
              </a:ext>
            </a:extLst>
          </a:blip>
          <a:stretch>
            <a:fillRect/>
          </a:stretch>
        </p:blipFill>
        <p:spPr>
          <a:xfrm>
            <a:off x="9805445" y="3453388"/>
            <a:ext cx="1600200" cy="1419860"/>
          </a:xfrm>
          <a:prstGeom prst="rect">
            <a:avLst/>
          </a:prstGeom>
        </p:spPr>
      </p:pic>
      <p:pic>
        <p:nvPicPr>
          <p:cNvPr id="10" name="Picture 9">
            <a:extLst>
              <a:ext uri="{FF2B5EF4-FFF2-40B4-BE49-F238E27FC236}">
                <a16:creationId xmlns:a16="http://schemas.microsoft.com/office/drawing/2014/main" id="{6072B69A-1CF4-8F41-BF8D-405ADEB1886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218228" y="6361250"/>
            <a:ext cx="828000" cy="343721"/>
          </a:xfrm>
          <a:prstGeom prst="rect">
            <a:avLst/>
          </a:prstGeom>
        </p:spPr>
      </p:pic>
      <p:sp>
        <p:nvSpPr>
          <p:cNvPr id="11" name="Title 1">
            <a:extLst>
              <a:ext uri="{FF2B5EF4-FFF2-40B4-BE49-F238E27FC236}">
                <a16:creationId xmlns:a16="http://schemas.microsoft.com/office/drawing/2014/main" id="{60693EDF-8C37-430B-9995-DC52986F3EEA}"/>
              </a:ext>
            </a:extLst>
          </p:cNvPr>
          <p:cNvSpPr txBox="1">
            <a:spLocks/>
          </p:cNvSpPr>
          <p:nvPr/>
        </p:nvSpPr>
        <p:spPr>
          <a:xfrm>
            <a:off x="1384105" y="122000"/>
            <a:ext cx="9418472" cy="133858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en-GB" sz="4000" b="1" dirty="0">
                <a:solidFill>
                  <a:srgbClr val="FDA027"/>
                </a:solidFill>
                <a:latin typeface="Poppins ExtraBold" pitchFamily="2" charset="77"/>
                <a:cs typeface="Poppins ExtraBold" pitchFamily="2" charset="77"/>
              </a:rPr>
              <a:t>How does litter travel to the sea?</a:t>
            </a:r>
          </a:p>
        </p:txBody>
      </p:sp>
      <p:pic>
        <p:nvPicPr>
          <p:cNvPr id="12" name="Picture 11">
            <a:extLst>
              <a:ext uri="{FF2B5EF4-FFF2-40B4-BE49-F238E27FC236}">
                <a16:creationId xmlns:a16="http://schemas.microsoft.com/office/drawing/2014/main" id="{964B61AA-0DEC-41E9-B046-52B4C149EF7D}"/>
              </a:ext>
            </a:extLst>
          </p:cNvPr>
          <p:cNvPicPr>
            <a:picLocks noChangeAspect="1"/>
          </p:cNvPicPr>
          <p:nvPr/>
        </p:nvPicPr>
        <p:blipFill>
          <a:blip r:embed="rId5"/>
          <a:stretch>
            <a:fillRect/>
          </a:stretch>
        </p:blipFill>
        <p:spPr>
          <a:xfrm>
            <a:off x="309554" y="1497831"/>
            <a:ext cx="9122678" cy="4682744"/>
          </a:xfrm>
          <a:prstGeom prst="rect">
            <a:avLst/>
          </a:prstGeom>
        </p:spPr>
      </p:pic>
    </p:spTree>
    <p:extLst>
      <p:ext uri="{BB962C8B-B14F-4D97-AF65-F5344CB8AC3E}">
        <p14:creationId xmlns:p14="http://schemas.microsoft.com/office/powerpoint/2010/main" val="32237670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9718360" y="2131102"/>
            <a:ext cx="2168435" cy="3139439"/>
          </a:xfrm>
          <a:prstGeom prst="rect">
            <a:avLst/>
          </a:prstGeom>
          <a:solidFill>
            <a:schemeClr val="bg1"/>
          </a:solidFill>
          <a:ln w="38100">
            <a:solidFill>
              <a:srgbClr val="FDA0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10052954" y="2344418"/>
            <a:ext cx="1645920" cy="430887"/>
          </a:xfrm>
          <a:prstGeom prst="rect">
            <a:avLst/>
          </a:prstGeom>
          <a:noFill/>
        </p:spPr>
        <p:txBody>
          <a:bodyPr wrap="square" rtlCol="0">
            <a:spAutoFit/>
          </a:bodyPr>
          <a:lstStyle/>
          <a:p>
            <a:r>
              <a:rPr lang="en-GB" sz="2200" b="1" dirty="0">
                <a:solidFill>
                  <a:srgbClr val="FDA027"/>
                </a:solidFill>
                <a:latin typeface="Poppins" panose="00000500000000000000" pitchFamily="2" charset="0"/>
                <a:cs typeface="Poppins" panose="00000500000000000000" pitchFamily="2" charset="0"/>
              </a:rPr>
              <a:t>Wet wipe</a:t>
            </a:r>
          </a:p>
        </p:txBody>
      </p:sp>
      <p:pic>
        <p:nvPicPr>
          <p:cNvPr id="11" name="Picture 10"/>
          <p:cNvPicPr>
            <a:picLocks noChangeAspect="1"/>
          </p:cNvPicPr>
          <p:nvPr/>
        </p:nvPicPr>
        <p:blipFill>
          <a:blip r:embed="rId3" cstate="screen">
            <a:duotone>
              <a:schemeClr val="bg2">
                <a:shade val="45000"/>
                <a:satMod val="135000"/>
              </a:schemeClr>
              <a:prstClr val="white"/>
            </a:duotone>
            <a:extLst>
              <a:ext uri="{28A0092B-C50C-407E-A947-70E740481C1C}">
                <a14:useLocalDpi xmlns:a14="http://schemas.microsoft.com/office/drawing/2010/main"/>
              </a:ext>
            </a:extLst>
          </a:blip>
          <a:stretch>
            <a:fillRect/>
          </a:stretch>
        </p:blipFill>
        <p:spPr>
          <a:xfrm rot="590032">
            <a:off x="10203866" y="3074682"/>
            <a:ext cx="1153088" cy="1681039"/>
          </a:xfrm>
          <a:prstGeom prst="rect">
            <a:avLst/>
          </a:prstGeom>
        </p:spPr>
      </p:pic>
      <p:pic>
        <p:nvPicPr>
          <p:cNvPr id="13" name="Picture 12">
            <a:extLst>
              <a:ext uri="{FF2B5EF4-FFF2-40B4-BE49-F238E27FC236}">
                <a16:creationId xmlns:a16="http://schemas.microsoft.com/office/drawing/2014/main" id="{37BD4957-9B96-C240-BF04-8DA74347167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218228" y="6361250"/>
            <a:ext cx="828000" cy="343721"/>
          </a:xfrm>
          <a:prstGeom prst="rect">
            <a:avLst/>
          </a:prstGeom>
        </p:spPr>
      </p:pic>
      <p:sp>
        <p:nvSpPr>
          <p:cNvPr id="14" name="Title 1">
            <a:extLst>
              <a:ext uri="{FF2B5EF4-FFF2-40B4-BE49-F238E27FC236}">
                <a16:creationId xmlns:a16="http://schemas.microsoft.com/office/drawing/2014/main" id="{D8854D88-7181-46FA-83EF-94CDD80B26D5}"/>
              </a:ext>
            </a:extLst>
          </p:cNvPr>
          <p:cNvSpPr txBox="1">
            <a:spLocks/>
          </p:cNvSpPr>
          <p:nvPr/>
        </p:nvSpPr>
        <p:spPr>
          <a:xfrm>
            <a:off x="1384105" y="122000"/>
            <a:ext cx="9418472" cy="133858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en-GB" sz="4000" b="1" dirty="0">
                <a:solidFill>
                  <a:srgbClr val="FDA027"/>
                </a:solidFill>
                <a:latin typeface="Poppins ExtraBold" pitchFamily="2" charset="77"/>
                <a:cs typeface="Poppins ExtraBold" pitchFamily="2" charset="77"/>
              </a:rPr>
              <a:t>How does litter travel to the sea?</a:t>
            </a:r>
          </a:p>
        </p:txBody>
      </p:sp>
      <p:pic>
        <p:nvPicPr>
          <p:cNvPr id="15" name="Picture 14">
            <a:extLst>
              <a:ext uri="{FF2B5EF4-FFF2-40B4-BE49-F238E27FC236}">
                <a16:creationId xmlns:a16="http://schemas.microsoft.com/office/drawing/2014/main" id="{9440819F-84E1-4D66-B62C-F5BAFDD1B25F}"/>
              </a:ext>
            </a:extLst>
          </p:cNvPr>
          <p:cNvPicPr>
            <a:picLocks noChangeAspect="1"/>
          </p:cNvPicPr>
          <p:nvPr/>
        </p:nvPicPr>
        <p:blipFill>
          <a:blip r:embed="rId5"/>
          <a:stretch>
            <a:fillRect/>
          </a:stretch>
        </p:blipFill>
        <p:spPr>
          <a:xfrm>
            <a:off x="309554" y="1497831"/>
            <a:ext cx="9122678" cy="4682744"/>
          </a:xfrm>
          <a:prstGeom prst="rect">
            <a:avLst/>
          </a:prstGeom>
        </p:spPr>
      </p:pic>
    </p:spTree>
    <p:extLst>
      <p:ext uri="{BB962C8B-B14F-4D97-AF65-F5344CB8AC3E}">
        <p14:creationId xmlns:p14="http://schemas.microsoft.com/office/powerpoint/2010/main" val="29923273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9718360" y="2131102"/>
            <a:ext cx="2168435" cy="3139439"/>
          </a:xfrm>
          <a:prstGeom prst="rect">
            <a:avLst/>
          </a:prstGeom>
          <a:solidFill>
            <a:schemeClr val="bg1"/>
          </a:solidFill>
          <a:ln w="38100">
            <a:solidFill>
              <a:srgbClr val="FDA0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2" name="Group 11"/>
          <p:cNvGrpSpPr/>
          <p:nvPr/>
        </p:nvGrpSpPr>
        <p:grpSpPr>
          <a:xfrm>
            <a:off x="9899222" y="3192111"/>
            <a:ext cx="1471506" cy="1965376"/>
            <a:chOff x="444137" y="4155803"/>
            <a:chExt cx="1375203" cy="1844403"/>
          </a:xfrm>
        </p:grpSpPr>
        <p:pic>
          <p:nvPicPr>
            <p:cNvPr id="13" name="Picture 12"/>
            <p:cNvPicPr/>
            <p:nvPr/>
          </p:nvPicPr>
          <p:blipFill>
            <a:blip r:embed="rId3" cstate="screen">
              <a:duotone>
                <a:schemeClr val="accent6">
                  <a:shade val="45000"/>
                  <a:satMod val="135000"/>
                </a:schemeClr>
                <a:prstClr val="white"/>
              </a:duotone>
              <a:extLst>
                <a:ext uri="{28A0092B-C50C-407E-A947-70E740481C1C}">
                  <a14:useLocalDpi xmlns:a14="http://schemas.microsoft.com/office/drawing/2010/main"/>
                </a:ext>
              </a:extLst>
            </a:blip>
            <a:stretch>
              <a:fillRect/>
            </a:stretch>
          </p:blipFill>
          <p:spPr>
            <a:xfrm>
              <a:off x="492190" y="4155803"/>
              <a:ext cx="1327150" cy="1803400"/>
            </a:xfrm>
            <a:prstGeom prst="rect">
              <a:avLst/>
            </a:prstGeom>
          </p:spPr>
        </p:pic>
        <p:sp>
          <p:nvSpPr>
            <p:cNvPr id="14" name="Rectangle 13"/>
            <p:cNvSpPr/>
            <p:nvPr/>
          </p:nvSpPr>
          <p:spPr>
            <a:xfrm>
              <a:off x="444137" y="5473331"/>
              <a:ext cx="711628" cy="52687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p:cNvSpPr/>
            <p:nvPr/>
          </p:nvSpPr>
          <p:spPr>
            <a:xfrm>
              <a:off x="492189" y="5183774"/>
              <a:ext cx="157537" cy="52687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p:cNvSpPr/>
            <p:nvPr/>
          </p:nvSpPr>
          <p:spPr>
            <a:xfrm>
              <a:off x="983921" y="5122808"/>
              <a:ext cx="157537" cy="52687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7" name="TextBox 16"/>
          <p:cNvSpPr txBox="1"/>
          <p:nvPr/>
        </p:nvSpPr>
        <p:spPr>
          <a:xfrm>
            <a:off x="9899222" y="2328130"/>
            <a:ext cx="1733006" cy="769441"/>
          </a:xfrm>
          <a:prstGeom prst="rect">
            <a:avLst/>
          </a:prstGeom>
          <a:noFill/>
        </p:spPr>
        <p:txBody>
          <a:bodyPr wrap="square" rtlCol="0">
            <a:spAutoFit/>
          </a:bodyPr>
          <a:lstStyle/>
          <a:p>
            <a:pPr algn="ctr"/>
            <a:r>
              <a:rPr lang="en-GB" sz="2200" b="1" dirty="0">
                <a:solidFill>
                  <a:srgbClr val="FDA027"/>
                </a:solidFill>
                <a:latin typeface="Poppins" panose="00000500000000000000" pitchFamily="2" charset="0"/>
                <a:cs typeface="Poppins" panose="00000500000000000000" pitchFamily="2" charset="0"/>
              </a:rPr>
              <a:t>Dropped litter </a:t>
            </a:r>
          </a:p>
        </p:txBody>
      </p:sp>
      <p:pic>
        <p:nvPicPr>
          <p:cNvPr id="20" name="Picture 19">
            <a:extLst>
              <a:ext uri="{FF2B5EF4-FFF2-40B4-BE49-F238E27FC236}">
                <a16:creationId xmlns:a16="http://schemas.microsoft.com/office/drawing/2014/main" id="{2861F664-92F3-054E-986F-85C2A7173BF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218228" y="6361250"/>
            <a:ext cx="828000" cy="343721"/>
          </a:xfrm>
          <a:prstGeom prst="rect">
            <a:avLst/>
          </a:prstGeom>
        </p:spPr>
      </p:pic>
      <p:sp>
        <p:nvSpPr>
          <p:cNvPr id="21" name="Title 1">
            <a:extLst>
              <a:ext uri="{FF2B5EF4-FFF2-40B4-BE49-F238E27FC236}">
                <a16:creationId xmlns:a16="http://schemas.microsoft.com/office/drawing/2014/main" id="{8D400982-3441-49BF-A582-B370685DD711}"/>
              </a:ext>
            </a:extLst>
          </p:cNvPr>
          <p:cNvSpPr txBox="1">
            <a:spLocks/>
          </p:cNvSpPr>
          <p:nvPr/>
        </p:nvSpPr>
        <p:spPr>
          <a:xfrm>
            <a:off x="1384105" y="122000"/>
            <a:ext cx="9418472" cy="133858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r>
              <a:rPr lang="en-GB" sz="4000" b="1" dirty="0">
                <a:solidFill>
                  <a:srgbClr val="FDA027"/>
                </a:solidFill>
                <a:latin typeface="Poppins ExtraBold" pitchFamily="2" charset="77"/>
                <a:cs typeface="Poppins ExtraBold" pitchFamily="2" charset="77"/>
              </a:rPr>
              <a:t>How does litter travel to the sea?</a:t>
            </a:r>
          </a:p>
        </p:txBody>
      </p:sp>
      <p:pic>
        <p:nvPicPr>
          <p:cNvPr id="22" name="Picture 21">
            <a:extLst>
              <a:ext uri="{FF2B5EF4-FFF2-40B4-BE49-F238E27FC236}">
                <a16:creationId xmlns:a16="http://schemas.microsoft.com/office/drawing/2014/main" id="{0CF1EE4F-5447-45C8-A799-0CBEC25384CE}"/>
              </a:ext>
            </a:extLst>
          </p:cNvPr>
          <p:cNvPicPr>
            <a:picLocks noChangeAspect="1"/>
          </p:cNvPicPr>
          <p:nvPr/>
        </p:nvPicPr>
        <p:blipFill>
          <a:blip r:embed="rId5"/>
          <a:stretch>
            <a:fillRect/>
          </a:stretch>
        </p:blipFill>
        <p:spPr>
          <a:xfrm>
            <a:off x="309554" y="1497831"/>
            <a:ext cx="9122678" cy="4682744"/>
          </a:xfrm>
          <a:prstGeom prst="rect">
            <a:avLst/>
          </a:prstGeom>
        </p:spPr>
      </p:pic>
    </p:spTree>
    <p:extLst>
      <p:ext uri="{BB962C8B-B14F-4D97-AF65-F5344CB8AC3E}">
        <p14:creationId xmlns:p14="http://schemas.microsoft.com/office/powerpoint/2010/main" val="24336281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95794" y="3614055"/>
            <a:ext cx="2168435" cy="3139439"/>
          </a:xfrm>
          <a:prstGeom prst="rect">
            <a:avLst/>
          </a:prstGeom>
          <a:noFill/>
          <a:ln w="38100">
            <a:solidFill>
              <a:srgbClr val="FDA0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18"/>
          <p:cNvSpPr/>
          <p:nvPr/>
        </p:nvSpPr>
        <p:spPr>
          <a:xfrm>
            <a:off x="2498270" y="3614055"/>
            <a:ext cx="2168435" cy="3139439"/>
          </a:xfrm>
          <a:prstGeom prst="rect">
            <a:avLst/>
          </a:prstGeom>
          <a:noFill/>
          <a:ln w="38100">
            <a:solidFill>
              <a:srgbClr val="FDA0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19"/>
          <p:cNvSpPr/>
          <p:nvPr/>
        </p:nvSpPr>
        <p:spPr>
          <a:xfrm>
            <a:off x="4900746" y="3614055"/>
            <a:ext cx="2168435" cy="3139439"/>
          </a:xfrm>
          <a:prstGeom prst="rect">
            <a:avLst/>
          </a:prstGeom>
          <a:noFill/>
          <a:ln w="38100">
            <a:solidFill>
              <a:srgbClr val="FDA0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ectangle 22"/>
          <p:cNvSpPr/>
          <p:nvPr/>
        </p:nvSpPr>
        <p:spPr>
          <a:xfrm>
            <a:off x="95794" y="300444"/>
            <a:ext cx="2168435" cy="3139439"/>
          </a:xfrm>
          <a:prstGeom prst="rect">
            <a:avLst/>
          </a:prstGeom>
          <a:noFill/>
          <a:ln w="38100">
            <a:solidFill>
              <a:srgbClr val="FDA0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ectangle 23"/>
          <p:cNvSpPr/>
          <p:nvPr/>
        </p:nvSpPr>
        <p:spPr>
          <a:xfrm>
            <a:off x="2498270" y="300444"/>
            <a:ext cx="2168435" cy="3139439"/>
          </a:xfrm>
          <a:prstGeom prst="rect">
            <a:avLst/>
          </a:prstGeom>
          <a:noFill/>
          <a:ln w="38100">
            <a:solidFill>
              <a:srgbClr val="FDA0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TextBox 33"/>
          <p:cNvSpPr txBox="1"/>
          <p:nvPr/>
        </p:nvSpPr>
        <p:spPr>
          <a:xfrm>
            <a:off x="295607" y="368538"/>
            <a:ext cx="1645920" cy="769441"/>
          </a:xfrm>
          <a:prstGeom prst="rect">
            <a:avLst/>
          </a:prstGeom>
          <a:noFill/>
        </p:spPr>
        <p:txBody>
          <a:bodyPr wrap="square" rtlCol="0">
            <a:spAutoFit/>
          </a:bodyPr>
          <a:lstStyle/>
          <a:p>
            <a:pPr algn="ctr"/>
            <a:r>
              <a:rPr lang="en-GB" sz="2200" b="1" dirty="0">
                <a:solidFill>
                  <a:srgbClr val="FDA027"/>
                </a:solidFill>
                <a:latin typeface="Poppins" panose="00000500000000000000" pitchFamily="2" charset="0"/>
                <a:cs typeface="Poppins" panose="00000500000000000000" pitchFamily="2" charset="0"/>
              </a:rPr>
              <a:t>Fishing net</a:t>
            </a:r>
          </a:p>
        </p:txBody>
      </p:sp>
      <p:sp>
        <p:nvSpPr>
          <p:cNvPr id="40" name="TextBox 39"/>
          <p:cNvSpPr txBox="1"/>
          <p:nvPr/>
        </p:nvSpPr>
        <p:spPr>
          <a:xfrm>
            <a:off x="1515290" y="3009096"/>
            <a:ext cx="748939" cy="369332"/>
          </a:xfrm>
          <a:prstGeom prst="rect">
            <a:avLst/>
          </a:prstGeom>
          <a:noFill/>
        </p:spPr>
        <p:txBody>
          <a:bodyPr wrap="square" rtlCol="0">
            <a:spAutoFit/>
          </a:bodyPr>
          <a:lstStyle/>
          <a:p>
            <a:r>
              <a:rPr lang="en-GB" b="1" dirty="0">
                <a:solidFill>
                  <a:srgbClr val="FDA027"/>
                </a:solidFill>
                <a:latin typeface="Poppins" panose="00000500000000000000" pitchFamily="2" charset="0"/>
                <a:cs typeface="Poppins" panose="00000500000000000000" pitchFamily="2" charset="0"/>
              </a:rPr>
              <a:t>1 of 2</a:t>
            </a:r>
          </a:p>
        </p:txBody>
      </p:sp>
      <p:sp>
        <p:nvSpPr>
          <p:cNvPr id="41" name="TextBox 40"/>
          <p:cNvSpPr txBox="1"/>
          <p:nvPr/>
        </p:nvSpPr>
        <p:spPr>
          <a:xfrm>
            <a:off x="3917766" y="3050355"/>
            <a:ext cx="748939" cy="369332"/>
          </a:xfrm>
          <a:prstGeom prst="rect">
            <a:avLst/>
          </a:prstGeom>
          <a:noFill/>
        </p:spPr>
        <p:txBody>
          <a:bodyPr wrap="square" rtlCol="0">
            <a:spAutoFit/>
          </a:bodyPr>
          <a:lstStyle/>
          <a:p>
            <a:r>
              <a:rPr lang="en-GB" b="1" dirty="0">
                <a:solidFill>
                  <a:srgbClr val="FDA027"/>
                </a:solidFill>
                <a:latin typeface="Poppins" panose="00000500000000000000" pitchFamily="2" charset="0"/>
                <a:cs typeface="Poppins" panose="00000500000000000000" pitchFamily="2" charset="0"/>
              </a:rPr>
              <a:t>1 of 2</a:t>
            </a:r>
          </a:p>
        </p:txBody>
      </p:sp>
      <p:sp>
        <p:nvSpPr>
          <p:cNvPr id="50" name="TextBox 49"/>
          <p:cNvSpPr txBox="1"/>
          <p:nvPr/>
        </p:nvSpPr>
        <p:spPr>
          <a:xfrm>
            <a:off x="95794" y="3681613"/>
            <a:ext cx="1994263" cy="769441"/>
          </a:xfrm>
          <a:prstGeom prst="rect">
            <a:avLst/>
          </a:prstGeom>
          <a:noFill/>
        </p:spPr>
        <p:txBody>
          <a:bodyPr wrap="square" rtlCol="0">
            <a:spAutoFit/>
          </a:bodyPr>
          <a:lstStyle/>
          <a:p>
            <a:pPr algn="ctr"/>
            <a:r>
              <a:rPr lang="en-GB" sz="2200" b="1" dirty="0">
                <a:solidFill>
                  <a:srgbClr val="FDA027"/>
                </a:solidFill>
                <a:latin typeface="Poppins" panose="00000500000000000000" pitchFamily="2" charset="0"/>
                <a:cs typeface="Poppins" panose="00000500000000000000" pitchFamily="2" charset="0"/>
              </a:rPr>
              <a:t>Overflowing Bin </a:t>
            </a:r>
          </a:p>
        </p:txBody>
      </p:sp>
      <p:sp>
        <p:nvSpPr>
          <p:cNvPr id="51" name="TextBox 50"/>
          <p:cNvSpPr txBox="1"/>
          <p:nvPr/>
        </p:nvSpPr>
        <p:spPr>
          <a:xfrm>
            <a:off x="1492922" y="6323686"/>
            <a:ext cx="748939" cy="369332"/>
          </a:xfrm>
          <a:prstGeom prst="rect">
            <a:avLst/>
          </a:prstGeom>
          <a:noFill/>
        </p:spPr>
        <p:txBody>
          <a:bodyPr wrap="square" rtlCol="0">
            <a:spAutoFit/>
          </a:bodyPr>
          <a:lstStyle/>
          <a:p>
            <a:r>
              <a:rPr lang="en-GB" b="1" dirty="0">
                <a:solidFill>
                  <a:srgbClr val="FDA027"/>
                </a:solidFill>
                <a:latin typeface="Poppins" panose="00000500000000000000" pitchFamily="2" charset="0"/>
                <a:cs typeface="Poppins" panose="00000500000000000000" pitchFamily="2" charset="0"/>
              </a:rPr>
              <a:t>1 of 3</a:t>
            </a:r>
          </a:p>
        </p:txBody>
      </p:sp>
      <p:sp>
        <p:nvSpPr>
          <p:cNvPr id="52" name="TextBox 51"/>
          <p:cNvSpPr txBox="1"/>
          <p:nvPr/>
        </p:nvSpPr>
        <p:spPr>
          <a:xfrm>
            <a:off x="3917766" y="6323686"/>
            <a:ext cx="748939" cy="369332"/>
          </a:xfrm>
          <a:prstGeom prst="rect">
            <a:avLst/>
          </a:prstGeom>
          <a:noFill/>
        </p:spPr>
        <p:txBody>
          <a:bodyPr wrap="square" rtlCol="0">
            <a:spAutoFit/>
          </a:bodyPr>
          <a:lstStyle/>
          <a:p>
            <a:r>
              <a:rPr lang="en-GB" b="1" dirty="0">
                <a:solidFill>
                  <a:srgbClr val="FDA027"/>
                </a:solidFill>
                <a:latin typeface="Poppins" panose="00000500000000000000" pitchFamily="2" charset="0"/>
                <a:cs typeface="Poppins" panose="00000500000000000000" pitchFamily="2" charset="0"/>
              </a:rPr>
              <a:t>1 of 3</a:t>
            </a:r>
          </a:p>
        </p:txBody>
      </p:sp>
      <p:sp>
        <p:nvSpPr>
          <p:cNvPr id="53" name="TextBox 52"/>
          <p:cNvSpPr txBox="1"/>
          <p:nvPr/>
        </p:nvSpPr>
        <p:spPr>
          <a:xfrm>
            <a:off x="6326774" y="6333658"/>
            <a:ext cx="748939" cy="369332"/>
          </a:xfrm>
          <a:prstGeom prst="rect">
            <a:avLst/>
          </a:prstGeom>
          <a:noFill/>
        </p:spPr>
        <p:txBody>
          <a:bodyPr wrap="square" rtlCol="0">
            <a:spAutoFit/>
          </a:bodyPr>
          <a:lstStyle/>
          <a:p>
            <a:r>
              <a:rPr lang="en-GB" b="1" dirty="0">
                <a:solidFill>
                  <a:srgbClr val="FDA027"/>
                </a:solidFill>
                <a:latin typeface="Poppins" panose="00000500000000000000" pitchFamily="2" charset="0"/>
                <a:cs typeface="Poppins" panose="00000500000000000000" pitchFamily="2" charset="0"/>
              </a:rPr>
              <a:t>1 of 3</a:t>
            </a:r>
          </a:p>
        </p:txBody>
      </p:sp>
      <p:grpSp>
        <p:nvGrpSpPr>
          <p:cNvPr id="56" name="Group 55"/>
          <p:cNvGrpSpPr/>
          <p:nvPr/>
        </p:nvGrpSpPr>
        <p:grpSpPr>
          <a:xfrm>
            <a:off x="2564677" y="4545299"/>
            <a:ext cx="2041131" cy="1040477"/>
            <a:chOff x="0" y="0"/>
            <a:chExt cx="2731270" cy="1276640"/>
          </a:xfrm>
        </p:grpSpPr>
        <p:pic>
          <p:nvPicPr>
            <p:cNvPr id="57" name="Picture 5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6951" y="0"/>
              <a:ext cx="1954665" cy="1276640"/>
            </a:xfrm>
            <a:prstGeom prst="rect">
              <a:avLst/>
            </a:prstGeom>
          </p:spPr>
        </p:pic>
        <p:grpSp>
          <p:nvGrpSpPr>
            <p:cNvPr id="58" name="Group 57"/>
            <p:cNvGrpSpPr/>
            <p:nvPr/>
          </p:nvGrpSpPr>
          <p:grpSpPr>
            <a:xfrm>
              <a:off x="0" y="242749"/>
              <a:ext cx="1447296" cy="282870"/>
              <a:chOff x="0" y="242749"/>
              <a:chExt cx="1447296" cy="282870"/>
            </a:xfrm>
          </p:grpSpPr>
          <p:sp>
            <p:nvSpPr>
              <p:cNvPr id="63" name="Freeform 62"/>
              <p:cNvSpPr/>
              <p:nvPr/>
            </p:nvSpPr>
            <p:spPr>
              <a:xfrm>
                <a:off x="95353" y="242749"/>
                <a:ext cx="1351943" cy="113891"/>
              </a:xfrm>
              <a:custGeom>
                <a:avLst/>
                <a:gdLst>
                  <a:gd name="connsiteX0" fmla="*/ 0 w 1580101"/>
                  <a:gd name="connsiteY0" fmla="*/ 252648 h 252648"/>
                  <a:gd name="connsiteX1" fmla="*/ 304800 w 1580101"/>
                  <a:gd name="connsiteY1" fmla="*/ 400 h 252648"/>
                  <a:gd name="connsiteX2" fmla="*/ 683172 w 1580101"/>
                  <a:gd name="connsiteY2" fmla="*/ 189586 h 252648"/>
                  <a:gd name="connsiteX3" fmla="*/ 1156138 w 1580101"/>
                  <a:gd name="connsiteY3" fmla="*/ 400 h 252648"/>
                  <a:gd name="connsiteX4" fmla="*/ 1555531 w 1580101"/>
                  <a:gd name="connsiteY4" fmla="*/ 210607 h 252648"/>
                  <a:gd name="connsiteX5" fmla="*/ 1502979 w 1580101"/>
                  <a:gd name="connsiteY5" fmla="*/ 210607 h 252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80101" h="252648">
                    <a:moveTo>
                      <a:pt x="0" y="252648"/>
                    </a:moveTo>
                    <a:cubicBezTo>
                      <a:pt x="95469" y="131779"/>
                      <a:pt x="190938" y="10910"/>
                      <a:pt x="304800" y="400"/>
                    </a:cubicBezTo>
                    <a:cubicBezTo>
                      <a:pt x="418662" y="-10110"/>
                      <a:pt x="541282" y="189586"/>
                      <a:pt x="683172" y="189586"/>
                    </a:cubicBezTo>
                    <a:cubicBezTo>
                      <a:pt x="825062" y="189586"/>
                      <a:pt x="1010745" y="-3103"/>
                      <a:pt x="1156138" y="400"/>
                    </a:cubicBezTo>
                    <a:cubicBezTo>
                      <a:pt x="1301531" y="3903"/>
                      <a:pt x="1497724" y="175572"/>
                      <a:pt x="1555531" y="210607"/>
                    </a:cubicBezTo>
                    <a:cubicBezTo>
                      <a:pt x="1613338" y="245641"/>
                      <a:pt x="1558158" y="228124"/>
                      <a:pt x="1502979" y="210607"/>
                    </a:cubicBezTo>
                  </a:path>
                </a:pathLst>
              </a:custGeom>
              <a:no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sp>
            <p:nvSpPr>
              <p:cNvPr id="64" name="Freeform 63"/>
              <p:cNvSpPr/>
              <p:nvPr/>
            </p:nvSpPr>
            <p:spPr>
              <a:xfrm>
                <a:off x="18512" y="339657"/>
                <a:ext cx="1351943" cy="113891"/>
              </a:xfrm>
              <a:custGeom>
                <a:avLst/>
                <a:gdLst>
                  <a:gd name="connsiteX0" fmla="*/ 0 w 1580101"/>
                  <a:gd name="connsiteY0" fmla="*/ 252648 h 252648"/>
                  <a:gd name="connsiteX1" fmla="*/ 304800 w 1580101"/>
                  <a:gd name="connsiteY1" fmla="*/ 400 h 252648"/>
                  <a:gd name="connsiteX2" fmla="*/ 683172 w 1580101"/>
                  <a:gd name="connsiteY2" fmla="*/ 189586 h 252648"/>
                  <a:gd name="connsiteX3" fmla="*/ 1156138 w 1580101"/>
                  <a:gd name="connsiteY3" fmla="*/ 400 h 252648"/>
                  <a:gd name="connsiteX4" fmla="*/ 1555531 w 1580101"/>
                  <a:gd name="connsiteY4" fmla="*/ 210607 h 252648"/>
                  <a:gd name="connsiteX5" fmla="*/ 1502979 w 1580101"/>
                  <a:gd name="connsiteY5" fmla="*/ 210607 h 252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80101" h="252648">
                    <a:moveTo>
                      <a:pt x="0" y="252648"/>
                    </a:moveTo>
                    <a:cubicBezTo>
                      <a:pt x="95469" y="131779"/>
                      <a:pt x="190938" y="10910"/>
                      <a:pt x="304800" y="400"/>
                    </a:cubicBezTo>
                    <a:cubicBezTo>
                      <a:pt x="418662" y="-10110"/>
                      <a:pt x="541282" y="189586"/>
                      <a:pt x="683172" y="189586"/>
                    </a:cubicBezTo>
                    <a:cubicBezTo>
                      <a:pt x="825062" y="189586"/>
                      <a:pt x="1010745" y="-3103"/>
                      <a:pt x="1156138" y="400"/>
                    </a:cubicBezTo>
                    <a:cubicBezTo>
                      <a:pt x="1301531" y="3903"/>
                      <a:pt x="1497724" y="175572"/>
                      <a:pt x="1555531" y="210607"/>
                    </a:cubicBezTo>
                    <a:cubicBezTo>
                      <a:pt x="1613338" y="245641"/>
                      <a:pt x="1558158" y="228124"/>
                      <a:pt x="1502979" y="210607"/>
                    </a:cubicBezTo>
                  </a:path>
                </a:pathLst>
              </a:custGeom>
              <a:no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sp>
            <p:nvSpPr>
              <p:cNvPr id="65" name="Freeform 64"/>
              <p:cNvSpPr/>
              <p:nvPr/>
            </p:nvSpPr>
            <p:spPr>
              <a:xfrm>
                <a:off x="0" y="411728"/>
                <a:ext cx="1351943" cy="113891"/>
              </a:xfrm>
              <a:custGeom>
                <a:avLst/>
                <a:gdLst>
                  <a:gd name="connsiteX0" fmla="*/ 0 w 1580101"/>
                  <a:gd name="connsiteY0" fmla="*/ 252648 h 252648"/>
                  <a:gd name="connsiteX1" fmla="*/ 304800 w 1580101"/>
                  <a:gd name="connsiteY1" fmla="*/ 400 h 252648"/>
                  <a:gd name="connsiteX2" fmla="*/ 683172 w 1580101"/>
                  <a:gd name="connsiteY2" fmla="*/ 189586 h 252648"/>
                  <a:gd name="connsiteX3" fmla="*/ 1156138 w 1580101"/>
                  <a:gd name="connsiteY3" fmla="*/ 400 h 252648"/>
                  <a:gd name="connsiteX4" fmla="*/ 1555531 w 1580101"/>
                  <a:gd name="connsiteY4" fmla="*/ 210607 h 252648"/>
                  <a:gd name="connsiteX5" fmla="*/ 1502979 w 1580101"/>
                  <a:gd name="connsiteY5" fmla="*/ 210607 h 252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80101" h="252648">
                    <a:moveTo>
                      <a:pt x="0" y="252648"/>
                    </a:moveTo>
                    <a:cubicBezTo>
                      <a:pt x="95469" y="131779"/>
                      <a:pt x="190938" y="10910"/>
                      <a:pt x="304800" y="400"/>
                    </a:cubicBezTo>
                    <a:cubicBezTo>
                      <a:pt x="418662" y="-10110"/>
                      <a:pt x="541282" y="189586"/>
                      <a:pt x="683172" y="189586"/>
                    </a:cubicBezTo>
                    <a:cubicBezTo>
                      <a:pt x="825062" y="189586"/>
                      <a:pt x="1010745" y="-3103"/>
                      <a:pt x="1156138" y="400"/>
                    </a:cubicBezTo>
                    <a:cubicBezTo>
                      <a:pt x="1301531" y="3903"/>
                      <a:pt x="1497724" y="175572"/>
                      <a:pt x="1555531" y="210607"/>
                    </a:cubicBezTo>
                    <a:cubicBezTo>
                      <a:pt x="1613338" y="245641"/>
                      <a:pt x="1558158" y="228124"/>
                      <a:pt x="1502979" y="210607"/>
                    </a:cubicBezTo>
                  </a:path>
                </a:pathLst>
              </a:custGeom>
              <a:no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grpSp>
        <p:grpSp>
          <p:nvGrpSpPr>
            <p:cNvPr id="59" name="Group 58"/>
            <p:cNvGrpSpPr/>
            <p:nvPr/>
          </p:nvGrpSpPr>
          <p:grpSpPr>
            <a:xfrm>
              <a:off x="1334582" y="660348"/>
              <a:ext cx="1396688" cy="312583"/>
              <a:chOff x="1334582" y="660348"/>
              <a:chExt cx="1396688" cy="312583"/>
            </a:xfrm>
          </p:grpSpPr>
          <p:sp>
            <p:nvSpPr>
              <p:cNvPr id="60" name="Freeform 59"/>
              <p:cNvSpPr/>
              <p:nvPr/>
            </p:nvSpPr>
            <p:spPr>
              <a:xfrm>
                <a:off x="1370617" y="769092"/>
                <a:ext cx="1351943" cy="113891"/>
              </a:xfrm>
              <a:custGeom>
                <a:avLst/>
                <a:gdLst>
                  <a:gd name="connsiteX0" fmla="*/ 0 w 1580101"/>
                  <a:gd name="connsiteY0" fmla="*/ 252648 h 252648"/>
                  <a:gd name="connsiteX1" fmla="*/ 304800 w 1580101"/>
                  <a:gd name="connsiteY1" fmla="*/ 400 h 252648"/>
                  <a:gd name="connsiteX2" fmla="*/ 683172 w 1580101"/>
                  <a:gd name="connsiteY2" fmla="*/ 189586 h 252648"/>
                  <a:gd name="connsiteX3" fmla="*/ 1156138 w 1580101"/>
                  <a:gd name="connsiteY3" fmla="*/ 400 h 252648"/>
                  <a:gd name="connsiteX4" fmla="*/ 1555531 w 1580101"/>
                  <a:gd name="connsiteY4" fmla="*/ 210607 h 252648"/>
                  <a:gd name="connsiteX5" fmla="*/ 1502979 w 1580101"/>
                  <a:gd name="connsiteY5" fmla="*/ 210607 h 252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80101" h="252648">
                    <a:moveTo>
                      <a:pt x="0" y="252648"/>
                    </a:moveTo>
                    <a:cubicBezTo>
                      <a:pt x="95469" y="131779"/>
                      <a:pt x="190938" y="10910"/>
                      <a:pt x="304800" y="400"/>
                    </a:cubicBezTo>
                    <a:cubicBezTo>
                      <a:pt x="418662" y="-10110"/>
                      <a:pt x="541282" y="189586"/>
                      <a:pt x="683172" y="189586"/>
                    </a:cubicBezTo>
                    <a:cubicBezTo>
                      <a:pt x="825062" y="189586"/>
                      <a:pt x="1010745" y="-3103"/>
                      <a:pt x="1156138" y="400"/>
                    </a:cubicBezTo>
                    <a:cubicBezTo>
                      <a:pt x="1301531" y="3903"/>
                      <a:pt x="1497724" y="175572"/>
                      <a:pt x="1555531" y="210607"/>
                    </a:cubicBezTo>
                    <a:cubicBezTo>
                      <a:pt x="1613338" y="245641"/>
                      <a:pt x="1558158" y="228124"/>
                      <a:pt x="1502979" y="210607"/>
                    </a:cubicBezTo>
                  </a:path>
                </a:pathLst>
              </a:custGeom>
              <a:no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sp>
            <p:nvSpPr>
              <p:cNvPr id="61" name="Freeform 60"/>
              <p:cNvSpPr/>
              <p:nvPr/>
            </p:nvSpPr>
            <p:spPr>
              <a:xfrm>
                <a:off x="1334582" y="859040"/>
                <a:ext cx="1351943" cy="113891"/>
              </a:xfrm>
              <a:custGeom>
                <a:avLst/>
                <a:gdLst>
                  <a:gd name="connsiteX0" fmla="*/ 0 w 1580101"/>
                  <a:gd name="connsiteY0" fmla="*/ 252648 h 252648"/>
                  <a:gd name="connsiteX1" fmla="*/ 304800 w 1580101"/>
                  <a:gd name="connsiteY1" fmla="*/ 400 h 252648"/>
                  <a:gd name="connsiteX2" fmla="*/ 683172 w 1580101"/>
                  <a:gd name="connsiteY2" fmla="*/ 189586 h 252648"/>
                  <a:gd name="connsiteX3" fmla="*/ 1156138 w 1580101"/>
                  <a:gd name="connsiteY3" fmla="*/ 400 h 252648"/>
                  <a:gd name="connsiteX4" fmla="*/ 1555531 w 1580101"/>
                  <a:gd name="connsiteY4" fmla="*/ 210607 h 252648"/>
                  <a:gd name="connsiteX5" fmla="*/ 1502979 w 1580101"/>
                  <a:gd name="connsiteY5" fmla="*/ 210607 h 252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80101" h="252648">
                    <a:moveTo>
                      <a:pt x="0" y="252648"/>
                    </a:moveTo>
                    <a:cubicBezTo>
                      <a:pt x="95469" y="131779"/>
                      <a:pt x="190938" y="10910"/>
                      <a:pt x="304800" y="400"/>
                    </a:cubicBezTo>
                    <a:cubicBezTo>
                      <a:pt x="418662" y="-10110"/>
                      <a:pt x="541282" y="189586"/>
                      <a:pt x="683172" y="189586"/>
                    </a:cubicBezTo>
                    <a:cubicBezTo>
                      <a:pt x="825062" y="189586"/>
                      <a:pt x="1010745" y="-3103"/>
                      <a:pt x="1156138" y="400"/>
                    </a:cubicBezTo>
                    <a:cubicBezTo>
                      <a:pt x="1301531" y="3903"/>
                      <a:pt x="1497724" y="175572"/>
                      <a:pt x="1555531" y="210607"/>
                    </a:cubicBezTo>
                    <a:cubicBezTo>
                      <a:pt x="1613338" y="245641"/>
                      <a:pt x="1558158" y="228124"/>
                      <a:pt x="1502979" y="210607"/>
                    </a:cubicBezTo>
                  </a:path>
                </a:pathLst>
              </a:custGeom>
              <a:no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sp>
            <p:nvSpPr>
              <p:cNvPr id="62" name="Freeform 61"/>
              <p:cNvSpPr/>
              <p:nvPr/>
            </p:nvSpPr>
            <p:spPr>
              <a:xfrm>
                <a:off x="1379327" y="660348"/>
                <a:ext cx="1351943" cy="113891"/>
              </a:xfrm>
              <a:custGeom>
                <a:avLst/>
                <a:gdLst>
                  <a:gd name="connsiteX0" fmla="*/ 0 w 1580101"/>
                  <a:gd name="connsiteY0" fmla="*/ 252648 h 252648"/>
                  <a:gd name="connsiteX1" fmla="*/ 304800 w 1580101"/>
                  <a:gd name="connsiteY1" fmla="*/ 400 h 252648"/>
                  <a:gd name="connsiteX2" fmla="*/ 683172 w 1580101"/>
                  <a:gd name="connsiteY2" fmla="*/ 189586 h 252648"/>
                  <a:gd name="connsiteX3" fmla="*/ 1156138 w 1580101"/>
                  <a:gd name="connsiteY3" fmla="*/ 400 h 252648"/>
                  <a:gd name="connsiteX4" fmla="*/ 1555531 w 1580101"/>
                  <a:gd name="connsiteY4" fmla="*/ 210607 h 252648"/>
                  <a:gd name="connsiteX5" fmla="*/ 1502979 w 1580101"/>
                  <a:gd name="connsiteY5" fmla="*/ 210607 h 252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80101" h="252648">
                    <a:moveTo>
                      <a:pt x="0" y="252648"/>
                    </a:moveTo>
                    <a:cubicBezTo>
                      <a:pt x="95469" y="131779"/>
                      <a:pt x="190938" y="10910"/>
                      <a:pt x="304800" y="400"/>
                    </a:cubicBezTo>
                    <a:cubicBezTo>
                      <a:pt x="418662" y="-10110"/>
                      <a:pt x="541282" y="189586"/>
                      <a:pt x="683172" y="189586"/>
                    </a:cubicBezTo>
                    <a:cubicBezTo>
                      <a:pt x="825062" y="189586"/>
                      <a:pt x="1010745" y="-3103"/>
                      <a:pt x="1156138" y="400"/>
                    </a:cubicBezTo>
                    <a:cubicBezTo>
                      <a:pt x="1301531" y="3903"/>
                      <a:pt x="1497724" y="175572"/>
                      <a:pt x="1555531" y="210607"/>
                    </a:cubicBezTo>
                    <a:cubicBezTo>
                      <a:pt x="1613338" y="245641"/>
                      <a:pt x="1558158" y="228124"/>
                      <a:pt x="1502979" y="210607"/>
                    </a:cubicBezTo>
                  </a:path>
                </a:pathLst>
              </a:custGeom>
              <a:no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grpSp>
      </p:grpSp>
      <p:sp>
        <p:nvSpPr>
          <p:cNvPr id="66" name="TextBox 65"/>
          <p:cNvSpPr txBox="1"/>
          <p:nvPr/>
        </p:nvSpPr>
        <p:spPr>
          <a:xfrm>
            <a:off x="2672440" y="3725556"/>
            <a:ext cx="1733006" cy="430887"/>
          </a:xfrm>
          <a:prstGeom prst="rect">
            <a:avLst/>
          </a:prstGeom>
          <a:noFill/>
        </p:spPr>
        <p:txBody>
          <a:bodyPr wrap="square" rtlCol="0">
            <a:spAutoFit/>
          </a:bodyPr>
          <a:lstStyle/>
          <a:p>
            <a:pPr algn="ctr"/>
            <a:r>
              <a:rPr lang="en-GB" sz="2200" b="1" dirty="0">
                <a:solidFill>
                  <a:srgbClr val="FDA027"/>
                </a:solidFill>
                <a:latin typeface="Poppins" panose="00000500000000000000" pitchFamily="2" charset="0"/>
                <a:cs typeface="Poppins" panose="00000500000000000000" pitchFamily="2" charset="0"/>
              </a:rPr>
              <a:t> Wind</a:t>
            </a:r>
          </a:p>
        </p:txBody>
      </p:sp>
      <p:pic>
        <p:nvPicPr>
          <p:cNvPr id="68" name="Picture 67"/>
          <p:cNvPicPr/>
          <p:nvPr/>
        </p:nvPicPr>
        <p:blipFill>
          <a:blip r:embed="rId3" cstate="print">
            <a:extLst>
              <a:ext uri="{28A0092B-C50C-407E-A947-70E740481C1C}">
                <a14:useLocalDpi xmlns:a14="http://schemas.microsoft.com/office/drawing/2010/main" val="0"/>
              </a:ext>
            </a:extLst>
          </a:blip>
          <a:stretch>
            <a:fillRect/>
          </a:stretch>
        </p:blipFill>
        <p:spPr>
          <a:xfrm>
            <a:off x="196364" y="4545299"/>
            <a:ext cx="1600200" cy="1419860"/>
          </a:xfrm>
          <a:prstGeom prst="rect">
            <a:avLst/>
          </a:prstGeom>
        </p:spPr>
      </p:pic>
      <p:pic>
        <p:nvPicPr>
          <p:cNvPr id="69" name="Picture 6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970142" y="4186922"/>
            <a:ext cx="1995586" cy="2033451"/>
          </a:xfrm>
          <a:prstGeom prst="rect">
            <a:avLst/>
          </a:prstGeom>
        </p:spPr>
      </p:pic>
      <p:pic>
        <p:nvPicPr>
          <p:cNvPr id="71" name="Picture 7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63350" y="929020"/>
            <a:ext cx="1995586" cy="2033451"/>
          </a:xfrm>
          <a:prstGeom prst="rect">
            <a:avLst/>
          </a:prstGeom>
        </p:spPr>
      </p:pic>
      <p:sp>
        <p:nvSpPr>
          <p:cNvPr id="72" name="TextBox 71"/>
          <p:cNvSpPr txBox="1"/>
          <p:nvPr/>
        </p:nvSpPr>
        <p:spPr>
          <a:xfrm>
            <a:off x="5095834" y="3681613"/>
            <a:ext cx="1645920" cy="430887"/>
          </a:xfrm>
          <a:prstGeom prst="rect">
            <a:avLst/>
          </a:prstGeom>
          <a:noFill/>
        </p:spPr>
        <p:txBody>
          <a:bodyPr wrap="square" rtlCol="0">
            <a:spAutoFit/>
          </a:bodyPr>
          <a:lstStyle/>
          <a:p>
            <a:pPr algn="ctr"/>
            <a:r>
              <a:rPr lang="en-GB" sz="2200" b="1" dirty="0">
                <a:solidFill>
                  <a:srgbClr val="FDA027"/>
                </a:solidFill>
                <a:latin typeface="Poppins" panose="00000500000000000000" pitchFamily="2" charset="0"/>
                <a:cs typeface="Poppins" panose="00000500000000000000" pitchFamily="2" charset="0"/>
              </a:rPr>
              <a:t>Sea</a:t>
            </a:r>
          </a:p>
        </p:txBody>
      </p:sp>
      <p:sp>
        <p:nvSpPr>
          <p:cNvPr id="73" name="TextBox 72"/>
          <p:cNvSpPr txBox="1"/>
          <p:nvPr/>
        </p:nvSpPr>
        <p:spPr>
          <a:xfrm>
            <a:off x="2738183" y="377421"/>
            <a:ext cx="1645920" cy="430887"/>
          </a:xfrm>
          <a:prstGeom prst="rect">
            <a:avLst/>
          </a:prstGeom>
          <a:noFill/>
        </p:spPr>
        <p:txBody>
          <a:bodyPr wrap="square" rtlCol="0">
            <a:spAutoFit/>
          </a:bodyPr>
          <a:lstStyle/>
          <a:p>
            <a:pPr algn="ctr"/>
            <a:r>
              <a:rPr lang="en-GB" sz="2200" b="1" dirty="0">
                <a:solidFill>
                  <a:srgbClr val="FDA027"/>
                </a:solidFill>
                <a:latin typeface="Poppins" panose="00000500000000000000" pitchFamily="2" charset="0"/>
                <a:cs typeface="Poppins" panose="00000500000000000000" pitchFamily="2" charset="0"/>
              </a:rPr>
              <a:t>Sea</a:t>
            </a:r>
          </a:p>
        </p:txBody>
      </p:sp>
      <p:sp>
        <p:nvSpPr>
          <p:cNvPr id="81" name="Oval 80"/>
          <p:cNvSpPr/>
          <p:nvPr/>
        </p:nvSpPr>
        <p:spPr>
          <a:xfrm rot="18819032">
            <a:off x="1405802" y="1071342"/>
            <a:ext cx="112911" cy="1266825"/>
          </a:xfrm>
          <a:prstGeom prst="ellipse">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grpSp>
        <p:nvGrpSpPr>
          <p:cNvPr id="86" name="Group 85"/>
          <p:cNvGrpSpPr/>
          <p:nvPr/>
        </p:nvGrpSpPr>
        <p:grpSpPr>
          <a:xfrm>
            <a:off x="302347" y="1135676"/>
            <a:ext cx="1677166" cy="1876425"/>
            <a:chOff x="124696" y="1150149"/>
            <a:chExt cx="1677166" cy="1876425"/>
          </a:xfrm>
        </p:grpSpPr>
        <p:sp>
          <p:nvSpPr>
            <p:cNvPr id="75" name="Oval 74"/>
            <p:cNvSpPr/>
            <p:nvPr/>
          </p:nvSpPr>
          <p:spPr>
            <a:xfrm rot="2576541">
              <a:off x="651439" y="1150149"/>
              <a:ext cx="95722" cy="1266825"/>
            </a:xfrm>
            <a:prstGeom prst="ellipse">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76" name="Oval 75"/>
            <p:cNvSpPr/>
            <p:nvPr/>
          </p:nvSpPr>
          <p:spPr>
            <a:xfrm rot="2576541">
              <a:off x="803839" y="1302549"/>
              <a:ext cx="95722" cy="1266825"/>
            </a:xfrm>
            <a:prstGeom prst="ellipse">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77" name="Oval 76"/>
            <p:cNvSpPr/>
            <p:nvPr/>
          </p:nvSpPr>
          <p:spPr>
            <a:xfrm rot="2576541">
              <a:off x="956239" y="1454949"/>
              <a:ext cx="95722" cy="1266825"/>
            </a:xfrm>
            <a:prstGeom prst="ellipse">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78" name="Oval 77"/>
            <p:cNvSpPr/>
            <p:nvPr/>
          </p:nvSpPr>
          <p:spPr>
            <a:xfrm rot="2576541">
              <a:off x="1108639" y="1607349"/>
              <a:ext cx="95722" cy="1266825"/>
            </a:xfrm>
            <a:prstGeom prst="ellipse">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79" name="Oval 78"/>
            <p:cNvSpPr/>
            <p:nvPr/>
          </p:nvSpPr>
          <p:spPr>
            <a:xfrm rot="2576541">
              <a:off x="1261039" y="1759749"/>
              <a:ext cx="95722" cy="1266825"/>
            </a:xfrm>
            <a:prstGeom prst="ellipse">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80" name="Oval 79"/>
            <p:cNvSpPr/>
            <p:nvPr/>
          </p:nvSpPr>
          <p:spPr>
            <a:xfrm rot="18819032">
              <a:off x="701653" y="1719817"/>
              <a:ext cx="112911" cy="1266825"/>
            </a:xfrm>
            <a:prstGeom prst="ellipse">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82" name="Oval 81"/>
            <p:cNvSpPr/>
            <p:nvPr/>
          </p:nvSpPr>
          <p:spPr>
            <a:xfrm rot="18819032">
              <a:off x="1111994" y="1281663"/>
              <a:ext cx="112911" cy="1266825"/>
            </a:xfrm>
            <a:prstGeom prst="ellipse">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83" name="Oval 82"/>
            <p:cNvSpPr/>
            <p:nvPr/>
          </p:nvSpPr>
          <p:spPr>
            <a:xfrm rot="18819032">
              <a:off x="1018757" y="1460928"/>
              <a:ext cx="112911" cy="1266825"/>
            </a:xfrm>
            <a:prstGeom prst="ellipse">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84" name="Oval 83"/>
            <p:cNvSpPr/>
            <p:nvPr/>
          </p:nvSpPr>
          <p:spPr>
            <a:xfrm rot="18819032">
              <a:off x="852164" y="1586061"/>
              <a:ext cx="112911" cy="1266825"/>
            </a:xfrm>
            <a:prstGeom prst="ellipse">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grpSp>
      <p:sp>
        <p:nvSpPr>
          <p:cNvPr id="85" name="Oval 84"/>
          <p:cNvSpPr/>
          <p:nvPr/>
        </p:nvSpPr>
        <p:spPr>
          <a:xfrm rot="18819032">
            <a:off x="749383" y="1860565"/>
            <a:ext cx="112911" cy="1266825"/>
          </a:xfrm>
          <a:prstGeom prst="ellipse">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2562968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95794" y="3614055"/>
            <a:ext cx="2168435" cy="3139439"/>
          </a:xfrm>
          <a:prstGeom prst="rect">
            <a:avLst/>
          </a:prstGeom>
          <a:noFill/>
          <a:ln w="38100">
            <a:solidFill>
              <a:srgbClr val="FDA0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18"/>
          <p:cNvSpPr/>
          <p:nvPr/>
        </p:nvSpPr>
        <p:spPr>
          <a:xfrm>
            <a:off x="2498270" y="3614055"/>
            <a:ext cx="2168435" cy="3139439"/>
          </a:xfrm>
          <a:prstGeom prst="rect">
            <a:avLst/>
          </a:prstGeom>
          <a:noFill/>
          <a:ln w="38100">
            <a:solidFill>
              <a:srgbClr val="FDA0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19"/>
          <p:cNvSpPr/>
          <p:nvPr/>
        </p:nvSpPr>
        <p:spPr>
          <a:xfrm>
            <a:off x="4900746" y="3614055"/>
            <a:ext cx="2168435" cy="3139439"/>
          </a:xfrm>
          <a:prstGeom prst="rect">
            <a:avLst/>
          </a:prstGeom>
          <a:noFill/>
          <a:ln w="38100">
            <a:solidFill>
              <a:srgbClr val="FDA0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ectangle 20"/>
          <p:cNvSpPr/>
          <p:nvPr/>
        </p:nvSpPr>
        <p:spPr>
          <a:xfrm>
            <a:off x="7410991" y="3614055"/>
            <a:ext cx="2168435" cy="3139439"/>
          </a:xfrm>
          <a:prstGeom prst="rect">
            <a:avLst/>
          </a:prstGeom>
          <a:noFill/>
          <a:ln w="38100">
            <a:solidFill>
              <a:srgbClr val="FDA0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ectangle 21"/>
          <p:cNvSpPr/>
          <p:nvPr/>
        </p:nvSpPr>
        <p:spPr>
          <a:xfrm>
            <a:off x="9879874" y="3614055"/>
            <a:ext cx="2168435" cy="3139439"/>
          </a:xfrm>
          <a:prstGeom prst="rect">
            <a:avLst/>
          </a:prstGeom>
          <a:noFill/>
          <a:ln w="38100">
            <a:solidFill>
              <a:srgbClr val="FDA0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ectangle 22"/>
          <p:cNvSpPr/>
          <p:nvPr/>
        </p:nvSpPr>
        <p:spPr>
          <a:xfrm>
            <a:off x="95794" y="300444"/>
            <a:ext cx="2168435" cy="3139439"/>
          </a:xfrm>
          <a:prstGeom prst="rect">
            <a:avLst/>
          </a:prstGeom>
          <a:noFill/>
          <a:ln w="38100">
            <a:solidFill>
              <a:srgbClr val="FDA0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ectangle 23"/>
          <p:cNvSpPr/>
          <p:nvPr/>
        </p:nvSpPr>
        <p:spPr>
          <a:xfrm>
            <a:off x="2498270" y="300444"/>
            <a:ext cx="2168435" cy="3139439"/>
          </a:xfrm>
          <a:prstGeom prst="rect">
            <a:avLst/>
          </a:prstGeom>
          <a:noFill/>
          <a:ln w="38100">
            <a:solidFill>
              <a:srgbClr val="FDA0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p:cNvSpPr/>
          <p:nvPr/>
        </p:nvSpPr>
        <p:spPr>
          <a:xfrm>
            <a:off x="4900746" y="300444"/>
            <a:ext cx="2168435" cy="3139439"/>
          </a:xfrm>
          <a:prstGeom prst="rect">
            <a:avLst/>
          </a:prstGeom>
          <a:noFill/>
          <a:ln w="38100">
            <a:solidFill>
              <a:srgbClr val="FDA0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25"/>
          <p:cNvSpPr/>
          <p:nvPr/>
        </p:nvSpPr>
        <p:spPr>
          <a:xfrm>
            <a:off x="7410991" y="300444"/>
            <a:ext cx="2168435" cy="3139439"/>
          </a:xfrm>
          <a:prstGeom prst="rect">
            <a:avLst/>
          </a:prstGeom>
          <a:noFill/>
          <a:ln w="38100">
            <a:solidFill>
              <a:srgbClr val="FDA0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Rectangle 26"/>
          <p:cNvSpPr/>
          <p:nvPr/>
        </p:nvSpPr>
        <p:spPr>
          <a:xfrm>
            <a:off x="9879874" y="300444"/>
            <a:ext cx="2168435" cy="3139439"/>
          </a:xfrm>
          <a:prstGeom prst="rect">
            <a:avLst/>
          </a:prstGeom>
          <a:noFill/>
          <a:ln w="38100">
            <a:solidFill>
              <a:srgbClr val="FDA02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8" name="Picture 27"/>
          <p:cNvPicPr>
            <a:picLocks noChangeAspect="1"/>
          </p:cNvPicPr>
          <p:nvPr/>
        </p:nvPicPr>
        <p:blipFill>
          <a:blip r:embed="rId2" cstate="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3161211" y="1081173"/>
            <a:ext cx="868533" cy="1737066"/>
          </a:xfrm>
          <a:prstGeom prst="rect">
            <a:avLst/>
          </a:prstGeom>
        </p:spPr>
      </p:pic>
      <p:pic>
        <p:nvPicPr>
          <p:cNvPr id="30" name="Picture 2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39413" y="928605"/>
            <a:ext cx="1911590" cy="1883113"/>
          </a:xfrm>
          <a:prstGeom prst="rect">
            <a:avLst/>
          </a:prstGeom>
        </p:spPr>
      </p:pic>
      <p:pic>
        <p:nvPicPr>
          <p:cNvPr id="33" name="Picture 3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966298" y="975645"/>
            <a:ext cx="1995586" cy="2033451"/>
          </a:xfrm>
          <a:prstGeom prst="rect">
            <a:avLst/>
          </a:prstGeom>
        </p:spPr>
      </p:pic>
      <p:sp>
        <p:nvSpPr>
          <p:cNvPr id="34" name="TextBox 33"/>
          <p:cNvSpPr txBox="1"/>
          <p:nvPr/>
        </p:nvSpPr>
        <p:spPr>
          <a:xfrm>
            <a:off x="444137" y="435429"/>
            <a:ext cx="1645920" cy="430887"/>
          </a:xfrm>
          <a:prstGeom prst="rect">
            <a:avLst/>
          </a:prstGeom>
          <a:noFill/>
        </p:spPr>
        <p:txBody>
          <a:bodyPr wrap="square" rtlCol="0">
            <a:spAutoFit/>
          </a:bodyPr>
          <a:lstStyle/>
          <a:p>
            <a:r>
              <a:rPr lang="en-GB" sz="2200" b="1" dirty="0">
                <a:solidFill>
                  <a:srgbClr val="FDA027"/>
                </a:solidFill>
                <a:latin typeface="Poppins" panose="00000500000000000000" pitchFamily="2" charset="0"/>
                <a:cs typeface="Poppins" panose="00000500000000000000" pitchFamily="2" charset="0"/>
              </a:rPr>
              <a:t>Wet wipe</a:t>
            </a:r>
          </a:p>
        </p:txBody>
      </p:sp>
      <p:sp>
        <p:nvSpPr>
          <p:cNvPr id="35" name="TextBox 34"/>
          <p:cNvSpPr txBox="1"/>
          <p:nvPr/>
        </p:nvSpPr>
        <p:spPr>
          <a:xfrm>
            <a:off x="2759526" y="453379"/>
            <a:ext cx="1645920" cy="430887"/>
          </a:xfrm>
          <a:prstGeom prst="rect">
            <a:avLst/>
          </a:prstGeom>
          <a:noFill/>
        </p:spPr>
        <p:txBody>
          <a:bodyPr wrap="square" rtlCol="0">
            <a:spAutoFit/>
          </a:bodyPr>
          <a:lstStyle/>
          <a:p>
            <a:pPr algn="ctr"/>
            <a:r>
              <a:rPr lang="en-GB" sz="2200" b="1" dirty="0">
                <a:solidFill>
                  <a:srgbClr val="FDA027"/>
                </a:solidFill>
                <a:latin typeface="Poppins" panose="00000500000000000000" pitchFamily="2" charset="0"/>
                <a:cs typeface="Poppins" panose="00000500000000000000" pitchFamily="2" charset="0"/>
              </a:rPr>
              <a:t>Toilet</a:t>
            </a:r>
          </a:p>
        </p:txBody>
      </p:sp>
      <p:sp>
        <p:nvSpPr>
          <p:cNvPr id="36" name="TextBox 35"/>
          <p:cNvSpPr txBox="1"/>
          <p:nvPr/>
        </p:nvSpPr>
        <p:spPr>
          <a:xfrm>
            <a:off x="5072433" y="455165"/>
            <a:ext cx="1645920" cy="430887"/>
          </a:xfrm>
          <a:prstGeom prst="rect">
            <a:avLst/>
          </a:prstGeom>
          <a:noFill/>
        </p:spPr>
        <p:txBody>
          <a:bodyPr wrap="square" rtlCol="0">
            <a:spAutoFit/>
          </a:bodyPr>
          <a:lstStyle/>
          <a:p>
            <a:pPr algn="ctr"/>
            <a:r>
              <a:rPr lang="en-GB" sz="2200" b="1" dirty="0">
                <a:solidFill>
                  <a:srgbClr val="FDA027"/>
                </a:solidFill>
                <a:latin typeface="Poppins" panose="00000500000000000000" pitchFamily="2" charset="0"/>
                <a:cs typeface="Poppins" panose="00000500000000000000" pitchFamily="2" charset="0"/>
              </a:rPr>
              <a:t>Drain</a:t>
            </a:r>
          </a:p>
        </p:txBody>
      </p:sp>
      <p:sp>
        <p:nvSpPr>
          <p:cNvPr id="37" name="TextBox 36"/>
          <p:cNvSpPr txBox="1"/>
          <p:nvPr/>
        </p:nvSpPr>
        <p:spPr>
          <a:xfrm>
            <a:off x="7672248" y="435429"/>
            <a:ext cx="1645920" cy="430887"/>
          </a:xfrm>
          <a:prstGeom prst="rect">
            <a:avLst/>
          </a:prstGeom>
          <a:noFill/>
        </p:spPr>
        <p:txBody>
          <a:bodyPr wrap="square" rtlCol="0">
            <a:spAutoFit/>
          </a:bodyPr>
          <a:lstStyle/>
          <a:p>
            <a:pPr algn="ctr"/>
            <a:r>
              <a:rPr lang="en-GB" sz="2200" b="1" dirty="0">
                <a:solidFill>
                  <a:srgbClr val="FDA027"/>
                </a:solidFill>
                <a:latin typeface="Poppins" panose="00000500000000000000" pitchFamily="2" charset="0"/>
                <a:cs typeface="Poppins" panose="00000500000000000000" pitchFamily="2" charset="0"/>
              </a:rPr>
              <a:t>River</a:t>
            </a:r>
          </a:p>
        </p:txBody>
      </p:sp>
      <p:sp>
        <p:nvSpPr>
          <p:cNvPr id="38" name="TextBox 37"/>
          <p:cNvSpPr txBox="1"/>
          <p:nvPr/>
        </p:nvSpPr>
        <p:spPr>
          <a:xfrm>
            <a:off x="10141131" y="435429"/>
            <a:ext cx="1645920" cy="430887"/>
          </a:xfrm>
          <a:prstGeom prst="rect">
            <a:avLst/>
          </a:prstGeom>
          <a:noFill/>
        </p:spPr>
        <p:txBody>
          <a:bodyPr wrap="square" rtlCol="0">
            <a:spAutoFit/>
          </a:bodyPr>
          <a:lstStyle/>
          <a:p>
            <a:pPr algn="ctr"/>
            <a:r>
              <a:rPr lang="en-GB" sz="2200" b="1" dirty="0">
                <a:solidFill>
                  <a:srgbClr val="FDA027"/>
                </a:solidFill>
                <a:latin typeface="Poppins" panose="00000500000000000000" pitchFamily="2" charset="0"/>
                <a:cs typeface="Poppins" panose="00000500000000000000" pitchFamily="2" charset="0"/>
              </a:rPr>
              <a:t>Sea</a:t>
            </a:r>
          </a:p>
        </p:txBody>
      </p:sp>
      <p:pic>
        <p:nvPicPr>
          <p:cNvPr id="39" name="Picture 38"/>
          <p:cNvPicPr>
            <a:picLocks noChangeAspect="1"/>
          </p:cNvPicPr>
          <p:nvPr/>
        </p:nvPicPr>
        <p:blipFill>
          <a:blip r:embed="rId5"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rot="590032">
            <a:off x="579221" y="997520"/>
            <a:ext cx="1153088" cy="1681039"/>
          </a:xfrm>
          <a:prstGeom prst="rect">
            <a:avLst/>
          </a:prstGeom>
        </p:spPr>
      </p:pic>
      <p:sp>
        <p:nvSpPr>
          <p:cNvPr id="40" name="TextBox 39"/>
          <p:cNvSpPr txBox="1"/>
          <p:nvPr/>
        </p:nvSpPr>
        <p:spPr>
          <a:xfrm>
            <a:off x="1515290" y="3009096"/>
            <a:ext cx="748939" cy="369332"/>
          </a:xfrm>
          <a:prstGeom prst="rect">
            <a:avLst/>
          </a:prstGeom>
          <a:noFill/>
        </p:spPr>
        <p:txBody>
          <a:bodyPr wrap="square" rtlCol="0">
            <a:spAutoFit/>
          </a:bodyPr>
          <a:lstStyle/>
          <a:p>
            <a:r>
              <a:rPr lang="en-GB" b="1" dirty="0">
                <a:solidFill>
                  <a:srgbClr val="FDA027"/>
                </a:solidFill>
                <a:latin typeface="Poppins" panose="00000500000000000000" pitchFamily="2" charset="0"/>
                <a:cs typeface="Poppins" panose="00000500000000000000" pitchFamily="2" charset="0"/>
              </a:rPr>
              <a:t>1 of 5</a:t>
            </a:r>
          </a:p>
        </p:txBody>
      </p:sp>
      <p:sp>
        <p:nvSpPr>
          <p:cNvPr id="41" name="TextBox 40"/>
          <p:cNvSpPr txBox="1"/>
          <p:nvPr/>
        </p:nvSpPr>
        <p:spPr>
          <a:xfrm>
            <a:off x="3917766" y="3050355"/>
            <a:ext cx="748939" cy="369332"/>
          </a:xfrm>
          <a:prstGeom prst="rect">
            <a:avLst/>
          </a:prstGeom>
          <a:noFill/>
        </p:spPr>
        <p:txBody>
          <a:bodyPr wrap="square" rtlCol="0">
            <a:spAutoFit/>
          </a:bodyPr>
          <a:lstStyle/>
          <a:p>
            <a:r>
              <a:rPr lang="en-GB" b="1" dirty="0">
                <a:solidFill>
                  <a:srgbClr val="FDA027"/>
                </a:solidFill>
                <a:latin typeface="Poppins" panose="00000500000000000000" pitchFamily="2" charset="0"/>
                <a:cs typeface="Poppins" panose="00000500000000000000" pitchFamily="2" charset="0"/>
              </a:rPr>
              <a:t>1 of 5</a:t>
            </a:r>
          </a:p>
        </p:txBody>
      </p:sp>
      <p:sp>
        <p:nvSpPr>
          <p:cNvPr id="42" name="TextBox 41"/>
          <p:cNvSpPr txBox="1"/>
          <p:nvPr/>
        </p:nvSpPr>
        <p:spPr>
          <a:xfrm>
            <a:off x="6320242" y="3031152"/>
            <a:ext cx="748939" cy="369332"/>
          </a:xfrm>
          <a:prstGeom prst="rect">
            <a:avLst/>
          </a:prstGeom>
          <a:noFill/>
        </p:spPr>
        <p:txBody>
          <a:bodyPr wrap="square" rtlCol="0">
            <a:spAutoFit/>
          </a:bodyPr>
          <a:lstStyle/>
          <a:p>
            <a:r>
              <a:rPr lang="en-GB" b="1" dirty="0">
                <a:solidFill>
                  <a:srgbClr val="FDA027"/>
                </a:solidFill>
                <a:latin typeface="Poppins" panose="00000500000000000000" pitchFamily="2" charset="0"/>
                <a:cs typeface="Poppins" panose="00000500000000000000" pitchFamily="2" charset="0"/>
              </a:rPr>
              <a:t>1 of 5</a:t>
            </a:r>
          </a:p>
        </p:txBody>
      </p:sp>
      <p:sp>
        <p:nvSpPr>
          <p:cNvPr id="43" name="TextBox 42"/>
          <p:cNvSpPr txBox="1"/>
          <p:nvPr/>
        </p:nvSpPr>
        <p:spPr>
          <a:xfrm>
            <a:off x="8830487" y="3050355"/>
            <a:ext cx="748939" cy="369332"/>
          </a:xfrm>
          <a:prstGeom prst="rect">
            <a:avLst/>
          </a:prstGeom>
          <a:noFill/>
        </p:spPr>
        <p:txBody>
          <a:bodyPr wrap="square" rtlCol="0">
            <a:spAutoFit/>
          </a:bodyPr>
          <a:lstStyle/>
          <a:p>
            <a:r>
              <a:rPr lang="en-GB" b="1" dirty="0">
                <a:solidFill>
                  <a:srgbClr val="FDA027"/>
                </a:solidFill>
                <a:latin typeface="Poppins" panose="00000500000000000000" pitchFamily="2" charset="0"/>
                <a:cs typeface="Poppins" panose="00000500000000000000" pitchFamily="2" charset="0"/>
              </a:rPr>
              <a:t>1 of 5</a:t>
            </a:r>
          </a:p>
        </p:txBody>
      </p:sp>
      <p:sp>
        <p:nvSpPr>
          <p:cNvPr id="44" name="TextBox 43"/>
          <p:cNvSpPr txBox="1"/>
          <p:nvPr/>
        </p:nvSpPr>
        <p:spPr>
          <a:xfrm>
            <a:off x="11316788" y="3039823"/>
            <a:ext cx="748939" cy="369332"/>
          </a:xfrm>
          <a:prstGeom prst="rect">
            <a:avLst/>
          </a:prstGeom>
          <a:noFill/>
        </p:spPr>
        <p:txBody>
          <a:bodyPr wrap="square" rtlCol="0">
            <a:spAutoFit/>
          </a:bodyPr>
          <a:lstStyle/>
          <a:p>
            <a:r>
              <a:rPr lang="en-GB" b="1" dirty="0">
                <a:solidFill>
                  <a:srgbClr val="FDA027"/>
                </a:solidFill>
                <a:latin typeface="Poppins" panose="00000500000000000000" pitchFamily="2" charset="0"/>
                <a:cs typeface="Poppins" panose="00000500000000000000" pitchFamily="2" charset="0"/>
              </a:rPr>
              <a:t>1 of 5</a:t>
            </a:r>
          </a:p>
        </p:txBody>
      </p:sp>
      <p:grpSp>
        <p:nvGrpSpPr>
          <p:cNvPr id="49" name="Group 48"/>
          <p:cNvGrpSpPr/>
          <p:nvPr/>
        </p:nvGrpSpPr>
        <p:grpSpPr>
          <a:xfrm>
            <a:off x="444137" y="4451054"/>
            <a:ext cx="1375203" cy="1775363"/>
            <a:chOff x="444137" y="4155803"/>
            <a:chExt cx="1375203" cy="1844403"/>
          </a:xfrm>
        </p:grpSpPr>
        <p:pic>
          <p:nvPicPr>
            <p:cNvPr id="45" name="Picture 44"/>
            <p:cNvPicPr/>
            <p:nvPr/>
          </p:nvPicPr>
          <p:blipFill>
            <a:blip r:embed="rId6" cstate="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492190" y="4155803"/>
              <a:ext cx="1327150" cy="1803400"/>
            </a:xfrm>
            <a:prstGeom prst="rect">
              <a:avLst/>
            </a:prstGeom>
          </p:spPr>
        </p:pic>
        <p:sp>
          <p:nvSpPr>
            <p:cNvPr id="46" name="Rectangle 45"/>
            <p:cNvSpPr/>
            <p:nvPr/>
          </p:nvSpPr>
          <p:spPr>
            <a:xfrm>
              <a:off x="444137" y="5473331"/>
              <a:ext cx="711628" cy="52687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Rectangle 46"/>
            <p:cNvSpPr/>
            <p:nvPr/>
          </p:nvSpPr>
          <p:spPr>
            <a:xfrm>
              <a:off x="492189" y="5183774"/>
              <a:ext cx="157537" cy="52687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Rectangle 47"/>
            <p:cNvSpPr/>
            <p:nvPr/>
          </p:nvSpPr>
          <p:spPr>
            <a:xfrm>
              <a:off x="983921" y="5122808"/>
              <a:ext cx="157537" cy="52687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0" name="TextBox 49"/>
          <p:cNvSpPr txBox="1"/>
          <p:nvPr/>
        </p:nvSpPr>
        <p:spPr>
          <a:xfrm>
            <a:off x="357051" y="3681613"/>
            <a:ext cx="1733006" cy="769441"/>
          </a:xfrm>
          <a:prstGeom prst="rect">
            <a:avLst/>
          </a:prstGeom>
          <a:noFill/>
        </p:spPr>
        <p:txBody>
          <a:bodyPr wrap="square" rtlCol="0">
            <a:spAutoFit/>
          </a:bodyPr>
          <a:lstStyle/>
          <a:p>
            <a:pPr algn="ctr"/>
            <a:r>
              <a:rPr lang="en-GB" sz="2200" b="1" dirty="0">
                <a:solidFill>
                  <a:srgbClr val="FDA027"/>
                </a:solidFill>
                <a:latin typeface="Poppins" panose="00000500000000000000" pitchFamily="2" charset="0"/>
                <a:cs typeface="Poppins" panose="00000500000000000000" pitchFamily="2" charset="0"/>
              </a:rPr>
              <a:t>Dropped litter </a:t>
            </a:r>
          </a:p>
        </p:txBody>
      </p:sp>
      <p:sp>
        <p:nvSpPr>
          <p:cNvPr id="51" name="TextBox 50"/>
          <p:cNvSpPr txBox="1"/>
          <p:nvPr/>
        </p:nvSpPr>
        <p:spPr>
          <a:xfrm>
            <a:off x="1492922" y="6323686"/>
            <a:ext cx="748939" cy="369332"/>
          </a:xfrm>
          <a:prstGeom prst="rect">
            <a:avLst/>
          </a:prstGeom>
          <a:noFill/>
        </p:spPr>
        <p:txBody>
          <a:bodyPr wrap="square" rtlCol="0">
            <a:spAutoFit/>
          </a:bodyPr>
          <a:lstStyle/>
          <a:p>
            <a:r>
              <a:rPr lang="en-GB" b="1" dirty="0">
                <a:solidFill>
                  <a:srgbClr val="FDA027"/>
                </a:solidFill>
                <a:latin typeface="Poppins" panose="00000500000000000000" pitchFamily="2" charset="0"/>
                <a:cs typeface="Poppins" panose="00000500000000000000" pitchFamily="2" charset="0"/>
              </a:rPr>
              <a:t>1 of 5</a:t>
            </a:r>
          </a:p>
        </p:txBody>
      </p:sp>
      <p:sp>
        <p:nvSpPr>
          <p:cNvPr id="52" name="TextBox 51"/>
          <p:cNvSpPr txBox="1"/>
          <p:nvPr/>
        </p:nvSpPr>
        <p:spPr>
          <a:xfrm>
            <a:off x="3917766" y="6323686"/>
            <a:ext cx="748939" cy="369332"/>
          </a:xfrm>
          <a:prstGeom prst="rect">
            <a:avLst/>
          </a:prstGeom>
          <a:noFill/>
        </p:spPr>
        <p:txBody>
          <a:bodyPr wrap="square" rtlCol="0">
            <a:spAutoFit/>
          </a:bodyPr>
          <a:lstStyle/>
          <a:p>
            <a:r>
              <a:rPr lang="en-GB" b="1" dirty="0">
                <a:solidFill>
                  <a:srgbClr val="FDA027"/>
                </a:solidFill>
                <a:latin typeface="Poppins" panose="00000500000000000000" pitchFamily="2" charset="0"/>
                <a:cs typeface="Poppins" panose="00000500000000000000" pitchFamily="2" charset="0"/>
              </a:rPr>
              <a:t>1 of 5</a:t>
            </a:r>
          </a:p>
        </p:txBody>
      </p:sp>
      <p:sp>
        <p:nvSpPr>
          <p:cNvPr id="53" name="TextBox 52"/>
          <p:cNvSpPr txBox="1"/>
          <p:nvPr/>
        </p:nvSpPr>
        <p:spPr>
          <a:xfrm>
            <a:off x="6326774" y="6333658"/>
            <a:ext cx="748939" cy="369332"/>
          </a:xfrm>
          <a:prstGeom prst="rect">
            <a:avLst/>
          </a:prstGeom>
          <a:noFill/>
        </p:spPr>
        <p:txBody>
          <a:bodyPr wrap="square" rtlCol="0">
            <a:spAutoFit/>
          </a:bodyPr>
          <a:lstStyle/>
          <a:p>
            <a:r>
              <a:rPr lang="en-GB" b="1" dirty="0">
                <a:solidFill>
                  <a:srgbClr val="FDA027"/>
                </a:solidFill>
                <a:latin typeface="Poppins" panose="00000500000000000000" pitchFamily="2" charset="0"/>
                <a:cs typeface="Poppins" panose="00000500000000000000" pitchFamily="2" charset="0"/>
              </a:rPr>
              <a:t>1 of 5</a:t>
            </a:r>
          </a:p>
        </p:txBody>
      </p:sp>
      <p:sp>
        <p:nvSpPr>
          <p:cNvPr id="54" name="TextBox 53"/>
          <p:cNvSpPr txBox="1"/>
          <p:nvPr/>
        </p:nvSpPr>
        <p:spPr>
          <a:xfrm>
            <a:off x="8830486" y="6338819"/>
            <a:ext cx="748939" cy="369332"/>
          </a:xfrm>
          <a:prstGeom prst="rect">
            <a:avLst/>
          </a:prstGeom>
          <a:noFill/>
        </p:spPr>
        <p:txBody>
          <a:bodyPr wrap="square" rtlCol="0">
            <a:spAutoFit/>
          </a:bodyPr>
          <a:lstStyle/>
          <a:p>
            <a:r>
              <a:rPr lang="en-GB" b="1" dirty="0">
                <a:solidFill>
                  <a:srgbClr val="FDA027"/>
                </a:solidFill>
                <a:latin typeface="Poppins" panose="00000500000000000000" pitchFamily="2" charset="0"/>
                <a:cs typeface="Poppins" panose="00000500000000000000" pitchFamily="2" charset="0"/>
              </a:rPr>
              <a:t>1 of 5</a:t>
            </a:r>
          </a:p>
        </p:txBody>
      </p:sp>
      <p:sp>
        <p:nvSpPr>
          <p:cNvPr id="55" name="TextBox 54"/>
          <p:cNvSpPr txBox="1"/>
          <p:nvPr/>
        </p:nvSpPr>
        <p:spPr>
          <a:xfrm>
            <a:off x="11296104" y="6384162"/>
            <a:ext cx="748939" cy="369332"/>
          </a:xfrm>
          <a:prstGeom prst="rect">
            <a:avLst/>
          </a:prstGeom>
          <a:noFill/>
        </p:spPr>
        <p:txBody>
          <a:bodyPr wrap="square" rtlCol="0">
            <a:spAutoFit/>
          </a:bodyPr>
          <a:lstStyle/>
          <a:p>
            <a:r>
              <a:rPr lang="en-GB" b="1" dirty="0">
                <a:solidFill>
                  <a:srgbClr val="FDA027"/>
                </a:solidFill>
                <a:latin typeface="Poppins" panose="00000500000000000000" pitchFamily="2" charset="0"/>
                <a:cs typeface="Poppins" panose="00000500000000000000" pitchFamily="2" charset="0"/>
              </a:rPr>
              <a:t>1 of 5</a:t>
            </a:r>
          </a:p>
        </p:txBody>
      </p:sp>
      <p:sp>
        <p:nvSpPr>
          <p:cNvPr id="66" name="TextBox 65"/>
          <p:cNvSpPr txBox="1"/>
          <p:nvPr/>
        </p:nvSpPr>
        <p:spPr>
          <a:xfrm>
            <a:off x="2672440" y="3725556"/>
            <a:ext cx="1733006" cy="430887"/>
          </a:xfrm>
          <a:prstGeom prst="rect">
            <a:avLst/>
          </a:prstGeom>
          <a:noFill/>
        </p:spPr>
        <p:txBody>
          <a:bodyPr wrap="square" rtlCol="0">
            <a:spAutoFit/>
          </a:bodyPr>
          <a:lstStyle/>
          <a:p>
            <a:pPr algn="ctr"/>
            <a:r>
              <a:rPr lang="en-GB" sz="2200" b="1" dirty="0">
                <a:solidFill>
                  <a:srgbClr val="FDA027"/>
                </a:solidFill>
                <a:latin typeface="Poppins" panose="00000500000000000000" pitchFamily="2" charset="0"/>
                <a:cs typeface="Poppins" panose="00000500000000000000" pitchFamily="2" charset="0"/>
              </a:rPr>
              <a:t> Rain</a:t>
            </a:r>
          </a:p>
        </p:txBody>
      </p:sp>
      <p:pic>
        <p:nvPicPr>
          <p:cNvPr id="68" name="Picture 67"/>
          <p:cNvPicPr/>
          <p:nvPr/>
        </p:nvPicPr>
        <p:blipFill>
          <a:blip r:embed="rId7" cstate="print">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2755960" y="4451054"/>
            <a:ext cx="1632856" cy="1398481"/>
          </a:xfrm>
          <a:prstGeom prst="rect">
            <a:avLst/>
          </a:prstGeom>
        </p:spPr>
      </p:pic>
      <p:grpSp>
        <p:nvGrpSpPr>
          <p:cNvPr id="5" name="Group 4"/>
          <p:cNvGrpSpPr/>
          <p:nvPr/>
        </p:nvGrpSpPr>
        <p:grpSpPr>
          <a:xfrm>
            <a:off x="5153025" y="4604281"/>
            <a:ext cx="1743075" cy="1114983"/>
            <a:chOff x="5153025" y="4604281"/>
            <a:chExt cx="1743075" cy="1114983"/>
          </a:xfrm>
        </p:grpSpPr>
        <p:sp>
          <p:nvSpPr>
            <p:cNvPr id="2" name="Rectangle 1"/>
            <p:cNvSpPr/>
            <p:nvPr/>
          </p:nvSpPr>
          <p:spPr>
            <a:xfrm>
              <a:off x="5153025" y="4604281"/>
              <a:ext cx="1743075" cy="1114983"/>
            </a:xfrm>
            <a:prstGeom prst="rect">
              <a:avLst/>
            </a:prstGeom>
            <a:solidFill>
              <a:schemeClr val="bg2">
                <a:lumMod val="7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76" name="Rectangle 75"/>
            <p:cNvSpPr/>
            <p:nvPr/>
          </p:nvSpPr>
          <p:spPr>
            <a:xfrm>
              <a:off x="5251572" y="4665207"/>
              <a:ext cx="1549278" cy="977445"/>
            </a:xfrm>
            <a:prstGeom prst="rect">
              <a:avLst/>
            </a:prstGeom>
            <a:solidFill>
              <a:schemeClr val="bg2">
                <a:lumMod val="90000"/>
              </a:schemeClr>
            </a:solidFill>
            <a:ln w="28575">
              <a:solidFill>
                <a:schemeClr val="bg2">
                  <a:lumMod val="90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4" name="Rectangle 3"/>
            <p:cNvSpPr/>
            <p:nvPr/>
          </p:nvSpPr>
          <p:spPr>
            <a:xfrm>
              <a:off x="5334001" y="4729935"/>
              <a:ext cx="63164" cy="840718"/>
            </a:xfrm>
            <a:prstGeom prst="rect">
              <a:avLst/>
            </a:prstGeom>
            <a:solidFill>
              <a:schemeClr val="bg2">
                <a:lumMod val="5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7" name="Rectangle 76"/>
            <p:cNvSpPr/>
            <p:nvPr/>
          </p:nvSpPr>
          <p:spPr>
            <a:xfrm>
              <a:off x="5479594" y="4729935"/>
              <a:ext cx="63164" cy="840718"/>
            </a:xfrm>
            <a:prstGeom prst="rect">
              <a:avLst/>
            </a:prstGeom>
            <a:solidFill>
              <a:schemeClr val="bg2">
                <a:lumMod val="5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8" name="Rectangle 77"/>
            <p:cNvSpPr/>
            <p:nvPr/>
          </p:nvSpPr>
          <p:spPr>
            <a:xfrm>
              <a:off x="5631567" y="4729935"/>
              <a:ext cx="56357" cy="840718"/>
            </a:xfrm>
            <a:prstGeom prst="rect">
              <a:avLst/>
            </a:prstGeom>
            <a:solidFill>
              <a:schemeClr val="bg2">
                <a:lumMod val="5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9" name="Rectangle 78"/>
            <p:cNvSpPr/>
            <p:nvPr/>
          </p:nvSpPr>
          <p:spPr>
            <a:xfrm>
              <a:off x="5785562" y="4729935"/>
              <a:ext cx="63164" cy="840718"/>
            </a:xfrm>
            <a:prstGeom prst="rect">
              <a:avLst/>
            </a:prstGeom>
            <a:solidFill>
              <a:schemeClr val="bg2">
                <a:lumMod val="5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0" name="Rectangle 79"/>
            <p:cNvSpPr/>
            <p:nvPr/>
          </p:nvSpPr>
          <p:spPr>
            <a:xfrm>
              <a:off x="5935786" y="4729935"/>
              <a:ext cx="63164" cy="840718"/>
            </a:xfrm>
            <a:prstGeom prst="rect">
              <a:avLst/>
            </a:prstGeom>
            <a:solidFill>
              <a:schemeClr val="bg2">
                <a:lumMod val="5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1" name="Rectangle 80"/>
            <p:cNvSpPr/>
            <p:nvPr/>
          </p:nvSpPr>
          <p:spPr>
            <a:xfrm>
              <a:off x="6088063" y="4729935"/>
              <a:ext cx="63164" cy="840718"/>
            </a:xfrm>
            <a:prstGeom prst="rect">
              <a:avLst/>
            </a:prstGeom>
            <a:solidFill>
              <a:schemeClr val="bg2">
                <a:lumMod val="5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2" name="Rectangle 81"/>
            <p:cNvSpPr/>
            <p:nvPr/>
          </p:nvSpPr>
          <p:spPr>
            <a:xfrm>
              <a:off x="6230052" y="4729935"/>
              <a:ext cx="63164" cy="840718"/>
            </a:xfrm>
            <a:prstGeom prst="rect">
              <a:avLst/>
            </a:prstGeom>
            <a:solidFill>
              <a:schemeClr val="bg2">
                <a:lumMod val="5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3" name="Rectangle 82"/>
            <p:cNvSpPr/>
            <p:nvPr/>
          </p:nvSpPr>
          <p:spPr>
            <a:xfrm>
              <a:off x="6372041" y="4729935"/>
              <a:ext cx="63164" cy="840718"/>
            </a:xfrm>
            <a:prstGeom prst="rect">
              <a:avLst/>
            </a:prstGeom>
            <a:solidFill>
              <a:schemeClr val="bg2">
                <a:lumMod val="5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4" name="Rectangle 83"/>
            <p:cNvSpPr/>
            <p:nvPr/>
          </p:nvSpPr>
          <p:spPr>
            <a:xfrm>
              <a:off x="6520527" y="4727316"/>
              <a:ext cx="63164" cy="840718"/>
            </a:xfrm>
            <a:prstGeom prst="rect">
              <a:avLst/>
            </a:prstGeom>
            <a:solidFill>
              <a:schemeClr val="bg2">
                <a:lumMod val="5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5" name="Rectangle 84"/>
            <p:cNvSpPr/>
            <p:nvPr/>
          </p:nvSpPr>
          <p:spPr>
            <a:xfrm>
              <a:off x="6669013" y="4727316"/>
              <a:ext cx="63164" cy="840718"/>
            </a:xfrm>
            <a:prstGeom prst="rect">
              <a:avLst/>
            </a:prstGeom>
            <a:solidFill>
              <a:schemeClr val="bg2">
                <a:lumMod val="50000"/>
              </a:schemeClr>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pic>
        <p:nvPicPr>
          <p:cNvPr id="86" name="Picture 85"/>
          <p:cNvPicPr>
            <a:picLocks noChangeAspect="1"/>
          </p:cNvPicPr>
          <p:nvPr/>
        </p:nvPicPr>
        <p:blipFill>
          <a:blip r:embed="rId8" cstate="print">
            <a:grayscl/>
            <a:extLst>
              <a:ext uri="{28A0092B-C50C-407E-A947-70E740481C1C}">
                <a14:useLocalDpi xmlns:a14="http://schemas.microsoft.com/office/drawing/2010/main" val="0"/>
              </a:ext>
            </a:extLst>
          </a:blip>
          <a:stretch>
            <a:fillRect/>
          </a:stretch>
        </p:blipFill>
        <p:spPr>
          <a:xfrm rot="15081626">
            <a:off x="5465514" y="1111186"/>
            <a:ext cx="1105956" cy="1453705"/>
          </a:xfrm>
          <a:prstGeom prst="rect">
            <a:avLst/>
          </a:prstGeom>
        </p:spPr>
      </p:pic>
      <p:sp>
        <p:nvSpPr>
          <p:cNvPr id="87" name="TextBox 86"/>
          <p:cNvSpPr txBox="1"/>
          <p:nvPr/>
        </p:nvSpPr>
        <p:spPr>
          <a:xfrm>
            <a:off x="5028890" y="3725556"/>
            <a:ext cx="1733006" cy="430887"/>
          </a:xfrm>
          <a:prstGeom prst="rect">
            <a:avLst/>
          </a:prstGeom>
          <a:noFill/>
        </p:spPr>
        <p:txBody>
          <a:bodyPr wrap="square" rtlCol="0">
            <a:spAutoFit/>
          </a:bodyPr>
          <a:lstStyle/>
          <a:p>
            <a:pPr algn="ctr"/>
            <a:r>
              <a:rPr lang="en-GB" sz="2200" b="1" dirty="0">
                <a:solidFill>
                  <a:srgbClr val="FDA027"/>
                </a:solidFill>
                <a:latin typeface="Poppins" panose="00000500000000000000" pitchFamily="2" charset="0"/>
                <a:cs typeface="Poppins" panose="00000500000000000000" pitchFamily="2" charset="0"/>
              </a:rPr>
              <a:t> Drain</a:t>
            </a:r>
          </a:p>
        </p:txBody>
      </p:sp>
      <p:pic>
        <p:nvPicPr>
          <p:cNvPr id="88" name="Picture 8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53063" y="4213261"/>
            <a:ext cx="1911590" cy="1883113"/>
          </a:xfrm>
          <a:prstGeom prst="rect">
            <a:avLst/>
          </a:prstGeom>
        </p:spPr>
      </p:pic>
      <p:sp>
        <p:nvSpPr>
          <p:cNvPr id="89" name="TextBox 88"/>
          <p:cNvSpPr txBox="1"/>
          <p:nvPr/>
        </p:nvSpPr>
        <p:spPr>
          <a:xfrm>
            <a:off x="7685898" y="3720085"/>
            <a:ext cx="1645920" cy="430887"/>
          </a:xfrm>
          <a:prstGeom prst="rect">
            <a:avLst/>
          </a:prstGeom>
          <a:noFill/>
        </p:spPr>
        <p:txBody>
          <a:bodyPr wrap="square" rtlCol="0">
            <a:spAutoFit/>
          </a:bodyPr>
          <a:lstStyle/>
          <a:p>
            <a:pPr algn="ctr"/>
            <a:r>
              <a:rPr lang="en-GB" sz="2200" b="1" dirty="0">
                <a:solidFill>
                  <a:srgbClr val="FDA027"/>
                </a:solidFill>
                <a:latin typeface="Poppins" panose="00000500000000000000" pitchFamily="2" charset="0"/>
                <a:cs typeface="Poppins" panose="00000500000000000000" pitchFamily="2" charset="0"/>
              </a:rPr>
              <a:t>River</a:t>
            </a:r>
          </a:p>
        </p:txBody>
      </p:sp>
      <p:pic>
        <p:nvPicPr>
          <p:cNvPr id="90" name="Picture 8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966298" y="4192966"/>
            <a:ext cx="1995586" cy="2033451"/>
          </a:xfrm>
          <a:prstGeom prst="rect">
            <a:avLst/>
          </a:prstGeom>
        </p:spPr>
      </p:pic>
      <p:sp>
        <p:nvSpPr>
          <p:cNvPr id="91" name="TextBox 90"/>
          <p:cNvSpPr txBox="1"/>
          <p:nvPr/>
        </p:nvSpPr>
        <p:spPr>
          <a:xfrm>
            <a:off x="10141131" y="3652750"/>
            <a:ext cx="1645920" cy="430887"/>
          </a:xfrm>
          <a:prstGeom prst="rect">
            <a:avLst/>
          </a:prstGeom>
          <a:noFill/>
        </p:spPr>
        <p:txBody>
          <a:bodyPr wrap="square" rtlCol="0">
            <a:spAutoFit/>
          </a:bodyPr>
          <a:lstStyle/>
          <a:p>
            <a:pPr algn="ctr"/>
            <a:r>
              <a:rPr lang="en-GB" sz="2200" b="1" dirty="0">
                <a:solidFill>
                  <a:srgbClr val="FDA027"/>
                </a:solidFill>
                <a:latin typeface="Poppins" panose="00000500000000000000" pitchFamily="2" charset="0"/>
                <a:cs typeface="Poppins" panose="00000500000000000000" pitchFamily="2" charset="0"/>
              </a:rPr>
              <a:t>Sea</a:t>
            </a:r>
          </a:p>
        </p:txBody>
      </p:sp>
    </p:spTree>
    <p:extLst>
      <p:ext uri="{BB962C8B-B14F-4D97-AF65-F5344CB8AC3E}">
        <p14:creationId xmlns:p14="http://schemas.microsoft.com/office/powerpoint/2010/main" val="1901248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DB45065-AF68-A443-BDED-0F81C3B60E91}"/>
              </a:ext>
            </a:extLst>
          </p:cNvPr>
          <p:cNvSpPr/>
          <p:nvPr/>
        </p:nvSpPr>
        <p:spPr>
          <a:xfrm>
            <a:off x="1377823" y="372525"/>
            <a:ext cx="9638520" cy="6169789"/>
          </a:xfrm>
          <a:prstGeom prst="rect">
            <a:avLst/>
          </a:prstGeom>
          <a:solidFill>
            <a:schemeClr val="bg1"/>
          </a:solidFill>
          <a:ln w="38100">
            <a:solidFill>
              <a:srgbClr val="FDA027"/>
            </a:solidFill>
          </a:ln>
        </p:spPr>
        <p:style>
          <a:lnRef idx="2">
            <a:schemeClr val="accent1">
              <a:shade val="50000"/>
            </a:schemeClr>
          </a:lnRef>
          <a:fillRef idx="1">
            <a:schemeClr val="accent1"/>
          </a:fillRef>
          <a:effectRef idx="0">
            <a:schemeClr val="accent1"/>
          </a:effectRef>
          <a:fontRef idx="minor">
            <a:schemeClr val="lt1"/>
          </a:fontRef>
        </p:style>
        <p:txBody>
          <a:bodyPr lIns="684000" tIns="144000" rIns="144000" rtlCol="0" anchor="t"/>
          <a:lstStyle/>
          <a:p>
            <a:pPr marL="19050"/>
            <a:r>
              <a:rPr lang="en-GB" b="1" dirty="0">
                <a:solidFill>
                  <a:srgbClr val="FDA027"/>
                </a:solidFill>
                <a:latin typeface="Poppins" panose="00000500000000000000" pitchFamily="2" charset="0"/>
                <a:cs typeface="Poppins" panose="00000500000000000000" pitchFamily="2" charset="0"/>
              </a:rPr>
              <a:t>Further information for teachers</a:t>
            </a:r>
            <a:br>
              <a:rPr lang="en-GB" b="1" dirty="0">
                <a:solidFill>
                  <a:srgbClr val="FDA027"/>
                </a:solidFill>
                <a:latin typeface="Poppins" panose="00000500000000000000" pitchFamily="2" charset="0"/>
                <a:cs typeface="Poppins" panose="00000500000000000000" pitchFamily="2" charset="0"/>
              </a:rPr>
            </a:br>
            <a:br>
              <a:rPr lang="en-GB" b="1" dirty="0">
                <a:solidFill>
                  <a:srgbClr val="FDA027"/>
                </a:solidFill>
                <a:latin typeface="Poppins" panose="00000500000000000000" pitchFamily="2" charset="0"/>
                <a:cs typeface="Poppins" panose="00000500000000000000" pitchFamily="2" charset="0"/>
              </a:rPr>
            </a:br>
            <a:endParaRPr lang="en-GB" sz="1200" dirty="0">
              <a:solidFill>
                <a:srgbClr val="FDA027"/>
              </a:solidFill>
              <a:latin typeface="Poppins" panose="00000500000000000000" pitchFamily="2" charset="0"/>
              <a:cs typeface="Poppins" panose="00000500000000000000" pitchFamily="2" charset="0"/>
            </a:endParaRPr>
          </a:p>
          <a:p>
            <a:r>
              <a:rPr lang="en-GB" sz="1400" b="1" dirty="0">
                <a:solidFill>
                  <a:srgbClr val="FDA027"/>
                </a:solidFill>
                <a:latin typeface="Poppins" panose="00000500000000000000" pitchFamily="2" charset="0"/>
                <a:cs typeface="Poppins" panose="00000500000000000000" pitchFamily="2" charset="0"/>
              </a:rPr>
              <a:t>	Fishing nets</a:t>
            </a:r>
            <a:endParaRPr lang="en-GB" sz="1200" dirty="0">
              <a:solidFill>
                <a:schemeClr val="tx1"/>
              </a:solidFill>
              <a:latin typeface="Poppins" panose="00000500000000000000" pitchFamily="2" charset="0"/>
              <a:cs typeface="Poppins" panose="00000500000000000000" pitchFamily="2" charset="0"/>
            </a:endParaRPr>
          </a:p>
          <a:p>
            <a:pPr>
              <a:lnSpc>
                <a:spcPts val="1640"/>
              </a:lnSpc>
            </a:pPr>
            <a:r>
              <a:rPr lang="en-GB" sz="1200" dirty="0">
                <a:solidFill>
                  <a:schemeClr val="tx1"/>
                </a:solidFill>
                <a:latin typeface="Poppins" panose="00000500000000000000" pitchFamily="2" charset="0"/>
                <a:cs typeface="Poppins" panose="00000500000000000000" pitchFamily="2" charset="0"/>
              </a:rPr>
              <a:t>	Fishing nets – and fishing lines – can break when fishing and fall into the sea; they can also be 	</a:t>
            </a:r>
            <a:br>
              <a:rPr lang="en-GB" sz="1200" dirty="0">
                <a:solidFill>
                  <a:schemeClr val="tx1"/>
                </a:solidFill>
                <a:latin typeface="Poppins" panose="00000500000000000000" pitchFamily="2" charset="0"/>
                <a:cs typeface="Poppins" panose="00000500000000000000" pitchFamily="2" charset="0"/>
              </a:rPr>
            </a:br>
            <a:r>
              <a:rPr lang="en-GB" sz="1200" dirty="0">
                <a:solidFill>
                  <a:schemeClr val="tx1"/>
                </a:solidFill>
                <a:latin typeface="Poppins" panose="00000500000000000000" pitchFamily="2" charset="0"/>
                <a:cs typeface="Poppins" panose="00000500000000000000" pitchFamily="2" charset="0"/>
              </a:rPr>
              <a:t>	blown, washed or thrown overboard, into the sea.</a:t>
            </a:r>
            <a:br>
              <a:rPr lang="en-GB" sz="1200" dirty="0">
                <a:solidFill>
                  <a:schemeClr val="tx1"/>
                </a:solidFill>
                <a:latin typeface="Poppins" panose="00000500000000000000" pitchFamily="2" charset="0"/>
                <a:cs typeface="Poppins" panose="00000500000000000000" pitchFamily="2" charset="0"/>
              </a:rPr>
            </a:br>
            <a:endParaRPr lang="en-GB" sz="1200" dirty="0">
              <a:solidFill>
                <a:schemeClr val="tx1"/>
              </a:solidFill>
              <a:latin typeface="Poppins" panose="00000500000000000000" pitchFamily="2" charset="0"/>
              <a:cs typeface="Poppins" panose="00000500000000000000" pitchFamily="2" charset="0"/>
            </a:endParaRPr>
          </a:p>
          <a:p>
            <a:pPr>
              <a:lnSpc>
                <a:spcPts val="1640"/>
              </a:lnSpc>
            </a:pPr>
            <a:endParaRPr lang="en-GB" sz="1200" dirty="0">
              <a:solidFill>
                <a:schemeClr val="tx1"/>
              </a:solidFill>
              <a:latin typeface="Poppins" panose="00000500000000000000" pitchFamily="2" charset="0"/>
              <a:cs typeface="Poppins" panose="00000500000000000000" pitchFamily="2" charset="0"/>
            </a:endParaRPr>
          </a:p>
          <a:p>
            <a:pPr lvl="0">
              <a:lnSpc>
                <a:spcPts val="1640"/>
              </a:lnSpc>
              <a:defRPr/>
            </a:pPr>
            <a:r>
              <a:rPr lang="en-GB" sz="1400" b="1" dirty="0">
                <a:solidFill>
                  <a:srgbClr val="FDA027"/>
                </a:solidFill>
                <a:latin typeface="Poppins" panose="00000500000000000000" pitchFamily="2" charset="0"/>
                <a:cs typeface="Poppins" panose="00000500000000000000" pitchFamily="2" charset="0"/>
              </a:rPr>
              <a:t>	Overflowing bins</a:t>
            </a:r>
          </a:p>
          <a:p>
            <a:pPr lvl="0">
              <a:lnSpc>
                <a:spcPts val="1640"/>
              </a:lnSpc>
              <a:defRPr/>
            </a:pPr>
            <a:r>
              <a:rPr lang="en-GB" sz="1200" dirty="0">
                <a:solidFill>
                  <a:schemeClr val="tx1"/>
                </a:solidFill>
                <a:latin typeface="Poppins" panose="00000500000000000000" pitchFamily="2" charset="0"/>
                <a:cs typeface="Poppins" panose="00000500000000000000" pitchFamily="2" charset="0"/>
              </a:rPr>
              <a:t>	Many people have good intentions when they put their rubbish in bins when out and about. But if the 	bin is full or overflowing this rubbish is often blown away from the bin. If the bin is by the seaside, the 	rubbish can be blown straight into the sea. If the bin is inland, the rubbish might be blown into a river, 	which then travels to the sea. </a:t>
            </a:r>
            <a:br>
              <a:rPr lang="en-GB" sz="1200" dirty="0">
                <a:solidFill>
                  <a:schemeClr val="tx1"/>
                </a:solidFill>
                <a:latin typeface="Poppins" panose="00000500000000000000" pitchFamily="2" charset="0"/>
                <a:cs typeface="Poppins" panose="00000500000000000000" pitchFamily="2" charset="0"/>
              </a:rPr>
            </a:br>
            <a:endParaRPr lang="en-GB" sz="1200" dirty="0">
              <a:solidFill>
                <a:schemeClr val="tx1"/>
              </a:solidFill>
              <a:latin typeface="Poppins" panose="00000500000000000000" pitchFamily="2" charset="0"/>
              <a:cs typeface="Poppins" panose="00000500000000000000" pitchFamily="2" charset="0"/>
            </a:endParaRPr>
          </a:p>
          <a:p>
            <a:pPr>
              <a:lnSpc>
                <a:spcPts val="1640"/>
              </a:lnSpc>
            </a:pPr>
            <a:endParaRPr lang="en-GB" sz="1200" dirty="0">
              <a:solidFill>
                <a:schemeClr val="tx1"/>
              </a:solidFill>
              <a:latin typeface="Poppins" panose="00000500000000000000" pitchFamily="2" charset="0"/>
              <a:cs typeface="Poppins" panose="00000500000000000000" pitchFamily="2" charset="0"/>
            </a:endParaRPr>
          </a:p>
          <a:p>
            <a:pPr>
              <a:lnSpc>
                <a:spcPts val="1640"/>
              </a:lnSpc>
              <a:defRPr/>
            </a:pPr>
            <a:r>
              <a:rPr lang="en-GB" sz="1400" b="1" dirty="0">
                <a:solidFill>
                  <a:srgbClr val="FDA027"/>
                </a:solidFill>
                <a:latin typeface="Poppins" panose="00000500000000000000" pitchFamily="2" charset="0"/>
                <a:cs typeface="Poppins" panose="00000500000000000000" pitchFamily="2" charset="0"/>
              </a:rPr>
              <a:t>	Wet wipes</a:t>
            </a:r>
          </a:p>
          <a:p>
            <a:pPr lvl="0">
              <a:lnSpc>
                <a:spcPts val="1540"/>
              </a:lnSpc>
              <a:defRPr/>
            </a:pPr>
            <a:r>
              <a:rPr lang="en-GB" sz="1200" dirty="0">
                <a:solidFill>
                  <a:schemeClr val="tx1"/>
                </a:solidFill>
                <a:latin typeface="Poppins" panose="00000500000000000000" pitchFamily="2" charset="0"/>
                <a:cs typeface="Poppins" panose="00000500000000000000" pitchFamily="2" charset="0"/>
              </a:rPr>
              <a:t>	Some wet wipes break up in the toilet, but a lot of them don’t, that’s why its best to put them in the 	bin. Some wet wipes contain plastic too. Other things that people put down the toilet are ear 	cleaners, which can often be found on beach cleans. Drains from toilets lead to water treatment 	facilities where water is treated to make it clean before being realised into rivers or the sea. But 	sometimes the water treatment facilities can’t filter out the rubbish items and they end up being 	released into rivers. Blockages in the sewers (e.g. from fatberg) and flooding also lead to waste 	</a:t>
            </a:r>
            <a:br>
              <a:rPr lang="en-GB" sz="1200" dirty="0">
                <a:solidFill>
                  <a:schemeClr val="tx1"/>
                </a:solidFill>
                <a:latin typeface="Poppins" panose="00000500000000000000" pitchFamily="2" charset="0"/>
                <a:cs typeface="Poppins" panose="00000500000000000000" pitchFamily="2" charset="0"/>
              </a:rPr>
            </a:br>
            <a:r>
              <a:rPr lang="en-GB" sz="1200" dirty="0">
                <a:solidFill>
                  <a:schemeClr val="tx1"/>
                </a:solidFill>
                <a:latin typeface="Poppins" panose="00000500000000000000" pitchFamily="2" charset="0"/>
                <a:cs typeface="Poppins" panose="00000500000000000000" pitchFamily="2" charset="0"/>
              </a:rPr>
              <a:t>	water being released untreated into rivers. </a:t>
            </a:r>
            <a:br>
              <a:rPr lang="en-GB" sz="1200" dirty="0">
                <a:solidFill>
                  <a:schemeClr val="tx1"/>
                </a:solidFill>
                <a:latin typeface="Poppins" panose="00000500000000000000" pitchFamily="2" charset="0"/>
                <a:cs typeface="Poppins" panose="00000500000000000000" pitchFamily="2" charset="0"/>
              </a:rPr>
            </a:br>
            <a:endParaRPr lang="en-GB" sz="1200" dirty="0">
              <a:solidFill>
                <a:schemeClr val="tx1"/>
              </a:solidFill>
              <a:latin typeface="Poppins" panose="00000500000000000000" pitchFamily="2" charset="0"/>
              <a:cs typeface="Poppins" panose="00000500000000000000" pitchFamily="2" charset="0"/>
            </a:endParaRPr>
          </a:p>
          <a:p>
            <a:pPr lvl="0">
              <a:defRPr/>
            </a:pPr>
            <a:endParaRPr lang="en-GB" sz="1200" dirty="0">
              <a:solidFill>
                <a:schemeClr val="tx1"/>
              </a:solidFill>
              <a:latin typeface="Poppins" panose="00000500000000000000" pitchFamily="2" charset="0"/>
              <a:cs typeface="Poppins" panose="00000500000000000000" pitchFamily="2" charset="0"/>
            </a:endParaRPr>
          </a:p>
          <a:p>
            <a:pPr>
              <a:defRPr/>
            </a:pPr>
            <a:r>
              <a:rPr lang="en-GB" sz="1400" b="1" dirty="0">
                <a:solidFill>
                  <a:srgbClr val="FDA027"/>
                </a:solidFill>
                <a:latin typeface="Poppins" panose="00000500000000000000" pitchFamily="2" charset="0"/>
                <a:cs typeface="Poppins" panose="00000500000000000000" pitchFamily="2" charset="0"/>
              </a:rPr>
              <a:t>	Dropped litter</a:t>
            </a:r>
          </a:p>
          <a:p>
            <a:pPr>
              <a:defRPr/>
            </a:pPr>
            <a:r>
              <a:rPr lang="en-GB" sz="1200" dirty="0">
                <a:solidFill>
                  <a:schemeClr val="tx1"/>
                </a:solidFill>
                <a:latin typeface="Poppins" panose="00000500000000000000" pitchFamily="2" charset="0"/>
                <a:cs typeface="Poppins" panose="00000500000000000000" pitchFamily="2" charset="0"/>
              </a:rPr>
              <a:t>	Litter dropped on the ground can be washed into drains on the road by rain, or blown into drains by 	wind. These drains eventually connect to rivers and the ocean. </a:t>
            </a:r>
          </a:p>
          <a:p>
            <a:pPr lvl="0">
              <a:defRPr/>
            </a:pPr>
            <a:endParaRPr lang="en-GB" sz="1200" dirty="0">
              <a:solidFill>
                <a:schemeClr val="tx1"/>
              </a:solidFill>
              <a:latin typeface="Poppins" panose="00000500000000000000" pitchFamily="2" charset="0"/>
              <a:cs typeface="Poppins" panose="00000500000000000000" pitchFamily="2" charset="0"/>
            </a:endParaRPr>
          </a:p>
        </p:txBody>
      </p:sp>
      <p:grpSp>
        <p:nvGrpSpPr>
          <p:cNvPr id="5" name="Group 4">
            <a:extLst>
              <a:ext uri="{FF2B5EF4-FFF2-40B4-BE49-F238E27FC236}">
                <a16:creationId xmlns:a16="http://schemas.microsoft.com/office/drawing/2014/main" id="{48AF3BF6-5790-1D44-A7CB-1A42EFF80EC8}"/>
              </a:ext>
            </a:extLst>
          </p:cNvPr>
          <p:cNvGrpSpPr/>
          <p:nvPr/>
        </p:nvGrpSpPr>
        <p:grpSpPr>
          <a:xfrm>
            <a:off x="1651708" y="1126704"/>
            <a:ext cx="951998" cy="747455"/>
            <a:chOff x="124696" y="1150149"/>
            <a:chExt cx="1677166" cy="1876425"/>
          </a:xfrm>
        </p:grpSpPr>
        <p:sp>
          <p:nvSpPr>
            <p:cNvPr id="6" name="Oval 5">
              <a:extLst>
                <a:ext uri="{FF2B5EF4-FFF2-40B4-BE49-F238E27FC236}">
                  <a16:creationId xmlns:a16="http://schemas.microsoft.com/office/drawing/2014/main" id="{4B8FAA1A-9092-644C-BF2C-481D7E69E109}"/>
                </a:ext>
              </a:extLst>
            </p:cNvPr>
            <p:cNvSpPr/>
            <p:nvPr/>
          </p:nvSpPr>
          <p:spPr>
            <a:xfrm rot="2576541">
              <a:off x="651439" y="1150149"/>
              <a:ext cx="95722" cy="1266825"/>
            </a:xfrm>
            <a:prstGeom prst="ellipse">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7" name="Oval 6">
              <a:extLst>
                <a:ext uri="{FF2B5EF4-FFF2-40B4-BE49-F238E27FC236}">
                  <a16:creationId xmlns:a16="http://schemas.microsoft.com/office/drawing/2014/main" id="{2892D78D-E3FC-274F-B825-AA603F9F5162}"/>
                </a:ext>
              </a:extLst>
            </p:cNvPr>
            <p:cNvSpPr/>
            <p:nvPr/>
          </p:nvSpPr>
          <p:spPr>
            <a:xfrm rot="2576541">
              <a:off x="803839" y="1302549"/>
              <a:ext cx="95722" cy="1266825"/>
            </a:xfrm>
            <a:prstGeom prst="ellipse">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8" name="Oval 7">
              <a:extLst>
                <a:ext uri="{FF2B5EF4-FFF2-40B4-BE49-F238E27FC236}">
                  <a16:creationId xmlns:a16="http://schemas.microsoft.com/office/drawing/2014/main" id="{840C3FFC-01EF-994F-8350-2BB3B4B23B22}"/>
                </a:ext>
              </a:extLst>
            </p:cNvPr>
            <p:cNvSpPr/>
            <p:nvPr/>
          </p:nvSpPr>
          <p:spPr>
            <a:xfrm rot="2576541">
              <a:off x="956239" y="1454949"/>
              <a:ext cx="95722" cy="1266825"/>
            </a:xfrm>
            <a:prstGeom prst="ellipse">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9" name="Oval 8">
              <a:extLst>
                <a:ext uri="{FF2B5EF4-FFF2-40B4-BE49-F238E27FC236}">
                  <a16:creationId xmlns:a16="http://schemas.microsoft.com/office/drawing/2014/main" id="{9BD2A370-67F2-7348-8879-D3E997392BFF}"/>
                </a:ext>
              </a:extLst>
            </p:cNvPr>
            <p:cNvSpPr/>
            <p:nvPr/>
          </p:nvSpPr>
          <p:spPr>
            <a:xfrm rot="2576541">
              <a:off x="1108639" y="1607349"/>
              <a:ext cx="95722" cy="1266825"/>
            </a:xfrm>
            <a:prstGeom prst="ellipse">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id="{F0F15387-CAB0-F649-9243-B358D9EB49DA}"/>
                </a:ext>
              </a:extLst>
            </p:cNvPr>
            <p:cNvSpPr/>
            <p:nvPr/>
          </p:nvSpPr>
          <p:spPr>
            <a:xfrm rot="2576541">
              <a:off x="1261039" y="1759749"/>
              <a:ext cx="95722" cy="1266825"/>
            </a:xfrm>
            <a:prstGeom prst="ellipse">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id="{F5921A8A-2027-B649-945F-F28E29612BC6}"/>
                </a:ext>
              </a:extLst>
            </p:cNvPr>
            <p:cNvSpPr/>
            <p:nvPr/>
          </p:nvSpPr>
          <p:spPr>
            <a:xfrm rot="18819032">
              <a:off x="701653" y="1719817"/>
              <a:ext cx="112911" cy="1266825"/>
            </a:xfrm>
            <a:prstGeom prst="ellipse">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id="{FFB74FFA-EE6C-D048-91AB-D4390D2D9BD5}"/>
                </a:ext>
              </a:extLst>
            </p:cNvPr>
            <p:cNvSpPr/>
            <p:nvPr/>
          </p:nvSpPr>
          <p:spPr>
            <a:xfrm rot="18819032">
              <a:off x="1111994" y="1281663"/>
              <a:ext cx="112911" cy="1266825"/>
            </a:xfrm>
            <a:prstGeom prst="ellipse">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B5239618-4603-1C4E-9FFC-8B92E3191C3C}"/>
                </a:ext>
              </a:extLst>
            </p:cNvPr>
            <p:cNvSpPr/>
            <p:nvPr/>
          </p:nvSpPr>
          <p:spPr>
            <a:xfrm rot="18819032">
              <a:off x="1018757" y="1460928"/>
              <a:ext cx="112911" cy="1266825"/>
            </a:xfrm>
            <a:prstGeom prst="ellipse">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14" name="Oval 13">
              <a:extLst>
                <a:ext uri="{FF2B5EF4-FFF2-40B4-BE49-F238E27FC236}">
                  <a16:creationId xmlns:a16="http://schemas.microsoft.com/office/drawing/2014/main" id="{F7B5EAE4-1CD1-6246-BA5C-1EC67AC83AFD}"/>
                </a:ext>
              </a:extLst>
            </p:cNvPr>
            <p:cNvSpPr/>
            <p:nvPr/>
          </p:nvSpPr>
          <p:spPr>
            <a:xfrm rot="18819032">
              <a:off x="852164" y="1586061"/>
              <a:ext cx="112911" cy="1266825"/>
            </a:xfrm>
            <a:prstGeom prst="ellipse">
              <a:avLst/>
            </a:prstGeom>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grpSp>
      <p:pic>
        <p:nvPicPr>
          <p:cNvPr id="15" name="Picture 14">
            <a:extLst>
              <a:ext uri="{FF2B5EF4-FFF2-40B4-BE49-F238E27FC236}">
                <a16:creationId xmlns:a16="http://schemas.microsoft.com/office/drawing/2014/main" id="{C2592730-1F17-AC44-9C4D-1AFD90236A12}"/>
              </a:ext>
            </a:extLst>
          </p:cNvPr>
          <p:cNvPicPr/>
          <p:nvPr/>
        </p:nvPicPr>
        <p:blipFill>
          <a:blip r:embed="rId2" cstate="print">
            <a:extLst>
              <a:ext uri="{28A0092B-C50C-407E-A947-70E740481C1C}">
                <a14:useLocalDpi xmlns:a14="http://schemas.microsoft.com/office/drawing/2010/main"/>
              </a:ext>
            </a:extLst>
          </a:blip>
          <a:stretch>
            <a:fillRect/>
          </a:stretch>
        </p:blipFill>
        <p:spPr>
          <a:xfrm>
            <a:off x="1753385" y="2448253"/>
            <a:ext cx="729988" cy="640812"/>
          </a:xfrm>
          <a:prstGeom prst="rect">
            <a:avLst/>
          </a:prstGeom>
        </p:spPr>
      </p:pic>
      <p:pic>
        <p:nvPicPr>
          <p:cNvPr id="16" name="Picture 15">
            <a:extLst>
              <a:ext uri="{FF2B5EF4-FFF2-40B4-BE49-F238E27FC236}">
                <a16:creationId xmlns:a16="http://schemas.microsoft.com/office/drawing/2014/main" id="{38DE9C06-EAC7-B645-8DEF-9BAF50440836}"/>
              </a:ext>
            </a:extLst>
          </p:cNvPr>
          <p:cNvPicPr>
            <a:picLocks noChangeAspect="1"/>
          </p:cNvPicPr>
          <p:nvPr/>
        </p:nvPicPr>
        <p:blipFill>
          <a:blip r:embed="rId3" cstate="screen">
            <a:duotone>
              <a:schemeClr val="bg2">
                <a:shade val="45000"/>
                <a:satMod val="135000"/>
              </a:schemeClr>
              <a:prstClr val="white"/>
            </a:duotone>
            <a:extLst>
              <a:ext uri="{28A0092B-C50C-407E-A947-70E740481C1C}">
                <a14:useLocalDpi xmlns:a14="http://schemas.microsoft.com/office/drawing/2010/main"/>
              </a:ext>
            </a:extLst>
          </a:blip>
          <a:stretch>
            <a:fillRect/>
          </a:stretch>
        </p:blipFill>
        <p:spPr>
          <a:xfrm rot="590032">
            <a:off x="1882887" y="3839384"/>
            <a:ext cx="616712" cy="899078"/>
          </a:xfrm>
          <a:prstGeom prst="rect">
            <a:avLst/>
          </a:prstGeom>
        </p:spPr>
      </p:pic>
      <p:grpSp>
        <p:nvGrpSpPr>
          <p:cNvPr id="17" name="Group 16">
            <a:extLst>
              <a:ext uri="{FF2B5EF4-FFF2-40B4-BE49-F238E27FC236}">
                <a16:creationId xmlns:a16="http://schemas.microsoft.com/office/drawing/2014/main" id="{4B745079-D1CB-A74F-9F63-77A4F40211BE}"/>
              </a:ext>
            </a:extLst>
          </p:cNvPr>
          <p:cNvGrpSpPr/>
          <p:nvPr/>
        </p:nvGrpSpPr>
        <p:grpSpPr>
          <a:xfrm>
            <a:off x="1810640" y="5501927"/>
            <a:ext cx="592023" cy="764332"/>
            <a:chOff x="444137" y="4155803"/>
            <a:chExt cx="1375203" cy="1844403"/>
          </a:xfrm>
        </p:grpSpPr>
        <p:pic>
          <p:nvPicPr>
            <p:cNvPr id="18" name="Picture 17">
              <a:extLst>
                <a:ext uri="{FF2B5EF4-FFF2-40B4-BE49-F238E27FC236}">
                  <a16:creationId xmlns:a16="http://schemas.microsoft.com/office/drawing/2014/main" id="{E4AD4418-396A-8142-918B-FBAEAC9BEF6F}"/>
                </a:ext>
              </a:extLst>
            </p:cNvPr>
            <p:cNvPicPr/>
            <p:nvPr/>
          </p:nvPicPr>
          <p:blipFill>
            <a:blip r:embed="rId4" cstate="screen">
              <a:duotone>
                <a:schemeClr val="accent6">
                  <a:shade val="45000"/>
                  <a:satMod val="135000"/>
                </a:schemeClr>
                <a:prstClr val="white"/>
              </a:duotone>
              <a:extLst>
                <a:ext uri="{28A0092B-C50C-407E-A947-70E740481C1C}">
                  <a14:useLocalDpi xmlns:a14="http://schemas.microsoft.com/office/drawing/2010/main"/>
                </a:ext>
              </a:extLst>
            </a:blip>
            <a:stretch>
              <a:fillRect/>
            </a:stretch>
          </p:blipFill>
          <p:spPr>
            <a:xfrm>
              <a:off x="492190" y="4155803"/>
              <a:ext cx="1327150" cy="1803400"/>
            </a:xfrm>
            <a:prstGeom prst="rect">
              <a:avLst/>
            </a:prstGeom>
          </p:spPr>
        </p:pic>
        <p:sp>
          <p:nvSpPr>
            <p:cNvPr id="19" name="Rectangle 18">
              <a:extLst>
                <a:ext uri="{FF2B5EF4-FFF2-40B4-BE49-F238E27FC236}">
                  <a16:creationId xmlns:a16="http://schemas.microsoft.com/office/drawing/2014/main" id="{22ABE39A-AB35-BC40-BF01-80BF4452E49F}"/>
                </a:ext>
              </a:extLst>
            </p:cNvPr>
            <p:cNvSpPr/>
            <p:nvPr/>
          </p:nvSpPr>
          <p:spPr>
            <a:xfrm>
              <a:off x="444137" y="5473331"/>
              <a:ext cx="711628" cy="52687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19">
              <a:extLst>
                <a:ext uri="{FF2B5EF4-FFF2-40B4-BE49-F238E27FC236}">
                  <a16:creationId xmlns:a16="http://schemas.microsoft.com/office/drawing/2014/main" id="{AED94517-C326-DF46-8933-21C2B9DB50B0}"/>
                </a:ext>
              </a:extLst>
            </p:cNvPr>
            <p:cNvSpPr/>
            <p:nvPr/>
          </p:nvSpPr>
          <p:spPr>
            <a:xfrm>
              <a:off x="492189" y="5183774"/>
              <a:ext cx="157537" cy="52687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ectangle 20">
              <a:extLst>
                <a:ext uri="{FF2B5EF4-FFF2-40B4-BE49-F238E27FC236}">
                  <a16:creationId xmlns:a16="http://schemas.microsoft.com/office/drawing/2014/main" id="{6F67E064-A803-914C-8538-B375721626BD}"/>
                </a:ext>
              </a:extLst>
            </p:cNvPr>
            <p:cNvSpPr/>
            <p:nvPr/>
          </p:nvSpPr>
          <p:spPr>
            <a:xfrm>
              <a:off x="983921" y="5122808"/>
              <a:ext cx="157537" cy="52687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pic>
        <p:nvPicPr>
          <p:cNvPr id="22" name="Picture 21">
            <a:extLst>
              <a:ext uri="{FF2B5EF4-FFF2-40B4-BE49-F238E27FC236}">
                <a16:creationId xmlns:a16="http://schemas.microsoft.com/office/drawing/2014/main" id="{FEA85D2C-0944-E740-B84E-D13DAF34EF1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218228" y="6361250"/>
            <a:ext cx="828000" cy="343721"/>
          </a:xfrm>
          <a:prstGeom prst="rect">
            <a:avLst/>
          </a:prstGeom>
        </p:spPr>
      </p:pic>
    </p:spTree>
    <p:extLst>
      <p:ext uri="{BB962C8B-B14F-4D97-AF65-F5344CB8AC3E}">
        <p14:creationId xmlns:p14="http://schemas.microsoft.com/office/powerpoint/2010/main" val="12608767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163</TotalTime>
  <Words>543</Words>
  <Application>Microsoft Office PowerPoint</Application>
  <PresentationFormat>Widescreen</PresentationFormat>
  <Paragraphs>64</Paragraphs>
  <Slides>8</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Calibri Light</vt:lpstr>
      <vt:lpstr>Poppins</vt:lpstr>
      <vt:lpstr>Poppins ExtraBold</vt:lpstr>
      <vt:lpstr>Poppins SemiBold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Rachael Wright</dc:creator>
  <cp:lastModifiedBy>Mary Hayman</cp:lastModifiedBy>
  <cp:revision>20</cp:revision>
  <dcterms:created xsi:type="dcterms:W3CDTF">2021-08-18T12:10:50Z</dcterms:created>
  <dcterms:modified xsi:type="dcterms:W3CDTF">2022-01-04T12:40:02Z</dcterms:modified>
</cp:coreProperties>
</file>