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3" r:id="rId5"/>
    <p:sldMasterId id="2147483673" r:id="rId6"/>
  </p:sldMasterIdLst>
  <p:notesMasterIdLst>
    <p:notesMasterId r:id="rId36"/>
  </p:notesMasterIdLst>
  <p:handoutMasterIdLst>
    <p:handoutMasterId r:id="rId37"/>
  </p:handoutMasterIdLst>
  <p:sldIdLst>
    <p:sldId id="333" r:id="rId7"/>
    <p:sldId id="272" r:id="rId8"/>
    <p:sldId id="337" r:id="rId9"/>
    <p:sldId id="334" r:id="rId10"/>
    <p:sldId id="258" r:id="rId11"/>
    <p:sldId id="338" r:id="rId12"/>
    <p:sldId id="336" r:id="rId13"/>
    <p:sldId id="339" r:id="rId14"/>
    <p:sldId id="262" r:id="rId15"/>
    <p:sldId id="259" r:id="rId16"/>
    <p:sldId id="356" r:id="rId17"/>
    <p:sldId id="357" r:id="rId18"/>
    <p:sldId id="354" r:id="rId19"/>
    <p:sldId id="370" r:id="rId20"/>
    <p:sldId id="359" r:id="rId21"/>
    <p:sldId id="298" r:id="rId22"/>
    <p:sldId id="367" r:id="rId23"/>
    <p:sldId id="366" r:id="rId24"/>
    <p:sldId id="296" r:id="rId25"/>
    <p:sldId id="368" r:id="rId26"/>
    <p:sldId id="369" r:id="rId27"/>
    <p:sldId id="365" r:id="rId28"/>
    <p:sldId id="360" r:id="rId29"/>
    <p:sldId id="361" r:id="rId30"/>
    <p:sldId id="362" r:id="rId31"/>
    <p:sldId id="271" r:id="rId32"/>
    <p:sldId id="268" r:id="rId33"/>
    <p:sldId id="363" r:id="rId34"/>
    <p:sldId id="3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2DB9C2-874B-4954-8B58-4CC462F650D7}" v="2" dt="2025-09-01T15:12:45.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239" autoAdjust="0"/>
  </p:normalViewPr>
  <p:slideViewPr>
    <p:cSldViewPr snapToGrid="0" showGuides="1">
      <p:cViewPr varScale="1">
        <p:scale>
          <a:sx n="73" d="100"/>
          <a:sy n="73" d="100"/>
        </p:scale>
        <p:origin x="1974" y="5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344"/>
    </p:cViewPr>
  </p:sorterViewPr>
  <p:notesViewPr>
    <p:cSldViewPr snapToGrid="0" showGuides="1">
      <p:cViewPr varScale="1">
        <p:scale>
          <a:sx n="73" d="100"/>
          <a:sy n="73" d="100"/>
        </p:scale>
        <p:origin x="234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Hughes" userId="ea5cf709-299b-48d1-bfcd-74c9bb3e8bf1" providerId="ADAL" clId="{86F48F23-ADE6-477E-97FF-F298E0731EB2}"/>
    <pc:docChg chg="undo custSel addSld delSld modSld">
      <pc:chgData name="Anna Hughes" userId="ea5cf709-299b-48d1-bfcd-74c9bb3e8bf1" providerId="ADAL" clId="{86F48F23-ADE6-477E-97FF-F298E0731EB2}" dt="2025-09-01T15:12:45.420" v="22" actId="20577"/>
      <pc:docMkLst>
        <pc:docMk/>
      </pc:docMkLst>
      <pc:sldChg chg="modSp del mod">
        <pc:chgData name="Anna Hughes" userId="ea5cf709-299b-48d1-bfcd-74c9bb3e8bf1" providerId="ADAL" clId="{86F48F23-ADE6-477E-97FF-F298E0731EB2}" dt="2025-09-01T15:11:48.071" v="20" actId="2696"/>
        <pc:sldMkLst>
          <pc:docMk/>
          <pc:sldMk cId="1157954931" sldId="358"/>
        </pc:sldMkLst>
        <pc:spChg chg="mod">
          <ac:chgData name="Anna Hughes" userId="ea5cf709-299b-48d1-bfcd-74c9bb3e8bf1" providerId="ADAL" clId="{86F48F23-ADE6-477E-97FF-F298E0731EB2}" dt="2025-09-01T15:08:44.790" v="11"/>
          <ac:spMkLst>
            <pc:docMk/>
            <pc:sldMk cId="1157954931" sldId="358"/>
            <ac:spMk id="5" creationId="{39F23122-EFC5-AEED-E9E9-263F0A8EB5E2}"/>
          </ac:spMkLst>
        </pc:spChg>
        <pc:spChg chg="mod">
          <ac:chgData name="Anna Hughes" userId="ea5cf709-299b-48d1-bfcd-74c9bb3e8bf1" providerId="ADAL" clId="{86F48F23-ADE6-477E-97FF-F298E0731EB2}" dt="2025-09-01T15:08:58.293" v="19" actId="113"/>
          <ac:spMkLst>
            <pc:docMk/>
            <pc:sldMk cId="1157954931" sldId="358"/>
            <ac:spMk id="6" creationId="{B4B4A26A-F5B1-3709-4A52-CD37FEB621F8}"/>
          </ac:spMkLst>
        </pc:spChg>
        <pc:picChg chg="mod">
          <ac:chgData name="Anna Hughes" userId="ea5cf709-299b-48d1-bfcd-74c9bb3e8bf1" providerId="ADAL" clId="{86F48F23-ADE6-477E-97FF-F298E0731EB2}" dt="2025-09-01T15:08:31.927" v="3" actId="1076"/>
          <ac:picMkLst>
            <pc:docMk/>
            <pc:sldMk cId="1157954931" sldId="358"/>
            <ac:picMk id="12" creationId="{4E2AD482-AE89-2D8D-BE8D-B28E64350596}"/>
          </ac:picMkLst>
        </pc:picChg>
      </pc:sldChg>
      <pc:sldChg chg="add modNotesTx">
        <pc:chgData name="Anna Hughes" userId="ea5cf709-299b-48d1-bfcd-74c9bb3e8bf1" providerId="ADAL" clId="{86F48F23-ADE6-477E-97FF-F298E0731EB2}" dt="2025-09-01T15:12:45.420" v="22" actId="20577"/>
        <pc:sldMkLst>
          <pc:docMk/>
          <pc:sldMk cId="1157954931" sldId="370"/>
        </pc:sldMkLst>
      </pc:sldChg>
      <pc:sldMasterChg chg="delSldLayout">
        <pc:chgData name="Anna Hughes" userId="ea5cf709-299b-48d1-bfcd-74c9bb3e8bf1" providerId="ADAL" clId="{86F48F23-ADE6-477E-97FF-F298E0731EB2}" dt="2025-09-01T15:11:48.071" v="20" actId="2696"/>
        <pc:sldMasterMkLst>
          <pc:docMk/>
          <pc:sldMasterMk cId="528359883" sldId="2147483653"/>
        </pc:sldMasterMkLst>
        <pc:sldLayoutChg chg="del">
          <pc:chgData name="Anna Hughes" userId="ea5cf709-299b-48d1-bfcd-74c9bb3e8bf1" providerId="ADAL" clId="{86F48F23-ADE6-477E-97FF-F298E0731EB2}" dt="2025-09-01T15:11:48.071" v="20" actId="2696"/>
          <pc:sldLayoutMkLst>
            <pc:docMk/>
            <pc:sldMasterMk cId="528359883" sldId="2147483653"/>
            <pc:sldLayoutMk cId="959908094" sldId="21474837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304DC7-B1A5-4308-92FD-E5EBE38128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D2D876A-E13E-479E-8E02-C4E5734789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E1F8E-F6ED-4D28-89C2-BA82F602EAA4}" type="datetimeFigureOut">
              <a:rPr lang="en-GB" smtClean="0"/>
              <a:t>01/09/2025</a:t>
            </a:fld>
            <a:endParaRPr lang="en-GB"/>
          </a:p>
        </p:txBody>
      </p:sp>
      <p:sp>
        <p:nvSpPr>
          <p:cNvPr id="4" name="Footer Placeholder 3">
            <a:extLst>
              <a:ext uri="{FF2B5EF4-FFF2-40B4-BE49-F238E27FC236}">
                <a16:creationId xmlns:a16="http://schemas.microsoft.com/office/drawing/2014/main" id="{90D75BE9-9D1E-4B39-9DB3-CA38B4A31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A52491B-1901-4C5D-92B7-D2459BB0F2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FC0A9A-A158-41FC-82EA-CA2B710111E7}" type="slidenum">
              <a:rPr lang="en-GB" smtClean="0"/>
              <a:t>‹#›</a:t>
            </a:fld>
            <a:endParaRPr lang="en-GB"/>
          </a:p>
        </p:txBody>
      </p:sp>
    </p:spTree>
    <p:extLst>
      <p:ext uri="{BB962C8B-B14F-4D97-AF65-F5344CB8AC3E}">
        <p14:creationId xmlns:p14="http://schemas.microsoft.com/office/powerpoint/2010/main" val="1885544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70CF0-A62D-4D84-9C2D-84B41BCB4FF4}" type="datetimeFigureOut">
              <a:rPr lang="en-GB" smtClean="0"/>
              <a:t>01/09/2025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7642C-E2E7-47B6-963B-5F149004E54C}" type="slidenum">
              <a:rPr lang="en-GB" smtClean="0"/>
              <a:t>‹#›</a:t>
            </a:fld>
            <a:endParaRPr lang="en-GB"/>
          </a:p>
        </p:txBody>
      </p:sp>
    </p:spTree>
    <p:extLst>
      <p:ext uri="{BB962C8B-B14F-4D97-AF65-F5344CB8AC3E}">
        <p14:creationId xmlns:p14="http://schemas.microsoft.com/office/powerpoint/2010/main" val="110385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csuk.org/news/buoy-zone-our-latest-seagrass-restoration-work-in-no-anchor-zone-at-portland-harbou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csuk.org/ocean-emergency/ocean-pollution/water-quality-and-sewage/water-quality/"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csuk.org/ocean-emergency/ocean-pollution/water-quality-and-sewage/sewage-sludge/" TargetMode="External"/><Relationship Id="rId4" Type="http://schemas.openxmlformats.org/officeDocument/2006/relationships/hyperlink" Target="https://www.mcsuk.org/documents/1105/Storm_Overflows_Position_Statement_-_Marine_Conservation_Society_-_March_2023.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csuk.org/ocean-emergency/marine-protected-area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csuk.org/what-you-can-do/volunteer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using these slides </a:t>
            </a:r>
            <a:endParaRPr lang="en-GB" dirty="0"/>
          </a:p>
          <a:p>
            <a:pPr marL="171450" indent="-171450">
              <a:buFont typeface="Arial" panose="020B0604020202020204" pitchFamily="34" charset="0"/>
              <a:buChar char="•"/>
            </a:pPr>
            <a:r>
              <a:rPr lang="en-GB" dirty="0"/>
              <a:t>You can use these slides and speaker notes when presenting this introductory talk about the Marine Conservation Society. </a:t>
            </a:r>
          </a:p>
          <a:p>
            <a:pPr marL="171450" indent="-171450">
              <a:buFont typeface="Arial" panose="020B0604020202020204" pitchFamily="34" charset="0"/>
              <a:buChar char="•"/>
            </a:pPr>
            <a:r>
              <a:rPr lang="en-GB" dirty="0"/>
              <a:t>You don’t need to include all the slides or all the information in the notes. </a:t>
            </a:r>
          </a:p>
          <a:p>
            <a:pPr marL="171450" indent="-171450">
              <a:buFont typeface="Arial" panose="020B0604020202020204" pitchFamily="34" charset="0"/>
              <a:buChar char="•"/>
            </a:pPr>
            <a:r>
              <a:rPr lang="en-GB" dirty="0"/>
              <a:t>Feel free to adapt the presentation to you, your audience and the duration of your talk – in fact, we encourage this! </a:t>
            </a:r>
          </a:p>
          <a:p>
            <a:pPr marL="171450" indent="-171450">
              <a:buFont typeface="Arial" panose="020B0604020202020204" pitchFamily="34" charset="0"/>
              <a:buChar char="•"/>
            </a:pPr>
            <a:r>
              <a:rPr lang="en-GB" dirty="0"/>
              <a:t>Please do not add new, unbranded slides. </a:t>
            </a:r>
          </a:p>
          <a:p>
            <a:pPr marL="171450" indent="-171450">
              <a:buFont typeface="Arial" panose="020B0604020202020204" pitchFamily="34" charset="0"/>
              <a:buChar char="•"/>
            </a:pPr>
            <a:r>
              <a:rPr lang="en-GB" dirty="0"/>
              <a:t>Please also make sure to download the latest version before each talk, as we intend this to be an ever improving and evolving presentation. For example, we will update the content to stay current in line with our campaigns and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are using a second screen / projector and wish to see these notes while presenting, go to slide show in the top ribbon </a:t>
            </a:r>
            <a:r>
              <a:rPr lang="en-GB" dirty="0">
                <a:sym typeface="Wingdings" panose="05000000000000000000" pitchFamily="2" charset="2"/>
              </a:rPr>
              <a:t> tick “use presenter view”  then start slide show from beginning</a:t>
            </a:r>
            <a:endParaRPr lang="en-GB" dirty="0"/>
          </a:p>
          <a:p>
            <a:endParaRPr lang="en-GB" b="1" dirty="0"/>
          </a:p>
          <a:p>
            <a:r>
              <a:rPr lang="en-GB" b="1" dirty="0"/>
              <a:t>Before you start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Before starting your presentation, it is a good idea to make sure you are safe and comfortable in the space. Ask the talk organiser to remove any obstructions that may cause trip hazards,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talk organiser is responsible for the talk attendees and should make sure they are all safe and comfortable before you start. </a:t>
            </a:r>
          </a:p>
          <a:p>
            <a:endParaRPr lang="en-GB" b="1" dirty="0"/>
          </a:p>
          <a:p>
            <a:r>
              <a:rPr lang="en-GB" b="1" dirty="0"/>
              <a:t>Introduce yourself! </a:t>
            </a:r>
          </a:p>
          <a:p>
            <a:r>
              <a:rPr lang="en-GB" b="0" dirty="0"/>
              <a:t>Sea Champions bring unique stories and perspective to MCS. We want you to let your audience know a little bit about your background, interests and roles within MCS.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Judge the type and size of group you are presenting to, and with that you can decide whether a round robin of introductions or similar icebreaker would be suitable.</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F6B23-4649-4B99-B65B-5A065A5F60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0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Arial" panose="020B0604020202020204" pitchFamily="34" charset="0"/>
              </a:rPr>
              <a:t>Blue carbon </a:t>
            </a:r>
            <a:r>
              <a:rPr lang="en-GB" sz="1200" dirty="0">
                <a:effectLst/>
                <a:latin typeface="Calibri" panose="020F0502020204030204" pitchFamily="34" charset="0"/>
                <a:ea typeface="Calibri" panose="020F0502020204030204" pitchFamily="34" charset="0"/>
                <a:cs typeface="Arial" panose="020B0604020202020204" pitchFamily="34" charset="0"/>
              </a:rPr>
              <a:t>is the term used to describe when carbon absorbed from the water and atmosphere and is </a:t>
            </a:r>
            <a:r>
              <a:rPr lang="en-GB" sz="1200" b="1" dirty="0">
                <a:effectLst/>
                <a:latin typeface="Calibri" panose="020F0502020204030204" pitchFamily="34" charset="0"/>
                <a:ea typeface="Calibri" panose="020F0502020204030204" pitchFamily="34" charset="0"/>
                <a:cs typeface="Arial" panose="020B0604020202020204" pitchFamily="34" charset="0"/>
              </a:rPr>
              <a:t>stored in the world’s seas and coastal ecosystems</a:t>
            </a:r>
            <a:r>
              <a:rPr lang="en-GB" sz="1200" dirty="0">
                <a:effectLst/>
                <a:latin typeface="Calibri" panose="020F0502020204030204" pitchFamily="34" charset="0"/>
                <a:ea typeface="Calibri" panose="020F0502020204030204" pitchFamily="34" charset="0"/>
                <a:cs typeface="Arial" panose="020B0604020202020204" pitchFamily="34" charset="0"/>
              </a:rPr>
              <a: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Around a </a:t>
            </a:r>
            <a:r>
              <a:rPr lang="en-GB" sz="1200" b="1" dirty="0">
                <a:effectLst/>
                <a:latin typeface="Calibri" panose="020F0502020204030204" pitchFamily="34" charset="0"/>
                <a:ea typeface="Calibri" panose="020F0502020204030204" pitchFamily="34" charset="0"/>
                <a:cs typeface="Arial" panose="020B0604020202020204" pitchFamily="34" charset="0"/>
              </a:rPr>
              <a:t>quarter</a:t>
            </a:r>
            <a:r>
              <a:rPr lang="en-GB" sz="1200" dirty="0">
                <a:effectLst/>
                <a:latin typeface="Calibri" panose="020F0502020204030204" pitchFamily="34" charset="0"/>
                <a:ea typeface="Calibri" panose="020F0502020204030204" pitchFamily="34" charset="0"/>
                <a:cs typeface="Arial" panose="020B0604020202020204" pitchFamily="34" charset="0"/>
              </a:rPr>
              <a:t> </a:t>
            </a:r>
            <a:r>
              <a:rPr lang="en-GB" dirty="0"/>
              <a:t>of all carbon dioxide emissions are captured by the ocean.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The storage of blue carbon can be in the </a:t>
            </a:r>
            <a:r>
              <a:rPr lang="en-GB" sz="1200" b="1" dirty="0">
                <a:effectLst/>
                <a:latin typeface="Calibri" panose="020F0502020204030204" pitchFamily="34" charset="0"/>
                <a:ea typeface="Calibri" panose="020F0502020204030204" pitchFamily="34" charset="0"/>
                <a:cs typeface="Arial" panose="020B0604020202020204" pitchFamily="34" charset="0"/>
              </a:rPr>
              <a:t>plants themselves, like seaweed and seagrass; in the seafloor sediment where plants are rooted; or even in the animals </a:t>
            </a:r>
            <a:r>
              <a:rPr lang="en-GB" sz="1200" dirty="0">
                <a:effectLst/>
                <a:latin typeface="Calibri" panose="020F0502020204030204" pitchFamily="34" charset="0"/>
                <a:ea typeface="Calibri" panose="020F0502020204030204" pitchFamily="34" charset="0"/>
                <a:cs typeface="Arial" panose="020B0604020202020204" pitchFamily="34" charset="0"/>
              </a:rPr>
              <a:t>which live in the water, including seabirds, fish and larger mammals.</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But most of the carbon captured by the ocean is by </a:t>
            </a:r>
            <a:r>
              <a:rPr lang="en-GB" sz="1200" b="1" dirty="0">
                <a:effectLst/>
                <a:latin typeface="Calibri" panose="020F0502020204030204" pitchFamily="34" charset="0"/>
                <a:ea typeface="Calibri" panose="020F0502020204030204" pitchFamily="34" charset="0"/>
                <a:cs typeface="Arial" panose="020B0604020202020204" pitchFamily="34" charset="0"/>
              </a:rPr>
              <a:t>phytoplankton</a:t>
            </a:r>
            <a:r>
              <a:rPr lang="en-GB" sz="1200" dirty="0">
                <a:effectLst/>
                <a:latin typeface="Calibri" panose="020F0502020204030204" pitchFamily="34" charset="0"/>
                <a:ea typeface="Calibri" panose="020F0502020204030204" pitchFamily="34" charset="0"/>
                <a:cs typeface="Arial" panose="020B0604020202020204" pitchFamily="34" charset="0"/>
              </a:rPr>
              <a:t> – these are tiny, plant like organisms present in vast quantities, they photosynthesise and lock in carbon. </a:t>
            </a:r>
            <a:endParaRPr lang="en-GB" dirty="0"/>
          </a:p>
          <a:p>
            <a:pPr>
              <a:spcAft>
                <a:spcPts val="800"/>
              </a:spcAft>
            </a:pPr>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10</a:t>
            </a:fld>
            <a:endParaRPr lang="en-GB"/>
          </a:p>
        </p:txBody>
      </p:sp>
    </p:spTree>
    <p:extLst>
      <p:ext uri="{BB962C8B-B14F-4D97-AF65-F5344CB8AC3E}">
        <p14:creationId xmlns:p14="http://schemas.microsoft.com/office/powerpoint/2010/main" val="1012584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There are a few coastal habitats that are particularly important – these climate hero's are </a:t>
            </a:r>
            <a:r>
              <a:rPr lang="en-GB" sz="1200" b="1" dirty="0">
                <a:effectLst/>
                <a:latin typeface="Calibri" panose="020F0502020204030204" pitchFamily="34" charset="0"/>
                <a:ea typeface="Calibri" panose="020F0502020204030204" pitchFamily="34" charset="0"/>
                <a:cs typeface="Arial" panose="020B0604020202020204" pitchFamily="34" charset="0"/>
              </a:rPr>
              <a:t>seagrass meadows, saltmarsh and mangrove forests</a:t>
            </a:r>
            <a:r>
              <a:rPr lang="en-GB" sz="120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These are the “official” blue carbon habitats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Lots of research is currently taking place into other ecosystems that may store carbon – like </a:t>
            </a:r>
            <a:r>
              <a:rPr lang="en-GB" sz="1200" b="1" dirty="0">
                <a:effectLst/>
                <a:latin typeface="Calibri" panose="020F0502020204030204" pitchFamily="34" charset="0"/>
                <a:ea typeface="Calibri" panose="020F0502020204030204" pitchFamily="34" charset="0"/>
                <a:cs typeface="Arial" panose="020B0604020202020204" pitchFamily="34" charset="0"/>
              </a:rPr>
              <a:t>seafloor mud and shellfish reefs.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In the UK, we </a:t>
            </a:r>
            <a:r>
              <a:rPr lang="en-GB" sz="1200" b="1" dirty="0">
                <a:effectLst/>
                <a:latin typeface="Calibri" panose="020F0502020204030204" pitchFamily="34" charset="0"/>
                <a:ea typeface="Calibri" panose="020F0502020204030204" pitchFamily="34" charset="0"/>
                <a:cs typeface="Arial" panose="020B0604020202020204" pitchFamily="34" charset="0"/>
              </a:rPr>
              <a:t>have lost around 90% of our seagrass meadows</a:t>
            </a:r>
            <a:r>
              <a:rPr lang="en-GB" sz="1200" dirty="0">
                <a:effectLst/>
                <a:latin typeface="Calibri" panose="020F0502020204030204" pitchFamily="34" charset="0"/>
                <a:ea typeface="Calibri" panose="020F0502020204030204" pitchFamily="34" charset="0"/>
                <a:cs typeface="Arial" panose="020B0604020202020204" pitchFamily="34" charset="0"/>
              </a:rPr>
              <a:t>. Other carbon-storing habitats, like saltmarshes, are being destroyed at similarly alarming rates.</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Every day, valuable species and habitats that capture and store carbon are being destroyed, mostly by </a:t>
            </a:r>
            <a:r>
              <a:rPr lang="en-GB" sz="1200" b="1" dirty="0">
                <a:effectLst/>
                <a:latin typeface="Calibri" panose="020F0502020204030204" pitchFamily="34" charset="0"/>
                <a:ea typeface="Calibri" panose="020F0502020204030204" pitchFamily="34" charset="0"/>
                <a:cs typeface="Arial" panose="020B0604020202020204" pitchFamily="34" charset="0"/>
              </a:rPr>
              <a:t>coastal construction and bottom towed fishing</a:t>
            </a:r>
            <a:r>
              <a:rPr lang="en-GB" sz="1200" dirty="0">
                <a:effectLst/>
                <a:latin typeface="Calibri" panose="020F0502020204030204" pitchFamily="34" charset="0"/>
                <a:ea typeface="Calibri" panose="020F0502020204030204" pitchFamily="34" charset="0"/>
                <a:cs typeface="Arial" panose="020B0604020202020204" pitchFamily="34" charset="0"/>
              </a:rPr>
              <a:t>. Other factors like </a:t>
            </a:r>
            <a:r>
              <a:rPr lang="en-GB" sz="1200" b="1" dirty="0">
                <a:effectLst/>
                <a:latin typeface="Calibri" panose="020F0502020204030204" pitchFamily="34" charset="0"/>
                <a:ea typeface="Calibri" panose="020F0502020204030204" pitchFamily="34" charset="0"/>
                <a:cs typeface="Arial" panose="020B0604020202020204" pitchFamily="34" charset="0"/>
              </a:rPr>
              <a:t>anchoring and sewage </a:t>
            </a:r>
            <a:r>
              <a:rPr lang="en-GB" sz="1200" dirty="0">
                <a:effectLst/>
                <a:latin typeface="Calibri" panose="020F0502020204030204" pitchFamily="34" charset="0"/>
                <a:ea typeface="Calibri" panose="020F0502020204030204" pitchFamily="34" charset="0"/>
                <a:cs typeface="Arial" panose="020B0604020202020204" pitchFamily="34" charset="0"/>
              </a:rPr>
              <a:t>also play a part. </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This is reducing the ocean's ability to help fight the climate crisis.</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If the UK is to reach its goal of net zero carbon emissions by 2050, </a:t>
            </a:r>
            <a:r>
              <a:rPr lang="en-GB" sz="1200" b="1" dirty="0">
                <a:effectLst/>
                <a:latin typeface="Calibri" panose="020F0502020204030204" pitchFamily="34" charset="0"/>
                <a:ea typeface="Calibri" panose="020F0502020204030204" pitchFamily="34" charset="0"/>
                <a:cs typeface="Arial" panose="020B0604020202020204" pitchFamily="34" charset="0"/>
              </a:rPr>
              <a:t>blue carbon solutions must be considered in tandem with those on land</a:t>
            </a:r>
            <a:r>
              <a:rPr lang="en-GB" sz="1200" dirty="0">
                <a:effectLst/>
                <a:latin typeface="Calibri" panose="020F0502020204030204" pitchFamily="34" charset="0"/>
                <a:ea typeface="Calibri" panose="020F0502020204030204" pitchFamily="34" charset="0"/>
                <a:cs typeface="Arial" panose="020B0604020202020204" pitchFamily="34" charset="0"/>
              </a:rPr>
              <a:t>.</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11</a:t>
            </a:fld>
            <a:endParaRPr lang="en-GB"/>
          </a:p>
        </p:txBody>
      </p:sp>
    </p:spTree>
    <p:extLst>
      <p:ext uri="{BB962C8B-B14F-4D97-AF65-F5344CB8AC3E}">
        <p14:creationId xmlns:p14="http://schemas.microsoft.com/office/powerpoint/2010/main" val="174264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800"/>
              </a:spcAft>
              <a:buFont typeface="Arial" panose="020B0604020202020204" pitchFamily="34" charset="0"/>
              <a:buChar char="•"/>
            </a:pPr>
            <a:r>
              <a:rPr lang="en-GB" dirty="0"/>
              <a:t>Since ocean food webs and plentiful, healthy ecosystems are SO important for storing carbon, our harmful activities like </a:t>
            </a:r>
            <a:r>
              <a:rPr lang="en-GB" b="1" dirty="0"/>
              <a:t>overfishing and pollution are massively exacerbating the climate crisis</a:t>
            </a:r>
            <a:r>
              <a:rPr lang="en-GB" dirty="0"/>
              <a:t>. </a:t>
            </a:r>
          </a:p>
          <a:p>
            <a:pPr marL="171450" indent="-171450">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Plastic and chemical pollution is affecting our marine wildlife, from their metabolic rates to their reproduction and survival, all of which impacts our </a:t>
            </a:r>
            <a:r>
              <a:rPr lang="en-GB" sz="1200" b="1" dirty="0">
                <a:effectLst/>
                <a:latin typeface="Calibri" panose="020F0502020204030204" pitchFamily="34" charset="0"/>
                <a:ea typeface="Calibri" panose="020F0502020204030204" pitchFamily="34" charset="0"/>
                <a:cs typeface="Arial" panose="020B0604020202020204" pitchFamily="34" charset="0"/>
              </a:rPr>
              <a:t>ocean’s carbon cycle.</a:t>
            </a:r>
          </a:p>
          <a:p>
            <a:pPr marL="171450" indent="-171450">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At the same time, </a:t>
            </a:r>
            <a:r>
              <a:rPr lang="en-GB" sz="1200" b="1" dirty="0">
                <a:effectLst/>
                <a:latin typeface="Calibri" panose="020F0502020204030204" pitchFamily="34" charset="0"/>
                <a:ea typeface="Calibri" panose="020F0502020204030204" pitchFamily="34" charset="0"/>
                <a:cs typeface="Arial" panose="020B0604020202020204" pitchFamily="34" charset="0"/>
              </a:rPr>
              <a:t>plastics are made from oil and gas </a:t>
            </a:r>
            <a:r>
              <a:rPr lang="en-GB" sz="1200" dirty="0">
                <a:effectLst/>
                <a:latin typeface="Calibri" panose="020F0502020204030204" pitchFamily="34" charset="0"/>
                <a:ea typeface="Calibri" panose="020F0502020204030204" pitchFamily="34" charset="0"/>
                <a:cs typeface="Arial" panose="020B0604020202020204" pitchFamily="34" charset="0"/>
              </a:rPr>
              <a:t>and so their production adds to carbon emissions.</a:t>
            </a: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spcAft>
                <a:spcPts val="800"/>
              </a:spcAft>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12</a:t>
            </a:fld>
            <a:endParaRPr lang="en-GB"/>
          </a:p>
        </p:txBody>
      </p:sp>
    </p:spTree>
    <p:extLst>
      <p:ext uri="{BB962C8B-B14F-4D97-AF65-F5344CB8AC3E}">
        <p14:creationId xmlns:p14="http://schemas.microsoft.com/office/powerpoint/2010/main" val="21957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If you have time, you could come out of the presentation here and ask attendees to take part in the blue carbon quiz with you!</a:t>
            </a:r>
          </a:p>
        </p:txBody>
      </p:sp>
      <p:sp>
        <p:nvSpPr>
          <p:cNvPr id="4" name="Slide Number Placeholder 3"/>
          <p:cNvSpPr>
            <a:spLocks noGrp="1"/>
          </p:cNvSpPr>
          <p:nvPr>
            <p:ph type="sldNum" sz="quarter" idx="5"/>
          </p:nvPr>
        </p:nvSpPr>
        <p:spPr/>
        <p:txBody>
          <a:bodyPr/>
          <a:lstStyle/>
          <a:p>
            <a:fld id="{8887642C-E2E7-47B6-963B-5F149004E54C}" type="slidenum">
              <a:rPr lang="en-GB" smtClean="0"/>
              <a:t>13</a:t>
            </a:fld>
            <a:endParaRPr lang="en-GB"/>
          </a:p>
        </p:txBody>
      </p:sp>
    </p:spTree>
    <p:extLst>
      <p:ext uri="{BB962C8B-B14F-4D97-AF65-F5344CB8AC3E}">
        <p14:creationId xmlns:p14="http://schemas.microsoft.com/office/powerpoint/2010/main" val="329377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 the Marine Conservation Society, we have been the voice of our seas for </a:t>
            </a:r>
            <a:r>
              <a:rPr lang="en-GB" b="1" dirty="0"/>
              <a:t>over 40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We have three key aims: </a:t>
            </a:r>
            <a:r>
              <a:rPr lang="en-GB" b="0" dirty="0"/>
              <a:t>defending crucial habitats, regenerating vital ecosystems and inspiring volunteers. </a:t>
            </a:r>
            <a:r>
              <a:rPr lang="en-GB" sz="1200" kern="1200">
                <a:solidFill>
                  <a:schemeClr val="tx1"/>
                </a:solidFill>
                <a:effectLst/>
                <a:latin typeface="+mn-lt"/>
                <a:ea typeface="+mn-ea"/>
                <a:cs typeface="+mn-cs"/>
              </a:rPr>
              <a:t>Climate change comes into all three!</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work with everyone from </a:t>
            </a:r>
            <a:r>
              <a:rPr lang="en-GB" b="1" dirty="0"/>
              <a:t>communities to government and industry</a:t>
            </a:r>
            <a:r>
              <a:rPr lang="en-GB"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are always science based in our 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F6B23-4649-4B99-B65B-5A065A5F60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90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The ocean can help us make the emissions cuts needed to keep global warming below 1.5 degrees C, if we:</a:t>
            </a:r>
          </a:p>
          <a:p>
            <a:pPr marL="742950" lvl="1" indent="-285750">
              <a:lnSpc>
                <a:spcPct val="107000"/>
              </a:lnSpc>
              <a:buFont typeface="Courier New" panose="02070309020205020404" pitchFamily="49" charset="0"/>
              <a:buChar char="o"/>
            </a:pPr>
            <a:r>
              <a:rPr lang="en-GB" sz="1100" b="1" dirty="0">
                <a:effectLst/>
                <a:latin typeface="Calibri" panose="020F0502020204030204" pitchFamily="34" charset="0"/>
                <a:ea typeface="Calibri" panose="020F0502020204030204" pitchFamily="34" charset="0"/>
                <a:cs typeface="Times New Roman" panose="02020603050405020304" pitchFamily="18" charset="0"/>
              </a:rPr>
              <a:t>Rewild</a:t>
            </a:r>
            <a:r>
              <a:rPr lang="en-GB" sz="1100" dirty="0">
                <a:effectLst/>
                <a:latin typeface="Calibri" panose="020F0502020204030204" pitchFamily="34" charset="0"/>
                <a:ea typeface="Calibri" panose="020F0502020204030204" pitchFamily="34" charset="0"/>
                <a:cs typeface="Times New Roman" panose="02020603050405020304" pitchFamily="18" charset="0"/>
              </a:rPr>
              <a:t> large swathes of our seabed, for example with seagrass, to protect and restore marine and coastal habitats and marine wildlife populations. Globally, rewilding our waters could deliver carbon dioxide mitigation amounting to billions of tonnes of the emissions savings we need to make. </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GB" sz="1100" b="1" dirty="0">
                <a:effectLst/>
                <a:latin typeface="Calibri" panose="020F0502020204030204" pitchFamily="34" charset="0"/>
                <a:ea typeface="Calibri" panose="020F0502020204030204" pitchFamily="34" charset="0"/>
                <a:cs typeface="Times New Roman" panose="02020603050405020304" pitchFamily="18" charset="0"/>
              </a:rPr>
              <a:t>Invest</a:t>
            </a:r>
            <a:r>
              <a:rPr lang="en-GB" sz="1100" dirty="0">
                <a:effectLst/>
                <a:latin typeface="Calibri" panose="020F0502020204030204" pitchFamily="34" charset="0"/>
                <a:ea typeface="Calibri" panose="020F0502020204030204" pitchFamily="34" charset="0"/>
                <a:cs typeface="Times New Roman" panose="02020603050405020304" pitchFamily="18" charset="0"/>
              </a:rPr>
              <a:t> in developing truly sustainable (or climate and nature positive) fisheries that are less reliant on fossil fuels and don’t overfish or damage the seabed, and, better managed and innovative aquaculture.</a:t>
            </a:r>
            <a:r>
              <a:rPr lang="en-GB" sz="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b="1" dirty="0">
                <a:effectLst/>
                <a:latin typeface="Calibri" panose="020F0502020204030204" pitchFamily="34" charset="0"/>
                <a:ea typeface="Calibri" panose="020F0502020204030204" pitchFamily="34" charset="0"/>
                <a:cs typeface="Times New Roman" panose="02020603050405020304" pitchFamily="18" charset="0"/>
              </a:rPr>
              <a:t>Reduce</a:t>
            </a:r>
            <a:r>
              <a:rPr lang="en-GB" sz="1100" dirty="0">
                <a:effectLst/>
                <a:latin typeface="Calibri" panose="020F0502020204030204" pitchFamily="34" charset="0"/>
                <a:ea typeface="Calibri" panose="020F0502020204030204" pitchFamily="34" charset="0"/>
                <a:cs typeface="Times New Roman" panose="02020603050405020304" pitchFamily="18" charset="0"/>
              </a:rPr>
              <a:t> our plastic and chemical footprint, creating cleaner seas, to improve the ocean’s health.</a:t>
            </a:r>
          </a:p>
          <a:p>
            <a:pPr marL="742950" lvl="1" indent="-285750">
              <a:lnSpc>
                <a:spcPct val="107000"/>
              </a:lnSpc>
              <a:spcAft>
                <a:spcPts val="800"/>
              </a:spcAft>
              <a:buFont typeface="Courier New" panose="02070309020205020404" pitchFamily="49" charset="0"/>
              <a:buChar char="o"/>
            </a:pPr>
            <a:r>
              <a:rPr lang="en-GB" sz="1100" b="1" dirty="0">
                <a:effectLst/>
                <a:latin typeface="Calibri" panose="020F0502020204030204" pitchFamily="34" charset="0"/>
                <a:ea typeface="Calibri" panose="020F0502020204030204" pitchFamily="34" charset="0"/>
                <a:cs typeface="Times New Roman" panose="02020603050405020304" pitchFamily="18" charset="0"/>
              </a:rPr>
              <a:t>Educate and ensure that everyone understands </a:t>
            </a:r>
            <a:r>
              <a:rPr lang="en-GB" sz="1100" dirty="0">
                <a:effectLst/>
                <a:latin typeface="Calibri" panose="020F0502020204030204" pitchFamily="34" charset="0"/>
                <a:ea typeface="Calibri" panose="020F0502020204030204" pitchFamily="34" charset="0"/>
                <a:cs typeface="Times New Roman" panose="02020603050405020304" pitchFamily="18" charset="0"/>
              </a:rPr>
              <a:t>the crucial role the ocean plays in helping us fight climate change so we can all be much kinder in how we treat it.</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15</a:t>
            </a:fld>
            <a:endParaRPr lang="en-GB"/>
          </a:p>
        </p:txBody>
      </p:sp>
    </p:spTree>
    <p:extLst>
      <p:ext uri="{BB962C8B-B14F-4D97-AF65-F5344CB8AC3E}">
        <p14:creationId xmlns:p14="http://schemas.microsoft.com/office/powerpoint/2010/main" val="1306516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The development of a </a:t>
            </a:r>
            <a:r>
              <a:rPr lang="en-GB" sz="1100" b="1" dirty="0">
                <a:effectLst/>
                <a:latin typeface="Calibri" panose="020F0502020204030204" pitchFamily="34" charset="0"/>
                <a:ea typeface="Calibri" panose="020F0502020204030204" pitchFamily="34" charset="0"/>
                <a:cs typeface="Arial" panose="020B0604020202020204" pitchFamily="34" charset="0"/>
              </a:rPr>
              <a:t>comprehensive Blue Carbon Strategy </a:t>
            </a:r>
            <a:r>
              <a:rPr lang="en-GB" sz="1100" dirty="0">
                <a:effectLst/>
                <a:latin typeface="Calibri" panose="020F0502020204030204" pitchFamily="34" charset="0"/>
                <a:ea typeface="Calibri" panose="020F0502020204030204" pitchFamily="34" charset="0"/>
                <a:cs typeface="Arial" panose="020B0604020202020204" pitchFamily="34" charset="0"/>
              </a:rPr>
              <a:t>by the UK Government and devolved administrations, focusing on three key nature-based action areas: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Arial" panose="020B0604020202020204" pitchFamily="34" charset="0"/>
              </a:rPr>
              <a:t>Scaling up marine </a:t>
            </a:r>
            <a:r>
              <a:rPr lang="en-GB" sz="1100" b="1" dirty="0">
                <a:effectLst/>
                <a:latin typeface="Calibri" panose="020F0502020204030204" pitchFamily="34" charset="0"/>
                <a:ea typeface="Calibri" panose="020F0502020204030204" pitchFamily="34" charset="0"/>
                <a:cs typeface="Arial" panose="020B0604020202020204" pitchFamily="34" charset="0"/>
              </a:rPr>
              <a:t>rewilding</a:t>
            </a:r>
            <a:r>
              <a:rPr lang="en-GB" sz="1100" dirty="0">
                <a:effectLst/>
                <a:latin typeface="Calibri" panose="020F0502020204030204" pitchFamily="34" charset="0"/>
                <a:ea typeface="Calibri" panose="020F0502020204030204" pitchFamily="34" charset="0"/>
                <a:cs typeface="Arial" panose="020B0604020202020204" pitchFamily="34" charset="0"/>
              </a:rPr>
              <a:t> for biodiversity and blue carbon benefits.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Arial" panose="020B0604020202020204" pitchFamily="34" charset="0"/>
              </a:rPr>
              <a:t>Integrating blue carbon protection and recovery into climate mitigation and environmental management </a:t>
            </a:r>
            <a:r>
              <a:rPr lang="en-GB" sz="1100" b="1" dirty="0">
                <a:effectLst/>
                <a:latin typeface="Calibri" panose="020F0502020204030204" pitchFamily="34" charset="0"/>
                <a:ea typeface="Calibri" panose="020F0502020204030204" pitchFamily="34" charset="0"/>
                <a:cs typeface="Arial" panose="020B0604020202020204" pitchFamily="34" charset="0"/>
              </a:rPr>
              <a:t>policies</a:t>
            </a:r>
            <a:r>
              <a:rPr lang="en-GB" sz="1100" dirty="0">
                <a:effectLst/>
                <a:latin typeface="Calibri" panose="020F0502020204030204" pitchFamily="34" charset="0"/>
                <a:ea typeface="Calibri" panose="020F0502020204030204" pitchFamily="34" charset="0"/>
                <a:cs typeface="Arial" panose="020B0604020202020204" pitchFamily="34" charset="0"/>
              </a:rPr>
              <a:t>.</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Arial" panose="020B0604020202020204" pitchFamily="34" charset="0"/>
              </a:rPr>
              <a:t>Working with the private sector to develop and support </a:t>
            </a:r>
            <a:r>
              <a:rPr lang="en-GB" sz="1100" b="1" dirty="0">
                <a:effectLst/>
                <a:latin typeface="Calibri" panose="020F0502020204030204" pitchFamily="34" charset="0"/>
                <a:ea typeface="Calibri" panose="020F0502020204030204" pitchFamily="34" charset="0"/>
                <a:cs typeface="Arial" panose="020B0604020202020204" pitchFamily="34" charset="0"/>
              </a:rPr>
              <a:t>sustainable and innovative low-carbon commercial fisheries and aquaculture</a:t>
            </a:r>
            <a:r>
              <a:rPr lang="en-GB" sz="11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nSpc>
                <a:spcPct val="107000"/>
              </a:lnSpc>
              <a:spcAft>
                <a:spcPts val="8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Carbon contained in marine and coastal ecosystems must be considered in the same way as our woodlands and peatbogs… critical to the UK’s carbon strategy.</a:t>
            </a:r>
          </a:p>
          <a:p>
            <a:r>
              <a:rPr lang="en-GB" dirty="0"/>
              <a:t>You can read our recommendations in full in the blue carbon report on the website.</a:t>
            </a:r>
          </a:p>
          <a:p>
            <a:r>
              <a:rPr lang="en-GB" i="1" dirty="0"/>
              <a:t>https://www.mcsuk.org/ocean-emergency/climate-change/blue-carbon/</a:t>
            </a:r>
          </a:p>
        </p:txBody>
      </p:sp>
      <p:sp>
        <p:nvSpPr>
          <p:cNvPr id="4" name="Slide Number Placeholder 3"/>
          <p:cNvSpPr>
            <a:spLocks noGrp="1"/>
          </p:cNvSpPr>
          <p:nvPr>
            <p:ph type="sldNum" sz="quarter" idx="5"/>
          </p:nvPr>
        </p:nvSpPr>
        <p:spPr/>
        <p:txBody>
          <a:bodyPr/>
          <a:lstStyle/>
          <a:p>
            <a:fld id="{8887642C-E2E7-47B6-963B-5F149004E54C}" type="slidenum">
              <a:rPr lang="en-GB" smtClean="0"/>
              <a:t>16</a:t>
            </a:fld>
            <a:endParaRPr lang="en-GB"/>
          </a:p>
        </p:txBody>
      </p:sp>
    </p:spTree>
    <p:extLst>
      <p:ext uri="{BB962C8B-B14F-4D97-AF65-F5344CB8AC3E}">
        <p14:creationId xmlns:p14="http://schemas.microsoft.com/office/powerpoint/2010/main" val="2905618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mn-lt"/>
              </a:rPr>
              <a:t>At the Marine Conservation Society, we work to restore seagrass in our practical conservation projects </a:t>
            </a:r>
          </a:p>
          <a:p>
            <a:pPr marL="171450" indent="-171450">
              <a:buFont typeface="Arial" panose="020B0604020202020204" pitchFamily="34" charset="0"/>
              <a:buChar char="•"/>
            </a:pPr>
            <a:r>
              <a:rPr lang="en-GB" b="0" i="0" dirty="0">
                <a:solidFill>
                  <a:srgbClr val="444444"/>
                </a:solidFill>
                <a:effectLst/>
                <a:latin typeface="+mn-lt"/>
              </a:rPr>
              <a:t>Seagrass is a </a:t>
            </a:r>
            <a:r>
              <a:rPr lang="en-GB" b="1" i="0" dirty="0">
                <a:solidFill>
                  <a:srgbClr val="444444"/>
                </a:solidFill>
                <a:effectLst/>
                <a:latin typeface="+mn-lt"/>
              </a:rPr>
              <a:t>flowering</a:t>
            </a:r>
            <a:r>
              <a:rPr lang="en-GB" b="0" i="0" dirty="0">
                <a:solidFill>
                  <a:srgbClr val="444444"/>
                </a:solidFill>
                <a:effectLst/>
                <a:latin typeface="+mn-lt"/>
              </a:rPr>
              <a:t> plant that lives underwater around the UK’s coast in shallow, sheltered areas.</a:t>
            </a:r>
          </a:p>
          <a:p>
            <a:pPr marL="171450" indent="-171450">
              <a:buFont typeface="Arial" panose="020B0604020202020204" pitchFamily="34" charset="0"/>
              <a:buChar char="•"/>
            </a:pPr>
            <a:r>
              <a:rPr lang="en-GB" b="0" i="0" dirty="0">
                <a:solidFill>
                  <a:srgbClr val="444444"/>
                </a:solidFill>
                <a:effectLst/>
                <a:latin typeface="+mn-lt"/>
              </a:rPr>
              <a:t>It forms marine meadows which are </a:t>
            </a:r>
            <a:r>
              <a:rPr lang="en-GB" b="1" i="0" dirty="0">
                <a:solidFill>
                  <a:srgbClr val="444444"/>
                </a:solidFill>
                <a:effectLst/>
                <a:latin typeface="+mn-lt"/>
              </a:rPr>
              <a:t>highly productive ecosystems</a:t>
            </a:r>
            <a:r>
              <a:rPr lang="en-GB" b="0" i="0" dirty="0">
                <a:solidFill>
                  <a:srgbClr val="444444"/>
                </a:solidFill>
                <a:effectLst/>
                <a:latin typeface="+mn-lt"/>
              </a:rPr>
              <a:t>.</a:t>
            </a:r>
          </a:p>
          <a:p>
            <a:pPr marL="171450" indent="-171450">
              <a:buFont typeface="Arial" panose="020B0604020202020204" pitchFamily="34" charset="0"/>
              <a:buChar char="•"/>
            </a:pPr>
            <a:r>
              <a:rPr lang="en-GB" b="0" i="0" dirty="0">
                <a:solidFill>
                  <a:srgbClr val="444444"/>
                </a:solidFill>
                <a:effectLst/>
                <a:latin typeface="+mn-lt"/>
              </a:rPr>
              <a:t>The oldest seagrass meadows are thought to be </a:t>
            </a:r>
            <a:r>
              <a:rPr lang="en-GB" b="1" i="0" dirty="0">
                <a:solidFill>
                  <a:srgbClr val="444444"/>
                </a:solidFill>
                <a:effectLst/>
                <a:latin typeface="+mn-lt"/>
              </a:rPr>
              <a:t>hundreds of thousands </a:t>
            </a:r>
            <a:r>
              <a:rPr lang="en-GB" b="0" i="0" dirty="0">
                <a:solidFill>
                  <a:srgbClr val="444444"/>
                </a:solidFill>
                <a:effectLst/>
                <a:latin typeface="+mn-lt"/>
              </a:rPr>
              <a:t>of years old.</a:t>
            </a:r>
          </a:p>
          <a:p>
            <a:pPr marL="171450" indent="-171450" algn="l">
              <a:buFont typeface="Arial" panose="020B0604020202020204" pitchFamily="34" charset="0"/>
              <a:buChar char="•"/>
            </a:pPr>
            <a:r>
              <a:rPr lang="en-GB" b="0" i="0" dirty="0">
                <a:solidFill>
                  <a:srgbClr val="444444"/>
                </a:solidFill>
                <a:effectLst/>
                <a:latin typeface="+mn-lt"/>
              </a:rPr>
              <a:t>Not only does seagrass absorb carbon, but it can reduce the </a:t>
            </a:r>
            <a:r>
              <a:rPr lang="en-GB" b="1" i="0" dirty="0">
                <a:solidFill>
                  <a:srgbClr val="444444"/>
                </a:solidFill>
                <a:effectLst/>
                <a:latin typeface="+mn-lt"/>
              </a:rPr>
              <a:t>power of waves and reduce coastal erosion.</a:t>
            </a:r>
          </a:p>
          <a:p>
            <a:pPr marL="171450" indent="-171450" algn="l">
              <a:buFont typeface="Arial" panose="020B0604020202020204" pitchFamily="34" charset="0"/>
              <a:buChar char="•"/>
            </a:pPr>
            <a:r>
              <a:rPr lang="en-GB" b="0" i="0" dirty="0">
                <a:solidFill>
                  <a:srgbClr val="444444"/>
                </a:solidFill>
                <a:effectLst/>
                <a:latin typeface="+mn-lt"/>
              </a:rPr>
              <a:t>Seagrass roots (or </a:t>
            </a:r>
            <a:r>
              <a:rPr lang="en-GB" b="1" i="0" dirty="0">
                <a:solidFill>
                  <a:srgbClr val="444444"/>
                </a:solidFill>
                <a:effectLst/>
                <a:latin typeface="+mn-lt"/>
              </a:rPr>
              <a:t>rhizomes</a:t>
            </a:r>
            <a:r>
              <a:rPr lang="en-GB" b="0" i="0" dirty="0">
                <a:solidFill>
                  <a:srgbClr val="444444"/>
                </a:solidFill>
                <a:effectLst/>
                <a:latin typeface="+mn-lt"/>
              </a:rPr>
              <a:t>) form a </a:t>
            </a:r>
            <a:r>
              <a:rPr lang="en-GB" b="1" i="0" dirty="0">
                <a:solidFill>
                  <a:srgbClr val="444444"/>
                </a:solidFill>
                <a:effectLst/>
                <a:latin typeface="+mn-lt"/>
              </a:rPr>
              <a:t>dense mat</a:t>
            </a:r>
            <a:r>
              <a:rPr lang="en-GB" b="0" i="0" dirty="0">
                <a:solidFill>
                  <a:srgbClr val="444444"/>
                </a:solidFill>
                <a:effectLst/>
                <a:latin typeface="+mn-lt"/>
              </a:rPr>
              <a:t>, that increases the </a:t>
            </a:r>
            <a:r>
              <a:rPr lang="en-GB" b="1" i="0" dirty="0">
                <a:solidFill>
                  <a:srgbClr val="444444"/>
                </a:solidFill>
                <a:effectLst/>
                <a:latin typeface="+mn-lt"/>
              </a:rPr>
              <a:t>organic enrichment </a:t>
            </a:r>
            <a:r>
              <a:rPr lang="en-GB" b="0" i="0" dirty="0">
                <a:solidFill>
                  <a:srgbClr val="444444"/>
                </a:solidFill>
                <a:effectLst/>
                <a:latin typeface="+mn-lt"/>
              </a:rPr>
              <a:t>of the sand and muds around the root systems. This is where most of the carbon is stored. </a:t>
            </a:r>
          </a:p>
          <a:p>
            <a:pPr marL="171450" indent="-171450" algn="l">
              <a:buFont typeface="Arial" panose="020B0604020202020204" pitchFamily="34" charset="0"/>
              <a:buChar char="•"/>
            </a:pPr>
            <a:r>
              <a:rPr lang="en-GB" b="0" i="0" dirty="0">
                <a:solidFill>
                  <a:srgbClr val="444444"/>
                </a:solidFill>
                <a:effectLst/>
                <a:latin typeface="+mn-lt"/>
              </a:rPr>
              <a:t>The leaves (</a:t>
            </a:r>
            <a:r>
              <a:rPr lang="en-GB" b="1" i="0" dirty="0">
                <a:solidFill>
                  <a:srgbClr val="444444"/>
                </a:solidFill>
                <a:effectLst/>
                <a:latin typeface="+mn-lt"/>
              </a:rPr>
              <a:t>fronds</a:t>
            </a:r>
            <a:r>
              <a:rPr lang="en-GB" b="0" i="0" dirty="0">
                <a:solidFill>
                  <a:srgbClr val="444444"/>
                </a:solidFill>
                <a:effectLst/>
                <a:latin typeface="+mn-lt"/>
              </a:rPr>
              <a:t>) provide vital shelter and food source for molluscs, shrimp, crustaceans, anemones and other </a:t>
            </a:r>
            <a:r>
              <a:rPr lang="en-GB" b="1" i="0" dirty="0">
                <a:solidFill>
                  <a:srgbClr val="444444"/>
                </a:solidFill>
                <a:effectLst/>
                <a:latin typeface="+mn-lt"/>
              </a:rPr>
              <a:t>invertebrates</a:t>
            </a:r>
            <a:r>
              <a:rPr lang="en-GB" b="0" i="0" dirty="0">
                <a:solidFill>
                  <a:srgbClr val="444444"/>
                </a:solidFill>
                <a:effectLst/>
                <a:latin typeface="+mn-lt"/>
              </a:rPr>
              <a:t> to thrive in. </a:t>
            </a:r>
          </a:p>
          <a:p>
            <a:pPr marL="171450" indent="-171450" algn="l">
              <a:buFont typeface="Arial" panose="020B0604020202020204" pitchFamily="34" charset="0"/>
              <a:buChar char="•"/>
            </a:pPr>
            <a:r>
              <a:rPr lang="en-GB" b="0" i="0" dirty="0">
                <a:solidFill>
                  <a:srgbClr val="444444"/>
                </a:solidFill>
                <a:effectLst/>
                <a:latin typeface="+mn-lt"/>
              </a:rPr>
              <a:t>The UK’s seagrass meadows are even home to the two species of </a:t>
            </a:r>
            <a:r>
              <a:rPr lang="en-GB" b="1" i="0" dirty="0">
                <a:solidFill>
                  <a:srgbClr val="444444"/>
                </a:solidFill>
                <a:effectLst/>
                <a:latin typeface="+mn-lt"/>
              </a:rPr>
              <a:t>seahorse</a:t>
            </a:r>
            <a:r>
              <a:rPr lang="en-GB" b="0" i="0" dirty="0">
                <a:solidFill>
                  <a:srgbClr val="444444"/>
                </a:solidFill>
                <a:effectLst/>
                <a:latin typeface="+mn-lt"/>
              </a:rPr>
              <a:t> - the spiny seahorse and the short snouted seahorse. </a:t>
            </a:r>
          </a:p>
          <a:p>
            <a:pPr marL="171450" indent="-171450" algn="l">
              <a:buFont typeface="Arial" panose="020B0604020202020204" pitchFamily="34" charset="0"/>
              <a:buChar char="•"/>
            </a:pPr>
            <a:r>
              <a:rPr lang="en-GB" b="0" i="0" dirty="0">
                <a:solidFill>
                  <a:srgbClr val="444444"/>
                </a:solidFill>
                <a:effectLst/>
                <a:latin typeface="+mn-lt"/>
              </a:rPr>
              <a:t>They're also </a:t>
            </a:r>
            <a:r>
              <a:rPr lang="en-GB" b="1" i="0" dirty="0">
                <a:solidFill>
                  <a:srgbClr val="444444"/>
                </a:solidFill>
                <a:effectLst/>
                <a:latin typeface="+mn-lt"/>
              </a:rPr>
              <a:t>breeding grounds </a:t>
            </a:r>
            <a:r>
              <a:rPr lang="en-GB" b="0" i="0" dirty="0">
                <a:solidFill>
                  <a:srgbClr val="444444"/>
                </a:solidFill>
                <a:effectLst/>
                <a:latin typeface="+mn-lt"/>
              </a:rPr>
              <a:t>for cuttlefish and sharks, and nurseries for cod, plaice and pollock. </a:t>
            </a:r>
          </a:p>
          <a:p>
            <a:pPr marL="171450" indent="-171450" algn="l">
              <a:buFont typeface="Arial" panose="020B0604020202020204" pitchFamily="34" charset="0"/>
              <a:buChar char="•"/>
            </a:pPr>
            <a:r>
              <a:rPr lang="en-GB" b="0" i="0" dirty="0">
                <a:solidFill>
                  <a:srgbClr val="444444"/>
                </a:solidFill>
                <a:effectLst/>
                <a:latin typeface="+mn-lt"/>
              </a:rPr>
              <a:t>So overall, it’s really important for UK biodiversity.</a:t>
            </a:r>
          </a:p>
          <a:p>
            <a:pPr marL="171450" indent="-171450" algn="l">
              <a:buFont typeface="Arial" panose="020B0604020202020204" pitchFamily="34" charset="0"/>
              <a:buChar char="•"/>
            </a:pPr>
            <a:endParaRPr lang="en-GB" b="0" i="0" dirty="0">
              <a:solidFill>
                <a:srgbClr val="444444"/>
              </a:solidFill>
              <a:effectLst/>
              <a:latin typeface="Poppins"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17</a:t>
            </a:fld>
            <a:endParaRPr lang="en-GB"/>
          </a:p>
        </p:txBody>
      </p:sp>
    </p:spTree>
    <p:extLst>
      <p:ext uri="{BB962C8B-B14F-4D97-AF65-F5344CB8AC3E}">
        <p14:creationId xmlns:p14="http://schemas.microsoft.com/office/powerpoint/2010/main" val="3823064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444444"/>
                </a:solidFill>
                <a:effectLst/>
                <a:latin typeface="+mn-lt"/>
              </a:rPr>
              <a:t>We now understand that the decline in seagrass has been caused </a:t>
            </a:r>
            <a:r>
              <a:rPr lang="en-GB" b="1" i="0" dirty="0">
                <a:solidFill>
                  <a:srgbClr val="444444"/>
                </a:solidFill>
                <a:effectLst/>
                <a:latin typeface="+mn-lt"/>
              </a:rPr>
              <a:t>by industrial growth, modification of ports and sheltered harbours, boat traffic, and increasing, stronger storm events</a:t>
            </a:r>
            <a:r>
              <a:rPr lang="en-GB" b="0" i="0" dirty="0">
                <a:solidFill>
                  <a:srgbClr val="444444"/>
                </a:solidFill>
                <a:effectLst/>
                <a:latin typeface="+mn-lt"/>
              </a:rPr>
              <a:t>. </a:t>
            </a:r>
          </a:p>
          <a:p>
            <a:pPr marL="171450" indent="-171450" algn="l">
              <a:buFont typeface="Arial" panose="020B0604020202020204" pitchFamily="34" charset="0"/>
              <a:buChar char="•"/>
            </a:pPr>
            <a:r>
              <a:rPr lang="en-GB" b="1" i="0" dirty="0">
                <a:solidFill>
                  <a:srgbClr val="444444"/>
                </a:solidFill>
                <a:effectLst/>
                <a:latin typeface="+mn-lt"/>
              </a:rPr>
              <a:t>Pollution</a:t>
            </a:r>
            <a:r>
              <a:rPr lang="en-GB" b="0" i="0" dirty="0">
                <a:solidFill>
                  <a:srgbClr val="444444"/>
                </a:solidFill>
                <a:effectLst/>
                <a:latin typeface="+mn-lt"/>
              </a:rPr>
              <a:t> within the water column also affects the light getting to the seagrass beds and increases the amount of ‘</a:t>
            </a:r>
            <a:r>
              <a:rPr lang="en-GB" b="1" i="0" dirty="0">
                <a:solidFill>
                  <a:srgbClr val="444444"/>
                </a:solidFill>
                <a:effectLst/>
                <a:latin typeface="+mn-lt"/>
              </a:rPr>
              <a:t>fouling</a:t>
            </a:r>
            <a:r>
              <a:rPr lang="en-GB" b="0" i="0" dirty="0">
                <a:solidFill>
                  <a:srgbClr val="444444"/>
                </a:solidFill>
                <a:effectLst/>
                <a:latin typeface="+mn-lt"/>
              </a:rPr>
              <a:t>’ algae on the seagrass strands.</a:t>
            </a:r>
            <a:endParaRPr lang="en-GB" b="1" i="0" dirty="0">
              <a:solidFill>
                <a:srgbClr val="444444"/>
              </a:solidFill>
              <a:effectLst/>
              <a:latin typeface="+mn-lt"/>
            </a:endParaRPr>
          </a:p>
          <a:p>
            <a:pPr marL="171450" indent="-171450">
              <a:buFont typeface="Arial" panose="020B0604020202020204" pitchFamily="34" charset="0"/>
              <a:buChar char="•"/>
            </a:pPr>
            <a:r>
              <a:rPr lang="en-GB" b="0" i="0" dirty="0">
                <a:solidFill>
                  <a:srgbClr val="444444"/>
                </a:solidFill>
                <a:effectLst/>
                <a:latin typeface="+mn-lt"/>
              </a:rPr>
              <a:t>Remaining meadows are damaged by the </a:t>
            </a:r>
            <a:r>
              <a:rPr lang="en-GB" b="1" i="0" dirty="0">
                <a:solidFill>
                  <a:srgbClr val="444444"/>
                </a:solidFill>
                <a:effectLst/>
                <a:latin typeface="+mn-lt"/>
              </a:rPr>
              <a:t>recreational</a:t>
            </a:r>
            <a:r>
              <a:rPr lang="en-GB" b="0" i="0" dirty="0">
                <a:solidFill>
                  <a:srgbClr val="444444"/>
                </a:solidFill>
                <a:effectLst/>
                <a:latin typeface="+mn-lt"/>
              </a:rPr>
              <a:t> use of our seas.</a:t>
            </a:r>
          </a:p>
          <a:p>
            <a:pPr marL="171450" indent="-171450">
              <a:buFont typeface="Arial" panose="020B0604020202020204" pitchFamily="34" charset="0"/>
              <a:buChar char="•"/>
            </a:pPr>
            <a:r>
              <a:rPr lang="en-GB" b="1" i="0" dirty="0">
                <a:solidFill>
                  <a:srgbClr val="444444"/>
                </a:solidFill>
                <a:effectLst/>
                <a:latin typeface="+mn-lt"/>
              </a:rPr>
              <a:t>Anchoring</a:t>
            </a:r>
            <a:r>
              <a:rPr lang="en-GB" b="0" i="0" dirty="0">
                <a:solidFill>
                  <a:srgbClr val="444444"/>
                </a:solidFill>
                <a:effectLst/>
                <a:latin typeface="+mn-lt"/>
              </a:rPr>
              <a:t> has been found to rip up seagrass, damaging the grasses and their root systems as the anchors drag along the seabed. </a:t>
            </a:r>
          </a:p>
          <a:p>
            <a:pPr marL="171450" indent="-171450">
              <a:buFont typeface="Arial" panose="020B0604020202020204" pitchFamily="34" charset="0"/>
              <a:buChar char="•"/>
            </a:pPr>
            <a:r>
              <a:rPr lang="en-GB" b="0" i="0" dirty="0">
                <a:solidFill>
                  <a:srgbClr val="444444"/>
                </a:solidFill>
                <a:effectLst/>
                <a:latin typeface="+mn-lt"/>
              </a:rPr>
              <a:t>Moored boats also attract boats from outside the harbour which are looking for somewhere safe to anchor; more boats </a:t>
            </a:r>
            <a:r>
              <a:rPr lang="en-GB" b="1" i="0" dirty="0">
                <a:solidFill>
                  <a:srgbClr val="444444"/>
                </a:solidFill>
                <a:effectLst/>
                <a:latin typeface="+mn-lt"/>
              </a:rPr>
              <a:t>mooring</a:t>
            </a:r>
            <a:r>
              <a:rPr lang="en-GB" b="0" i="0" dirty="0">
                <a:solidFill>
                  <a:srgbClr val="444444"/>
                </a:solidFill>
                <a:effectLst/>
                <a:latin typeface="+mn-lt"/>
              </a:rPr>
              <a:t> and dropping anchors ultimately causes further damage to the seagrass.</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18</a:t>
            </a:fld>
            <a:endParaRPr lang="en-GB"/>
          </a:p>
        </p:txBody>
      </p:sp>
    </p:spTree>
    <p:extLst>
      <p:ext uri="{BB962C8B-B14F-4D97-AF65-F5344CB8AC3E}">
        <p14:creationId xmlns:p14="http://schemas.microsoft.com/office/powerpoint/2010/main" val="363085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mj-lt"/>
              </a:rPr>
              <a:t>Through collaborative projects, the Marine Conservation Society are working to protect, restore and conserve seagrass habitats.</a:t>
            </a:r>
          </a:p>
          <a:p>
            <a:endParaRPr lang="en-GB" b="0" i="0" dirty="0">
              <a:solidFill>
                <a:srgbClr val="444444"/>
              </a:solidFill>
              <a:effectLst/>
              <a:latin typeface="+mj-lt"/>
            </a:endParaRPr>
          </a:p>
          <a:p>
            <a:pPr algn="l"/>
            <a:r>
              <a:rPr lang="en-GB" b="1" i="0" dirty="0">
                <a:solidFill>
                  <a:srgbClr val="232332"/>
                </a:solidFill>
                <a:effectLst/>
                <a:latin typeface="+mj-lt"/>
              </a:rPr>
              <a:t>Boating/mooring</a:t>
            </a:r>
          </a:p>
          <a:p>
            <a:pPr marL="171450" indent="-171450" algn="l">
              <a:buFont typeface="Arial" panose="020B0604020202020204" pitchFamily="34" charset="0"/>
              <a:buChar char="•"/>
            </a:pPr>
            <a:r>
              <a:rPr lang="en-GB" b="0" i="0" dirty="0">
                <a:solidFill>
                  <a:srgbClr val="444444"/>
                </a:solidFill>
                <a:effectLst/>
                <a:latin typeface="+mj-lt"/>
              </a:rPr>
              <a:t>Since 2019, we've been working to support the replacement of traditional block-and-chain moorings with sophisticated </a:t>
            </a:r>
            <a:r>
              <a:rPr lang="en-GB" b="0" i="0" u="none" strike="noStrike" dirty="0">
                <a:solidFill>
                  <a:srgbClr val="0A606B"/>
                </a:solidFill>
                <a:effectLst/>
                <a:latin typeface="+mj-lt"/>
                <a:hlinkClick r:id="rId3"/>
              </a:rPr>
              <a:t>Advanced Mooring Systems</a:t>
            </a:r>
            <a:r>
              <a:rPr lang="en-GB" b="0" i="0" dirty="0">
                <a:solidFill>
                  <a:srgbClr val="444444"/>
                </a:solidFill>
                <a:effectLst/>
                <a:latin typeface="+mj-lt"/>
              </a:rPr>
              <a:t>. </a:t>
            </a:r>
          </a:p>
          <a:p>
            <a:pPr marL="171450" indent="-171450" algn="l">
              <a:buFont typeface="Arial" panose="020B0604020202020204" pitchFamily="34" charset="0"/>
              <a:buChar char="•"/>
            </a:pPr>
            <a:r>
              <a:rPr lang="en-GB" b="0" i="0" dirty="0">
                <a:solidFill>
                  <a:srgbClr val="444444"/>
                </a:solidFill>
                <a:effectLst/>
                <a:latin typeface="+mj-lt"/>
              </a:rPr>
              <a:t>Where </a:t>
            </a:r>
            <a:r>
              <a:rPr lang="en-GB" b="1" i="0" dirty="0">
                <a:solidFill>
                  <a:srgbClr val="444444"/>
                </a:solidFill>
                <a:effectLst/>
                <a:latin typeface="+mj-lt"/>
              </a:rPr>
              <a:t>block and chain systems </a:t>
            </a:r>
            <a:r>
              <a:rPr lang="en-GB" b="0" i="0" dirty="0">
                <a:solidFill>
                  <a:srgbClr val="444444"/>
                </a:solidFill>
                <a:effectLst/>
                <a:latin typeface="+mj-lt"/>
              </a:rPr>
              <a:t>scrape across the seabed, ripping up seagrass, the advance mooring systems have ‘</a:t>
            </a:r>
            <a:r>
              <a:rPr lang="en-GB" b="1" i="0" dirty="0">
                <a:solidFill>
                  <a:srgbClr val="444444"/>
                </a:solidFill>
                <a:effectLst/>
                <a:latin typeface="+mj-lt"/>
              </a:rPr>
              <a:t>riser</a:t>
            </a:r>
            <a:r>
              <a:rPr lang="en-GB" b="0" i="0" dirty="0">
                <a:solidFill>
                  <a:srgbClr val="444444"/>
                </a:solidFill>
                <a:effectLst/>
                <a:latin typeface="+mj-lt"/>
              </a:rPr>
              <a:t>’ chains which are suspended above the seabed using submerged buoys.</a:t>
            </a:r>
          </a:p>
          <a:p>
            <a:pPr marL="171450" indent="-171450" algn="l">
              <a:buFont typeface="Arial" panose="020B0604020202020204" pitchFamily="34" charset="0"/>
              <a:buChar char="•"/>
            </a:pPr>
            <a:r>
              <a:rPr lang="en-GB" b="0" i="0" dirty="0">
                <a:solidFill>
                  <a:srgbClr val="444444"/>
                </a:solidFill>
                <a:effectLst/>
                <a:latin typeface="+mj-lt"/>
              </a:rPr>
              <a:t>An additional benefit is that we’ve used screw piles to secure the riser chain to the seabed rather than the concrete-filled tyres commonly used to hold down moorings. </a:t>
            </a:r>
          </a:p>
          <a:p>
            <a:pPr marL="171450" indent="-171450" algn="l">
              <a:buFont typeface="Arial" panose="020B0604020202020204" pitchFamily="34" charset="0"/>
              <a:buChar char="•"/>
            </a:pPr>
            <a:r>
              <a:rPr lang="en-GB" b="0" i="0" dirty="0">
                <a:solidFill>
                  <a:srgbClr val="444444"/>
                </a:solidFill>
                <a:effectLst/>
                <a:latin typeface="+mj-lt"/>
              </a:rPr>
              <a:t>Already there are signs of </a:t>
            </a:r>
            <a:r>
              <a:rPr lang="en-GB" b="1" i="0" dirty="0">
                <a:solidFill>
                  <a:srgbClr val="444444"/>
                </a:solidFill>
                <a:effectLst/>
                <a:latin typeface="+mj-lt"/>
              </a:rPr>
              <a:t>seagrass regeneration </a:t>
            </a:r>
            <a:r>
              <a:rPr lang="en-GB" b="0" i="0" dirty="0">
                <a:solidFill>
                  <a:srgbClr val="444444"/>
                </a:solidFill>
                <a:effectLst/>
                <a:latin typeface="+mj-lt"/>
              </a:rPr>
              <a:t>close to the moorings themselves since installation.</a:t>
            </a:r>
          </a:p>
        </p:txBody>
      </p:sp>
      <p:sp>
        <p:nvSpPr>
          <p:cNvPr id="4" name="Slide Number Placeholder 3"/>
          <p:cNvSpPr>
            <a:spLocks noGrp="1"/>
          </p:cNvSpPr>
          <p:nvPr>
            <p:ph type="sldNum" sz="quarter" idx="5"/>
          </p:nvPr>
        </p:nvSpPr>
        <p:spPr/>
        <p:txBody>
          <a:bodyPr/>
          <a:lstStyle/>
          <a:p>
            <a:fld id="{8887642C-E2E7-47B6-963B-5F149004E54C}" type="slidenum">
              <a:rPr lang="en-GB" smtClean="0"/>
              <a:t>19</a:t>
            </a:fld>
            <a:endParaRPr lang="en-GB"/>
          </a:p>
        </p:txBody>
      </p:sp>
    </p:spTree>
    <p:extLst>
      <p:ext uri="{BB962C8B-B14F-4D97-AF65-F5344CB8AC3E}">
        <p14:creationId xmlns:p14="http://schemas.microsoft.com/office/powerpoint/2010/main" val="244032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plan of action is as follows… </a:t>
            </a:r>
            <a:r>
              <a:rPr lang="en-US" i="1" u="none" dirty="0"/>
              <a:t>read through the agenda </a:t>
            </a:r>
          </a:p>
          <a:p>
            <a:endParaRPr lang="en-US" dirty="0"/>
          </a:p>
          <a:p>
            <a:r>
              <a:rPr lang="en-US" b="1" dirty="0"/>
              <a:t>Housekeeping</a:t>
            </a:r>
          </a:p>
          <a:p>
            <a:pPr marL="171450" indent="-171450">
              <a:buFont typeface="Arial" panose="020B0604020202020204" pitchFamily="34" charset="0"/>
              <a:buChar char="•"/>
            </a:pPr>
            <a:r>
              <a:rPr lang="en-US" b="0" dirty="0"/>
              <a:t>Now would be a good time to introduce any rules that might help the presentation run smoothly. </a:t>
            </a:r>
          </a:p>
          <a:p>
            <a:pPr marL="171450" indent="-171450">
              <a:buFont typeface="Arial" panose="020B0604020202020204" pitchFamily="34" charset="0"/>
              <a:buChar char="•"/>
            </a:pPr>
            <a:r>
              <a:rPr lang="en-US" b="0" dirty="0"/>
              <a:t>Let attendees know whether you’re happy with questions throughout, or whether you’d prefer them to keep questions until the end. </a:t>
            </a:r>
          </a:p>
          <a:p>
            <a:pPr marL="171450" indent="-171450">
              <a:buFont typeface="Arial" panose="020B0604020202020204" pitchFamily="34" charset="0"/>
              <a:buChar char="•"/>
            </a:pPr>
            <a:r>
              <a:rPr lang="en-US" b="0" dirty="0"/>
              <a:t>You could also ask the talk organiser to point out emergency exits.</a:t>
            </a:r>
          </a:p>
          <a:p>
            <a:pPr marL="171450" indent="-171450">
              <a:buFont typeface="Arial" panose="020B0604020202020204" pitchFamily="34" charset="0"/>
              <a:buChar char="•"/>
            </a:pPr>
            <a:r>
              <a:rPr lang="en-US" b="0" dirty="0"/>
              <a:t>If your talk is going to be over an hour long, we suggest you schedule in a comfort break. </a:t>
            </a:r>
          </a:p>
        </p:txBody>
      </p:sp>
      <p:sp>
        <p:nvSpPr>
          <p:cNvPr id="4" name="Slide Number Placeholder 3"/>
          <p:cNvSpPr>
            <a:spLocks noGrp="1"/>
          </p:cNvSpPr>
          <p:nvPr>
            <p:ph type="sldNum" sz="quarter" idx="5"/>
          </p:nvPr>
        </p:nvSpPr>
        <p:spPr/>
        <p:txBody>
          <a:bodyPr/>
          <a:lstStyle/>
          <a:p>
            <a:fld id="{6A9F6B23-4649-4B99-B65B-5A065A5F6095}" type="slidenum">
              <a:rPr lang="en-US"/>
              <a:t>2</a:t>
            </a:fld>
            <a:endParaRPr lang="en-US"/>
          </a:p>
        </p:txBody>
      </p:sp>
    </p:spTree>
    <p:extLst>
      <p:ext uri="{BB962C8B-B14F-4D97-AF65-F5344CB8AC3E}">
        <p14:creationId xmlns:p14="http://schemas.microsoft.com/office/powerpoint/2010/main" val="1396704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232332"/>
                </a:solidFill>
                <a:effectLst/>
                <a:latin typeface="+mn-lt"/>
              </a:rPr>
              <a:t>Water quality</a:t>
            </a:r>
          </a:p>
          <a:p>
            <a:pPr marL="171450" indent="-171450" algn="l">
              <a:buFont typeface="Arial" panose="020B0604020202020204" pitchFamily="34" charset="0"/>
              <a:buChar char="•"/>
            </a:pPr>
            <a:r>
              <a:rPr lang="en-GB" b="0" i="0" dirty="0">
                <a:solidFill>
                  <a:srgbClr val="444444"/>
                </a:solidFill>
                <a:effectLst/>
                <a:latin typeface="+mn-lt"/>
              </a:rPr>
              <a:t>The Marine Conservation Society has long been campaigning for significantly improved</a:t>
            </a:r>
            <a:r>
              <a:rPr lang="en-GB" b="0" i="0" u="none" strike="noStrike" dirty="0">
                <a:solidFill>
                  <a:srgbClr val="0A606B"/>
                </a:solidFill>
                <a:effectLst/>
                <a:latin typeface="+mn-lt"/>
                <a:hlinkClick r:id="rId3"/>
              </a:rPr>
              <a:t> water quality</a:t>
            </a:r>
            <a:r>
              <a:rPr lang="en-GB" b="0" i="0" dirty="0">
                <a:solidFill>
                  <a:srgbClr val="444444"/>
                </a:solidFill>
                <a:effectLst/>
                <a:latin typeface="+mn-lt"/>
              </a:rPr>
              <a:t> in our seas. </a:t>
            </a:r>
          </a:p>
          <a:p>
            <a:pPr marL="171450" indent="-171450" algn="l">
              <a:buFont typeface="Arial" panose="020B0604020202020204" pitchFamily="34" charset="0"/>
              <a:buChar char="•"/>
            </a:pPr>
            <a:r>
              <a:rPr lang="en-GB" b="0" i="0" dirty="0">
                <a:solidFill>
                  <a:srgbClr val="444444"/>
                </a:solidFill>
                <a:effectLst/>
                <a:latin typeface="+mn-lt"/>
              </a:rPr>
              <a:t>When waters are polluted there is </a:t>
            </a:r>
            <a:r>
              <a:rPr lang="en-GB" b="1" i="0" dirty="0">
                <a:solidFill>
                  <a:srgbClr val="444444"/>
                </a:solidFill>
                <a:effectLst/>
                <a:latin typeface="+mn-lt"/>
              </a:rPr>
              <a:t>less light for photosynthesis </a:t>
            </a:r>
            <a:r>
              <a:rPr lang="en-GB" b="0" i="0" dirty="0">
                <a:solidFill>
                  <a:srgbClr val="444444"/>
                </a:solidFill>
                <a:effectLst/>
                <a:latin typeface="+mn-lt"/>
              </a:rPr>
              <a:t>to take place in marine plants such as seagrass. </a:t>
            </a:r>
          </a:p>
          <a:p>
            <a:pPr marL="171450" indent="-171450" algn="l">
              <a:buFont typeface="Arial" panose="020B0604020202020204" pitchFamily="34" charset="0"/>
              <a:buChar char="•"/>
            </a:pPr>
            <a:r>
              <a:rPr lang="en-GB" b="0" i="0" dirty="0">
                <a:solidFill>
                  <a:srgbClr val="444444"/>
                </a:solidFill>
                <a:effectLst/>
                <a:latin typeface="+mn-lt"/>
              </a:rPr>
              <a:t>Polluted waters also mean an increase in the amount of </a:t>
            </a:r>
            <a:r>
              <a:rPr lang="en-GB" b="1" i="0" dirty="0">
                <a:solidFill>
                  <a:srgbClr val="444444"/>
                </a:solidFill>
                <a:effectLst/>
                <a:latin typeface="+mn-lt"/>
              </a:rPr>
              <a:t>algae</a:t>
            </a:r>
            <a:r>
              <a:rPr lang="en-GB" b="0" i="0" dirty="0">
                <a:solidFill>
                  <a:srgbClr val="444444"/>
                </a:solidFill>
                <a:effectLst/>
                <a:latin typeface="+mn-lt"/>
              </a:rPr>
              <a:t> growing on seagrass </a:t>
            </a:r>
            <a:r>
              <a:rPr lang="en-GB" b="1" i="0" dirty="0">
                <a:solidFill>
                  <a:srgbClr val="444444"/>
                </a:solidFill>
                <a:effectLst/>
                <a:latin typeface="+mn-lt"/>
              </a:rPr>
              <a:t>blades</a:t>
            </a:r>
            <a:r>
              <a:rPr lang="en-GB" b="0" i="0" dirty="0">
                <a:solidFill>
                  <a:srgbClr val="444444"/>
                </a:solidFill>
                <a:effectLst/>
                <a:latin typeface="+mn-lt"/>
              </a:rPr>
              <a:t> and in the water column – both of which are bad for the health of seagrass.</a:t>
            </a:r>
          </a:p>
          <a:p>
            <a:pPr marL="171450" indent="-171450" algn="l">
              <a:buFont typeface="Arial" panose="020B0604020202020204" pitchFamily="34" charset="0"/>
              <a:buChar char="•"/>
            </a:pPr>
            <a:r>
              <a:rPr lang="en-GB" b="0" i="0" dirty="0">
                <a:solidFill>
                  <a:srgbClr val="444444"/>
                </a:solidFill>
                <a:effectLst/>
                <a:latin typeface="+mn-lt"/>
              </a:rPr>
              <a:t>More needs to be done over </a:t>
            </a:r>
            <a:r>
              <a:rPr lang="en-GB" b="0" i="0" u="none" strike="noStrike" dirty="0">
                <a:solidFill>
                  <a:srgbClr val="0A606B"/>
                </a:solidFill>
                <a:effectLst/>
                <a:latin typeface="+mn-lt"/>
                <a:hlinkClick r:id="rId4"/>
              </a:rPr>
              <a:t>combined sewage overflows</a:t>
            </a:r>
            <a:r>
              <a:rPr lang="en-GB" b="0" i="0" dirty="0">
                <a:solidFill>
                  <a:srgbClr val="444444"/>
                </a:solidFill>
                <a:effectLst/>
                <a:latin typeface="+mn-lt"/>
              </a:rPr>
              <a:t> and </a:t>
            </a:r>
            <a:r>
              <a:rPr lang="en-GB" b="0" i="0" u="none" strike="noStrike" dirty="0">
                <a:solidFill>
                  <a:srgbClr val="0A606B"/>
                </a:solidFill>
                <a:effectLst/>
                <a:latin typeface="+mn-lt"/>
                <a:hlinkClick r:id="rId5"/>
              </a:rPr>
              <a:t>farming practices</a:t>
            </a:r>
            <a:r>
              <a:rPr lang="en-GB" b="0" i="0" dirty="0">
                <a:solidFill>
                  <a:srgbClr val="444444"/>
                </a:solidFill>
                <a:effectLst/>
                <a:latin typeface="+mn-lt"/>
              </a:rPr>
              <a:t> which can leach nitrogen, pesticides and other chemicals into our rivers and ultimately into our coastal waters.</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20</a:t>
            </a:fld>
            <a:endParaRPr lang="en-GB"/>
          </a:p>
        </p:txBody>
      </p:sp>
    </p:spTree>
    <p:extLst>
      <p:ext uri="{BB962C8B-B14F-4D97-AF65-F5344CB8AC3E}">
        <p14:creationId xmlns:p14="http://schemas.microsoft.com/office/powerpoint/2010/main" val="1251593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232332"/>
                </a:solidFill>
                <a:effectLst/>
                <a:latin typeface="+mn-lt"/>
              </a:rPr>
              <a:t>Fishing</a:t>
            </a:r>
          </a:p>
          <a:p>
            <a:pPr marL="171450" indent="-171450" algn="l">
              <a:buFont typeface="Arial" panose="020B0604020202020204" pitchFamily="34" charset="0"/>
              <a:buChar char="•"/>
            </a:pPr>
            <a:r>
              <a:rPr lang="en-GB" b="0" i="0" dirty="0">
                <a:solidFill>
                  <a:srgbClr val="444444"/>
                </a:solidFill>
                <a:effectLst/>
                <a:latin typeface="+mn-lt"/>
              </a:rPr>
              <a:t>Since 2009, we've been working to get damaging fishing (</a:t>
            </a:r>
            <a:r>
              <a:rPr lang="en-GB" b="1" i="0" dirty="0">
                <a:solidFill>
                  <a:srgbClr val="444444"/>
                </a:solidFill>
                <a:effectLst/>
                <a:latin typeface="+mn-lt"/>
              </a:rPr>
              <a:t>trawling, scallop dredging</a:t>
            </a:r>
            <a:r>
              <a:rPr lang="en-GB" b="0" i="0" dirty="0">
                <a:solidFill>
                  <a:srgbClr val="444444"/>
                </a:solidFill>
                <a:effectLst/>
                <a:latin typeface="+mn-lt"/>
              </a:rPr>
              <a:t>) out of seagrass beds in English </a:t>
            </a:r>
            <a:r>
              <a:rPr lang="en-GB" b="0" i="0" u="none" strike="noStrike" dirty="0">
                <a:solidFill>
                  <a:srgbClr val="0A606B"/>
                </a:solidFill>
                <a:effectLst/>
                <a:latin typeface="+mn-lt"/>
                <a:hlinkClick r:id="rId3"/>
              </a:rPr>
              <a:t>Marine Protected Areas</a:t>
            </a:r>
            <a:r>
              <a:rPr lang="en-GB" b="0" i="0" dirty="0">
                <a:solidFill>
                  <a:srgbClr val="444444"/>
                </a:solidFill>
                <a:effectLst/>
                <a:latin typeface="+mn-lt"/>
              </a:rPr>
              <a:t> (MPAs). </a:t>
            </a:r>
          </a:p>
          <a:p>
            <a:pPr marL="171450" indent="-171450" algn="l">
              <a:buFont typeface="Arial" panose="020B0604020202020204" pitchFamily="34" charset="0"/>
              <a:buChar char="•"/>
            </a:pPr>
            <a:r>
              <a:rPr lang="en-GB" b="0" i="0" dirty="0">
                <a:solidFill>
                  <a:srgbClr val="444444"/>
                </a:solidFill>
                <a:effectLst/>
                <a:latin typeface="+mn-lt"/>
              </a:rPr>
              <a:t>In 2014 we were successful in getting regulators, like the </a:t>
            </a:r>
            <a:r>
              <a:rPr lang="en-GB" b="1" i="0" dirty="0">
                <a:solidFill>
                  <a:srgbClr val="444444"/>
                </a:solidFill>
                <a:effectLst/>
                <a:latin typeface="+mn-lt"/>
              </a:rPr>
              <a:t>local inshore fishing authorities</a:t>
            </a:r>
            <a:r>
              <a:rPr lang="en-GB" b="0" i="0" dirty="0">
                <a:solidFill>
                  <a:srgbClr val="444444"/>
                </a:solidFill>
                <a:effectLst/>
                <a:latin typeface="+mn-lt"/>
              </a:rPr>
              <a:t>, to protect all English seagrass beds in MPAs.</a:t>
            </a:r>
          </a:p>
          <a:p>
            <a:pPr marL="171450" indent="-171450" algn="l">
              <a:buFont typeface="Arial" panose="020B0604020202020204" pitchFamily="34" charset="0"/>
              <a:buChar char="•"/>
            </a:pPr>
            <a:r>
              <a:rPr lang="en-GB" b="0" i="0" dirty="0">
                <a:solidFill>
                  <a:srgbClr val="444444"/>
                </a:solidFill>
                <a:effectLst/>
                <a:latin typeface="+mn-lt"/>
              </a:rPr>
              <a:t>Trawlers and dredgers sometimes ‘cleaned their gear’ by towing it through seagrass – thankfully that is now illegal. </a:t>
            </a:r>
          </a:p>
          <a:p>
            <a:pPr marL="171450" indent="-171450" algn="l">
              <a:buFont typeface="Arial" panose="020B0604020202020204" pitchFamily="34" charset="0"/>
              <a:buChar char="•"/>
            </a:pPr>
            <a:r>
              <a:rPr lang="en-GB" b="0" i="0" dirty="0">
                <a:solidFill>
                  <a:srgbClr val="444444"/>
                </a:solidFill>
                <a:effectLst/>
                <a:latin typeface="+mn-lt"/>
              </a:rPr>
              <a:t>However, there is still an issue with recreational fishers </a:t>
            </a:r>
            <a:r>
              <a:rPr lang="en-GB" b="1" i="0" dirty="0">
                <a:solidFill>
                  <a:srgbClr val="444444"/>
                </a:solidFill>
                <a:effectLst/>
                <a:latin typeface="+mn-lt"/>
              </a:rPr>
              <a:t>digging out bait from muds and intertidal seagrass beds </a:t>
            </a:r>
            <a:r>
              <a:rPr lang="en-GB" b="0" i="0" dirty="0">
                <a:solidFill>
                  <a:srgbClr val="444444"/>
                </a:solidFill>
                <a:effectLst/>
                <a:latin typeface="+mn-lt"/>
              </a:rPr>
              <a:t>in places such as Essex and the Solent. </a:t>
            </a:r>
          </a:p>
          <a:p>
            <a:pPr marL="171450" indent="-171450" algn="l">
              <a:buFont typeface="Arial" panose="020B0604020202020204" pitchFamily="34" charset="0"/>
              <a:buChar char="•"/>
            </a:pPr>
            <a:r>
              <a:rPr lang="en-GB" b="0" i="0" dirty="0">
                <a:solidFill>
                  <a:srgbClr val="444444"/>
                </a:solidFill>
                <a:effectLst/>
                <a:latin typeface="+mn-lt"/>
              </a:rPr>
              <a:t>It’s essential that this sort of activity is stopped through the use of measures like </a:t>
            </a:r>
            <a:r>
              <a:rPr lang="en-GB" b="1" i="0" dirty="0">
                <a:solidFill>
                  <a:srgbClr val="444444"/>
                </a:solidFill>
                <a:effectLst/>
                <a:latin typeface="+mn-lt"/>
              </a:rPr>
              <a:t>no access zones, voluntary codes, and information to fishers</a:t>
            </a:r>
            <a:r>
              <a:rPr lang="en-GB" b="0" i="0" dirty="0">
                <a:solidFill>
                  <a:srgbClr val="444444"/>
                </a:solidFill>
                <a:effectLst/>
                <a:latin typeface="+mn-lt"/>
              </a:rPr>
              <a:t>.</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21</a:t>
            </a:fld>
            <a:endParaRPr lang="en-GB"/>
          </a:p>
        </p:txBody>
      </p:sp>
    </p:spTree>
    <p:extLst>
      <p:ext uri="{BB962C8B-B14F-4D97-AF65-F5344CB8AC3E}">
        <p14:creationId xmlns:p14="http://schemas.microsoft.com/office/powerpoint/2010/main" val="2824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Tx/>
              <a:buChar char="-"/>
            </a:pPr>
            <a:r>
              <a:rPr lang="en-GB" b="0" i="0" dirty="0">
                <a:solidFill>
                  <a:srgbClr val="0A606B"/>
                </a:solidFill>
                <a:effectLst/>
                <a:latin typeface="+mn-lt"/>
              </a:rPr>
              <a:t>I’d also like to take this chance to tell you about one of our current flagship projects, Restoration Forth!</a:t>
            </a:r>
          </a:p>
          <a:p>
            <a:pPr marL="171450" indent="-171450">
              <a:lnSpc>
                <a:spcPct val="107000"/>
              </a:lnSpc>
              <a:spcAft>
                <a:spcPts val="800"/>
              </a:spcAft>
              <a:buFontTx/>
              <a:buChar char="-"/>
            </a:pPr>
            <a:r>
              <a:rPr lang="en-GB" b="0" i="0" dirty="0">
                <a:solidFill>
                  <a:srgbClr val="0A606B"/>
                </a:solidFill>
                <a:effectLst/>
                <a:latin typeface="+mn-lt"/>
              </a:rPr>
              <a:t>In the Firth of Forth, an </a:t>
            </a:r>
            <a:r>
              <a:rPr lang="en-GB" b="1" i="0" dirty="0">
                <a:solidFill>
                  <a:srgbClr val="0A606B"/>
                </a:solidFill>
                <a:effectLst/>
                <a:latin typeface="+mn-lt"/>
              </a:rPr>
              <a:t>area the size of modern Edinburgh </a:t>
            </a:r>
            <a:r>
              <a:rPr lang="en-GB" b="0" i="0" dirty="0">
                <a:solidFill>
                  <a:srgbClr val="0A606B"/>
                </a:solidFill>
                <a:effectLst/>
                <a:latin typeface="+mn-lt"/>
              </a:rPr>
              <a:t>was once covered by European flat oyster beds, but by the </a:t>
            </a:r>
            <a:r>
              <a:rPr lang="en-GB" b="1" i="0" dirty="0">
                <a:solidFill>
                  <a:srgbClr val="0A606B"/>
                </a:solidFill>
                <a:effectLst/>
                <a:latin typeface="+mn-lt"/>
              </a:rPr>
              <a:t>early 1900s, they were all fished out</a:t>
            </a:r>
            <a:r>
              <a:rPr lang="en-GB" b="0" i="0" dirty="0">
                <a:solidFill>
                  <a:srgbClr val="0A606B"/>
                </a:solidFill>
                <a:effectLst/>
                <a:latin typeface="+mn-lt"/>
              </a:rPr>
              <a:t>. Together with our partners, Heriot-Watt University, and the local community, we’re working to restore European flat oysters, and seagrass, in the area.</a:t>
            </a:r>
          </a:p>
          <a:p>
            <a:pPr marL="171450" indent="-171450">
              <a:lnSpc>
                <a:spcPct val="107000"/>
              </a:lnSpc>
              <a:spcAft>
                <a:spcPts val="800"/>
              </a:spcAft>
              <a:buFontTx/>
              <a:buChar char="-"/>
            </a:pPr>
            <a:r>
              <a:rPr lang="en-GB" b="0" i="0" dirty="0">
                <a:solidFill>
                  <a:srgbClr val="444444"/>
                </a:solidFill>
                <a:effectLst/>
                <a:latin typeface="+mn-lt"/>
              </a:rPr>
              <a:t>Restoration Forth is a community-inspired marine restoration project that has </a:t>
            </a:r>
            <a:r>
              <a:rPr lang="en-GB" b="1" i="0" dirty="0">
                <a:solidFill>
                  <a:srgbClr val="444444"/>
                </a:solidFill>
                <a:effectLst/>
                <a:latin typeface="+mn-lt"/>
              </a:rPr>
              <a:t>reintroduced 40,000 European flat oysters </a:t>
            </a:r>
            <a:r>
              <a:rPr lang="en-GB" b="0" i="0" dirty="0">
                <a:solidFill>
                  <a:srgbClr val="444444"/>
                </a:solidFill>
                <a:effectLst/>
                <a:latin typeface="+mn-lt"/>
              </a:rPr>
              <a:t>and will restore </a:t>
            </a:r>
            <a:r>
              <a:rPr lang="en-GB" b="1" i="0" dirty="0">
                <a:solidFill>
                  <a:srgbClr val="444444"/>
                </a:solidFill>
                <a:effectLst/>
                <a:latin typeface="+mn-lt"/>
              </a:rPr>
              <a:t>four hectares of seagrass </a:t>
            </a:r>
            <a:r>
              <a:rPr lang="en-GB" b="0" i="0" dirty="0">
                <a:solidFill>
                  <a:srgbClr val="444444"/>
                </a:solidFill>
                <a:effectLst/>
                <a:latin typeface="+mn-lt"/>
              </a:rPr>
              <a:t>to the Firth of Forth, Scotland.</a:t>
            </a:r>
          </a:p>
          <a:p>
            <a:pPr marL="171450" indent="-171450">
              <a:lnSpc>
                <a:spcPct val="107000"/>
              </a:lnSpc>
              <a:spcAft>
                <a:spcPts val="800"/>
              </a:spcAft>
              <a:buFontTx/>
              <a:buChar char="-"/>
            </a:pPr>
            <a:r>
              <a:rPr lang="en-GB" b="0" i="0" dirty="0">
                <a:solidFill>
                  <a:srgbClr val="5A215B"/>
                </a:solidFill>
                <a:effectLst/>
                <a:latin typeface="+mn-lt"/>
              </a:rPr>
              <a:t>The vision of the project is for communities to become the </a:t>
            </a:r>
            <a:r>
              <a:rPr lang="en-GB" b="1" i="0" dirty="0">
                <a:solidFill>
                  <a:srgbClr val="5A215B"/>
                </a:solidFill>
                <a:effectLst/>
                <a:latin typeface="+mn-lt"/>
              </a:rPr>
              <a:t>local restoration champions </a:t>
            </a:r>
            <a:r>
              <a:rPr lang="en-GB" b="0" i="0" dirty="0">
                <a:solidFill>
                  <a:srgbClr val="5A215B"/>
                </a:solidFill>
                <a:effectLst/>
                <a:latin typeface="+mn-lt"/>
              </a:rPr>
              <a:t>and experts, to ensure further restoration is an ongoing legacy of the project.</a:t>
            </a:r>
          </a:p>
          <a:p>
            <a:pPr marL="171450" indent="-171450">
              <a:lnSpc>
                <a:spcPct val="107000"/>
              </a:lnSpc>
              <a:spcAft>
                <a:spcPts val="800"/>
              </a:spcAft>
              <a:buFontTx/>
              <a:buChar char="-"/>
            </a:pPr>
            <a:r>
              <a:rPr lang="en-GB" b="0" i="0" dirty="0">
                <a:solidFill>
                  <a:srgbClr val="444444"/>
                </a:solidFill>
                <a:effectLst/>
                <a:latin typeface="+mn-lt"/>
              </a:rPr>
              <a:t>Oysters enhance biodiversity and create nursery habitats, they can improve water quality by filtering up to </a:t>
            </a:r>
            <a:r>
              <a:rPr lang="en-GB" b="1" i="0" dirty="0">
                <a:solidFill>
                  <a:srgbClr val="444444"/>
                </a:solidFill>
                <a:effectLst/>
                <a:latin typeface="+mn-lt"/>
              </a:rPr>
              <a:t>200 litres of water a day</a:t>
            </a:r>
            <a:r>
              <a:rPr lang="en-GB" b="0" i="0" dirty="0">
                <a:solidFill>
                  <a:srgbClr val="444444"/>
                </a:solidFill>
                <a:effectLst/>
                <a:latin typeface="+mn-lt"/>
              </a:rPr>
              <a:t>, and contribute to the </a:t>
            </a:r>
            <a:r>
              <a:rPr lang="en-GB" b="1" i="0" dirty="0">
                <a:solidFill>
                  <a:srgbClr val="444444"/>
                </a:solidFill>
                <a:effectLst/>
                <a:latin typeface="+mn-lt"/>
              </a:rPr>
              <a:t>stabilisation of carbon </a:t>
            </a:r>
            <a:r>
              <a:rPr lang="en-GB" b="0" i="0" dirty="0">
                <a:solidFill>
                  <a:srgbClr val="444444"/>
                </a:solidFill>
                <a:effectLst/>
                <a:latin typeface="+mn-lt"/>
              </a:rPr>
              <a:t>in the marine environment.</a:t>
            </a:r>
            <a:endParaRPr lang="en-GB" b="0" i="0" dirty="0">
              <a:solidFill>
                <a:srgbClr val="0A606B"/>
              </a:solidFill>
              <a:effectLst/>
              <a:latin typeface="+mn-lt"/>
            </a:endParaRPr>
          </a:p>
          <a:p>
            <a:pPr marL="171450" indent="-171450">
              <a:lnSpc>
                <a:spcPct val="107000"/>
              </a:lnSpc>
              <a:spcAft>
                <a:spcPts val="800"/>
              </a:spcAft>
              <a:buFontTx/>
              <a:buChar cha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b="0" dirty="0"/>
          </a:p>
        </p:txBody>
      </p:sp>
      <p:sp>
        <p:nvSpPr>
          <p:cNvPr id="4" name="Slide Number Placeholder 3"/>
          <p:cNvSpPr>
            <a:spLocks noGrp="1"/>
          </p:cNvSpPr>
          <p:nvPr>
            <p:ph type="sldNum" sz="quarter" idx="5"/>
          </p:nvPr>
        </p:nvSpPr>
        <p:spPr/>
        <p:txBody>
          <a:bodyPr/>
          <a:lstStyle/>
          <a:p>
            <a:fld id="{8887642C-E2E7-47B6-963B-5F149004E54C}" type="slidenum">
              <a:rPr lang="en-GB" smtClean="0"/>
              <a:t>22</a:t>
            </a:fld>
            <a:endParaRPr lang="en-GB"/>
          </a:p>
        </p:txBody>
      </p:sp>
    </p:spTree>
    <p:extLst>
      <p:ext uri="{BB962C8B-B14F-4D97-AF65-F5344CB8AC3E}">
        <p14:creationId xmlns:p14="http://schemas.microsoft.com/office/powerpoint/2010/main" val="3502278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0" dirty="0">
                <a:effectLst/>
                <a:latin typeface="Calibri" panose="020F0502020204030204" pitchFamily="34" charset="0"/>
                <a:ea typeface="Calibri" panose="020F0502020204030204" pitchFamily="34" charset="0"/>
                <a:cs typeface="Arial" panose="020B0604020202020204" pitchFamily="34" charset="0"/>
              </a:rPr>
              <a:t>We hope that by this point, you might be thinking, how I can get involved with the work of MCS?</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Arial" panose="020B0604020202020204" pitchFamily="34" charset="0"/>
              </a:rPr>
              <a:t>The next few slides cover the various ways that you can support us…</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23</a:t>
            </a:fld>
            <a:endParaRPr lang="en-GB"/>
          </a:p>
        </p:txBody>
      </p:sp>
    </p:spTree>
    <p:extLst>
      <p:ext uri="{BB962C8B-B14F-4D97-AF65-F5344CB8AC3E}">
        <p14:creationId xmlns:p14="http://schemas.microsoft.com/office/powerpoint/2010/main" val="2659024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Aft>
                <a:spcPts val="800"/>
              </a:spcAft>
              <a:buSzPct val="10000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Financial support</a:t>
            </a:r>
          </a:p>
          <a:p>
            <a:pPr marL="628650" lvl="1" indent="-171450">
              <a:lnSpc>
                <a:spcPct val="107000"/>
              </a:lnSpc>
              <a:spcAft>
                <a:spcPts val="800"/>
              </a:spcAft>
              <a:buFont typeface="Arial" panose="020B0604020202020204" pitchFamily="34" charset="0"/>
              <a:buChar char="•"/>
            </a:pPr>
            <a:r>
              <a:rPr lang="en-GB" sz="1100" b="1" dirty="0">
                <a:effectLst/>
                <a:latin typeface="Calibri" panose="020F0502020204030204" pitchFamily="34" charset="0"/>
                <a:ea typeface="Calibri" panose="020F0502020204030204" pitchFamily="34" charset="0"/>
                <a:cs typeface="Arial" panose="020B0604020202020204" pitchFamily="34" charset="0"/>
              </a:rPr>
              <a:t>Join</a:t>
            </a:r>
            <a:r>
              <a:rPr lang="en-GB" sz="1100" dirty="0">
                <a:effectLst/>
                <a:latin typeface="Calibri" panose="020F0502020204030204" pitchFamily="34" charset="0"/>
                <a:ea typeface="Calibri" panose="020F0502020204030204" pitchFamily="34" charset="0"/>
                <a:cs typeface="Arial" panose="020B0604020202020204" pitchFamily="34" charset="0"/>
              </a:rPr>
              <a:t>: By becoming a member you'll support our vital work to protect and restore our ocean. You can choose how much would you’d like your monthly membership to be.</a:t>
            </a:r>
          </a:p>
          <a:p>
            <a:pPr marL="628650" lvl="1" indent="-171450">
              <a:lnSpc>
                <a:spcPct val="107000"/>
              </a:lnSpc>
              <a:spcAft>
                <a:spcPts val="800"/>
              </a:spcAft>
              <a:buFont typeface="Arial" panose="020B0604020202020204" pitchFamily="34" charset="0"/>
              <a:buChar char="•"/>
            </a:pPr>
            <a:r>
              <a:rPr lang="en-GB" sz="1100" b="1" dirty="0">
                <a:effectLst/>
                <a:latin typeface="Calibri" panose="020F0502020204030204" pitchFamily="34" charset="0"/>
                <a:ea typeface="Calibri" panose="020F0502020204030204" pitchFamily="34" charset="0"/>
                <a:cs typeface="Arial" panose="020B0604020202020204" pitchFamily="34" charset="0"/>
              </a:rPr>
              <a:t>Donate</a:t>
            </a:r>
            <a:r>
              <a:rPr lang="en-GB" sz="1100" dirty="0">
                <a:effectLst/>
                <a:latin typeface="Calibri" panose="020F0502020204030204" pitchFamily="34" charset="0"/>
                <a:ea typeface="Calibri" panose="020F0502020204030204" pitchFamily="34" charset="0"/>
                <a:cs typeface="Arial" panose="020B0604020202020204" pitchFamily="34" charset="0"/>
              </a:rPr>
              <a:t>: Your support is vital to help us work for a cleaner, better-protected, healthier ocean: one we can all enjoy.</a:t>
            </a:r>
          </a:p>
          <a:p>
            <a:pPr marL="628650" lvl="1" indent="-171450">
              <a:lnSpc>
                <a:spcPct val="107000"/>
              </a:lnSpc>
              <a:spcAft>
                <a:spcPts val="800"/>
              </a:spcAft>
              <a:buFont typeface="Arial" panose="020B0604020202020204" pitchFamily="34" charset="0"/>
              <a:buChar char="•"/>
            </a:pPr>
            <a:r>
              <a:rPr lang="en-GB" sz="1100" b="1" dirty="0">
                <a:effectLst/>
                <a:latin typeface="Calibri" panose="020F0502020204030204" pitchFamily="34" charset="0"/>
                <a:ea typeface="Calibri" panose="020F0502020204030204" pitchFamily="34" charset="0"/>
                <a:cs typeface="Arial" panose="020B0604020202020204" pitchFamily="34" charset="0"/>
              </a:rPr>
              <a:t>Fundraise</a:t>
            </a:r>
            <a:r>
              <a:rPr lang="en-GB" sz="1100" dirty="0">
                <a:effectLst/>
                <a:latin typeface="Calibri" panose="020F0502020204030204" pitchFamily="34" charset="0"/>
                <a:ea typeface="Calibri" panose="020F0502020204030204" pitchFamily="34" charset="0"/>
                <a:cs typeface="Arial" panose="020B0604020202020204" pitchFamily="34" charset="0"/>
              </a:rPr>
              <a:t>: From organising your own fundraising event to taking on a challenge, there are many ways you can raise money and help fight for the future of our ocean.</a:t>
            </a:r>
          </a:p>
        </p:txBody>
      </p:sp>
      <p:sp>
        <p:nvSpPr>
          <p:cNvPr id="4" name="Slide Number Placeholder 3"/>
          <p:cNvSpPr>
            <a:spLocks noGrp="1"/>
          </p:cNvSpPr>
          <p:nvPr>
            <p:ph type="sldNum" sz="quarter" idx="5"/>
          </p:nvPr>
        </p:nvSpPr>
        <p:spPr/>
        <p:txBody>
          <a:bodyPr/>
          <a:lstStyle/>
          <a:p>
            <a:fld id="{8887642C-E2E7-47B6-963B-5F149004E54C}" type="slidenum">
              <a:rPr lang="en-GB" smtClean="0"/>
              <a:t>24</a:t>
            </a:fld>
            <a:endParaRPr lang="en-GB"/>
          </a:p>
        </p:txBody>
      </p:sp>
    </p:spTree>
    <p:extLst>
      <p:ext uri="{BB962C8B-B14F-4D97-AF65-F5344CB8AC3E}">
        <p14:creationId xmlns:p14="http://schemas.microsoft.com/office/powerpoint/2010/main" val="3229259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Aft>
                <a:spcPts val="800"/>
              </a:spcAft>
              <a:buFont typeface="Arial" panose="020B0604020202020204" pitchFamily="34" charset="0"/>
              <a:buChar char="•"/>
            </a:pPr>
            <a:r>
              <a:rPr lang="en-GB" sz="1100" b="1" dirty="0">
                <a:effectLst/>
                <a:latin typeface="Calibri" panose="020F0502020204030204" pitchFamily="34" charset="0"/>
                <a:ea typeface="Calibri" panose="020F0502020204030204" pitchFamily="34" charset="0"/>
                <a:cs typeface="Arial" panose="020B0604020202020204" pitchFamily="34" charset="0"/>
              </a:rPr>
              <a:t>Sustainable seafood</a:t>
            </a:r>
            <a:r>
              <a:rPr lang="en-GB" sz="1100" dirty="0">
                <a:effectLst/>
                <a:latin typeface="Calibri" panose="020F0502020204030204" pitchFamily="34" charset="0"/>
                <a:ea typeface="Calibri" panose="020F0502020204030204" pitchFamily="34" charset="0"/>
                <a:cs typeface="Arial" panose="020B0604020202020204" pitchFamily="34" charset="0"/>
              </a:rPr>
              <a:t>: The fish that we eat impacts the health of our ocean and marine life that call it home. Our Good Fish Guide helps you to make informed choices about the seafood on your plate, using a simple traffic light system - Red means Fish to Avoid and Green is a Good Choice. </a:t>
            </a:r>
            <a:br>
              <a:rPr lang="en-GB" sz="1100" dirty="0">
                <a:effectLst/>
                <a:latin typeface="Calibri" panose="020F0502020204030204" pitchFamily="34" charset="0"/>
                <a:ea typeface="Calibri" panose="020F0502020204030204" pitchFamily="34" charset="0"/>
                <a:cs typeface="Arial" panose="020B0604020202020204" pitchFamily="34" charset="0"/>
              </a:rPr>
            </a:br>
            <a:r>
              <a:rPr lang="en-GB" sz="1100" dirty="0">
                <a:effectLst/>
                <a:latin typeface="Calibri" panose="020F0502020204030204" pitchFamily="34" charset="0"/>
                <a:ea typeface="Calibri" panose="020F0502020204030204" pitchFamily="34" charset="0"/>
                <a:cs typeface="Arial" panose="020B0604020202020204" pitchFamily="34" charset="0"/>
              </a:rPr>
              <a:t>The GFG can be added as an app to your phone, making it easier to check when you’re at the shops.</a:t>
            </a:r>
          </a:p>
          <a:p>
            <a:pPr marL="171450" lvl="0" indent="-171450">
              <a:lnSpc>
                <a:spcPct val="107000"/>
              </a:lnSpc>
              <a:spcAft>
                <a:spcPts val="800"/>
              </a:spcAft>
              <a:buFont typeface="Arial" panose="020B0604020202020204" pitchFamily="34" charset="0"/>
              <a:buChar char="•"/>
            </a:pPr>
            <a:r>
              <a:rPr lang="en-GB" sz="1100" b="1" dirty="0">
                <a:effectLst/>
                <a:latin typeface="Calibri" panose="020F0502020204030204" pitchFamily="34" charset="0"/>
                <a:ea typeface="Calibri" panose="020F0502020204030204" pitchFamily="34" charset="0"/>
                <a:cs typeface="Arial" panose="020B0604020202020204" pitchFamily="34" charset="0"/>
              </a:rPr>
              <a:t>Reduce your plastic footprint</a:t>
            </a:r>
            <a:r>
              <a:rPr lang="en-GB" sz="1100" dirty="0">
                <a:effectLst/>
                <a:latin typeface="Calibri" panose="020F0502020204030204" pitchFamily="34" charset="0"/>
                <a:ea typeface="Calibri" panose="020F0502020204030204" pitchFamily="34" charset="0"/>
                <a:cs typeface="Arial" panose="020B0604020202020204" pitchFamily="34" charset="0"/>
              </a:rPr>
              <a:t>: 14 million tonnes of plastic end up in our oceans every year, harming our ocean and precious marine life. On our website there’s advice on lots of simple steps you can take to make a big difference and help stop plastic waste.</a:t>
            </a:r>
          </a:p>
          <a:p>
            <a:pPr marL="171450" lvl="0" indent="-171450">
              <a:lnSpc>
                <a:spcPct val="107000"/>
              </a:lnSpc>
              <a:spcAft>
                <a:spcPts val="800"/>
              </a:spcAft>
              <a:buFont typeface="Arial" panose="020B0604020202020204" pitchFamily="34" charset="0"/>
              <a:buChar char="•"/>
            </a:pPr>
            <a:r>
              <a:rPr lang="en-GB" sz="1100" b="1" dirty="0">
                <a:effectLst/>
                <a:latin typeface="Calibri" panose="020F0502020204030204" pitchFamily="34" charset="0"/>
                <a:ea typeface="Calibri" panose="020F0502020204030204" pitchFamily="34" charset="0"/>
                <a:cs typeface="Arial" panose="020B0604020202020204" pitchFamily="34" charset="0"/>
              </a:rPr>
              <a:t>Fun and learning</a:t>
            </a:r>
            <a:r>
              <a:rPr lang="en-GB" sz="1100" dirty="0">
                <a:effectLst/>
                <a:latin typeface="Calibri" panose="020F0502020204030204" pitchFamily="34" charset="0"/>
                <a:ea typeface="Calibri" panose="020F0502020204030204" pitchFamily="34" charset="0"/>
                <a:cs typeface="Arial" panose="020B0604020202020204" pitchFamily="34" charset="0"/>
              </a:rPr>
              <a:t>: Explore our amazing ocean in school or at home with resources for teachers, families and young people available on the MCS website.</a:t>
            </a:r>
          </a:p>
          <a:p>
            <a:pPr marL="1085850" lvl="2" indent="-171450">
              <a:lnSpc>
                <a:spcPct val="107000"/>
              </a:lnSpc>
              <a:spcAft>
                <a:spcPts val="800"/>
              </a:spcAft>
              <a:buFont typeface="Arial" panose="020B0604020202020204" pitchFamily="34" charset="0"/>
              <a:buChar char="•"/>
            </a:pP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100" dirty="0">
                <a:effectLst/>
                <a:latin typeface="Calibri" panose="020F0502020204030204" pitchFamily="34" charset="0"/>
                <a:ea typeface="Calibri" panose="020F0502020204030204" pitchFamily="34" charset="0"/>
                <a:cs typeface="Arial" panose="020B0604020202020204" pitchFamily="34" charset="0"/>
              </a:rPr>
              <a:t>Link to share - </a:t>
            </a:r>
            <a:r>
              <a:rPr lang="en-GB" sz="1100" b="1" dirty="0">
                <a:effectLst/>
                <a:latin typeface="Calibri" panose="020F0502020204030204" pitchFamily="34" charset="0"/>
                <a:ea typeface="Calibri" panose="020F0502020204030204" pitchFamily="34" charset="0"/>
                <a:cs typeface="Arial" panose="020B0604020202020204" pitchFamily="34" charset="0"/>
              </a:rPr>
              <a:t>https://www.mcsuk.org/ocean-emergency/sustainable-seafood/the-good-fish-guide/add-the-good-fish-guide-to-your-phone/</a:t>
            </a:r>
          </a:p>
        </p:txBody>
      </p:sp>
      <p:sp>
        <p:nvSpPr>
          <p:cNvPr id="4" name="Slide Number Placeholder 3"/>
          <p:cNvSpPr>
            <a:spLocks noGrp="1"/>
          </p:cNvSpPr>
          <p:nvPr>
            <p:ph type="sldNum" sz="quarter" idx="5"/>
          </p:nvPr>
        </p:nvSpPr>
        <p:spPr/>
        <p:txBody>
          <a:bodyPr/>
          <a:lstStyle/>
          <a:p>
            <a:fld id="{8887642C-E2E7-47B6-963B-5F149004E54C}" type="slidenum">
              <a:rPr lang="en-GB" smtClean="0"/>
              <a:t>25</a:t>
            </a:fld>
            <a:endParaRPr lang="en-GB"/>
          </a:p>
        </p:txBody>
      </p:sp>
    </p:spTree>
    <p:extLst>
      <p:ext uri="{BB962C8B-B14F-4D97-AF65-F5344CB8AC3E}">
        <p14:creationId xmlns:p14="http://schemas.microsoft.com/office/powerpoint/2010/main" val="2806923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Aft>
                <a:spcPts val="800"/>
              </a:spcAft>
              <a:buFont typeface="Arial" panose="020B0604020202020204" pitchFamily="34" charset="0"/>
              <a:buChar char="•"/>
            </a:pPr>
            <a:r>
              <a:rPr lang="en-GB" dirty="0"/>
              <a:t>Volunteer</a:t>
            </a:r>
            <a:endParaRPr lang="en-GB" dirty="0">
              <a:latin typeface="Calibri"/>
              <a:ea typeface="Calibri" panose="020F0502020204030204" pitchFamily="34" charset="0"/>
              <a:cs typeface="Calibri"/>
            </a:endParaRPr>
          </a:p>
          <a:p>
            <a:pPr marL="628650" lvl="1"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Our Sea Champion volunteers are </a:t>
            </a:r>
            <a:r>
              <a:rPr lang="en-GB" sz="1200" b="1" dirty="0">
                <a:effectLst/>
                <a:latin typeface="Calibri" panose="020F0502020204030204" pitchFamily="34" charset="0"/>
                <a:ea typeface="Calibri" panose="020F0502020204030204" pitchFamily="34" charset="0"/>
                <a:cs typeface="Arial" panose="020B0604020202020204" pitchFamily="34" charset="0"/>
              </a:rPr>
              <a:t>at the heart of what we do.</a:t>
            </a:r>
          </a:p>
          <a:p>
            <a:pPr marL="628650" lvl="1" indent="-171450">
              <a:lnSpc>
                <a:spcPct val="107000"/>
              </a:lnSpc>
              <a:spcAft>
                <a:spcPts val="800"/>
              </a:spcAft>
              <a:buFont typeface="Arial" panose="020B0604020202020204" pitchFamily="34" charset="0"/>
              <a:buChar char="•"/>
            </a:pPr>
            <a:r>
              <a:rPr lang="en-GB" sz="1200" dirty="0">
                <a:effectLst/>
                <a:latin typeface="Calibri"/>
                <a:ea typeface="Calibri" panose="020F0502020204030204" pitchFamily="34" charset="0"/>
                <a:cs typeface="Calibri"/>
              </a:rPr>
              <a:t>They help by giving their time, taking part in activities or </a:t>
            </a:r>
            <a:r>
              <a:rPr lang="en-GB" sz="1200" dirty="0">
                <a:effectLst/>
                <a:latin typeface="Calibri" panose="020F0502020204030204" pitchFamily="34" charset="0"/>
                <a:ea typeface="Calibri" panose="020F0502020204030204" pitchFamily="34" charset="0"/>
                <a:cs typeface="Arial" panose="020B0604020202020204" pitchFamily="34" charset="0"/>
              </a:rPr>
              <a:t>championing our cause in their local communities. </a:t>
            </a:r>
          </a:p>
          <a:p>
            <a:pPr marL="628650" lvl="1"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Sea Champions help by</a:t>
            </a:r>
            <a:r>
              <a:rPr lang="en-GB" sz="1200" dirty="0">
                <a:effectLst/>
                <a:latin typeface="Calibri"/>
                <a:ea typeface="Calibri" panose="020F0502020204030204" pitchFamily="34" charset="0"/>
                <a:cs typeface="Calibri"/>
              </a:rPr>
              <a:t> getting more people actively involved in our citizen science, </a:t>
            </a:r>
            <a:r>
              <a:rPr lang="en-GB" dirty="0">
                <a:latin typeface="Calibri"/>
                <a:ea typeface="Calibri" panose="020F0502020204030204" pitchFamily="34" charset="0"/>
                <a:cs typeface="Calibri"/>
              </a:rPr>
              <a:t>volunteering and campaign work.</a:t>
            </a:r>
            <a:endParaRPr lang="en-GB" sz="1200" dirty="0">
              <a:effectLst/>
              <a:latin typeface="Calibri"/>
              <a:ea typeface="Calibri" panose="020F0502020204030204" pitchFamily="34" charset="0"/>
              <a:cs typeface="Calibri"/>
            </a:endParaRPr>
          </a:p>
          <a:p>
            <a:pPr marL="628650" lvl="1" indent="-171450">
              <a:lnSpc>
                <a:spcPct val="107000"/>
              </a:lnSpc>
              <a:buFont typeface="Arial" panose="020B0604020202020204" pitchFamily="34" charset="0"/>
              <a:buChar char="•"/>
            </a:pPr>
            <a:r>
              <a:rPr lang="en-GB" sz="1200" dirty="0">
                <a:effectLst/>
                <a:latin typeface="Calibri"/>
                <a:ea typeface="Calibri" panose="020F0502020204030204" pitchFamily="34" charset="0"/>
                <a:cs typeface="Calibri"/>
              </a:rPr>
              <a:t>We provide training where you can </a:t>
            </a:r>
            <a:r>
              <a:rPr lang="en-GB" sz="1200" b="1" dirty="0">
                <a:effectLst/>
                <a:latin typeface="Calibri"/>
                <a:ea typeface="Calibri" panose="020F0502020204030204" pitchFamily="34" charset="0"/>
                <a:cs typeface="Calibri"/>
              </a:rPr>
              <a:t>learn new skills, as well as opportunities to meet people</a:t>
            </a:r>
            <a:r>
              <a:rPr lang="en-GB" sz="1200" dirty="0">
                <a:effectLst/>
                <a:latin typeface="Calibri"/>
                <a:ea typeface="Calibri" panose="020F0502020204030204" pitchFamily="34" charset="0"/>
                <a:cs typeface="Calibri"/>
              </a:rPr>
              <a:t> at events and online. You'll become part of a growing community who feel proud to be doing their bit for our seas.</a:t>
            </a:r>
          </a:p>
        </p:txBody>
      </p:sp>
      <p:sp>
        <p:nvSpPr>
          <p:cNvPr id="4" name="Slide Number Placeholder 3"/>
          <p:cNvSpPr>
            <a:spLocks noGrp="1"/>
          </p:cNvSpPr>
          <p:nvPr>
            <p:ph type="sldNum" sz="quarter" idx="5"/>
          </p:nvPr>
        </p:nvSpPr>
        <p:spPr/>
        <p:txBody>
          <a:bodyPr/>
          <a:lstStyle/>
          <a:p>
            <a:fld id="{8887642C-E2E7-47B6-963B-5F149004E54C}" type="slidenum">
              <a:rPr lang="en-GB" smtClean="0"/>
              <a:t>26</a:t>
            </a:fld>
            <a:endParaRPr lang="en-GB"/>
          </a:p>
        </p:txBody>
      </p:sp>
    </p:spTree>
    <p:extLst>
      <p:ext uri="{BB962C8B-B14F-4D97-AF65-F5344CB8AC3E}">
        <p14:creationId xmlns:p14="http://schemas.microsoft.com/office/powerpoint/2010/main" val="860616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Aft>
                <a:spcPts val="800"/>
              </a:spcAft>
              <a:buFont typeface="Arial" panose="020B0604020202020204" pitchFamily="34" charset="0"/>
              <a:buChar char="•"/>
            </a:pPr>
            <a:r>
              <a:rPr lang="en-GB" sz="1100" dirty="0">
                <a:latin typeface="Calibri"/>
                <a:ea typeface="Calibri" panose="020F0502020204030204" pitchFamily="34" charset="0"/>
                <a:cs typeface="Calibri"/>
              </a:rPr>
              <a:t>Some examples of how you can get involved... </a:t>
            </a:r>
            <a:endParaRPr lang="en-GB" sz="1100" dirty="0">
              <a:effectLst/>
              <a:latin typeface="Calibri"/>
              <a:ea typeface="Calibri" panose="020F0502020204030204" pitchFamily="34" charset="0"/>
              <a:cs typeface="Calibri"/>
            </a:endParaRPr>
          </a:p>
          <a:p>
            <a:pPr marL="628650" lvl="1" indent="-171450">
              <a:lnSpc>
                <a:spcPct val="107000"/>
              </a:lnSpc>
              <a:spcAft>
                <a:spcPts val="800"/>
              </a:spcAft>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Become a </a:t>
            </a:r>
            <a:r>
              <a:rPr lang="en-GB" sz="1100" b="1" dirty="0">
                <a:effectLst/>
                <a:latin typeface="Calibri" panose="020F0502020204030204" pitchFamily="34" charset="0"/>
                <a:ea typeface="Calibri" panose="020F0502020204030204" pitchFamily="34" charset="0"/>
                <a:cs typeface="Arial" panose="020B0604020202020204" pitchFamily="34" charset="0"/>
              </a:rPr>
              <a:t>Beachwatch volunteer </a:t>
            </a:r>
            <a:r>
              <a:rPr lang="en-GB" sz="1100" dirty="0">
                <a:effectLst/>
                <a:latin typeface="Calibri" panose="020F0502020204030204" pitchFamily="34" charset="0"/>
                <a:ea typeface="Calibri" panose="020F0502020204030204" pitchFamily="34" charset="0"/>
                <a:cs typeface="Arial" panose="020B0604020202020204" pitchFamily="34" charset="0"/>
              </a:rPr>
              <a:t>and join one of our </a:t>
            </a:r>
            <a:r>
              <a:rPr lang="en-GB" sz="1100" b="1" dirty="0">
                <a:effectLst/>
                <a:latin typeface="Calibri" panose="020F0502020204030204" pitchFamily="34" charset="0"/>
                <a:ea typeface="Calibri" panose="020F0502020204030204" pitchFamily="34" charset="0"/>
                <a:cs typeface="Arial" panose="020B0604020202020204" pitchFamily="34" charset="0"/>
              </a:rPr>
              <a:t>beach clean surveys or look for Source2Sea litter survey </a:t>
            </a:r>
            <a:r>
              <a:rPr lang="en-GB" sz="1100" dirty="0">
                <a:effectLst/>
                <a:latin typeface="Calibri" panose="020F0502020204030204" pitchFamily="34" charset="0"/>
                <a:ea typeface="Calibri" panose="020F0502020204030204" pitchFamily="34" charset="0"/>
                <a:cs typeface="Arial" panose="020B0604020202020204" pitchFamily="34" charset="0"/>
              </a:rPr>
              <a:t>if you’re not near to the coast.</a:t>
            </a:r>
          </a:p>
          <a:p>
            <a:pPr marL="628650" lvl="1" indent="-171450">
              <a:lnSpc>
                <a:spcPct val="107000"/>
              </a:lnSpc>
              <a:spcAft>
                <a:spcPts val="800"/>
              </a:spcAft>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Speak up for the Ocean in your local community by taking on one of our </a:t>
            </a:r>
            <a:r>
              <a:rPr lang="en-GB" sz="1100" b="1" dirty="0">
                <a:effectLst/>
                <a:latin typeface="Calibri" panose="020F0502020204030204" pitchFamily="34" charset="0"/>
                <a:ea typeface="Calibri" panose="020F0502020204030204" pitchFamily="34" charset="0"/>
                <a:cs typeface="Arial" panose="020B0604020202020204" pitchFamily="34" charset="0"/>
              </a:rPr>
              <a:t>Ocean Voice opportunities</a:t>
            </a:r>
            <a:r>
              <a:rPr lang="en-GB" sz="1100" dirty="0">
                <a:effectLst/>
                <a:latin typeface="Calibri" panose="020F0502020204030204" pitchFamily="34" charset="0"/>
                <a:ea typeface="Calibri" panose="020F0502020204030204" pitchFamily="34" charset="0"/>
                <a:cs typeface="Arial" panose="020B0604020202020204" pitchFamily="34" charset="0"/>
              </a:rPr>
              <a:t>, as a community presenter offering local talks or representing us in local media.</a:t>
            </a:r>
          </a:p>
          <a:p>
            <a:pPr marL="628650" lvl="1" indent="-171450">
              <a:lnSpc>
                <a:spcPct val="107000"/>
              </a:lnSpc>
              <a:spcAft>
                <a:spcPts val="800"/>
              </a:spcAft>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Get involved as a </a:t>
            </a:r>
            <a:r>
              <a:rPr lang="en-GB" sz="1100" b="1" dirty="0">
                <a:effectLst/>
                <a:latin typeface="Calibri" panose="020F0502020204030204" pitchFamily="34" charset="0"/>
                <a:ea typeface="Calibri" panose="020F0502020204030204" pitchFamily="34" charset="0"/>
                <a:cs typeface="Arial" panose="020B0604020202020204" pitchFamily="34" charset="0"/>
              </a:rPr>
              <a:t>citizen scientist: </a:t>
            </a:r>
            <a:r>
              <a:rPr lang="en-GB" sz="1100" b="0" dirty="0">
                <a:effectLst/>
                <a:latin typeface="Calibri" panose="020F0502020204030204" pitchFamily="34" charset="0"/>
                <a:ea typeface="Calibri" panose="020F0502020204030204" pitchFamily="34" charset="0"/>
                <a:cs typeface="Arial" panose="020B0604020202020204" pitchFamily="34" charset="0"/>
              </a:rPr>
              <a:t>This is very </a:t>
            </a:r>
            <a:r>
              <a:rPr lang="en-GB" sz="1100" dirty="0">
                <a:effectLst/>
                <a:latin typeface="Calibri" panose="020F0502020204030204" pitchFamily="34" charset="0"/>
                <a:ea typeface="Calibri" panose="020F0502020204030204" pitchFamily="34" charset="0"/>
                <a:cs typeface="Arial" panose="020B0604020202020204" pitchFamily="34" charset="0"/>
              </a:rPr>
              <a:t>flexible – you can do as little or as much as you like, while gathering impactful data for research and policy work. For example.. </a:t>
            </a:r>
            <a:r>
              <a:rPr lang="en-GB" sz="1100" b="1" dirty="0">
                <a:effectLst/>
                <a:latin typeface="Calibri" panose="020F0502020204030204" pitchFamily="34" charset="0"/>
                <a:ea typeface="Calibri" panose="020F0502020204030204" pitchFamily="34" charset="0"/>
                <a:cs typeface="Arial" panose="020B0604020202020204" pitchFamily="34" charset="0"/>
              </a:rPr>
              <a:t>Big Seaweed Search</a:t>
            </a:r>
            <a:r>
              <a:rPr lang="en-GB" sz="1100" dirty="0">
                <a:effectLst/>
                <a:latin typeface="Calibri" panose="020F0502020204030204" pitchFamily="34" charset="0"/>
                <a:ea typeface="Calibri" panose="020F0502020204030204" pitchFamily="34" charset="0"/>
                <a:cs typeface="Arial" panose="020B0604020202020204" pitchFamily="34" charset="0"/>
              </a:rPr>
              <a:t>: This programme helps monitor the impacts of climate change on our marine environment using our online Seaweed ID &amp; survey guide</a:t>
            </a:r>
          </a:p>
          <a:p>
            <a:pPr marL="628650" lvl="1" indent="-171450">
              <a:lnSpc>
                <a:spcPct val="107000"/>
              </a:lnSpc>
              <a:spcAft>
                <a:spcPts val="800"/>
              </a:spcAft>
              <a:buFont typeface="Arial" panose="020B0604020202020204" pitchFamily="34" charset="0"/>
              <a:buChar char="•"/>
            </a:pPr>
            <a:r>
              <a:rPr lang="en-GB" sz="1100" dirty="0">
                <a:latin typeface="Calibri"/>
                <a:ea typeface="Calibri" panose="020F0502020204030204" pitchFamily="34" charset="0"/>
                <a:cs typeface="Calibri"/>
              </a:rPr>
              <a:t>Visit our website </a:t>
            </a:r>
            <a:r>
              <a:rPr lang="en-GB" dirty="0">
                <a:hlinkClick r:id="rId3"/>
              </a:rPr>
              <a:t>https://www.mcsuk.org/what-you-can-do/volunteering/</a:t>
            </a:r>
            <a:r>
              <a:rPr lang="en-GB" dirty="0"/>
              <a:t> to find out more.</a:t>
            </a:r>
            <a:endParaRPr lang="en-GB" sz="11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887642C-E2E7-47B6-963B-5F149004E54C}" type="slidenum">
              <a:rPr lang="en-GB" smtClean="0"/>
              <a:t>27</a:t>
            </a:fld>
            <a:endParaRPr lang="en-GB"/>
          </a:p>
        </p:txBody>
      </p:sp>
    </p:spTree>
    <p:extLst>
      <p:ext uri="{BB962C8B-B14F-4D97-AF65-F5344CB8AC3E}">
        <p14:creationId xmlns:p14="http://schemas.microsoft.com/office/powerpoint/2010/main" val="4024014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Aft>
                <a:spcPts val="800"/>
              </a:spcAft>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Follow us on social media and sign up for emails on our website to get inspiring stories about the work we're doing to save and recover our oceans, and news about our urgent campaigns for positive change.</a:t>
            </a:r>
          </a:p>
        </p:txBody>
      </p:sp>
      <p:sp>
        <p:nvSpPr>
          <p:cNvPr id="4" name="Slide Number Placeholder 3"/>
          <p:cNvSpPr>
            <a:spLocks noGrp="1"/>
          </p:cNvSpPr>
          <p:nvPr>
            <p:ph type="sldNum" sz="quarter" idx="5"/>
          </p:nvPr>
        </p:nvSpPr>
        <p:spPr/>
        <p:txBody>
          <a:bodyPr/>
          <a:lstStyle/>
          <a:p>
            <a:fld id="{8887642C-E2E7-47B6-963B-5F149004E54C}" type="slidenum">
              <a:rPr lang="en-GB" smtClean="0"/>
              <a:t>28</a:t>
            </a:fld>
            <a:endParaRPr lang="en-GB"/>
          </a:p>
        </p:txBody>
      </p:sp>
    </p:spTree>
    <p:extLst>
      <p:ext uri="{BB962C8B-B14F-4D97-AF65-F5344CB8AC3E}">
        <p14:creationId xmlns:p14="http://schemas.microsoft.com/office/powerpoint/2010/main" val="312453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Although Earth’s climate does change over time, because of a variety of natural factors, evidence now clearly shows that human activity is </a:t>
            </a:r>
            <a:r>
              <a:rPr lang="en-GB" sz="1200" b="1" dirty="0"/>
              <a:t>‘fast-tracking</a:t>
            </a:r>
            <a:r>
              <a:rPr lang="en-GB" sz="1200" dirty="0"/>
              <a:t>’ current changes.</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3</a:t>
            </a:fld>
            <a:endParaRPr lang="en-GB"/>
          </a:p>
        </p:txBody>
      </p:sp>
    </p:spTree>
    <p:extLst>
      <p:ext uri="{BB962C8B-B14F-4D97-AF65-F5344CB8AC3E}">
        <p14:creationId xmlns:p14="http://schemas.microsoft.com/office/powerpoint/2010/main" val="214680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r>
              <a:rPr lang="en-GB" sz="1200" dirty="0">
                <a:effectLst/>
                <a:latin typeface="Calibri"/>
                <a:ea typeface="Calibri" panose="020F0502020204030204" pitchFamily="34" charset="0"/>
                <a:cs typeface="Calibri"/>
              </a:rPr>
              <a:t>Since the </a:t>
            </a:r>
            <a:r>
              <a:rPr lang="en-GB" sz="1200" b="1" dirty="0">
                <a:effectLst/>
                <a:latin typeface="Calibri"/>
                <a:ea typeface="Calibri" panose="020F0502020204030204" pitchFamily="34" charset="0"/>
                <a:cs typeface="Calibri"/>
              </a:rPr>
              <a:t>1800s</a:t>
            </a:r>
            <a:r>
              <a:rPr lang="en-GB" sz="1200" dirty="0">
                <a:effectLst/>
                <a:latin typeface="Calibri"/>
                <a:ea typeface="Calibri" panose="020F0502020204030204" pitchFamily="34" charset="0"/>
                <a:cs typeface="Calibri"/>
              </a:rPr>
              <a:t>, human activities have been the </a:t>
            </a:r>
            <a:r>
              <a:rPr lang="en-GB" sz="1200" b="1" dirty="0">
                <a:effectLst/>
                <a:latin typeface="Calibri"/>
                <a:ea typeface="Calibri" panose="020F0502020204030204" pitchFamily="34" charset="0"/>
                <a:cs typeface="Calibri"/>
              </a:rPr>
              <a:t>main driver </a:t>
            </a:r>
            <a:r>
              <a:rPr lang="en-GB" sz="1200" dirty="0">
                <a:effectLst/>
                <a:latin typeface="Calibri"/>
                <a:ea typeface="Calibri" panose="020F0502020204030204" pitchFamily="34" charset="0"/>
                <a:cs typeface="Calibri"/>
              </a:rPr>
              <a:t>of climate change. </a:t>
            </a:r>
          </a:p>
          <a:p>
            <a:pPr marL="342900" indent="-342900">
              <a:lnSpc>
                <a:spcPct val="107000"/>
              </a:lnSpc>
              <a:buFont typeface="Symbol" panose="05050102010706020507" pitchFamily="18" charset="2"/>
              <a:buChar char=""/>
            </a:pPr>
            <a:r>
              <a:rPr lang="en-GB" sz="1200" dirty="0">
                <a:effectLst/>
                <a:latin typeface="Calibri"/>
                <a:ea typeface="Calibri" panose="020F0502020204030204" pitchFamily="34" charset="0"/>
                <a:cs typeface="Calibri"/>
              </a:rPr>
              <a:t>Burning fossil fuels like </a:t>
            </a:r>
            <a:r>
              <a:rPr lang="en-GB" sz="1200" b="1" dirty="0">
                <a:effectLst/>
                <a:latin typeface="Calibri"/>
                <a:ea typeface="Calibri" panose="020F0502020204030204" pitchFamily="34" charset="0"/>
                <a:cs typeface="Calibri"/>
              </a:rPr>
              <a:t>coal, oil and gas </a:t>
            </a:r>
            <a:r>
              <a:rPr lang="en-GB" sz="1200" dirty="0">
                <a:effectLst/>
                <a:latin typeface="Calibri"/>
                <a:ea typeface="Calibri" panose="020F0502020204030204" pitchFamily="34" charset="0"/>
                <a:cs typeface="Calibri"/>
              </a:rPr>
              <a:t>generates greenhouse gas emissions that trap the sun’s heat and raise temperatures. </a:t>
            </a:r>
          </a:p>
          <a:p>
            <a:pPr marL="342900" indent="-342900">
              <a:lnSpc>
                <a:spcPct val="107000"/>
              </a:lnSpc>
              <a:buFont typeface="Symbol" panose="05050102010706020507" pitchFamily="18" charset="2"/>
              <a:buChar char=""/>
            </a:pPr>
            <a:r>
              <a:rPr lang="en-GB" sz="1200" dirty="0">
                <a:effectLst/>
                <a:latin typeface="Calibri"/>
                <a:ea typeface="Calibri" panose="020F0502020204030204" pitchFamily="34" charset="0"/>
                <a:cs typeface="Calibri"/>
              </a:rPr>
              <a:t>Greenhouse gas concentrations are at their </a:t>
            </a:r>
            <a:r>
              <a:rPr lang="en-GB" sz="1200" b="1" dirty="0">
                <a:effectLst/>
                <a:latin typeface="Calibri"/>
                <a:ea typeface="Calibri" panose="020F0502020204030204" pitchFamily="34" charset="0"/>
                <a:cs typeface="Calibri"/>
              </a:rPr>
              <a:t>highest levels in 2 million years</a:t>
            </a:r>
            <a:r>
              <a:rPr lang="en-GB" sz="1200" dirty="0">
                <a:effectLst/>
                <a:latin typeface="Calibri"/>
                <a:ea typeface="Calibri" panose="020F0502020204030204" pitchFamily="34" charset="0"/>
                <a:cs typeface="Calibri"/>
              </a:rPr>
              <a:t>, and emissions continue to rise.</a:t>
            </a:r>
            <a:r>
              <a:rPr lang="en-GB" dirty="0">
                <a:latin typeface="Calibri"/>
                <a:ea typeface="Calibri" panose="020F0502020204030204" pitchFamily="34" charset="0"/>
                <a:cs typeface="Calibri"/>
              </a:rPr>
              <a:t> </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4</a:t>
            </a:fld>
            <a:endParaRPr lang="en-GB"/>
          </a:p>
        </p:txBody>
      </p:sp>
    </p:spTree>
    <p:extLst>
      <p:ext uri="{BB962C8B-B14F-4D97-AF65-F5344CB8AC3E}">
        <p14:creationId xmlns:p14="http://schemas.microsoft.com/office/powerpoint/2010/main" val="247392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It’s not just about warmer temperatures. </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Because the Earth is a system, where </a:t>
            </a:r>
            <a:r>
              <a:rPr lang="en-GB" sz="1200" b="1" dirty="0">
                <a:effectLst/>
                <a:latin typeface="Calibri" panose="020F0502020204030204" pitchFamily="34" charset="0"/>
                <a:ea typeface="Calibri" panose="020F0502020204030204" pitchFamily="34" charset="0"/>
                <a:cs typeface="Arial" panose="020B0604020202020204" pitchFamily="34" charset="0"/>
              </a:rPr>
              <a:t>everything is connected</a:t>
            </a:r>
            <a:r>
              <a:rPr lang="en-GB" sz="1200" dirty="0">
                <a:effectLst/>
                <a:latin typeface="Calibri" panose="020F0502020204030204" pitchFamily="34" charset="0"/>
                <a:ea typeface="Calibri" panose="020F0502020204030204" pitchFamily="34" charset="0"/>
                <a:cs typeface="Arial" panose="020B0604020202020204" pitchFamily="34" charset="0"/>
              </a:rPr>
              <a:t>, the consequences of climate change include intense </a:t>
            </a:r>
            <a:r>
              <a:rPr lang="en-GB" sz="1200" b="1" dirty="0">
                <a:effectLst/>
                <a:latin typeface="Calibri" panose="020F0502020204030204" pitchFamily="34" charset="0"/>
                <a:ea typeface="Calibri" panose="020F0502020204030204" pitchFamily="34" charset="0"/>
                <a:cs typeface="Arial" panose="020B0604020202020204" pitchFamily="34" charset="0"/>
              </a:rPr>
              <a:t>droughts, water scarcity, severe fires, rising sea levels, flooding, melting polar ice, catastrophic storms and declining biodiversity</a:t>
            </a:r>
            <a:r>
              <a:rPr lang="en-GB" sz="1200" dirty="0">
                <a:effectLst/>
                <a:latin typeface="Calibri" panose="020F0502020204030204" pitchFamily="34" charset="0"/>
                <a:ea typeface="Calibri" panose="020F050202020403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8887642C-E2E7-47B6-963B-5F149004E54C}" type="slidenum">
              <a:rPr lang="en-GB" smtClean="0"/>
              <a:t>5</a:t>
            </a:fld>
            <a:endParaRPr lang="en-GB"/>
          </a:p>
        </p:txBody>
      </p:sp>
    </p:spTree>
    <p:extLst>
      <p:ext uri="{BB962C8B-B14F-4D97-AF65-F5344CB8AC3E}">
        <p14:creationId xmlns:p14="http://schemas.microsoft.com/office/powerpoint/2010/main" val="109127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Climate change can affect our </a:t>
            </a:r>
            <a:r>
              <a:rPr lang="en-GB" sz="1200" b="1" dirty="0">
                <a:effectLst/>
                <a:latin typeface="Calibri" panose="020F0502020204030204" pitchFamily="34" charset="0"/>
                <a:ea typeface="Calibri" panose="020F0502020204030204" pitchFamily="34" charset="0"/>
                <a:cs typeface="Arial" panose="020B0604020202020204" pitchFamily="34" charset="0"/>
              </a:rPr>
              <a:t>health</a:t>
            </a:r>
            <a:r>
              <a:rPr lang="en-GB" sz="1200" dirty="0">
                <a:effectLst/>
                <a:latin typeface="Calibri" panose="020F0502020204030204" pitchFamily="34" charset="0"/>
                <a:ea typeface="Calibri" panose="020F0502020204030204" pitchFamily="34" charset="0"/>
                <a:cs typeface="Arial" panose="020B0604020202020204" pitchFamily="34" charset="0"/>
              </a:rPr>
              <a:t>, ability to grow </a:t>
            </a:r>
            <a:r>
              <a:rPr lang="en-GB" sz="1200" b="1" dirty="0">
                <a:effectLst/>
                <a:latin typeface="Calibri" panose="020F0502020204030204" pitchFamily="34" charset="0"/>
                <a:ea typeface="Calibri" panose="020F0502020204030204" pitchFamily="34" charset="0"/>
                <a:cs typeface="Arial" panose="020B0604020202020204" pitchFamily="34" charset="0"/>
              </a:rPr>
              <a:t>food</a:t>
            </a:r>
            <a:r>
              <a:rPr lang="en-GB" sz="1200" dirty="0">
                <a:effectLst/>
                <a:latin typeface="Calibri" panose="020F0502020204030204" pitchFamily="34" charset="0"/>
                <a:ea typeface="Calibri" panose="020F0502020204030204" pitchFamily="34" charset="0"/>
                <a:cs typeface="Arial" panose="020B0604020202020204" pitchFamily="34" charset="0"/>
              </a:rPr>
              <a:t>, </a:t>
            </a:r>
            <a:r>
              <a:rPr lang="en-GB" sz="1200" b="1" dirty="0">
                <a:effectLst/>
                <a:latin typeface="Calibri" panose="020F0502020204030204" pitchFamily="34" charset="0"/>
                <a:ea typeface="Calibri" panose="020F0502020204030204" pitchFamily="34" charset="0"/>
                <a:cs typeface="Arial" panose="020B0604020202020204" pitchFamily="34" charset="0"/>
              </a:rPr>
              <a:t>housing, safety and work</a:t>
            </a:r>
            <a:r>
              <a:rPr lang="en-GB" sz="1200" dirty="0">
                <a:effectLst/>
                <a:latin typeface="Calibri" panose="020F0502020204030204" pitchFamily="34" charset="0"/>
                <a:ea typeface="Calibri" panose="020F050202020403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People in some parts of the world, such as small island nations, much of the </a:t>
            </a:r>
            <a:r>
              <a:rPr lang="en-GB" sz="1200" b="1" dirty="0">
                <a:effectLst/>
                <a:latin typeface="Calibri" panose="020F0502020204030204" pitchFamily="34" charset="0"/>
                <a:ea typeface="Calibri" panose="020F0502020204030204" pitchFamily="34" charset="0"/>
                <a:cs typeface="Arial" panose="020B0604020202020204" pitchFamily="34" charset="0"/>
              </a:rPr>
              <a:t>Global South</a:t>
            </a:r>
            <a:r>
              <a:rPr lang="en-GB" sz="1200" dirty="0">
                <a:effectLst/>
                <a:latin typeface="Calibri" panose="020F0502020204030204" pitchFamily="34" charset="0"/>
                <a:ea typeface="Calibri" panose="020F0502020204030204" pitchFamily="34" charset="0"/>
                <a:cs typeface="Arial" panose="020B0604020202020204" pitchFamily="34" charset="0"/>
              </a:rPr>
              <a:t>, particularly tropical, dry or warm climates, are much more </a:t>
            </a:r>
            <a:r>
              <a:rPr lang="en-GB" sz="1200" b="1" dirty="0">
                <a:effectLst/>
                <a:latin typeface="Calibri" panose="020F0502020204030204" pitchFamily="34" charset="0"/>
                <a:ea typeface="Calibri" panose="020F0502020204030204" pitchFamily="34" charset="0"/>
                <a:cs typeface="Arial" panose="020B0604020202020204" pitchFamily="34" charset="0"/>
              </a:rPr>
              <a:t>vulnerable</a:t>
            </a:r>
            <a:r>
              <a:rPr lang="en-GB" sz="1200" dirty="0">
                <a:effectLst/>
                <a:latin typeface="Calibri" panose="020F0502020204030204" pitchFamily="34" charset="0"/>
                <a:ea typeface="Calibri" panose="020F0502020204030204" pitchFamily="34" charset="0"/>
                <a:cs typeface="Arial" panose="020B0604020202020204" pitchFamily="34" charset="0"/>
              </a:rPr>
              <a:t> to climate impacts.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effectLst/>
                <a:latin typeface="Calibri" panose="020F0502020204030204" pitchFamily="34" charset="0"/>
                <a:ea typeface="Calibri" panose="020F0502020204030204" pitchFamily="34" charset="0"/>
                <a:cs typeface="Arial" panose="020B0604020202020204" pitchFamily="34" charset="0"/>
              </a:rPr>
              <a:t>This is not a future problem</a:t>
            </a:r>
            <a:r>
              <a:rPr lang="en-GB" sz="1200" dirty="0">
                <a:effectLst/>
                <a:latin typeface="Calibri" panose="020F0502020204030204" pitchFamily="34" charset="0"/>
                <a:ea typeface="Calibri" panose="020F0502020204030204" pitchFamily="34" charset="0"/>
                <a:cs typeface="Arial" panose="020B0604020202020204" pitchFamily="34" charset="0"/>
              </a:rPr>
              <a:t>. Millions of people around the world are already facing extreme impacts of climate change.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6</a:t>
            </a:fld>
            <a:endParaRPr lang="en-GB"/>
          </a:p>
        </p:txBody>
      </p:sp>
    </p:spTree>
    <p:extLst>
      <p:ext uri="{BB962C8B-B14F-4D97-AF65-F5344CB8AC3E}">
        <p14:creationId xmlns:p14="http://schemas.microsoft.com/office/powerpoint/2010/main" val="317379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Climate breakdown presents one of the greatest challenges in human history. We must act now to avoid catastrophe.</a:t>
            </a:r>
          </a:p>
          <a:p>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7</a:t>
            </a:fld>
            <a:endParaRPr lang="en-GB"/>
          </a:p>
        </p:txBody>
      </p:sp>
    </p:spTree>
    <p:extLst>
      <p:ext uri="{BB962C8B-B14F-4D97-AF65-F5344CB8AC3E}">
        <p14:creationId xmlns:p14="http://schemas.microsoft.com/office/powerpoint/2010/main" val="16065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Arial" panose="020B0604020202020204" pitchFamily="34" charset="0"/>
              </a:rPr>
              <a:t>Global targets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The UK is a signatory to the </a:t>
            </a:r>
            <a:r>
              <a:rPr lang="en-GB" sz="1200" b="1" dirty="0">
                <a:effectLst/>
                <a:latin typeface="Calibri" panose="020F0502020204030204" pitchFamily="34" charset="0"/>
                <a:ea typeface="Calibri" panose="020F0502020204030204" pitchFamily="34" charset="0"/>
                <a:cs typeface="Arial" panose="020B0604020202020204" pitchFamily="34" charset="0"/>
              </a:rPr>
              <a:t>Paris Agreement</a:t>
            </a:r>
            <a:r>
              <a:rPr lang="en-GB" sz="1200" dirty="0">
                <a:effectLst/>
                <a:latin typeface="Calibri" panose="020F0502020204030204" pitchFamily="34" charset="0"/>
                <a:ea typeface="Calibri" panose="020F0502020204030204" pitchFamily="34" charset="0"/>
                <a:cs typeface="Arial" panose="020B0604020202020204" pitchFamily="34" charset="0"/>
              </a:rPr>
              <a:t>, which aims to keep the global temperature rise this century </a:t>
            </a:r>
            <a:r>
              <a:rPr lang="en-GB" sz="1200" b="1" dirty="0">
                <a:effectLst/>
                <a:latin typeface="Calibri" panose="020F0502020204030204" pitchFamily="34" charset="0"/>
                <a:ea typeface="Calibri" panose="020F0502020204030204" pitchFamily="34" charset="0"/>
                <a:cs typeface="Arial" panose="020B0604020202020204" pitchFamily="34" charset="0"/>
              </a:rPr>
              <a:t>well below 2</a:t>
            </a:r>
            <a:r>
              <a:rPr lang="en-GB" sz="1200" b="1" baseline="30000" dirty="0">
                <a:effectLst/>
                <a:latin typeface="Calibri" panose="020F0502020204030204" pitchFamily="34" charset="0"/>
                <a:ea typeface="Calibri" panose="020F0502020204030204" pitchFamily="34" charset="0"/>
                <a:cs typeface="Arial" panose="020B0604020202020204" pitchFamily="34" charset="0"/>
              </a:rPr>
              <a:t>o</a:t>
            </a:r>
            <a:r>
              <a:rPr lang="en-GB" sz="1200" b="1" dirty="0">
                <a:effectLst/>
                <a:latin typeface="Calibri" panose="020F0502020204030204" pitchFamily="34" charset="0"/>
                <a:ea typeface="Calibri" panose="020F0502020204030204" pitchFamily="34" charset="0"/>
                <a:cs typeface="Arial" panose="020B0604020202020204" pitchFamily="34" charset="0"/>
              </a:rPr>
              <a:t>C above pre-industrial levels </a:t>
            </a:r>
            <a:r>
              <a:rPr lang="en-GB" sz="1200" dirty="0">
                <a:effectLst/>
                <a:latin typeface="Calibri" panose="020F0502020204030204" pitchFamily="34" charset="0"/>
                <a:ea typeface="Calibri" panose="020F0502020204030204" pitchFamily="34" charset="0"/>
                <a:cs typeface="Arial" panose="020B0604020202020204" pitchFamily="34" charset="0"/>
              </a:rPr>
              <a:t>and increase our efforts to limit this even further, to</a:t>
            </a:r>
            <a:r>
              <a:rPr lang="en-GB" sz="1200" b="1" dirty="0">
                <a:effectLst/>
                <a:latin typeface="Calibri" panose="020F0502020204030204" pitchFamily="34" charset="0"/>
                <a:ea typeface="Calibri" panose="020F0502020204030204" pitchFamily="34" charset="0"/>
                <a:cs typeface="Arial" panose="020B0604020202020204" pitchFamily="34" charset="0"/>
              </a:rPr>
              <a:t> 1.5</a:t>
            </a:r>
            <a:r>
              <a:rPr lang="en-GB" sz="1200" b="1" baseline="30000" dirty="0">
                <a:effectLst/>
                <a:latin typeface="Calibri" panose="020F0502020204030204" pitchFamily="34" charset="0"/>
                <a:ea typeface="Calibri" panose="020F0502020204030204" pitchFamily="34" charset="0"/>
                <a:cs typeface="Arial" panose="020B0604020202020204" pitchFamily="34" charset="0"/>
              </a:rPr>
              <a:t>o</a:t>
            </a:r>
            <a:r>
              <a:rPr lang="en-GB" sz="1200" b="1" dirty="0">
                <a:effectLst/>
                <a:latin typeface="Calibri" panose="020F0502020204030204" pitchFamily="34" charset="0"/>
                <a:ea typeface="Calibri" panose="020F0502020204030204" pitchFamily="34" charset="0"/>
                <a:cs typeface="Arial" panose="020B0604020202020204" pitchFamily="34" charset="0"/>
              </a:rPr>
              <a:t>C</a:t>
            </a:r>
            <a:r>
              <a:rPr lang="en-GB" sz="12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Global warming above this level would </a:t>
            </a:r>
            <a:r>
              <a:rPr lang="en-GB" sz="1200" b="1" dirty="0">
                <a:effectLst/>
                <a:latin typeface="Calibri" panose="020F0502020204030204" pitchFamily="34" charset="0"/>
                <a:ea typeface="Calibri" panose="020F0502020204030204" pitchFamily="34" charset="0"/>
                <a:cs typeface="Arial" panose="020B0604020202020204" pitchFamily="34" charset="0"/>
              </a:rPr>
              <a:t>wipe out entire ecosystems and cause irreversible damage</a:t>
            </a:r>
          </a:p>
          <a:p>
            <a:pPr marL="342900" lvl="0" indent="-342900">
              <a:lnSpc>
                <a:spcPct val="107000"/>
              </a:lnSpc>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Arial" panose="020B0604020202020204" pitchFamily="34" charset="0"/>
              </a:rPr>
              <a:t>To enable our ocean to help avoid climate breakdown, we must </a:t>
            </a:r>
            <a:r>
              <a:rPr lang="en-GB" sz="1200" b="1" dirty="0">
                <a:effectLst/>
                <a:latin typeface="Calibri" panose="020F0502020204030204" pitchFamily="34" charset="0"/>
                <a:ea typeface="Calibri" panose="020F0502020204030204" pitchFamily="34" charset="0"/>
                <a:cs typeface="Arial" panose="020B0604020202020204" pitchFamily="34" charset="0"/>
              </a:rPr>
              <a:t>radically improve </a:t>
            </a:r>
            <a:r>
              <a:rPr lang="en-GB" sz="1200" b="0" dirty="0">
                <a:effectLst/>
                <a:latin typeface="Calibri" panose="020F0502020204030204" pitchFamily="34" charset="0"/>
                <a:ea typeface="Calibri" panose="020F0502020204030204" pitchFamily="34" charset="0"/>
                <a:cs typeface="Arial" panose="020B0604020202020204" pitchFamily="34" charset="0"/>
              </a:rPr>
              <a:t>the way we use and protect it.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We need an </a:t>
            </a:r>
            <a:r>
              <a:rPr lang="en-GB" sz="1200" b="1" dirty="0">
                <a:effectLst/>
                <a:latin typeface="Calibri" panose="020F0502020204030204" pitchFamily="34" charset="0"/>
                <a:ea typeface="Calibri" panose="020F0502020204030204" pitchFamily="34" charset="0"/>
                <a:cs typeface="Arial" panose="020B0604020202020204" pitchFamily="34" charset="0"/>
              </a:rPr>
              <a:t>urgent race to net-zero emissions </a:t>
            </a:r>
            <a:r>
              <a:rPr lang="en-GB" sz="1200" dirty="0">
                <a:effectLst/>
                <a:latin typeface="Calibri" panose="020F0502020204030204" pitchFamily="34" charset="0"/>
                <a:ea typeface="Calibri" panose="020F0502020204030204" pitchFamily="34" charset="0"/>
                <a:cs typeface="Arial" panose="020B0604020202020204" pitchFamily="34" charset="0"/>
              </a:rPr>
              <a:t>of greenhouse gases to save ourselves and the planet before it is too late.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We know what we must do and we must do it now. </a:t>
            </a:r>
            <a:endParaRPr lang="en-GB" dirty="0"/>
          </a:p>
        </p:txBody>
      </p:sp>
      <p:sp>
        <p:nvSpPr>
          <p:cNvPr id="4" name="Slide Number Placeholder 3"/>
          <p:cNvSpPr>
            <a:spLocks noGrp="1"/>
          </p:cNvSpPr>
          <p:nvPr>
            <p:ph type="sldNum" sz="quarter" idx="5"/>
          </p:nvPr>
        </p:nvSpPr>
        <p:spPr/>
        <p:txBody>
          <a:bodyPr/>
          <a:lstStyle/>
          <a:p>
            <a:fld id="{8887642C-E2E7-47B6-963B-5F149004E54C}" type="slidenum">
              <a:rPr lang="en-GB" smtClean="0"/>
              <a:t>8</a:t>
            </a:fld>
            <a:endParaRPr lang="en-GB"/>
          </a:p>
        </p:txBody>
      </p:sp>
    </p:spTree>
    <p:extLst>
      <p:ext uri="{BB962C8B-B14F-4D97-AF65-F5344CB8AC3E}">
        <p14:creationId xmlns:p14="http://schemas.microsoft.com/office/powerpoint/2010/main" val="253635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Arial" panose="020B0604020202020204" pitchFamily="34" charset="0"/>
              </a:rPr>
              <a:t>Luckily, our ocean is a potential hero in the fight against climate change.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We often think of land-based ecosystems, like trees, absorbing carbon dioxide and helping fight the climate crisis.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Ocean ecosystems do this too!</a:t>
            </a:r>
          </a:p>
        </p:txBody>
      </p:sp>
      <p:sp>
        <p:nvSpPr>
          <p:cNvPr id="4" name="Slide Number Placeholder 3"/>
          <p:cNvSpPr>
            <a:spLocks noGrp="1"/>
          </p:cNvSpPr>
          <p:nvPr>
            <p:ph type="sldNum" sz="quarter" idx="5"/>
          </p:nvPr>
        </p:nvSpPr>
        <p:spPr/>
        <p:txBody>
          <a:bodyPr/>
          <a:lstStyle/>
          <a:p>
            <a:fld id="{8887642C-E2E7-47B6-963B-5F149004E54C}" type="slidenum">
              <a:rPr lang="en-GB" smtClean="0"/>
              <a:t>9</a:t>
            </a:fld>
            <a:endParaRPr lang="en-GB"/>
          </a:p>
        </p:txBody>
      </p:sp>
    </p:spTree>
    <p:extLst>
      <p:ext uri="{BB962C8B-B14F-4D97-AF65-F5344CB8AC3E}">
        <p14:creationId xmlns:p14="http://schemas.microsoft.com/office/powerpoint/2010/main" val="2964712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Tea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30792-287C-48C8-AD9D-DFDEA2AB0AB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 r="19493"/>
          <a:stretch/>
        </p:blipFill>
        <p:spPr>
          <a:xfrm>
            <a:off x="0" y="0"/>
            <a:ext cx="8158580"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bg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lvl1pPr>
          </a:lstStyle>
          <a:p>
            <a:endParaRPr lang="en-GB" dirty="0"/>
          </a:p>
        </p:txBody>
      </p:sp>
      <p:pic>
        <p:nvPicPr>
          <p:cNvPr id="12" name="Picture 11">
            <a:extLst>
              <a:ext uri="{FF2B5EF4-FFF2-40B4-BE49-F238E27FC236}">
                <a16:creationId xmlns:a16="http://schemas.microsoft.com/office/drawing/2014/main" id="{C65D8C94-6461-4ED4-8CC2-EF19AAF0397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3" y="392765"/>
            <a:ext cx="2340961" cy="971771"/>
          </a:xfrm>
          <a:prstGeom prst="rect">
            <a:avLst/>
          </a:prstGeom>
        </p:spPr>
      </p:pic>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spTree>
    <p:extLst>
      <p:ext uri="{BB962C8B-B14F-4D97-AF65-F5344CB8AC3E}">
        <p14:creationId xmlns:p14="http://schemas.microsoft.com/office/powerpoint/2010/main" val="255030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335596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699BD572-69C1-4FB4-B6D5-BA2F806E87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0" y="-4273"/>
            <a:ext cx="4033420" cy="6869471"/>
          </a:xfrm>
          <a:prstGeom prst="rect">
            <a:avLst/>
          </a:prstGeom>
        </p:spPr>
      </p:pic>
    </p:spTree>
    <p:extLst>
      <p:ext uri="{BB962C8B-B14F-4D97-AF65-F5344CB8AC3E}">
        <p14:creationId xmlns:p14="http://schemas.microsoft.com/office/powerpoint/2010/main" val="3732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olumns_03">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296934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olumns_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60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olumns_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BA89725D-9118-4968-854F-17E80D47C01C}"/>
              </a:ext>
            </a:extLst>
          </p:cNvPr>
          <p:cNvSpPr>
            <a:spLocks noGrp="1"/>
          </p:cNvSpPr>
          <p:nvPr>
            <p:ph type="pic" sz="quarter" idx="11"/>
          </p:nvPr>
        </p:nvSpPr>
        <p:spPr>
          <a:xfrm>
            <a:off x="8158163" y="0"/>
            <a:ext cx="4033837" cy="6858000"/>
          </a:xfrm>
        </p:spPr>
        <p:txBody>
          <a:bodyPr/>
          <a:lstStyle/>
          <a:p>
            <a:endParaRPr lang="en-GB"/>
          </a:p>
        </p:txBody>
      </p:sp>
    </p:spTree>
    <p:extLst>
      <p:ext uri="{BB962C8B-B14F-4D97-AF65-F5344CB8AC3E}">
        <p14:creationId xmlns:p14="http://schemas.microsoft.com/office/powerpoint/2010/main" val="1831313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_Column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2ED919DC-0DEF-4820-93C5-464B208F5D7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58580" y="0"/>
            <a:ext cx="4033419" cy="6858000"/>
          </a:xfrm>
          <a:prstGeom prst="rect">
            <a:avLst/>
          </a:prstGeom>
        </p:spPr>
      </p:pic>
    </p:spTree>
    <p:extLst>
      <p:ext uri="{BB962C8B-B14F-4D97-AF65-F5344CB8AC3E}">
        <p14:creationId xmlns:p14="http://schemas.microsoft.com/office/powerpoint/2010/main" val="575841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Header_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5621"/>
          <a:stretch/>
        </p:blipFill>
        <p:spPr>
          <a:xfrm>
            <a:off x="0" y="0"/>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lvl1pPr>
          </a:lstStyle>
          <a:p>
            <a:pPr lvl="0"/>
            <a:r>
              <a:rPr lang="en-US" dirty="0"/>
              <a:t>Subtitle goes here</a:t>
            </a:r>
            <a:endParaRPr lang="en-GB" dirty="0"/>
          </a:p>
        </p:txBody>
      </p:sp>
    </p:spTree>
    <p:extLst>
      <p:ext uri="{BB962C8B-B14F-4D97-AF65-F5344CB8AC3E}">
        <p14:creationId xmlns:p14="http://schemas.microsoft.com/office/powerpoint/2010/main" val="3173057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Header_0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54FD0-F618-4A19-B0FD-48851AAA32F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7409"/>
          <a:stretch/>
        </p:blipFill>
        <p:spPr>
          <a:xfrm>
            <a:off x="0" y="-81025"/>
            <a:ext cx="12191999"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4364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Header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2E18-2E1D-4E2E-AFB5-ACCC6932863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3870" b="51599"/>
          <a:stretch/>
        </p:blipFill>
        <p:spPr>
          <a:xfrm>
            <a:off x="1" y="-81025"/>
            <a:ext cx="12191998"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006253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Header_0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733C5-DFA0-46E2-98BA-93580E7C19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75609"/>
          <a:stretch/>
        </p:blipFill>
        <p:spPr>
          <a:xfrm>
            <a:off x="0" y="-81025"/>
            <a:ext cx="12192000" cy="2013995"/>
          </a:xfrm>
          <a:prstGeom prst="rect">
            <a:avLst/>
          </a:prstGeom>
        </p:spPr>
      </p:pic>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a:extLst>
              <a:ext uri="{FF2B5EF4-FFF2-40B4-BE49-F238E27FC236}">
                <a16:creationId xmlns:a16="http://schemas.microsoft.com/office/drawing/2014/main" id="{DEEF143C-BEBF-443E-BB55-5F3E2D7EDE39}"/>
              </a:ext>
            </a:extLst>
          </p:cNvPr>
          <p:cNvSpPr>
            <a:spLocks noGrp="1"/>
          </p:cNvSpPr>
          <p:nvPr>
            <p:ph type="body" sz="quarter" idx="12"/>
          </p:nvPr>
        </p:nvSpPr>
        <p:spPr>
          <a:xfrm>
            <a:off x="6242613" y="2503026"/>
            <a:ext cx="518579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567470"/>
            <a:ext cx="6493739" cy="879053"/>
          </a:xfrm>
        </p:spPr>
        <p:txBody>
          <a:bodyPr>
            <a:normAutofit/>
          </a:bodyPr>
          <a:lstStyle>
            <a:lvl1pPr marL="0" indent="0">
              <a:buFontTx/>
              <a:buNone/>
              <a:defRPr sz="4800" b="1">
                <a:solidFill>
                  <a:schemeClr val="bg1"/>
                </a:solidFill>
              </a:defRPr>
            </a:lvl1pPr>
          </a:lstStyle>
          <a:p>
            <a:pPr lvl="0"/>
            <a:r>
              <a:rPr lang="en-US" dirty="0"/>
              <a:t>Subtitle goes here</a:t>
            </a:r>
            <a:endParaRPr lang="en-GB" dirty="0"/>
          </a:p>
        </p:txBody>
      </p:sp>
    </p:spTree>
    <p:extLst>
      <p:ext uri="{BB962C8B-B14F-4D97-AF65-F5344CB8AC3E}">
        <p14:creationId xmlns:p14="http://schemas.microsoft.com/office/powerpoint/2010/main" val="338999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D27D83-5B06-464C-9AC9-AD01326BCAB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399" y="0"/>
            <a:ext cx="8161979"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bg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lvl1pPr>
          </a:lstStyle>
          <a:p>
            <a:endParaRPr lang="en-GB" dirty="0"/>
          </a:p>
        </p:txBody>
      </p:sp>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pic>
        <p:nvPicPr>
          <p:cNvPr id="10" name="Picture 9">
            <a:extLst>
              <a:ext uri="{FF2B5EF4-FFF2-40B4-BE49-F238E27FC236}">
                <a16:creationId xmlns:a16="http://schemas.microsoft.com/office/drawing/2014/main" id="{78137DC0-A9BE-4BBA-B50F-B35BF55524A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3" y="393163"/>
            <a:ext cx="2340961" cy="970974"/>
          </a:xfrm>
          <a:prstGeom prst="rect">
            <a:avLst/>
          </a:prstGeom>
        </p:spPr>
      </p:pic>
    </p:spTree>
    <p:extLst>
      <p:ext uri="{BB962C8B-B14F-4D97-AF65-F5344CB8AC3E}">
        <p14:creationId xmlns:p14="http://schemas.microsoft.com/office/powerpoint/2010/main" val="39964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_Text_01">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spTree>
    <p:extLst>
      <p:ext uri="{BB962C8B-B14F-4D97-AF65-F5344CB8AC3E}">
        <p14:creationId xmlns:p14="http://schemas.microsoft.com/office/powerpoint/2010/main" val="1751942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_Text_02">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6"/>
                </a:solidFill>
              </a:defRPr>
            </a:lvl1pPr>
          </a:lstStyle>
          <a:p>
            <a:pPr lvl="0"/>
            <a:r>
              <a:rPr lang="en-US" dirty="0"/>
              <a:t>Subtitle goes here</a:t>
            </a:r>
            <a:endParaRPr lang="en-GB" dirty="0"/>
          </a:p>
        </p:txBody>
      </p:sp>
    </p:spTree>
    <p:extLst>
      <p:ext uri="{BB962C8B-B14F-4D97-AF65-F5344CB8AC3E}">
        <p14:creationId xmlns:p14="http://schemas.microsoft.com/office/powerpoint/2010/main" val="127492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_Text_03">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9699761"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3"/>
                </a:solidFill>
              </a:defRPr>
            </a:lvl1pPr>
          </a:lstStyle>
          <a:p>
            <a:pPr lvl="0"/>
            <a:r>
              <a:rPr lang="en-US" dirty="0"/>
              <a:t>Subtitle goes here</a:t>
            </a:r>
            <a:endParaRPr lang="en-GB" dirty="0"/>
          </a:p>
        </p:txBody>
      </p:sp>
    </p:spTree>
    <p:extLst>
      <p:ext uri="{BB962C8B-B14F-4D97-AF65-F5344CB8AC3E}">
        <p14:creationId xmlns:p14="http://schemas.microsoft.com/office/powerpoint/2010/main" val="1010633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mple_Text_04">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3"/>
                </a:solidFill>
              </a:defRPr>
            </a:lvl1pPr>
          </a:lstStyle>
          <a:p>
            <a:pPr lvl="0"/>
            <a:r>
              <a:rPr lang="en-US" dirty="0"/>
              <a:t>Subtitle goes here</a:t>
            </a:r>
            <a:endParaRPr lang="en-GB" dirty="0"/>
          </a:p>
        </p:txBody>
      </p:sp>
      <p:pic>
        <p:nvPicPr>
          <p:cNvPr id="3" name="Picture 2">
            <a:extLst>
              <a:ext uri="{FF2B5EF4-FFF2-40B4-BE49-F238E27FC236}">
                <a16:creationId xmlns:a16="http://schemas.microsoft.com/office/drawing/2014/main" id="{D25C95C2-FFC3-40CD-80CA-61D16C82AF0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25"/>
          <a:stretch/>
        </p:blipFill>
        <p:spPr>
          <a:xfrm>
            <a:off x="8164286" y="0"/>
            <a:ext cx="4027714" cy="6858000"/>
          </a:xfrm>
          <a:prstGeom prst="rect">
            <a:avLst/>
          </a:prstGeom>
        </p:spPr>
      </p:pic>
    </p:spTree>
    <p:extLst>
      <p:ext uri="{BB962C8B-B14F-4D97-AF65-F5344CB8AC3E}">
        <p14:creationId xmlns:p14="http://schemas.microsoft.com/office/powerpoint/2010/main" val="487613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_Text_05">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2"/>
                </a:solidFill>
              </a:defRPr>
            </a:lvl1pPr>
          </a:lstStyle>
          <a:p>
            <a:pPr lvl="0"/>
            <a:r>
              <a:rPr lang="en-US" dirty="0"/>
              <a:t>Subtitle goes here</a:t>
            </a:r>
            <a:endParaRPr lang="en-GB" dirty="0"/>
          </a:p>
        </p:txBody>
      </p:sp>
      <p:pic>
        <p:nvPicPr>
          <p:cNvPr id="4" name="Picture 3">
            <a:extLst>
              <a:ext uri="{FF2B5EF4-FFF2-40B4-BE49-F238E27FC236}">
                <a16:creationId xmlns:a16="http://schemas.microsoft.com/office/drawing/2014/main" id="{FA7F58A5-C37B-43E4-B618-76CC8266F22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25"/>
          <a:stretch/>
        </p:blipFill>
        <p:spPr>
          <a:xfrm>
            <a:off x="8164284" y="0"/>
            <a:ext cx="4027715" cy="6858000"/>
          </a:xfrm>
          <a:prstGeom prst="rect">
            <a:avLst/>
          </a:prstGeom>
        </p:spPr>
      </p:pic>
    </p:spTree>
    <p:extLst>
      <p:ext uri="{BB962C8B-B14F-4D97-AF65-F5344CB8AC3E}">
        <p14:creationId xmlns:p14="http://schemas.microsoft.com/office/powerpoint/2010/main" val="2220775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pic>
        <p:nvPicPr>
          <p:cNvPr id="3" name="Picture 2">
            <a:extLst>
              <a:ext uri="{FF2B5EF4-FFF2-40B4-BE49-F238E27FC236}">
                <a16:creationId xmlns:a16="http://schemas.microsoft.com/office/drawing/2014/main" id="{F419D7F3-D19A-48A4-BF2A-6A634F4B280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55"/>
          <a:stretch/>
        </p:blipFill>
        <p:spPr>
          <a:xfrm>
            <a:off x="8164284" y="0"/>
            <a:ext cx="4027716" cy="6858000"/>
          </a:xfrm>
          <a:prstGeom prst="rect">
            <a:avLst/>
          </a:prstGeom>
        </p:spPr>
      </p:pic>
    </p:spTree>
    <p:extLst>
      <p:ext uri="{BB962C8B-B14F-4D97-AF65-F5344CB8AC3E}">
        <p14:creationId xmlns:p14="http://schemas.microsoft.com/office/powerpoint/2010/main" val="2349883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dirty="0"/>
              <a:t>Subtitle goes here</a:t>
            </a:r>
            <a:endParaRPr lang="en-GB" dirty="0"/>
          </a:p>
        </p:txBody>
      </p:sp>
      <p:pic>
        <p:nvPicPr>
          <p:cNvPr id="4" name="Picture 3">
            <a:extLst>
              <a:ext uri="{FF2B5EF4-FFF2-40B4-BE49-F238E27FC236}">
                <a16:creationId xmlns:a16="http://schemas.microsoft.com/office/drawing/2014/main" id="{2A78AE98-F64C-40AB-BE77-9B53C9C233B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169727" y="0"/>
            <a:ext cx="4022273" cy="6858000"/>
          </a:xfrm>
          <a:prstGeom prst="rect">
            <a:avLst/>
          </a:prstGeom>
        </p:spPr>
      </p:pic>
    </p:spTree>
    <p:extLst>
      <p:ext uri="{BB962C8B-B14F-4D97-AF65-F5344CB8AC3E}">
        <p14:creationId xmlns:p14="http://schemas.microsoft.com/office/powerpoint/2010/main" val="1165037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Split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F1BF8-1746-4D4E-92DE-3A3FACFA225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51308" r="19432"/>
          <a:stretch/>
        </p:blipFill>
        <p:spPr>
          <a:xfrm>
            <a:off x="4033420" y="3518704"/>
            <a:ext cx="8158580"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315156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1" y="0"/>
            <a:ext cx="4033420" cy="6858000"/>
          </a:xfrm>
        </p:spPr>
        <p:txBody>
          <a:bodyPr/>
          <a:lstStyle/>
          <a:p>
            <a:endParaRPr lang="en-GB" dirty="0"/>
          </a:p>
        </p:txBody>
      </p:sp>
    </p:spTree>
    <p:extLst>
      <p:ext uri="{BB962C8B-B14F-4D97-AF65-F5344CB8AC3E}">
        <p14:creationId xmlns:p14="http://schemas.microsoft.com/office/powerpoint/2010/main" val="2486738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_Split_02">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60B4B887-C7DC-4141-891F-BDB4D6E3677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839"/>
            <a:ext cx="4129548" cy="6857161"/>
          </a:xfrm>
          <a:prstGeom prst="rect">
            <a:avLst/>
          </a:prstGeom>
        </p:spPr>
      </p:pic>
    </p:spTree>
    <p:extLst>
      <p:ext uri="{BB962C8B-B14F-4D97-AF65-F5344CB8AC3E}">
        <p14:creationId xmlns:p14="http://schemas.microsoft.com/office/powerpoint/2010/main" val="329252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Tea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938F78-7CF0-4900-BCB9-CA822078160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8158580"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bg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lvl1pPr>
          </a:lstStyle>
          <a:p>
            <a:endParaRPr lang="en-GB" dirty="0"/>
          </a:p>
        </p:txBody>
      </p:sp>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pic>
        <p:nvPicPr>
          <p:cNvPr id="13" name="Picture 12">
            <a:extLst>
              <a:ext uri="{FF2B5EF4-FFF2-40B4-BE49-F238E27FC236}">
                <a16:creationId xmlns:a16="http://schemas.microsoft.com/office/drawing/2014/main" id="{19B9F20E-441A-454E-881C-A715BAD7A48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3" y="392765"/>
            <a:ext cx="2340961" cy="971771"/>
          </a:xfrm>
          <a:prstGeom prst="rect">
            <a:avLst/>
          </a:prstGeom>
        </p:spPr>
      </p:pic>
    </p:spTree>
    <p:extLst>
      <p:ext uri="{BB962C8B-B14F-4D97-AF65-F5344CB8AC3E}">
        <p14:creationId xmlns:p14="http://schemas.microsoft.com/office/powerpoint/2010/main" val="2999355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_Split_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1E10A-3BBF-4AD8-BA98-5FF249609C0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9262" t="28642" r="10168" b="22666"/>
          <a:stretch/>
        </p:blipFill>
        <p:spPr>
          <a:xfrm>
            <a:off x="4033419" y="3518704"/>
            <a:ext cx="8158581" cy="3339296"/>
          </a:xfrm>
          <a:prstGeom prst="rect">
            <a:avLst/>
          </a:prstGeom>
        </p:spPr>
      </p:pic>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4797008" y="3949921"/>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9D4CC5BB-6CD2-4164-A435-880A5253E731}"/>
              </a:ext>
            </a:extLst>
          </p:cNvPr>
          <p:cNvSpPr/>
          <p:nvPr userDrawn="1"/>
        </p:nvSpPr>
        <p:spPr>
          <a:xfrm>
            <a:off x="4033420" y="0"/>
            <a:ext cx="8158580" cy="3518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4797008" y="525804"/>
            <a:ext cx="6482164" cy="2476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60B4B887-C7DC-4141-891F-BDB4D6E3677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 y="839"/>
            <a:ext cx="4129548" cy="6857161"/>
          </a:xfrm>
          <a:prstGeom prst="rect">
            <a:avLst/>
          </a:prstGeom>
        </p:spPr>
      </p:pic>
    </p:spTree>
    <p:extLst>
      <p:ext uri="{BB962C8B-B14F-4D97-AF65-F5344CB8AC3E}">
        <p14:creationId xmlns:p14="http://schemas.microsoft.com/office/powerpoint/2010/main" val="983408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2546290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_Blocks_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824696"/>
            <a:ext cx="3380148" cy="520860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824696"/>
            <a:ext cx="3380148" cy="520860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824696"/>
            <a:ext cx="3380148" cy="52086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1255007"/>
            <a:ext cx="2708475" cy="4416587"/>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Tree>
    <p:extLst>
      <p:ext uri="{BB962C8B-B14F-4D97-AF65-F5344CB8AC3E}">
        <p14:creationId xmlns:p14="http://schemas.microsoft.com/office/powerpoint/2010/main" val="1131155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Blocks_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4CC5BB-6CD2-4164-A435-880A5253E731}"/>
              </a:ext>
            </a:extLst>
          </p:cNvPr>
          <p:cNvSpPr/>
          <p:nvPr userDrawn="1"/>
        </p:nvSpPr>
        <p:spPr>
          <a:xfrm>
            <a:off x="763589" y="3093234"/>
            <a:ext cx="3380148" cy="2940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hasCustomPrompt="1"/>
          </p:nvPr>
        </p:nvSpPr>
        <p:spPr>
          <a:xfrm>
            <a:off x="1099595" y="3315302"/>
            <a:ext cx="2708475" cy="2356293"/>
          </a:xfrm>
        </p:spPr>
        <p:txBody>
          <a:bodyPr>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2" name="Rectangle 11">
            <a:extLst>
              <a:ext uri="{FF2B5EF4-FFF2-40B4-BE49-F238E27FC236}">
                <a16:creationId xmlns:a16="http://schemas.microsoft.com/office/drawing/2014/main" id="{15A7EC48-4A1F-4DAA-95ED-B7E9049400C0}"/>
              </a:ext>
            </a:extLst>
          </p:cNvPr>
          <p:cNvSpPr/>
          <p:nvPr userDrawn="1"/>
        </p:nvSpPr>
        <p:spPr>
          <a:xfrm>
            <a:off x="4405926" y="3093234"/>
            <a:ext cx="3380148" cy="2940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140A8A-F087-439A-8986-1A62A23DF97B}"/>
              </a:ext>
            </a:extLst>
          </p:cNvPr>
          <p:cNvSpPr/>
          <p:nvPr userDrawn="1"/>
        </p:nvSpPr>
        <p:spPr>
          <a:xfrm>
            <a:off x="8048263" y="3093234"/>
            <a:ext cx="3380148" cy="2940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9">
            <a:extLst>
              <a:ext uri="{FF2B5EF4-FFF2-40B4-BE49-F238E27FC236}">
                <a16:creationId xmlns:a16="http://schemas.microsoft.com/office/drawing/2014/main" id="{6D2AC78D-F2F6-4302-8CDD-04C6DAE47816}"/>
              </a:ext>
            </a:extLst>
          </p:cNvPr>
          <p:cNvSpPr>
            <a:spLocks noGrp="1"/>
          </p:cNvSpPr>
          <p:nvPr>
            <p:ph type="body" sz="quarter" idx="12" hasCustomPrompt="1"/>
          </p:nvPr>
        </p:nvSpPr>
        <p:spPr>
          <a:xfrm>
            <a:off x="4741762"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15" name="Text Placeholder 9">
            <a:extLst>
              <a:ext uri="{FF2B5EF4-FFF2-40B4-BE49-F238E27FC236}">
                <a16:creationId xmlns:a16="http://schemas.microsoft.com/office/drawing/2014/main" id="{FEA17097-B7FE-4039-8FCC-901A1CBFCC68}"/>
              </a:ext>
            </a:extLst>
          </p:cNvPr>
          <p:cNvSpPr>
            <a:spLocks noGrp="1"/>
          </p:cNvSpPr>
          <p:nvPr>
            <p:ph type="body" sz="quarter" idx="13" hasCustomPrompt="1"/>
          </p:nvPr>
        </p:nvSpPr>
        <p:spPr>
          <a:xfrm>
            <a:off x="8384099" y="3315302"/>
            <a:ext cx="2708475" cy="2356293"/>
          </a:xfrm>
        </p:spPr>
        <p:txBody>
          <a:bodyPr>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endParaRPr lang="en-GB" dirty="0"/>
          </a:p>
        </p:txBody>
      </p:sp>
      <p:sp>
        <p:nvSpPr>
          <p:cNvPr id="3" name="Picture Placeholder 2">
            <a:extLst>
              <a:ext uri="{FF2B5EF4-FFF2-40B4-BE49-F238E27FC236}">
                <a16:creationId xmlns:a16="http://schemas.microsoft.com/office/drawing/2014/main" id="{E5A4FD05-4100-459E-95DA-2B7A22F0C16A}"/>
              </a:ext>
            </a:extLst>
          </p:cNvPr>
          <p:cNvSpPr>
            <a:spLocks noGrp="1"/>
          </p:cNvSpPr>
          <p:nvPr>
            <p:ph type="pic" sz="quarter" idx="14"/>
          </p:nvPr>
        </p:nvSpPr>
        <p:spPr>
          <a:xfrm>
            <a:off x="763588" y="809625"/>
            <a:ext cx="3368675" cy="2268538"/>
          </a:xfrm>
        </p:spPr>
        <p:txBody>
          <a:bodyPr/>
          <a:lstStyle/>
          <a:p>
            <a:endParaRPr lang="en-GB"/>
          </a:p>
        </p:txBody>
      </p:sp>
      <p:sp>
        <p:nvSpPr>
          <p:cNvPr id="10" name="Picture Placeholder 2">
            <a:extLst>
              <a:ext uri="{FF2B5EF4-FFF2-40B4-BE49-F238E27FC236}">
                <a16:creationId xmlns:a16="http://schemas.microsoft.com/office/drawing/2014/main" id="{89A6BCCC-0890-47CA-82CB-B97B61FD6454}"/>
              </a:ext>
            </a:extLst>
          </p:cNvPr>
          <p:cNvSpPr>
            <a:spLocks noGrp="1"/>
          </p:cNvSpPr>
          <p:nvPr>
            <p:ph type="pic" sz="quarter" idx="15"/>
          </p:nvPr>
        </p:nvSpPr>
        <p:spPr>
          <a:xfrm>
            <a:off x="4394452" y="809625"/>
            <a:ext cx="3368675" cy="2268538"/>
          </a:xfrm>
        </p:spPr>
        <p:txBody>
          <a:bodyPr/>
          <a:lstStyle/>
          <a:p>
            <a:endParaRPr lang="en-GB"/>
          </a:p>
        </p:txBody>
      </p:sp>
      <p:sp>
        <p:nvSpPr>
          <p:cNvPr id="11" name="Picture Placeholder 2">
            <a:extLst>
              <a:ext uri="{FF2B5EF4-FFF2-40B4-BE49-F238E27FC236}">
                <a16:creationId xmlns:a16="http://schemas.microsoft.com/office/drawing/2014/main" id="{B5731E4A-4C59-44AB-B1E6-30E705257518}"/>
              </a:ext>
            </a:extLst>
          </p:cNvPr>
          <p:cNvSpPr>
            <a:spLocks noGrp="1"/>
          </p:cNvSpPr>
          <p:nvPr>
            <p:ph type="pic" sz="quarter" idx="16"/>
          </p:nvPr>
        </p:nvSpPr>
        <p:spPr>
          <a:xfrm>
            <a:off x="8059739" y="824696"/>
            <a:ext cx="3368675" cy="2268538"/>
          </a:xfrm>
        </p:spPr>
        <p:txBody>
          <a:bodyPr/>
          <a:lstStyle/>
          <a:p>
            <a:endParaRPr lang="en-GB"/>
          </a:p>
        </p:txBody>
      </p:sp>
    </p:spTree>
    <p:extLst>
      <p:ext uri="{BB962C8B-B14F-4D97-AF65-F5344CB8AC3E}">
        <p14:creationId xmlns:p14="http://schemas.microsoft.com/office/powerpoint/2010/main" val="4015670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Blank_Lef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763588"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6096000" y="1296363"/>
            <a:ext cx="5332412" cy="4265271"/>
          </a:xfrm>
        </p:spPr>
        <p:txBody>
          <a:bodyPr/>
          <a:lstStyle/>
          <a:p>
            <a:endParaRPr lang="en-GB" dirty="0"/>
          </a:p>
        </p:txBody>
      </p:sp>
    </p:spTree>
    <p:extLst>
      <p:ext uri="{BB962C8B-B14F-4D97-AF65-F5344CB8AC3E}">
        <p14:creationId xmlns:p14="http://schemas.microsoft.com/office/powerpoint/2010/main" val="3203783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Blank_Right">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CD598AC-A7F9-4639-AFAC-C16FA7EEF599}"/>
              </a:ext>
            </a:extLst>
          </p:cNvPr>
          <p:cNvSpPr>
            <a:spLocks noGrp="1"/>
          </p:cNvSpPr>
          <p:nvPr>
            <p:ph type="body" sz="quarter" idx="11"/>
          </p:nvPr>
        </p:nvSpPr>
        <p:spPr>
          <a:xfrm>
            <a:off x="6396942" y="1296364"/>
            <a:ext cx="4919582" cy="42652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EFF4B9C-EC08-4210-AB11-2BD32DCE7F2B}"/>
              </a:ext>
            </a:extLst>
          </p:cNvPr>
          <p:cNvSpPr>
            <a:spLocks noGrp="1"/>
          </p:cNvSpPr>
          <p:nvPr>
            <p:ph type="pic" sz="quarter" idx="12"/>
          </p:nvPr>
        </p:nvSpPr>
        <p:spPr>
          <a:xfrm>
            <a:off x="756212" y="1296363"/>
            <a:ext cx="5332412" cy="4265271"/>
          </a:xfrm>
        </p:spPr>
        <p:txBody>
          <a:bodyPr/>
          <a:lstStyle/>
          <a:p>
            <a:endParaRPr lang="en-GB" dirty="0"/>
          </a:p>
        </p:txBody>
      </p:sp>
    </p:spTree>
    <p:extLst>
      <p:ext uri="{BB962C8B-B14F-4D97-AF65-F5344CB8AC3E}">
        <p14:creationId xmlns:p14="http://schemas.microsoft.com/office/powerpoint/2010/main" val="1512532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pact_Text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434094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pact_Text_01">
    <p:bg>
      <p:bgPr>
        <a:solidFill>
          <a:schemeClr val="accent5"/>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3250281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pact_Text_02">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604383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act_Text_03">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890588" y="868363"/>
            <a:ext cx="10302875" cy="5230812"/>
          </a:xfrm>
        </p:spPr>
        <p:txBody>
          <a:bodyPr anchor="ctr" anchorCtr="0">
            <a:normAutofit/>
          </a:bodyPr>
          <a:lstStyle>
            <a:lvl1pPr marL="0" indent="0">
              <a:buNone/>
              <a:defRPr sz="8000" b="1">
                <a:solidFill>
                  <a:schemeClr val="bg1"/>
                </a:solidFill>
              </a:defRPr>
            </a:lvl1pPr>
          </a:lstStyle>
          <a:p>
            <a:pPr lvl="0"/>
            <a:r>
              <a:rPr lang="en-US" dirty="0"/>
              <a:t>Big impactful text goes on this slide</a:t>
            </a:r>
            <a:endParaRPr lang="en-GB" dirty="0"/>
          </a:p>
        </p:txBody>
      </p:sp>
    </p:spTree>
    <p:extLst>
      <p:ext uri="{BB962C8B-B14F-4D97-AF65-F5344CB8AC3E}">
        <p14:creationId xmlns:p14="http://schemas.microsoft.com/office/powerpoint/2010/main" val="206907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ie_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4DA42F-5D1F-4662-98FB-FE052FA2A9C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19431"/>
          <a:stretch/>
        </p:blipFill>
        <p:spPr>
          <a:xfrm>
            <a:off x="0" y="0"/>
            <a:ext cx="8158580"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bg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lvl1pPr>
          </a:lstStyle>
          <a:p>
            <a:endParaRPr lang="en-GB" dirty="0"/>
          </a:p>
        </p:txBody>
      </p:sp>
      <p:pic>
        <p:nvPicPr>
          <p:cNvPr id="12" name="Picture 11">
            <a:extLst>
              <a:ext uri="{FF2B5EF4-FFF2-40B4-BE49-F238E27FC236}">
                <a16:creationId xmlns:a16="http://schemas.microsoft.com/office/drawing/2014/main" id="{C65D8C94-6461-4ED4-8CC2-EF19AAF0397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3" y="392765"/>
            <a:ext cx="2340961" cy="971771"/>
          </a:xfrm>
          <a:prstGeom prst="rect">
            <a:avLst/>
          </a:prstGeom>
        </p:spPr>
      </p:pic>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spTree>
    <p:extLst>
      <p:ext uri="{BB962C8B-B14F-4D97-AF65-F5344CB8AC3E}">
        <p14:creationId xmlns:p14="http://schemas.microsoft.com/office/powerpoint/2010/main" val="993966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_Text_Image_01">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1088343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pact_Text_Image_01">
    <p:bg>
      <p:bgRef idx="1001">
        <a:schemeClr val="bg2"/>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pic>
        <p:nvPicPr>
          <p:cNvPr id="4" name="Picture 3">
            <a:extLst>
              <a:ext uri="{FF2B5EF4-FFF2-40B4-BE49-F238E27FC236}">
                <a16:creationId xmlns:a16="http://schemas.microsoft.com/office/drawing/2014/main" id="{05F631B0-6BD1-4579-A196-5C01BE369D4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pic>
        <p:nvPicPr>
          <p:cNvPr id="5" name="Picture 4">
            <a:extLst>
              <a:ext uri="{FF2B5EF4-FFF2-40B4-BE49-F238E27FC236}">
                <a16:creationId xmlns:a16="http://schemas.microsoft.com/office/drawing/2014/main" id="{25870C9F-EED0-4C74-AB90-3E270957BA5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105750735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4167950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pact_Text_Image_0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B20F3-D2FB-4EC2-8E39-ADAEF469AD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925"/>
          <a:stretch/>
        </p:blipFill>
        <p:spPr>
          <a:xfrm>
            <a:off x="0"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bg1"/>
                </a:solidFill>
              </a:defRPr>
            </a:lvl1pPr>
          </a:lstStyle>
          <a:p>
            <a:pPr lvl="0"/>
            <a:r>
              <a:rPr lang="en-US" dirty="0"/>
              <a:t>Big impactful text goes on this slide</a:t>
            </a:r>
            <a:endParaRPr lang="en-GB" dirty="0"/>
          </a:p>
        </p:txBody>
      </p:sp>
      <p:pic>
        <p:nvPicPr>
          <p:cNvPr id="5" name="Picture 4">
            <a:extLst>
              <a:ext uri="{FF2B5EF4-FFF2-40B4-BE49-F238E27FC236}">
                <a16:creationId xmlns:a16="http://schemas.microsoft.com/office/drawing/2014/main" id="{BDD4D0BA-A578-48D0-84A8-14A7A33209C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304088" y="0"/>
            <a:ext cx="4887912" cy="6858000"/>
          </a:xfrm>
          <a:prstGeom prst="rect">
            <a:avLst/>
          </a:prstGeom>
        </p:spPr>
      </p:pic>
    </p:spTree>
    <p:extLst>
      <p:ext uri="{BB962C8B-B14F-4D97-AF65-F5344CB8AC3E}">
        <p14:creationId xmlns:p14="http://schemas.microsoft.com/office/powerpoint/2010/main" val="2256612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pact_Text_Image_0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3422D-BC8E-482B-9AA9-107C4E50964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27832"/>
          <a:stretch/>
        </p:blipFill>
        <p:spPr>
          <a:xfrm>
            <a:off x="1" y="0"/>
            <a:ext cx="7304088" cy="6858000"/>
          </a:xfrm>
          <a:prstGeom prst="rect">
            <a:avLst/>
          </a:prstGeom>
        </p:spPr>
      </p:pic>
      <p:sp>
        <p:nvSpPr>
          <p:cNvPr id="6" name="Text Placeholder 5">
            <a:extLst>
              <a:ext uri="{FF2B5EF4-FFF2-40B4-BE49-F238E27FC236}">
                <a16:creationId xmlns:a16="http://schemas.microsoft.com/office/drawing/2014/main" id="{B1BBC05C-1627-4A00-A9CC-88930881AF85}"/>
              </a:ext>
            </a:extLst>
          </p:cNvPr>
          <p:cNvSpPr>
            <a:spLocks noGrp="1"/>
          </p:cNvSpPr>
          <p:nvPr>
            <p:ph type="body" sz="quarter" idx="10" hasCustomPrompt="1"/>
          </p:nvPr>
        </p:nvSpPr>
        <p:spPr>
          <a:xfrm>
            <a:off x="797989" y="868363"/>
            <a:ext cx="6007922" cy="5230812"/>
          </a:xfrm>
        </p:spPr>
        <p:txBody>
          <a:bodyPr anchor="ctr" anchorCtr="0">
            <a:normAutofit/>
          </a:bodyPr>
          <a:lstStyle>
            <a:lvl1pPr marL="0" indent="0">
              <a:buNone/>
              <a:defRPr sz="6600" b="1">
                <a:solidFill>
                  <a:schemeClr val="tx1"/>
                </a:solidFill>
              </a:defRPr>
            </a:lvl1pPr>
          </a:lstStyle>
          <a:p>
            <a:pPr lvl="0"/>
            <a:r>
              <a:rPr lang="en-US" dirty="0"/>
              <a:t>Big impactful text goes on this slide</a:t>
            </a:r>
            <a:endParaRPr lang="en-GB" dirty="0"/>
          </a:p>
        </p:txBody>
      </p:sp>
      <p:sp>
        <p:nvSpPr>
          <p:cNvPr id="3" name="Picture Placeholder 2">
            <a:extLst>
              <a:ext uri="{FF2B5EF4-FFF2-40B4-BE49-F238E27FC236}">
                <a16:creationId xmlns:a16="http://schemas.microsoft.com/office/drawing/2014/main" id="{DF2234AD-529E-4A33-A1E2-5B660603E9F1}"/>
              </a:ext>
            </a:extLst>
          </p:cNvPr>
          <p:cNvSpPr>
            <a:spLocks noGrp="1"/>
          </p:cNvSpPr>
          <p:nvPr>
            <p:ph type="pic" sz="quarter" idx="11"/>
          </p:nvPr>
        </p:nvSpPr>
        <p:spPr>
          <a:xfrm>
            <a:off x="7304088" y="0"/>
            <a:ext cx="4887912" cy="6858000"/>
          </a:xfrm>
        </p:spPr>
        <p:txBody>
          <a:bodyPr/>
          <a:lstStyle/>
          <a:p>
            <a:endParaRPr lang="en-GB"/>
          </a:p>
        </p:txBody>
      </p:sp>
    </p:spTree>
    <p:extLst>
      <p:ext uri="{BB962C8B-B14F-4D97-AF65-F5344CB8AC3E}">
        <p14:creationId xmlns:p14="http://schemas.microsoft.com/office/powerpoint/2010/main" val="2277315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9E055C9-E8AE-494F-9C1A-390E53D83175}"/>
              </a:ext>
            </a:extLst>
          </p:cNvPr>
          <p:cNvSpPr>
            <a:spLocks noGrp="1"/>
          </p:cNvSpPr>
          <p:nvPr>
            <p:ph type="pic" sz="quarter" idx="11"/>
          </p:nvPr>
        </p:nvSpPr>
        <p:spPr>
          <a:xfrm>
            <a:off x="1" y="0"/>
            <a:ext cx="5054601" cy="6858000"/>
          </a:xfrm>
          <a:pattFill prst="pct30">
            <a:fgClr>
              <a:schemeClr val="accent1"/>
            </a:fgClr>
            <a:bgClr>
              <a:schemeClr val="bg1"/>
            </a:bgClr>
          </a:pattFill>
        </p:spPr>
        <p:txBody>
          <a:bodyPr/>
          <a:lstStyle/>
          <a:p>
            <a:endParaRPr lang="en-GB"/>
          </a:p>
        </p:txBody>
      </p:sp>
    </p:spTree>
    <p:extLst>
      <p:ext uri="{BB962C8B-B14F-4D97-AF65-F5344CB8AC3E}">
        <p14:creationId xmlns:p14="http://schemas.microsoft.com/office/powerpoint/2010/main" val="3197732639"/>
      </p:ext>
    </p:extLst>
  </p:cSld>
  <p:clrMapOvr>
    <a:masterClrMapping/>
  </p:clrMapOvr>
  <p:extLst>
    <p:ext uri="{DCECCB84-F9BA-43D5-87BE-67443E8EF086}">
      <p15:sldGuideLst xmlns:p15="http://schemas.microsoft.com/office/powerpoint/2012/main">
        <p15:guide id="1" orient="horz" pos="2160">
          <p15:clr>
            <a:srgbClr val="F26B43"/>
          </p15:clr>
        </p15:guide>
        <p15:guide id="2" pos="3840">
          <p15:clr>
            <a:srgbClr val="F26B43"/>
          </p15:clr>
        </p15:guide>
        <p15:guide id="3" pos="3765">
          <p15:clr>
            <a:srgbClr val="FBAE40"/>
          </p15:clr>
        </p15:guide>
        <p15:guide id="4" pos="3320">
          <p15:clr>
            <a:srgbClr val="FBAE40"/>
          </p15:clr>
        </p15:guide>
        <p15:guide id="5" pos="3909">
          <p15:clr>
            <a:srgbClr val="FBAE40"/>
          </p15:clr>
        </p15:guide>
        <p15:guide id="6" pos="3179">
          <p15:clr>
            <a:srgbClr val="FBAE40"/>
          </p15:clr>
        </p15:guide>
        <p15:guide id="7" pos="2741">
          <p15:clr>
            <a:srgbClr val="FBAE40"/>
          </p15:clr>
        </p15:guide>
        <p15:guide id="8" pos="2595">
          <p15:clr>
            <a:srgbClr val="FBAE40"/>
          </p15:clr>
        </p15:guide>
        <p15:guide id="9" pos="2155">
          <p15:clr>
            <a:srgbClr val="FBAE40"/>
          </p15:clr>
        </p15:guide>
        <p15:guide id="10" pos="2008">
          <p15:clr>
            <a:srgbClr val="FBAE40"/>
          </p15:clr>
        </p15:guide>
        <p15:guide id="11" pos="1573">
          <p15:clr>
            <a:srgbClr val="FBAE40"/>
          </p15:clr>
        </p15:guide>
        <p15:guide id="12" pos="1429">
          <p15:clr>
            <a:srgbClr val="FBAE40"/>
          </p15:clr>
        </p15:guide>
        <p15:guide id="13" pos="989">
          <p15:clr>
            <a:srgbClr val="FBAE40"/>
          </p15:clr>
        </p15:guide>
        <p15:guide id="14" pos="845">
          <p15:clr>
            <a:srgbClr val="FBAE40"/>
          </p15:clr>
        </p15:guide>
        <p15:guide id="15" pos="403">
          <p15:clr>
            <a:srgbClr val="FBAE40"/>
          </p15:clr>
        </p15:guide>
        <p15:guide id="16" pos="355">
          <p15:clr>
            <a:srgbClr val="FBAE40"/>
          </p15:clr>
        </p15:guide>
        <p15:guide id="17" pos="4352">
          <p15:clr>
            <a:srgbClr val="FBAE40"/>
          </p15:clr>
        </p15:guide>
        <p15:guide id="18" pos="4496">
          <p15:clr>
            <a:srgbClr val="FBAE40"/>
          </p15:clr>
        </p15:guide>
        <p15:guide id="19" pos="4939">
          <p15:clr>
            <a:srgbClr val="FBAE40"/>
          </p15:clr>
        </p15:guide>
        <p15:guide id="20" pos="5083">
          <p15:clr>
            <a:srgbClr val="FBAE40"/>
          </p15:clr>
        </p15:guide>
        <p15:guide id="21" pos="5525">
          <p15:clr>
            <a:srgbClr val="FBAE40"/>
          </p15:clr>
        </p15:guide>
        <p15:guide id="22" pos="5672">
          <p15:clr>
            <a:srgbClr val="FBAE40"/>
          </p15:clr>
        </p15:guide>
        <p15:guide id="23" pos="6112">
          <p15:clr>
            <a:srgbClr val="FBAE40"/>
          </p15:clr>
        </p15:guide>
        <p15:guide id="24" pos="6259">
          <p15:clr>
            <a:srgbClr val="FBAE40"/>
          </p15:clr>
        </p15:guide>
        <p15:guide id="25" pos="6699">
          <p15:clr>
            <a:srgbClr val="FBAE40"/>
          </p15:clr>
        </p15:guide>
        <p15:guide id="26" pos="6845">
          <p15:clr>
            <a:srgbClr val="FBAE40"/>
          </p15:clr>
        </p15:guide>
        <p15:guide id="27" pos="7288">
          <p15:clr>
            <a:srgbClr val="FBAE40"/>
          </p15:clr>
        </p15:guide>
        <p15:guide id="28" pos="7333">
          <p15:clr>
            <a:srgbClr val="FBAE40"/>
          </p15:clr>
        </p15:guide>
        <p15:guide id="30" orient="horz" pos="352">
          <p15:clr>
            <a:srgbClr val="FBAE40"/>
          </p15:clr>
        </p15:guide>
        <p15:guide id="31" orient="horz" pos="396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0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36743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_0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367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_03">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0F73B-468C-4A42-974B-5C0093414F0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23"/>
          <a:stretch/>
        </p:blipFill>
        <p:spPr>
          <a:xfrm>
            <a:off x="0" y="0"/>
            <a:ext cx="12192000" cy="6858000"/>
          </a:xfrm>
          <a:prstGeom prst="rect">
            <a:avLst/>
          </a:prstGeom>
        </p:spPr>
      </p:pic>
    </p:spTree>
    <p:extLst>
      <p:ext uri="{BB962C8B-B14F-4D97-AF65-F5344CB8AC3E}">
        <p14:creationId xmlns:p14="http://schemas.microsoft.com/office/powerpoint/2010/main" val="377296959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_04">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16987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_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56E7F-330F-4B57-9FD4-3BF1A286906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10800000">
            <a:off x="-1" y="0"/>
            <a:ext cx="8158580"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bg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solidFill>
                  <a:schemeClr val="tx1"/>
                </a:solidFill>
              </a:defRPr>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solidFill>
                  <a:schemeClr val="tx1"/>
                </a:solidFill>
              </a:defRPr>
            </a:lvl1pPr>
          </a:lstStyle>
          <a:p>
            <a:endParaRPr lang="en-GB" dirty="0"/>
          </a:p>
        </p:txBody>
      </p:sp>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pic>
        <p:nvPicPr>
          <p:cNvPr id="11" name="Picture 10">
            <a:extLst>
              <a:ext uri="{FF2B5EF4-FFF2-40B4-BE49-F238E27FC236}">
                <a16:creationId xmlns:a16="http://schemas.microsoft.com/office/drawing/2014/main" id="{58F54AAF-9EBC-4836-927E-19B11A0D73E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3" y="392765"/>
            <a:ext cx="2340961" cy="971771"/>
          </a:xfrm>
          <a:prstGeom prst="rect">
            <a:avLst/>
          </a:prstGeom>
        </p:spPr>
      </p:pic>
    </p:spTree>
    <p:extLst>
      <p:ext uri="{BB962C8B-B14F-4D97-AF65-F5344CB8AC3E}">
        <p14:creationId xmlns:p14="http://schemas.microsoft.com/office/powerpoint/2010/main" val="3115136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_04">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7438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_0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5954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lank_0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42482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_05">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2B1BB-2556-4841-899C-2BCF54F5B55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44"/>
          <a:stretch/>
        </p:blipFill>
        <p:spPr>
          <a:xfrm>
            <a:off x="0" y="0"/>
            <a:ext cx="12192000" cy="6858000"/>
          </a:xfrm>
          <a:prstGeom prst="rect">
            <a:avLst/>
          </a:prstGeom>
        </p:spPr>
      </p:pic>
    </p:spTree>
    <p:extLst>
      <p:ext uri="{BB962C8B-B14F-4D97-AF65-F5344CB8AC3E}">
        <p14:creationId xmlns:p14="http://schemas.microsoft.com/office/powerpoint/2010/main" val="428028358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_06">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5011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_07">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042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_08">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E7A05-2FBB-4EA8-A6DF-3F1724F31EB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6944"/>
          <a:stretch/>
        </p:blipFill>
        <p:spPr>
          <a:xfrm>
            <a:off x="0" y="0"/>
            <a:ext cx="12192000" cy="6858000"/>
          </a:xfrm>
          <a:prstGeom prst="rect">
            <a:avLst/>
          </a:prstGeom>
        </p:spPr>
      </p:pic>
    </p:spTree>
    <p:extLst>
      <p:ext uri="{BB962C8B-B14F-4D97-AF65-F5344CB8AC3E}">
        <p14:creationId xmlns:p14="http://schemas.microsoft.com/office/powerpoint/2010/main" val="25123979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bg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solidFill>
                  <a:schemeClr val="tx1"/>
                </a:solidFill>
              </a:defRPr>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solidFill>
                  <a:schemeClr val="tx1"/>
                </a:solidFill>
              </a:defRPr>
            </a:lvl1pPr>
          </a:lstStyle>
          <a:p>
            <a:endParaRPr lang="en-GB" dirty="0"/>
          </a:p>
        </p:txBody>
      </p:sp>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spTree>
    <p:extLst>
      <p:ext uri="{BB962C8B-B14F-4D97-AF65-F5344CB8AC3E}">
        <p14:creationId xmlns:p14="http://schemas.microsoft.com/office/powerpoint/2010/main" val="32651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le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7F4A17-1555-44EF-BA31-C411629653F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19389"/>
          <a:stretch/>
        </p:blipFill>
        <p:spPr>
          <a:xfrm>
            <a:off x="1" y="0"/>
            <a:ext cx="8158580" cy="6858000"/>
          </a:xfrm>
          <a:prstGeom prst="rect">
            <a:avLst/>
          </a:prstGeom>
        </p:spPr>
      </p:pic>
      <p:sp>
        <p:nvSpPr>
          <p:cNvPr id="2" name="Title 1">
            <a:extLst>
              <a:ext uri="{FF2B5EF4-FFF2-40B4-BE49-F238E27FC236}">
                <a16:creationId xmlns:a16="http://schemas.microsoft.com/office/drawing/2014/main" id="{23F28C6E-40A7-4FAE-AB1D-D0BFC734EC74}"/>
              </a:ext>
            </a:extLst>
          </p:cNvPr>
          <p:cNvSpPr>
            <a:spLocks noGrp="1"/>
          </p:cNvSpPr>
          <p:nvPr>
            <p:ph type="ctrTitle" hasCustomPrompt="1"/>
          </p:nvPr>
        </p:nvSpPr>
        <p:spPr>
          <a:xfrm>
            <a:off x="1479984" y="1932591"/>
            <a:ext cx="5765764" cy="3424014"/>
          </a:xfrm>
        </p:spPr>
        <p:txBody>
          <a:bodyPr wrap="square" anchor="t" anchorCtr="0">
            <a:spAutoFit/>
          </a:bodyPr>
          <a:lstStyle>
            <a:lvl1pPr algn="l">
              <a:defRPr sz="6000">
                <a:solidFill>
                  <a:schemeClr val="tx1"/>
                </a:solidFill>
              </a:defRPr>
            </a:lvl1pPr>
          </a:lstStyle>
          <a:p>
            <a:r>
              <a:rPr lang="en-US" dirty="0"/>
              <a:t>Hello!</a:t>
            </a:r>
            <a:br>
              <a:rPr lang="en-US" dirty="0"/>
            </a:br>
            <a:r>
              <a:rPr lang="en-US" dirty="0"/>
              <a:t>Title of the presentation goes here</a:t>
            </a:r>
            <a:endParaRPr lang="en-GB" dirty="0"/>
          </a:p>
        </p:txBody>
      </p:sp>
      <p:sp>
        <p:nvSpPr>
          <p:cNvPr id="4" name="Date Placeholder 3">
            <a:extLst>
              <a:ext uri="{FF2B5EF4-FFF2-40B4-BE49-F238E27FC236}">
                <a16:creationId xmlns:a16="http://schemas.microsoft.com/office/drawing/2014/main" id="{0F829E56-FE6F-4D02-998B-37A92F91B01E}"/>
              </a:ext>
            </a:extLst>
          </p:cNvPr>
          <p:cNvSpPr>
            <a:spLocks noGrp="1"/>
          </p:cNvSpPr>
          <p:nvPr>
            <p:ph type="dt" sz="half" idx="10"/>
          </p:nvPr>
        </p:nvSpPr>
        <p:spPr>
          <a:xfrm>
            <a:off x="436963" y="6356350"/>
            <a:ext cx="1372565" cy="365125"/>
          </a:xfrm>
        </p:spPr>
        <p:txBody>
          <a:bodyPr/>
          <a:lstStyle>
            <a:lvl1pPr>
              <a:defRPr b="1">
                <a:solidFill>
                  <a:schemeClr val="tx1"/>
                </a:solidFill>
              </a:defRPr>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A8A5F0DA-7C5F-45F0-AF04-F062ED3E6B6F}"/>
              </a:ext>
            </a:extLst>
          </p:cNvPr>
          <p:cNvSpPr>
            <a:spLocks noGrp="1"/>
          </p:cNvSpPr>
          <p:nvPr>
            <p:ph type="ftr" sz="quarter" idx="11"/>
          </p:nvPr>
        </p:nvSpPr>
        <p:spPr>
          <a:xfrm>
            <a:off x="2246491" y="6356350"/>
            <a:ext cx="4114800" cy="365125"/>
          </a:xfrm>
        </p:spPr>
        <p:txBody>
          <a:bodyPr/>
          <a:lstStyle>
            <a:lvl1pPr algn="l">
              <a:defRPr b="1">
                <a:solidFill>
                  <a:schemeClr val="tx1"/>
                </a:solidFill>
              </a:defRPr>
            </a:lvl1pPr>
          </a:lstStyle>
          <a:p>
            <a:endParaRPr lang="en-GB" dirty="0"/>
          </a:p>
        </p:txBody>
      </p:sp>
      <p:pic>
        <p:nvPicPr>
          <p:cNvPr id="12" name="Picture 11">
            <a:extLst>
              <a:ext uri="{FF2B5EF4-FFF2-40B4-BE49-F238E27FC236}">
                <a16:creationId xmlns:a16="http://schemas.microsoft.com/office/drawing/2014/main" id="{C65D8C94-6461-4ED4-8CC2-EF19AAF0397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6963" y="393163"/>
            <a:ext cx="2340961" cy="970974"/>
          </a:xfrm>
          <a:prstGeom prst="rect">
            <a:avLst/>
          </a:prstGeom>
        </p:spPr>
      </p:pic>
      <p:sp>
        <p:nvSpPr>
          <p:cNvPr id="14" name="Text Placeholder 13">
            <a:extLst>
              <a:ext uri="{FF2B5EF4-FFF2-40B4-BE49-F238E27FC236}">
                <a16:creationId xmlns:a16="http://schemas.microsoft.com/office/drawing/2014/main" id="{6A43D8DA-3DE5-4E35-91CB-22071993C266}"/>
              </a:ext>
            </a:extLst>
          </p:cNvPr>
          <p:cNvSpPr>
            <a:spLocks noGrp="1"/>
          </p:cNvSpPr>
          <p:nvPr>
            <p:ph type="body" sz="quarter" idx="12" hasCustomPrompt="1"/>
          </p:nvPr>
        </p:nvSpPr>
        <p:spPr>
          <a:xfrm>
            <a:off x="8693150" y="3644598"/>
            <a:ext cx="2927350" cy="2711752"/>
          </a:xfrm>
        </p:spPr>
        <p:txBody>
          <a:bodyPr>
            <a:normAutofit/>
          </a:bodyPr>
          <a:lstStyle>
            <a:lvl1pPr marL="0" indent="0">
              <a:lnSpc>
                <a:spcPct val="10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your name, your team or any other text goes here.</a:t>
            </a:r>
            <a:endParaRPr lang="en-GB" dirty="0"/>
          </a:p>
        </p:txBody>
      </p:sp>
    </p:spTree>
    <p:extLst>
      <p:ext uri="{BB962C8B-B14F-4D97-AF65-F5344CB8AC3E}">
        <p14:creationId xmlns:p14="http://schemas.microsoft.com/office/powerpoint/2010/main" val="206865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mple_Text_06">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902ECED-52B5-4AA2-B949-B3EA380D3E4E}"/>
              </a:ext>
            </a:extLst>
          </p:cNvPr>
          <p:cNvSpPr>
            <a:spLocks noGrp="1"/>
          </p:cNvSpPr>
          <p:nvPr>
            <p:ph type="body" sz="quarter" idx="11"/>
          </p:nvPr>
        </p:nvSpPr>
        <p:spPr>
          <a:xfrm>
            <a:off x="763588" y="2176454"/>
            <a:ext cx="6493739" cy="366628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8A037003-64EB-42C1-A9C0-EB23CB144D92}"/>
              </a:ext>
            </a:extLst>
          </p:cNvPr>
          <p:cNvSpPr>
            <a:spLocks noGrp="1"/>
          </p:cNvSpPr>
          <p:nvPr>
            <p:ph type="body" sz="quarter" idx="13" hasCustomPrompt="1"/>
          </p:nvPr>
        </p:nvSpPr>
        <p:spPr>
          <a:xfrm>
            <a:off x="763588" y="1011607"/>
            <a:ext cx="6493739" cy="879053"/>
          </a:xfrm>
        </p:spPr>
        <p:txBody>
          <a:bodyPr>
            <a:normAutofit/>
          </a:bodyPr>
          <a:lstStyle>
            <a:lvl1pPr marL="0" indent="0">
              <a:buFontTx/>
              <a:buNone/>
              <a:defRPr sz="4800" b="1">
                <a:solidFill>
                  <a:schemeClr val="accent1"/>
                </a:solidFill>
              </a:defRPr>
            </a:lvl1pPr>
          </a:lstStyle>
          <a:p>
            <a:pPr lvl="0"/>
            <a:r>
              <a:rPr lang="en-US"/>
              <a:t>Subtitle goes here</a:t>
            </a:r>
            <a:endParaRPr lang="en-GB"/>
          </a:p>
        </p:txBody>
      </p:sp>
      <p:pic>
        <p:nvPicPr>
          <p:cNvPr id="3" name="Picture 2">
            <a:extLst>
              <a:ext uri="{FF2B5EF4-FFF2-40B4-BE49-F238E27FC236}">
                <a16:creationId xmlns:a16="http://schemas.microsoft.com/office/drawing/2014/main" id="{F419D7F3-D19A-48A4-BF2A-6A634F4B280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0255"/>
          <a:stretch/>
        </p:blipFill>
        <p:spPr>
          <a:xfrm>
            <a:off x="8164284" y="0"/>
            <a:ext cx="4027716" cy="6858000"/>
          </a:xfrm>
          <a:prstGeom prst="rect">
            <a:avLst/>
          </a:prstGeom>
        </p:spPr>
      </p:pic>
    </p:spTree>
    <p:extLst>
      <p:ext uri="{BB962C8B-B14F-4D97-AF65-F5344CB8AC3E}">
        <p14:creationId xmlns:p14="http://schemas.microsoft.com/office/powerpoint/2010/main" val="143185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Columns_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7CA4BD-3E02-4B22-B1D0-AEB772700005}"/>
              </a:ext>
            </a:extLst>
          </p:cNvPr>
          <p:cNvSpPr/>
          <p:nvPr userDrawn="1"/>
        </p:nvSpPr>
        <p:spPr>
          <a:xfrm>
            <a:off x="0" y="0"/>
            <a:ext cx="81585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4F8C386-1B5A-4663-B288-FF3E875C67A2}"/>
              </a:ext>
            </a:extLst>
          </p:cNvPr>
          <p:cNvSpPr>
            <a:spLocks noGrp="1"/>
          </p:cNvSpPr>
          <p:nvPr>
            <p:ph type="body" sz="quarter" idx="10"/>
          </p:nvPr>
        </p:nvSpPr>
        <p:spPr>
          <a:xfrm>
            <a:off x="763588" y="752475"/>
            <a:ext cx="6482164"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a:extLst>
              <a:ext uri="{FF2B5EF4-FFF2-40B4-BE49-F238E27FC236}">
                <a16:creationId xmlns:a16="http://schemas.microsoft.com/office/drawing/2014/main" id="{84696862-A2A4-4DCF-9545-FF0EEF6A2068}"/>
              </a:ext>
            </a:extLst>
          </p:cNvPr>
          <p:cNvSpPr>
            <a:spLocks noGrp="1"/>
          </p:cNvSpPr>
          <p:nvPr>
            <p:ph type="body" sz="quarter" idx="11"/>
          </p:nvPr>
        </p:nvSpPr>
        <p:spPr>
          <a:xfrm>
            <a:off x="8727310" y="738187"/>
            <a:ext cx="2939971" cy="53816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642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 Id="rId3"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3AAC2-38B7-4E55-AC98-1E3BAF914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232014-A5C5-406B-B253-532EE9D7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BF902F-4B45-4A03-B122-4C3261CD9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85FB56A3-6158-4902-B142-74DBE8BB2303}" type="datetimeFigureOut">
              <a:rPr lang="en-GB" smtClean="0"/>
              <a:pPr/>
              <a:t>01/09/2025</a:t>
            </a:fld>
            <a:endParaRPr lang="en-GB" dirty="0"/>
          </a:p>
        </p:txBody>
      </p:sp>
      <p:sp>
        <p:nvSpPr>
          <p:cNvPr id="5" name="Footer Placeholder 4">
            <a:extLst>
              <a:ext uri="{FF2B5EF4-FFF2-40B4-BE49-F238E27FC236}">
                <a16:creationId xmlns:a16="http://schemas.microsoft.com/office/drawing/2014/main" id="{75B30BC1-903D-47D1-A1D6-CFB892DBA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Tree>
    <p:extLst>
      <p:ext uri="{BB962C8B-B14F-4D97-AF65-F5344CB8AC3E}">
        <p14:creationId xmlns:p14="http://schemas.microsoft.com/office/powerpoint/2010/main" val="103792441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704" r:id="rId3"/>
    <p:sldLayoutId id="2147483650" r:id="rId4"/>
    <p:sldLayoutId id="2147483684" r:id="rId5"/>
    <p:sldLayoutId id="2147483706" r:id="rId6"/>
    <p:sldLayoutId id="2147483651" r:id="rId7"/>
    <p:sldLayoutId id="214748370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F3911-C0AE-4467-81FF-502B2C94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430BA1-54B6-4655-B972-A06B03766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835988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99" r:id="rId3"/>
    <p:sldLayoutId id="2147483682" r:id="rId4"/>
    <p:sldLayoutId id="2147483657" r:id="rId5"/>
    <p:sldLayoutId id="2147483656" r:id="rId6"/>
    <p:sldLayoutId id="2147483698" r:id="rId7"/>
    <p:sldLayoutId id="2147483668" r:id="rId8"/>
    <p:sldLayoutId id="2147483669" r:id="rId9"/>
    <p:sldLayoutId id="2147483686" r:id="rId10"/>
    <p:sldLayoutId id="2147483670" r:id="rId11"/>
    <p:sldLayoutId id="2147483692" r:id="rId12"/>
    <p:sldLayoutId id="2147483693" r:id="rId13"/>
    <p:sldLayoutId id="2147483694" r:id="rId14"/>
    <p:sldLayoutId id="2147483695" r:id="rId15"/>
    <p:sldLayoutId id="2147483696" r:id="rId16"/>
    <p:sldLayoutId id="2147483697" r:id="rId17"/>
    <p:sldLayoutId id="2147483705" r:id="rId18"/>
    <p:sldLayoutId id="2147483666" r:id="rId19"/>
    <p:sldLayoutId id="2147483687" r:id="rId20"/>
    <p:sldLayoutId id="2147483700" r:id="rId21"/>
    <p:sldLayoutId id="2147483707" r:id="rId22"/>
    <p:sldLayoutId id="2147483664" r:id="rId23"/>
    <p:sldLayoutId id="2147483685" r:id="rId24"/>
    <p:sldLayoutId id="2147483665" r:id="rId25"/>
    <p:sldLayoutId id="2147483659" r:id="rId26"/>
    <p:sldLayoutId id="2147483667" r:id="rId27"/>
    <p:sldLayoutId id="2147483660" r:id="rId28"/>
    <p:sldLayoutId id="2147483688" r:id="rId29"/>
    <p:sldLayoutId id="2147483661" r:id="rId30"/>
    <p:sldLayoutId id="2147483662" r:id="rId31"/>
    <p:sldLayoutId id="2147483671" r:id="rId32"/>
    <p:sldLayoutId id="2147483702" r:id="rId33"/>
    <p:sldLayoutId id="2147483672" r:id="rId34"/>
    <p:sldLayoutId id="2147483701" r:id="rId35"/>
    <p:sldLayoutId id="2147483681" r:id="rId36"/>
    <p:sldLayoutId id="2147483710"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55CE6-9C2B-45B7-8739-ECCE80F84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942A78-A37C-4045-8C87-0D053D202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A983C-297A-496E-8CA3-2217AAE66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CFD43-B163-46FB-A375-CEB2BE1DFD32}" type="datetimeFigureOut">
              <a:rPr lang="en-GB" smtClean="0"/>
              <a:t>01/09/2025</a:t>
            </a:fld>
            <a:endParaRPr lang="en-GB"/>
          </a:p>
        </p:txBody>
      </p:sp>
      <p:sp>
        <p:nvSpPr>
          <p:cNvPr id="5" name="Footer Placeholder 4">
            <a:extLst>
              <a:ext uri="{FF2B5EF4-FFF2-40B4-BE49-F238E27FC236}">
                <a16:creationId xmlns:a16="http://schemas.microsoft.com/office/drawing/2014/main" id="{8B70CA1E-F998-44C5-977C-11E0A83978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9D94D3-8D0A-4B26-BE0E-91EDACACF1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0A753-6C5D-45B9-A1C6-A3FB5FF29914}" type="slidenum">
              <a:rPr lang="en-GB" smtClean="0"/>
              <a:t>‹#›</a:t>
            </a:fld>
            <a:endParaRPr lang="en-GB"/>
          </a:p>
        </p:txBody>
      </p:sp>
    </p:spTree>
    <p:extLst>
      <p:ext uri="{BB962C8B-B14F-4D97-AF65-F5344CB8AC3E}">
        <p14:creationId xmlns:p14="http://schemas.microsoft.com/office/powerpoint/2010/main" val="1778458342"/>
      </p:ext>
    </p:extLst>
  </p:cSld>
  <p:clrMap bg1="lt1" tx1="dk1" bg2="lt2" tx2="dk2" accent1="accent1" accent2="accent2" accent3="accent3" accent4="accent4" accent5="accent5" accent6="accent6" hlink="hlink" folHlink="folHlink"/>
  <p:sldLayoutIdLst>
    <p:sldLayoutId id="2147483674" r:id="rId1"/>
    <p:sldLayoutId id="2147483683" r:id="rId2"/>
    <p:sldLayoutId id="2147483678" r:id="rId3"/>
    <p:sldLayoutId id="2147483675" r:id="rId4"/>
    <p:sldLayoutId id="2147483689" r:id="rId5"/>
    <p:sldLayoutId id="2147483690" r:id="rId6"/>
    <p:sldLayoutId id="2147483691" r:id="rId7"/>
    <p:sldLayoutId id="2147483679" r:id="rId8"/>
    <p:sldLayoutId id="2147483676" r:id="rId9"/>
    <p:sldLayoutId id="2147483677"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www.mcsuk.org/ocean-emergency/climate-change/how-much-do-you-know-about-blue-carbon/"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hyperlink" Target="https://www.mcsuk.org/ocean-emergency/climate-change/blue-carbon/"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78.svg"/><Relationship Id="rId11" Type="http://schemas.openxmlformats.org/officeDocument/2006/relationships/image" Target="../media/image83.jpe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pn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423241-1455-405A-AA1C-36CDABFDA1E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8154649" cy="6858000"/>
          </a:xfrm>
          <a:prstGeom prst="rect">
            <a:avLst/>
          </a:prstGeom>
        </p:spPr>
      </p:pic>
      <p:sp>
        <p:nvSpPr>
          <p:cNvPr id="2" name="Title 1">
            <a:extLst>
              <a:ext uri="{FF2B5EF4-FFF2-40B4-BE49-F238E27FC236}">
                <a16:creationId xmlns:a16="http://schemas.microsoft.com/office/drawing/2014/main" id="{E9718179-211D-4DF6-ABAA-7714A79EF68C}"/>
              </a:ext>
            </a:extLst>
          </p:cNvPr>
          <p:cNvSpPr>
            <a:spLocks noGrp="1"/>
          </p:cNvSpPr>
          <p:nvPr>
            <p:ph type="ctrTitle"/>
          </p:nvPr>
        </p:nvSpPr>
        <p:spPr>
          <a:xfrm>
            <a:off x="659254" y="2089312"/>
            <a:ext cx="5765764" cy="3090846"/>
          </a:xfrm>
        </p:spPr>
        <p:txBody>
          <a:bodyPr/>
          <a:lstStyle/>
          <a:p>
            <a:r>
              <a:rPr lang="en-GB" sz="5400" dirty="0"/>
              <a:t>Healthier ocean. Healthier planet.</a:t>
            </a:r>
          </a:p>
        </p:txBody>
      </p:sp>
      <p:pic>
        <p:nvPicPr>
          <p:cNvPr id="8" name="Picture 7">
            <a:extLst>
              <a:ext uri="{FF2B5EF4-FFF2-40B4-BE49-F238E27FC236}">
                <a16:creationId xmlns:a16="http://schemas.microsoft.com/office/drawing/2014/main" id="{EDC4D2FC-A5E5-49BE-970D-08981E60BF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4944" y="178337"/>
            <a:ext cx="3461256" cy="1436482"/>
          </a:xfrm>
          <a:prstGeom prst="rect">
            <a:avLst/>
          </a:prstGeom>
        </p:spPr>
      </p:pic>
      <p:sp>
        <p:nvSpPr>
          <p:cNvPr id="9" name="TextBox 8">
            <a:extLst>
              <a:ext uri="{FF2B5EF4-FFF2-40B4-BE49-F238E27FC236}">
                <a16:creationId xmlns:a16="http://schemas.microsoft.com/office/drawing/2014/main" id="{6A89A627-97C4-4D18-B079-63FA1BA233C1}"/>
              </a:ext>
            </a:extLst>
          </p:cNvPr>
          <p:cNvSpPr txBox="1"/>
          <p:nvPr/>
        </p:nvSpPr>
        <p:spPr>
          <a:xfrm>
            <a:off x="745930" y="5501536"/>
            <a:ext cx="4890836"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Poppins"/>
                <a:ea typeface="+mn-ea"/>
                <a:cs typeface="Poppins"/>
              </a:rPr>
              <a:t>https://www.mcsuk.org/</a:t>
            </a:r>
            <a:endParaRPr kumimoji="0" lang="en-GB" sz="1600" b="0" i="0" u="none" strike="noStrike" kern="1200" cap="none" spc="0" normalizeH="0" baseline="0" noProof="0" dirty="0">
              <a:ln>
                <a:noFill/>
              </a:ln>
              <a:solidFill>
                <a:srgbClr val="FFFFFF"/>
              </a:solidFill>
              <a:effectLst/>
              <a:uLnTx/>
              <a:uFillTx/>
              <a:latin typeface="Poppins"/>
              <a:ea typeface="+mn-ea"/>
              <a:cs typeface="Poppins"/>
            </a:endParaRPr>
          </a:p>
        </p:txBody>
      </p:sp>
      <p:sp>
        <p:nvSpPr>
          <p:cNvPr id="7" name="Text Placeholder 6">
            <a:extLst>
              <a:ext uri="{FF2B5EF4-FFF2-40B4-BE49-F238E27FC236}">
                <a16:creationId xmlns:a16="http://schemas.microsoft.com/office/drawing/2014/main" id="{99553CB0-7DB8-963C-5E36-410052B4316D}"/>
              </a:ext>
            </a:extLst>
          </p:cNvPr>
          <p:cNvSpPr>
            <a:spLocks noGrp="1"/>
          </p:cNvSpPr>
          <p:nvPr>
            <p:ph type="body" sz="quarter" idx="12"/>
          </p:nvPr>
        </p:nvSpPr>
        <p:spPr>
          <a:xfrm>
            <a:off x="8477490" y="3198899"/>
            <a:ext cx="3143010" cy="3157451"/>
          </a:xfrm>
        </p:spPr>
        <p:txBody>
          <a:bodyPr vert="horz" lIns="91440" tIns="45720" rIns="91440" bIns="45720" rtlCol="0" anchor="t">
            <a:normAutofit fontScale="92500" lnSpcReduction="10000"/>
          </a:bodyPr>
          <a:lstStyle/>
          <a:p>
            <a:endParaRPr lang="en-GB" dirty="0"/>
          </a:p>
          <a:p>
            <a:endParaRPr lang="en-GB" dirty="0"/>
          </a:p>
          <a:p>
            <a:endParaRPr lang="en-GB" sz="2800" dirty="0">
              <a:solidFill>
                <a:schemeClr val="accent1"/>
              </a:solidFill>
              <a:cs typeface="Poppins"/>
            </a:endParaRPr>
          </a:p>
          <a:p>
            <a:r>
              <a:rPr lang="en-GB" sz="2800" dirty="0">
                <a:solidFill>
                  <a:schemeClr val="bg2">
                    <a:lumMod val="50000"/>
                  </a:schemeClr>
                </a:solidFill>
              </a:rPr>
              <a:t>Presentation for [</a:t>
            </a:r>
            <a:r>
              <a:rPr lang="en-GB" sz="2800" dirty="0">
                <a:solidFill>
                  <a:schemeClr val="bg2">
                    <a:lumMod val="50000"/>
                  </a:schemeClr>
                </a:solidFill>
                <a:highlight>
                  <a:srgbClr val="FFFF00"/>
                </a:highlight>
              </a:rPr>
              <a:t>group name</a:t>
            </a:r>
            <a:r>
              <a:rPr lang="en-GB" sz="2800" dirty="0">
                <a:solidFill>
                  <a:schemeClr val="bg2">
                    <a:lumMod val="50000"/>
                  </a:schemeClr>
                </a:solidFill>
              </a:rPr>
              <a:t>]</a:t>
            </a:r>
          </a:p>
          <a:p>
            <a:r>
              <a:rPr lang="en-GB" sz="2800" dirty="0">
                <a:solidFill>
                  <a:schemeClr val="bg2">
                    <a:lumMod val="50000"/>
                  </a:schemeClr>
                </a:solidFill>
              </a:rPr>
              <a:t>by </a:t>
            </a:r>
          </a:p>
          <a:p>
            <a:r>
              <a:rPr lang="en-GB" sz="2800" dirty="0">
                <a:solidFill>
                  <a:schemeClr val="bg2">
                    <a:lumMod val="50000"/>
                  </a:schemeClr>
                </a:solidFill>
              </a:rPr>
              <a:t>[</a:t>
            </a:r>
            <a:r>
              <a:rPr lang="en-GB" sz="2800" dirty="0">
                <a:solidFill>
                  <a:schemeClr val="bg2">
                    <a:lumMod val="50000"/>
                  </a:schemeClr>
                </a:solidFill>
                <a:highlight>
                  <a:srgbClr val="FFFF00"/>
                </a:highlight>
              </a:rPr>
              <a:t>presenter name</a:t>
            </a:r>
            <a:r>
              <a:rPr lang="en-GB" sz="2800" dirty="0">
                <a:solidFill>
                  <a:schemeClr val="bg2">
                    <a:lumMod val="50000"/>
                  </a:schemeClr>
                </a:solidFill>
              </a:rPr>
              <a:t>]</a:t>
            </a:r>
          </a:p>
          <a:p>
            <a:endParaRPr lang="en-GB" dirty="0">
              <a:solidFill>
                <a:srgbClr val="1B1B26"/>
              </a:solidFill>
              <a:cs typeface="Poppins"/>
            </a:endParaRPr>
          </a:p>
        </p:txBody>
      </p:sp>
      <p:pic>
        <p:nvPicPr>
          <p:cNvPr id="5" name="Picture 4" descr="A pink and orange octopus&#10;&#10;Description automatically generated">
            <a:extLst>
              <a:ext uri="{FF2B5EF4-FFF2-40B4-BE49-F238E27FC236}">
                <a16:creationId xmlns:a16="http://schemas.microsoft.com/office/drawing/2014/main" id="{4E289B57-C304-609A-1BA2-E2C3610949B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77490" y="1205032"/>
            <a:ext cx="3415095" cy="3415095"/>
          </a:xfrm>
          <a:prstGeom prst="rect">
            <a:avLst/>
          </a:prstGeom>
        </p:spPr>
      </p:pic>
    </p:spTree>
    <p:extLst>
      <p:ext uri="{BB962C8B-B14F-4D97-AF65-F5344CB8AC3E}">
        <p14:creationId xmlns:p14="http://schemas.microsoft.com/office/powerpoint/2010/main" val="297144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F34C74-44A3-3CCC-C2CC-C8160148F941}"/>
              </a:ext>
            </a:extLst>
          </p:cNvPr>
          <p:cNvSpPr/>
          <p:nvPr/>
        </p:nvSpPr>
        <p:spPr>
          <a:xfrm>
            <a:off x="0" y="1"/>
            <a:ext cx="7478973"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09E3A778-D824-4746-A74F-C72C2BF01991}"/>
              </a:ext>
            </a:extLst>
          </p:cNvPr>
          <p:cNvSpPr>
            <a:spLocks noGrp="1"/>
          </p:cNvSpPr>
          <p:nvPr>
            <p:ph type="body" sz="quarter" idx="10"/>
          </p:nvPr>
        </p:nvSpPr>
        <p:spPr>
          <a:xfrm>
            <a:off x="763588" y="955343"/>
            <a:ext cx="5787337" cy="5178757"/>
          </a:xfrm>
          <a:solidFill>
            <a:schemeClr val="tx1"/>
          </a:solidFill>
        </p:spPr>
        <p:txBody>
          <a:bodyPr>
            <a:normAutofit/>
          </a:bodyPr>
          <a:lstStyle/>
          <a:p>
            <a:pPr marL="0" indent="0">
              <a:buNone/>
            </a:pPr>
            <a:r>
              <a:rPr lang="en-GB" sz="4800" dirty="0">
                <a:solidFill>
                  <a:srgbClr val="92D050"/>
                </a:solidFill>
                <a:latin typeface="Poppins ExtraBold" panose="00000900000000000000" pitchFamily="2" charset="0"/>
                <a:cs typeface="Poppins ExtraBold" panose="00000900000000000000" pitchFamily="2" charset="0"/>
              </a:rPr>
              <a:t>Blue carbon</a:t>
            </a:r>
          </a:p>
          <a:p>
            <a:r>
              <a:rPr lang="en-GB" dirty="0">
                <a:solidFill>
                  <a:schemeClr val="bg1"/>
                </a:solidFill>
              </a:rPr>
              <a:t>Carbon storage in the ocean = blue carbon</a:t>
            </a:r>
          </a:p>
          <a:p>
            <a:r>
              <a:rPr lang="en-GB" dirty="0">
                <a:solidFill>
                  <a:schemeClr val="bg1"/>
                </a:solidFill>
              </a:rPr>
              <a:t>25% of all carbon dioxide emissions are captured by the ocean</a:t>
            </a:r>
          </a:p>
          <a:p>
            <a:r>
              <a:rPr lang="en-GB" dirty="0">
                <a:solidFill>
                  <a:schemeClr val="bg1"/>
                </a:solidFill>
              </a:rPr>
              <a:t>Ocean food webs</a:t>
            </a:r>
          </a:p>
          <a:p>
            <a:r>
              <a:rPr lang="en-GB" dirty="0">
                <a:solidFill>
                  <a:schemeClr val="bg1"/>
                </a:solidFill>
              </a:rPr>
              <a:t>Phytoplankton. </a:t>
            </a:r>
          </a:p>
          <a:p>
            <a:pPr marL="0" indent="0">
              <a:buNone/>
            </a:pPr>
            <a:endParaRPr lang="en-GB" dirty="0"/>
          </a:p>
          <a:p>
            <a:endParaRPr lang="en-GB" dirty="0"/>
          </a:p>
        </p:txBody>
      </p:sp>
      <p:pic>
        <p:nvPicPr>
          <p:cNvPr id="3" name="Picture 2" descr="A close-up of flowers and bubbles&#10;&#10;Description automatically generated">
            <a:extLst>
              <a:ext uri="{FF2B5EF4-FFF2-40B4-BE49-F238E27FC236}">
                <a16:creationId xmlns:a16="http://schemas.microsoft.com/office/drawing/2014/main" id="{C663D255-7618-61B2-3B03-B63DFFFAE7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6" name="TextBox 5">
            <a:extLst>
              <a:ext uri="{FF2B5EF4-FFF2-40B4-BE49-F238E27FC236}">
                <a16:creationId xmlns:a16="http://schemas.microsoft.com/office/drawing/2014/main" id="{F3BC7CAF-F70E-5337-5587-B8194265D05A}"/>
              </a:ext>
            </a:extLst>
          </p:cNvPr>
          <p:cNvSpPr txBox="1"/>
          <p:nvPr/>
        </p:nvSpPr>
        <p:spPr>
          <a:xfrm>
            <a:off x="7245752" y="229255"/>
            <a:ext cx="2748404" cy="523220"/>
          </a:xfrm>
          <a:prstGeom prst="rect">
            <a:avLst/>
          </a:prstGeom>
          <a:noFill/>
        </p:spPr>
        <p:txBody>
          <a:bodyPr wrap="square" rtlCol="0">
            <a:spAutoFit/>
          </a:bodyPr>
          <a:lstStyle/>
          <a:p>
            <a:r>
              <a:rPr lang="en-GB" sz="1000" i="1" dirty="0">
                <a:solidFill>
                  <a:schemeClr val="bg1"/>
                </a:solidFill>
              </a:rPr>
              <a:t>Credit – Peter </a:t>
            </a:r>
            <a:r>
              <a:rPr lang="en-GB" sz="1000" i="1" dirty="0" err="1">
                <a:solidFill>
                  <a:schemeClr val="bg1"/>
                </a:solidFill>
              </a:rPr>
              <a:t>Bardsley</a:t>
            </a:r>
            <a:endParaRPr lang="en-GB" sz="1000" i="1" dirty="0">
              <a:solidFill>
                <a:schemeClr val="bg1"/>
              </a:solidFill>
            </a:endParaRPr>
          </a:p>
          <a:p>
            <a:endParaRPr lang="en-GB" dirty="0"/>
          </a:p>
        </p:txBody>
      </p:sp>
      <p:pic>
        <p:nvPicPr>
          <p:cNvPr id="7" name="Picture 6" descr="Text&#10;&#10;Description automatically generated">
            <a:extLst>
              <a:ext uri="{FF2B5EF4-FFF2-40B4-BE49-F238E27FC236}">
                <a16:creationId xmlns:a16="http://schemas.microsoft.com/office/drawing/2014/main" id="{934891F0-6471-FC53-BA63-D3BD15B27D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811666" y="5701052"/>
            <a:ext cx="2086393" cy="866096"/>
          </a:xfrm>
          <a:prstGeom prst="rect">
            <a:avLst/>
          </a:prstGeom>
        </p:spPr>
      </p:pic>
    </p:spTree>
    <p:extLst>
      <p:ext uri="{BB962C8B-B14F-4D97-AF65-F5344CB8AC3E}">
        <p14:creationId xmlns:p14="http://schemas.microsoft.com/office/powerpoint/2010/main" val="218740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F25C4-355D-5B2B-67E3-2F733E4AF537}"/>
              </a:ext>
            </a:extLst>
          </p:cNvPr>
          <p:cNvSpPr/>
          <p:nvPr/>
        </p:nvSpPr>
        <p:spPr>
          <a:xfrm>
            <a:off x="7415408" y="0"/>
            <a:ext cx="4776592"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4252E4FE-4817-4F29-59DB-065517BD5662}"/>
              </a:ext>
            </a:extLst>
          </p:cNvPr>
          <p:cNvSpPr>
            <a:spLocks noGrp="1"/>
          </p:cNvSpPr>
          <p:nvPr>
            <p:ph type="body" sz="quarter" idx="10"/>
          </p:nvPr>
        </p:nvSpPr>
        <p:spPr>
          <a:xfrm>
            <a:off x="5222855" y="738186"/>
            <a:ext cx="6482164" cy="5381625"/>
          </a:xfrm>
        </p:spPr>
        <p:txBody>
          <a:bodyPr>
            <a:normAutofit/>
          </a:bodyPr>
          <a:lstStyle/>
          <a:p>
            <a:pPr marL="0" indent="0">
              <a:buNone/>
            </a:pPr>
            <a:r>
              <a:rPr lang="en-GB" sz="4000" b="1" dirty="0">
                <a:solidFill>
                  <a:schemeClr val="accent4"/>
                </a:solidFill>
              </a:rPr>
              <a:t>Blue carbon ecosystems</a:t>
            </a:r>
          </a:p>
          <a:p>
            <a:r>
              <a:rPr lang="en-GB" dirty="0"/>
              <a:t>Seagrass, saltmarsh, mangrove</a:t>
            </a:r>
          </a:p>
          <a:p>
            <a:r>
              <a:rPr lang="en-GB" dirty="0"/>
              <a:t>90% of UK seagrass has been lost</a:t>
            </a:r>
          </a:p>
          <a:p>
            <a:r>
              <a:rPr lang="en-GB" dirty="0"/>
              <a:t>Coastal development </a:t>
            </a:r>
          </a:p>
          <a:p>
            <a:r>
              <a:rPr lang="en-GB" dirty="0"/>
              <a:t>Bottom towed fishing.  </a:t>
            </a:r>
          </a:p>
          <a:p>
            <a:pPr marL="0" indent="0">
              <a:buNone/>
            </a:pPr>
            <a:r>
              <a:rPr lang="en-GB" sz="4000" b="1" dirty="0">
                <a:solidFill>
                  <a:schemeClr val="accent4"/>
                </a:solidFill>
              </a:rPr>
              <a:t> </a:t>
            </a:r>
          </a:p>
        </p:txBody>
      </p:sp>
      <p:pic>
        <p:nvPicPr>
          <p:cNvPr id="5" name="Picture 4" descr="Grass under water with the sun shining through&#10;&#10;Description automatically generated">
            <a:extLst>
              <a:ext uri="{FF2B5EF4-FFF2-40B4-BE49-F238E27FC236}">
                <a16:creationId xmlns:a16="http://schemas.microsoft.com/office/drawing/2014/main" id="{3AE70B03-A9DB-E164-C5BC-03FEF25981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4572000" cy="6858000"/>
          </a:xfrm>
          <a:prstGeom prst="rect">
            <a:avLst/>
          </a:prstGeom>
        </p:spPr>
      </p:pic>
      <p:pic>
        <p:nvPicPr>
          <p:cNvPr id="6" name="Picture 5" descr="Text&#10;&#10;Description automatically generated">
            <a:extLst>
              <a:ext uri="{FF2B5EF4-FFF2-40B4-BE49-F238E27FC236}">
                <a16:creationId xmlns:a16="http://schemas.microsoft.com/office/drawing/2014/main" id="{A648C600-2145-0251-2E3A-356B9061BEA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18626" y="5622810"/>
            <a:ext cx="2086393" cy="866096"/>
          </a:xfrm>
          <a:prstGeom prst="rect">
            <a:avLst/>
          </a:prstGeom>
        </p:spPr>
      </p:pic>
      <p:sp>
        <p:nvSpPr>
          <p:cNvPr id="7" name="TextBox 6">
            <a:extLst>
              <a:ext uri="{FF2B5EF4-FFF2-40B4-BE49-F238E27FC236}">
                <a16:creationId xmlns:a16="http://schemas.microsoft.com/office/drawing/2014/main" id="{C41FDE09-996A-D9FB-F34B-EC04BB4B018B}"/>
              </a:ext>
            </a:extLst>
          </p:cNvPr>
          <p:cNvSpPr txBox="1"/>
          <p:nvPr/>
        </p:nvSpPr>
        <p:spPr>
          <a:xfrm>
            <a:off x="130968" y="6488056"/>
            <a:ext cx="2748404" cy="523220"/>
          </a:xfrm>
          <a:prstGeom prst="rect">
            <a:avLst/>
          </a:prstGeom>
          <a:noFill/>
        </p:spPr>
        <p:txBody>
          <a:bodyPr wrap="square" rtlCol="0">
            <a:spAutoFit/>
          </a:bodyPr>
          <a:lstStyle/>
          <a:p>
            <a:r>
              <a:rPr lang="en-GB" sz="1000" i="1" dirty="0">
                <a:solidFill>
                  <a:schemeClr val="bg1"/>
                </a:solidFill>
              </a:rPr>
              <a:t>Credit – Georgie Bull</a:t>
            </a:r>
          </a:p>
          <a:p>
            <a:endParaRPr lang="en-GB" dirty="0"/>
          </a:p>
        </p:txBody>
      </p:sp>
    </p:spTree>
    <p:extLst>
      <p:ext uri="{BB962C8B-B14F-4D97-AF65-F5344CB8AC3E}">
        <p14:creationId xmlns:p14="http://schemas.microsoft.com/office/powerpoint/2010/main" val="3498887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F34C74-44A3-3CCC-C2CC-C8160148F941}"/>
              </a:ext>
            </a:extLst>
          </p:cNvPr>
          <p:cNvSpPr/>
          <p:nvPr/>
        </p:nvSpPr>
        <p:spPr>
          <a:xfrm>
            <a:off x="0" y="1"/>
            <a:ext cx="7478973"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dolphin swimming in the water&#10;&#10;Description automatically generated">
            <a:extLst>
              <a:ext uri="{FF2B5EF4-FFF2-40B4-BE49-F238E27FC236}">
                <a16:creationId xmlns:a16="http://schemas.microsoft.com/office/drawing/2014/main" id="{7845D775-6A94-BF84-121B-394E540D8AC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688899" y="-2"/>
            <a:ext cx="5503101" cy="6858002"/>
          </a:xfrm>
          <a:prstGeom prst="rect">
            <a:avLst/>
          </a:prstGeom>
        </p:spPr>
      </p:pic>
      <p:sp>
        <p:nvSpPr>
          <p:cNvPr id="2" name="Text Placeholder 1">
            <a:extLst>
              <a:ext uri="{FF2B5EF4-FFF2-40B4-BE49-F238E27FC236}">
                <a16:creationId xmlns:a16="http://schemas.microsoft.com/office/drawing/2014/main" id="{09E3A778-D824-4746-A74F-C72C2BF01991}"/>
              </a:ext>
            </a:extLst>
          </p:cNvPr>
          <p:cNvSpPr>
            <a:spLocks noGrp="1"/>
          </p:cNvSpPr>
          <p:nvPr>
            <p:ph type="body" sz="quarter" idx="10"/>
          </p:nvPr>
        </p:nvSpPr>
        <p:spPr>
          <a:xfrm>
            <a:off x="763588" y="955343"/>
            <a:ext cx="5631370" cy="5178757"/>
          </a:xfrm>
        </p:spPr>
        <p:txBody>
          <a:bodyPr>
            <a:normAutofit/>
          </a:bodyPr>
          <a:lstStyle/>
          <a:p>
            <a:pPr marL="0" indent="0">
              <a:buNone/>
            </a:pPr>
            <a:r>
              <a:rPr lang="en-GB" sz="4800" dirty="0">
                <a:solidFill>
                  <a:srgbClr val="92D050"/>
                </a:solidFill>
                <a:latin typeface="Poppins ExtraBold" panose="00000900000000000000" pitchFamily="2" charset="0"/>
                <a:cs typeface="Poppins ExtraBold" panose="00000900000000000000" pitchFamily="2" charset="0"/>
              </a:rPr>
              <a:t>Interlinked issues</a:t>
            </a:r>
          </a:p>
          <a:p>
            <a:r>
              <a:rPr lang="en-GB" dirty="0">
                <a:solidFill>
                  <a:schemeClr val="bg1"/>
                </a:solidFill>
              </a:rPr>
              <a:t>Overfishing </a:t>
            </a:r>
          </a:p>
          <a:p>
            <a:r>
              <a:rPr lang="en-GB" dirty="0">
                <a:solidFill>
                  <a:schemeClr val="bg1"/>
                </a:solidFill>
                <a:latin typeface="Poppins "/>
                <a:cs typeface="Poppins ExtraBold" panose="00000900000000000000" pitchFamily="2" charset="0"/>
              </a:rPr>
              <a:t>Plastic and chemical pollution</a:t>
            </a:r>
          </a:p>
          <a:p>
            <a:r>
              <a:rPr lang="en-GB" dirty="0">
                <a:solidFill>
                  <a:schemeClr val="bg1"/>
                </a:solidFill>
                <a:latin typeface="Poppins "/>
                <a:cs typeface="Poppins ExtraBold" panose="00000900000000000000" pitchFamily="2" charset="0"/>
              </a:rPr>
              <a:t>Oil and gas.</a:t>
            </a:r>
          </a:p>
          <a:p>
            <a:endParaRPr lang="en-GB" dirty="0"/>
          </a:p>
        </p:txBody>
      </p:sp>
      <p:pic>
        <p:nvPicPr>
          <p:cNvPr id="7" name="Picture 6" descr="Text&#10;&#10;Description automatically generated">
            <a:extLst>
              <a:ext uri="{FF2B5EF4-FFF2-40B4-BE49-F238E27FC236}">
                <a16:creationId xmlns:a16="http://schemas.microsoft.com/office/drawing/2014/main" id="{934891F0-6471-FC53-BA63-D3BD15B27D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811666" y="5701052"/>
            <a:ext cx="2086393" cy="866096"/>
          </a:xfrm>
          <a:prstGeom prst="rect">
            <a:avLst/>
          </a:prstGeom>
        </p:spPr>
      </p:pic>
    </p:spTree>
    <p:extLst>
      <p:ext uri="{BB962C8B-B14F-4D97-AF65-F5344CB8AC3E}">
        <p14:creationId xmlns:p14="http://schemas.microsoft.com/office/powerpoint/2010/main" val="3630507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3117A7-E387-D093-31FA-8D34A34130DE}"/>
              </a:ext>
            </a:extLst>
          </p:cNvPr>
          <p:cNvSpPr>
            <a:spLocks noGrp="1"/>
          </p:cNvSpPr>
          <p:nvPr>
            <p:ph type="body" sz="quarter" idx="10"/>
          </p:nvPr>
        </p:nvSpPr>
        <p:spPr/>
        <p:txBody>
          <a:bodyPr/>
          <a:lstStyle/>
          <a:p>
            <a:pPr marL="0" indent="0">
              <a:buNone/>
            </a:pPr>
            <a:r>
              <a:rPr lang="en-GB" sz="4000" b="1" dirty="0">
                <a:solidFill>
                  <a:schemeClr val="accent4"/>
                </a:solidFill>
              </a:rPr>
              <a:t>Blue Carbon Quiz!</a:t>
            </a:r>
          </a:p>
          <a:p>
            <a:r>
              <a:rPr lang="en-GB" sz="2400" dirty="0">
                <a:solidFill>
                  <a:schemeClr val="bg2"/>
                </a:solidFill>
                <a:hlinkClick r:id="rId3">
                  <a:extLst>
                    <a:ext uri="{A12FA001-AC4F-418D-AE19-62706E023703}">
                      <ahyp:hlinkClr xmlns:ahyp="http://schemas.microsoft.com/office/drawing/2018/hyperlinkcolor" val="tx"/>
                    </a:ext>
                  </a:extLst>
                </a:hlinkClick>
              </a:rPr>
              <a:t>https://www.mcsuk.org/ocean-emergency/climate-change/how-much-do-you-know-about-blue-carbon/</a:t>
            </a:r>
            <a:r>
              <a:rPr lang="en-GB" sz="2400" dirty="0">
                <a:solidFill>
                  <a:schemeClr val="bg2"/>
                </a:solidFill>
              </a:rPr>
              <a:t>  </a:t>
            </a:r>
          </a:p>
        </p:txBody>
      </p:sp>
      <p:pic>
        <p:nvPicPr>
          <p:cNvPr id="4" name="Picture 3" descr="A fish and a fish swimming in the water&#10;&#10;Description automatically generated">
            <a:extLst>
              <a:ext uri="{FF2B5EF4-FFF2-40B4-BE49-F238E27FC236}">
                <a16:creationId xmlns:a16="http://schemas.microsoft.com/office/drawing/2014/main" id="{74880195-081F-50A0-FC4B-FFD03D36BFE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603299" y="0"/>
            <a:ext cx="4588701" cy="6858000"/>
          </a:xfrm>
          <a:prstGeom prst="rect">
            <a:avLst/>
          </a:prstGeom>
        </p:spPr>
      </p:pic>
      <p:sp>
        <p:nvSpPr>
          <p:cNvPr id="5" name="TextBox 4">
            <a:extLst>
              <a:ext uri="{FF2B5EF4-FFF2-40B4-BE49-F238E27FC236}">
                <a16:creationId xmlns:a16="http://schemas.microsoft.com/office/drawing/2014/main" id="{06A49785-79E5-B292-50A6-1D6A8E4D2E2F}"/>
              </a:ext>
            </a:extLst>
          </p:cNvPr>
          <p:cNvSpPr txBox="1"/>
          <p:nvPr/>
        </p:nvSpPr>
        <p:spPr>
          <a:xfrm>
            <a:off x="10521863" y="6425426"/>
            <a:ext cx="2027683" cy="523220"/>
          </a:xfrm>
          <a:prstGeom prst="rect">
            <a:avLst/>
          </a:prstGeom>
          <a:noFill/>
        </p:spPr>
        <p:txBody>
          <a:bodyPr wrap="square" rtlCol="0">
            <a:spAutoFit/>
          </a:bodyPr>
          <a:lstStyle/>
          <a:p>
            <a:r>
              <a:rPr lang="en-GB" sz="1000" i="1" dirty="0">
                <a:solidFill>
                  <a:schemeClr val="bg1"/>
                </a:solidFill>
              </a:rPr>
              <a:t>Credit – Georgie Bull</a:t>
            </a:r>
          </a:p>
          <a:p>
            <a:endParaRPr lang="en-GB" dirty="0"/>
          </a:p>
        </p:txBody>
      </p:sp>
      <p:pic>
        <p:nvPicPr>
          <p:cNvPr id="6" name="Picture 5" descr="Text&#10;&#10;Description automatically generated">
            <a:extLst>
              <a:ext uri="{FF2B5EF4-FFF2-40B4-BE49-F238E27FC236}">
                <a16:creationId xmlns:a16="http://schemas.microsoft.com/office/drawing/2014/main" id="{78E7264C-D694-99F9-AB34-07B03D09703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6041" y="5630833"/>
            <a:ext cx="2086393" cy="866096"/>
          </a:xfrm>
          <a:prstGeom prst="rect">
            <a:avLst/>
          </a:prstGeom>
        </p:spPr>
      </p:pic>
    </p:spTree>
    <p:extLst>
      <p:ext uri="{BB962C8B-B14F-4D97-AF65-F5344CB8AC3E}">
        <p14:creationId xmlns:p14="http://schemas.microsoft.com/office/powerpoint/2010/main" val="2235729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23122-EFC5-AEED-E9E9-263F0A8EB5E2}"/>
              </a:ext>
            </a:extLst>
          </p:cNvPr>
          <p:cNvSpPr/>
          <p:nvPr/>
        </p:nvSpPr>
        <p:spPr>
          <a:xfrm>
            <a:off x="5054602" y="0"/>
            <a:ext cx="7137397" cy="6858000"/>
          </a:xfrm>
          <a:prstGeom prst="rect">
            <a:avLst/>
          </a:prstGeom>
          <a:solidFill>
            <a:srgbClr val="00B9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 Placeholder 1">
            <a:extLst>
              <a:ext uri="{FF2B5EF4-FFF2-40B4-BE49-F238E27FC236}">
                <a16:creationId xmlns:a16="http://schemas.microsoft.com/office/drawing/2014/main" id="{B4B4A26A-F5B1-3709-4A52-CD37FEB621F8}"/>
              </a:ext>
            </a:extLst>
          </p:cNvPr>
          <p:cNvSpPr txBox="1">
            <a:spLocks/>
          </p:cNvSpPr>
          <p:nvPr/>
        </p:nvSpPr>
        <p:spPr>
          <a:xfrm>
            <a:off x="5613400" y="1491916"/>
            <a:ext cx="6019801" cy="4636168"/>
          </a:xfrm>
          <a:prstGeom prst="rect">
            <a:avLst/>
          </a:prstGeom>
        </p:spPr>
        <p:txBody>
          <a:bodyPr>
            <a:normAutofit fontScale="92500"/>
          </a:bodyPr>
          <a:lstStyle>
            <a:lvl1pPr marL="304792" indent="-304792" algn="l" defTabSz="1219170" rtl="0" eaLnBrk="1" latinLnBrk="0" hangingPunct="1">
              <a:lnSpc>
                <a:spcPct val="90000"/>
              </a:lnSpc>
              <a:spcBef>
                <a:spcPts val="1333"/>
              </a:spcBef>
              <a:buFont typeface="Arial" panose="020B0604020202020204" pitchFamily="34" charset="0"/>
              <a:buChar char="•"/>
              <a:defRPr sz="3733" b="0" i="0" kern="1200">
                <a:solidFill>
                  <a:schemeClr val="tx1"/>
                </a:solidFill>
                <a:latin typeface="Myriad Pro" panose="020B050303040302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Myriad Pro" panose="020B050303040302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Myriad Pro" panose="020B050303040302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Myriad Pro" panose="020B050303040302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buNone/>
              <a:defRPr/>
            </a:pPr>
            <a:r>
              <a:rPr lang="en-GB" sz="2800" dirty="0">
                <a:solidFill>
                  <a:schemeClr val="bg1"/>
                </a:solidFill>
                <a:latin typeface="Poppins" panose="00000500000000000000" pitchFamily="2" charset="0"/>
                <a:cs typeface="Poppins" panose="00000500000000000000" pitchFamily="2" charset="0"/>
              </a:rPr>
              <a:t>We are a leading UK environmental charity dedicated to protecting our ocean </a:t>
            </a:r>
            <a:r>
              <a:rPr lang="en-GB" sz="2800" b="1" dirty="0">
                <a:solidFill>
                  <a:schemeClr val="bg1"/>
                </a:solidFill>
                <a:latin typeface="Poppins" panose="00000500000000000000" pitchFamily="2" charset="0"/>
                <a:cs typeface="Poppins" panose="00000500000000000000" pitchFamily="2" charset="0"/>
              </a:rPr>
              <a:t>- defending crucial habitats, regenerating vital ecosystems and inspiring volunteers.</a:t>
            </a:r>
            <a:r>
              <a:rPr lang="en-GB" sz="2800" dirty="0">
                <a:solidFill>
                  <a:schemeClr val="bg1"/>
                </a:solidFill>
                <a:latin typeface="Poppins" panose="00000500000000000000" pitchFamily="2" charset="0"/>
                <a:cs typeface="Poppins" panose="00000500000000000000" pitchFamily="2" charset="0"/>
              </a:rPr>
              <a:t> </a:t>
            </a:r>
          </a:p>
          <a:p>
            <a:pPr marL="0" lvl="0" indent="0">
              <a:buNone/>
              <a:defRPr/>
            </a:pPr>
            <a:r>
              <a:rPr lang="en-GB" sz="2800" dirty="0">
                <a:solidFill>
                  <a:schemeClr val="bg1"/>
                </a:solidFill>
                <a:latin typeface="Poppins" panose="00000500000000000000" pitchFamily="2" charset="0"/>
                <a:cs typeface="Poppins" panose="00000500000000000000" pitchFamily="2" charset="0"/>
              </a:rPr>
              <a:t>We unite </a:t>
            </a:r>
            <a:r>
              <a:rPr lang="en-GB" sz="2800" b="1" dirty="0">
                <a:solidFill>
                  <a:schemeClr val="bg1"/>
                </a:solidFill>
                <a:latin typeface="Poppins" panose="00000500000000000000" pitchFamily="2" charset="0"/>
                <a:cs typeface="Poppins" panose="00000500000000000000" pitchFamily="2" charset="0"/>
              </a:rPr>
              <a:t>communities</a:t>
            </a:r>
            <a:r>
              <a:rPr lang="en-GB" sz="2800" dirty="0">
                <a:solidFill>
                  <a:schemeClr val="bg1"/>
                </a:solidFill>
                <a:latin typeface="Poppins" panose="00000500000000000000" pitchFamily="2" charset="0"/>
                <a:cs typeface="Poppins" panose="00000500000000000000" pitchFamily="2" charset="0"/>
              </a:rPr>
              <a:t>, </a:t>
            </a:r>
            <a:r>
              <a:rPr lang="en-GB" sz="2800" b="1" dirty="0">
                <a:solidFill>
                  <a:schemeClr val="bg1"/>
                </a:solidFill>
                <a:latin typeface="Poppins" panose="00000500000000000000" pitchFamily="2" charset="0"/>
                <a:cs typeface="Poppins" panose="00000500000000000000" pitchFamily="2" charset="0"/>
              </a:rPr>
              <a:t>governments</a:t>
            </a:r>
            <a:r>
              <a:rPr lang="en-GB" sz="2800" dirty="0">
                <a:solidFill>
                  <a:schemeClr val="bg1"/>
                </a:solidFill>
                <a:latin typeface="Poppins" panose="00000500000000000000" pitchFamily="2" charset="0"/>
                <a:cs typeface="Poppins" panose="00000500000000000000" pitchFamily="2" charset="0"/>
              </a:rPr>
              <a:t>, and </a:t>
            </a:r>
            <a:r>
              <a:rPr lang="en-GB" sz="2800" b="1" dirty="0">
                <a:solidFill>
                  <a:schemeClr val="bg1"/>
                </a:solidFill>
                <a:latin typeface="Poppins" panose="00000500000000000000" pitchFamily="2" charset="0"/>
                <a:cs typeface="Poppins" panose="00000500000000000000" pitchFamily="2" charset="0"/>
              </a:rPr>
              <a:t>industry</a:t>
            </a:r>
            <a:r>
              <a:rPr lang="en-GB" sz="2800" dirty="0">
                <a:solidFill>
                  <a:schemeClr val="bg1"/>
                </a:solidFill>
                <a:latin typeface="Poppins" panose="00000500000000000000" pitchFamily="2" charset="0"/>
                <a:cs typeface="Poppins" panose="00000500000000000000" pitchFamily="2" charset="0"/>
              </a:rPr>
              <a:t>, to champion science-based solutions for cleaner, healthier seas to tackle the climate and nature emergency.  </a:t>
            </a:r>
            <a:endParaRPr kumimoji="0" lang="en-GB" sz="2800" b="0" i="0" u="none" strike="noStrike" kern="1200" cap="none" spc="0" normalizeH="0" baseline="0" noProof="0" dirty="0">
              <a:ln>
                <a:noFill/>
              </a:ln>
              <a:solidFill>
                <a:schemeClr val="bg1"/>
              </a:solidFill>
              <a:effectLst/>
              <a:uLnTx/>
              <a:uFillTx/>
              <a:latin typeface="Poppins" panose="00000500000000000000" pitchFamily="2" charset="0"/>
              <a:cs typeface="Poppins" panose="00000500000000000000" pitchFamily="2" charset="0"/>
            </a:endParaRPr>
          </a:p>
        </p:txBody>
      </p:sp>
      <p:pic>
        <p:nvPicPr>
          <p:cNvPr id="8" name="Picture 7" descr="Text&#10;&#10;Description automatically generated">
            <a:extLst>
              <a:ext uri="{FF2B5EF4-FFF2-40B4-BE49-F238E27FC236}">
                <a16:creationId xmlns:a16="http://schemas.microsoft.com/office/drawing/2014/main" id="{01163A07-0361-54E7-B54F-C271E91E87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31658" y="5804815"/>
            <a:ext cx="2086393" cy="866096"/>
          </a:xfrm>
          <a:prstGeom prst="rect">
            <a:avLst/>
          </a:prstGeom>
        </p:spPr>
      </p:pic>
      <p:pic>
        <p:nvPicPr>
          <p:cNvPr id="9" name="Picture Placeholder 8" descr="A group of people walking on a beach&#10;&#10;Description automatically generated">
            <a:extLst>
              <a:ext uri="{FF2B5EF4-FFF2-40B4-BE49-F238E27FC236}">
                <a16:creationId xmlns:a16="http://schemas.microsoft.com/office/drawing/2014/main" id="{B3F02569-B4DF-3016-29C9-F43C33D1F8FB}"/>
              </a:ext>
            </a:extLst>
          </p:cNvPr>
          <p:cNvPicPr>
            <a:picLocks noGrp="1" noChangeAspect="1"/>
          </p:cNvPicPr>
          <p:nvPr>
            <p:ph type="pic" sz="quarter" idx="11"/>
          </p:nvPr>
        </p:nvPicPr>
        <p:blipFill>
          <a:blip r:embed="rId4" cstate="email">
            <a:extLst>
              <a:ext uri="{28A0092B-C50C-407E-A947-70E740481C1C}">
                <a14:useLocalDpi xmlns:a14="http://schemas.microsoft.com/office/drawing/2010/main" val="0"/>
              </a:ext>
            </a:extLst>
          </a:blip>
          <a:srcRect/>
          <a:stretch>
            <a:fillRect/>
          </a:stretch>
        </p:blipFill>
        <p:spPr>
          <a:xfrm>
            <a:off x="0" y="0"/>
            <a:ext cx="5054601" cy="6858000"/>
          </a:xfrm>
        </p:spPr>
      </p:pic>
      <p:sp>
        <p:nvSpPr>
          <p:cNvPr id="10" name="TextBox 9">
            <a:extLst>
              <a:ext uri="{FF2B5EF4-FFF2-40B4-BE49-F238E27FC236}">
                <a16:creationId xmlns:a16="http://schemas.microsoft.com/office/drawing/2014/main" id="{1B770EF5-9309-033E-2B66-D590CC56B09A}"/>
              </a:ext>
            </a:extLst>
          </p:cNvPr>
          <p:cNvSpPr txBox="1"/>
          <p:nvPr/>
        </p:nvSpPr>
        <p:spPr>
          <a:xfrm>
            <a:off x="173949" y="6522035"/>
            <a:ext cx="2748404" cy="523220"/>
          </a:xfrm>
          <a:prstGeom prst="rect">
            <a:avLst/>
          </a:prstGeom>
          <a:noFill/>
        </p:spPr>
        <p:txBody>
          <a:bodyPr wrap="square" rtlCol="0">
            <a:spAutoFit/>
          </a:bodyPr>
          <a:lstStyle/>
          <a:p>
            <a:r>
              <a:rPr lang="en-GB" sz="1000" i="1" dirty="0">
                <a:solidFill>
                  <a:schemeClr val="bg2">
                    <a:lumMod val="10000"/>
                  </a:schemeClr>
                </a:solidFill>
              </a:rPr>
              <a:t>Credit – Billy Barraclough</a:t>
            </a:r>
          </a:p>
          <a:p>
            <a:endParaRPr lang="en-GB" dirty="0"/>
          </a:p>
        </p:txBody>
      </p:sp>
      <p:pic>
        <p:nvPicPr>
          <p:cNvPr id="12" name="Picture 11" descr="A couple of fish on a black background&#10;&#10;Description automatically generated">
            <a:extLst>
              <a:ext uri="{FF2B5EF4-FFF2-40B4-BE49-F238E27FC236}">
                <a16:creationId xmlns:a16="http://schemas.microsoft.com/office/drawing/2014/main" id="{4E2AD482-AE89-2D8D-BE8D-B28E6435059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83600" y="-915278"/>
            <a:ext cx="3429000" cy="3429000"/>
          </a:xfrm>
          <a:prstGeom prst="rect">
            <a:avLst/>
          </a:prstGeom>
        </p:spPr>
      </p:pic>
    </p:spTree>
    <p:extLst>
      <p:ext uri="{BB962C8B-B14F-4D97-AF65-F5344CB8AC3E}">
        <p14:creationId xmlns:p14="http://schemas.microsoft.com/office/powerpoint/2010/main" val="115795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81F1AAC-7FAA-8253-6A12-6058CA0761B5}"/>
              </a:ext>
            </a:extLst>
          </p:cNvPr>
          <p:cNvGrpSpPr/>
          <p:nvPr/>
        </p:nvGrpSpPr>
        <p:grpSpPr>
          <a:xfrm>
            <a:off x="6096000" y="0"/>
            <a:ext cx="6086683" cy="3534770"/>
            <a:chOff x="6581779" y="1976701"/>
            <a:chExt cx="4279081" cy="2362873"/>
          </a:xfrm>
        </p:grpSpPr>
        <p:pic>
          <p:nvPicPr>
            <p:cNvPr id="6" name="Picture 5" descr="A hand holding a phone&#10;&#10;Description automatically generated">
              <a:extLst>
                <a:ext uri="{FF2B5EF4-FFF2-40B4-BE49-F238E27FC236}">
                  <a16:creationId xmlns:a16="http://schemas.microsoft.com/office/drawing/2014/main" id="{9295028C-8304-F7A0-0776-1BF4AFE4384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581779" y="1976701"/>
              <a:ext cx="4279081" cy="2362873"/>
            </a:xfrm>
            <a:prstGeom prst="rect">
              <a:avLst/>
            </a:prstGeom>
          </p:spPr>
        </p:pic>
        <p:sp>
          <p:nvSpPr>
            <p:cNvPr id="7" name="TextBox 6">
              <a:extLst>
                <a:ext uri="{FF2B5EF4-FFF2-40B4-BE49-F238E27FC236}">
                  <a16:creationId xmlns:a16="http://schemas.microsoft.com/office/drawing/2014/main" id="{31F8152D-56F0-6014-1CE9-D79A3919F7B0}"/>
                </a:ext>
              </a:extLst>
            </p:cNvPr>
            <p:cNvSpPr txBox="1"/>
            <p:nvPr/>
          </p:nvSpPr>
          <p:spPr>
            <a:xfrm>
              <a:off x="6585813" y="4066909"/>
              <a:ext cx="1343025" cy="215444"/>
            </a:xfrm>
            <a:prstGeom prst="rect">
              <a:avLst/>
            </a:prstGeom>
            <a:noFill/>
          </p:spPr>
          <p:txBody>
            <a:bodyPr wrap="square" rtlCol="0">
              <a:spAutoFit/>
            </a:bodyPr>
            <a:lstStyle/>
            <a:p>
              <a:r>
                <a:rPr lang="en-GB" sz="800" dirty="0">
                  <a:solidFill>
                    <a:schemeClr val="bg1"/>
                  </a:solidFill>
                </a:rPr>
                <a:t>Credit: MSC</a:t>
              </a:r>
            </a:p>
          </p:txBody>
        </p:sp>
      </p:grpSp>
      <p:grpSp>
        <p:nvGrpSpPr>
          <p:cNvPr id="8" name="Group 7">
            <a:extLst>
              <a:ext uri="{FF2B5EF4-FFF2-40B4-BE49-F238E27FC236}">
                <a16:creationId xmlns:a16="http://schemas.microsoft.com/office/drawing/2014/main" id="{6A36D157-D09A-AD8F-6F4F-AC6EBC5E7E23}"/>
              </a:ext>
            </a:extLst>
          </p:cNvPr>
          <p:cNvGrpSpPr/>
          <p:nvPr/>
        </p:nvGrpSpPr>
        <p:grpSpPr>
          <a:xfrm>
            <a:off x="9317" y="3534771"/>
            <a:ext cx="6071633" cy="3310662"/>
            <a:chOff x="946100" y="4420779"/>
            <a:chExt cx="4330099" cy="2367615"/>
          </a:xfrm>
        </p:grpSpPr>
        <p:pic>
          <p:nvPicPr>
            <p:cNvPr id="9" name="Picture 8" descr="A pile of plastic bottles and other trash&#10;&#10;Description automatically generated">
              <a:extLst>
                <a:ext uri="{FF2B5EF4-FFF2-40B4-BE49-F238E27FC236}">
                  <a16:creationId xmlns:a16="http://schemas.microsoft.com/office/drawing/2014/main" id="{EA64E2A3-C11F-703C-CCFE-CB1A89D494D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46100" y="4420779"/>
              <a:ext cx="4330099" cy="2367615"/>
            </a:xfrm>
            <a:prstGeom prst="rect">
              <a:avLst/>
            </a:prstGeom>
          </p:spPr>
        </p:pic>
        <p:sp>
          <p:nvSpPr>
            <p:cNvPr id="10" name="TextBox 9">
              <a:extLst>
                <a:ext uri="{FF2B5EF4-FFF2-40B4-BE49-F238E27FC236}">
                  <a16:creationId xmlns:a16="http://schemas.microsoft.com/office/drawing/2014/main" id="{F5AB43A2-1CFF-A154-A887-727F327E7B19}"/>
                </a:ext>
              </a:extLst>
            </p:cNvPr>
            <p:cNvSpPr txBox="1"/>
            <p:nvPr/>
          </p:nvSpPr>
          <p:spPr>
            <a:xfrm>
              <a:off x="946100" y="6564043"/>
              <a:ext cx="1343025" cy="215444"/>
            </a:xfrm>
            <a:prstGeom prst="rect">
              <a:avLst/>
            </a:prstGeom>
            <a:noFill/>
          </p:spPr>
          <p:txBody>
            <a:bodyPr wrap="square" rtlCol="0">
              <a:spAutoFit/>
            </a:bodyPr>
            <a:lstStyle/>
            <a:p>
              <a:r>
                <a:rPr lang="en-GB" sz="800" dirty="0">
                  <a:solidFill>
                    <a:schemeClr val="bg1"/>
                  </a:solidFill>
                </a:rPr>
                <a:t>Credit: MSC</a:t>
              </a:r>
            </a:p>
          </p:txBody>
        </p:sp>
      </p:grpSp>
      <p:grpSp>
        <p:nvGrpSpPr>
          <p:cNvPr id="11" name="Group 10">
            <a:extLst>
              <a:ext uri="{FF2B5EF4-FFF2-40B4-BE49-F238E27FC236}">
                <a16:creationId xmlns:a16="http://schemas.microsoft.com/office/drawing/2014/main" id="{BEB692A2-6B59-928C-A589-3FF29CFBAEBD}"/>
              </a:ext>
            </a:extLst>
          </p:cNvPr>
          <p:cNvGrpSpPr/>
          <p:nvPr/>
        </p:nvGrpSpPr>
        <p:grpSpPr>
          <a:xfrm>
            <a:off x="6086684" y="3534770"/>
            <a:ext cx="6095999" cy="3323230"/>
            <a:chOff x="6581779" y="4433164"/>
            <a:chExt cx="4279082" cy="2355230"/>
          </a:xfrm>
        </p:grpSpPr>
        <p:pic>
          <p:nvPicPr>
            <p:cNvPr id="12" name="Picture 11" descr="A group of people sitting at a table&#10;&#10;Description automatically generated">
              <a:extLst>
                <a:ext uri="{FF2B5EF4-FFF2-40B4-BE49-F238E27FC236}">
                  <a16:creationId xmlns:a16="http://schemas.microsoft.com/office/drawing/2014/main" id="{563E6511-240B-D19E-1155-69B1326AEA0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581782" y="4433164"/>
              <a:ext cx="4279079" cy="2346323"/>
            </a:xfrm>
            <a:prstGeom prst="rect">
              <a:avLst/>
            </a:prstGeom>
          </p:spPr>
        </p:pic>
        <p:sp>
          <p:nvSpPr>
            <p:cNvPr id="13" name="TextBox 12">
              <a:extLst>
                <a:ext uri="{FF2B5EF4-FFF2-40B4-BE49-F238E27FC236}">
                  <a16:creationId xmlns:a16="http://schemas.microsoft.com/office/drawing/2014/main" id="{5014C851-033F-140D-1FC7-86814DB61593}"/>
                </a:ext>
              </a:extLst>
            </p:cNvPr>
            <p:cNvSpPr txBox="1"/>
            <p:nvPr/>
          </p:nvSpPr>
          <p:spPr>
            <a:xfrm>
              <a:off x="6581779" y="6566616"/>
              <a:ext cx="1349118" cy="221778"/>
            </a:xfrm>
            <a:prstGeom prst="rect">
              <a:avLst/>
            </a:prstGeom>
            <a:noFill/>
          </p:spPr>
          <p:txBody>
            <a:bodyPr wrap="square" rtlCol="0">
              <a:spAutoFit/>
            </a:bodyPr>
            <a:lstStyle/>
            <a:p>
              <a:r>
                <a:rPr lang="en-GB" sz="800" dirty="0">
                  <a:solidFill>
                    <a:schemeClr val="bg1"/>
                  </a:solidFill>
                </a:rPr>
                <a:t>Credit: MSC</a:t>
              </a:r>
            </a:p>
          </p:txBody>
        </p:sp>
      </p:grpSp>
      <p:grpSp>
        <p:nvGrpSpPr>
          <p:cNvPr id="14" name="Group 13">
            <a:extLst>
              <a:ext uri="{FF2B5EF4-FFF2-40B4-BE49-F238E27FC236}">
                <a16:creationId xmlns:a16="http://schemas.microsoft.com/office/drawing/2014/main" id="{8018D124-F01F-3913-3060-9EB89CA50198}"/>
              </a:ext>
            </a:extLst>
          </p:cNvPr>
          <p:cNvGrpSpPr/>
          <p:nvPr/>
        </p:nvGrpSpPr>
        <p:grpSpPr>
          <a:xfrm>
            <a:off x="0" y="0"/>
            <a:ext cx="6096000" cy="3534770"/>
            <a:chOff x="6672181" y="4490385"/>
            <a:chExt cx="4338196" cy="2367615"/>
          </a:xfrm>
        </p:grpSpPr>
        <p:pic>
          <p:nvPicPr>
            <p:cNvPr id="15" name="Picture 14" descr="A scuba diver working on a computer&#10;&#10;Description automatically generated">
              <a:extLst>
                <a:ext uri="{FF2B5EF4-FFF2-40B4-BE49-F238E27FC236}">
                  <a16:creationId xmlns:a16="http://schemas.microsoft.com/office/drawing/2014/main" id="{BF59634C-89DB-C32E-A614-6E87FB1F3AA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672182" y="4490385"/>
              <a:ext cx="4338195" cy="2367615"/>
            </a:xfrm>
            <a:prstGeom prst="rect">
              <a:avLst/>
            </a:prstGeom>
          </p:spPr>
        </p:pic>
        <p:sp>
          <p:nvSpPr>
            <p:cNvPr id="16" name="TextBox 15">
              <a:extLst>
                <a:ext uri="{FF2B5EF4-FFF2-40B4-BE49-F238E27FC236}">
                  <a16:creationId xmlns:a16="http://schemas.microsoft.com/office/drawing/2014/main" id="{8DDE20D4-8A7C-665E-12F4-9F7612AE44C7}"/>
                </a:ext>
              </a:extLst>
            </p:cNvPr>
            <p:cNvSpPr txBox="1"/>
            <p:nvPr/>
          </p:nvSpPr>
          <p:spPr>
            <a:xfrm>
              <a:off x="6672181" y="6552268"/>
              <a:ext cx="1343025" cy="215444"/>
            </a:xfrm>
            <a:prstGeom prst="rect">
              <a:avLst/>
            </a:prstGeom>
            <a:noFill/>
          </p:spPr>
          <p:txBody>
            <a:bodyPr wrap="square" rtlCol="0">
              <a:spAutoFit/>
            </a:bodyPr>
            <a:lstStyle/>
            <a:p>
              <a:r>
                <a:rPr lang="en-GB" sz="800" dirty="0">
                  <a:solidFill>
                    <a:schemeClr val="bg1"/>
                  </a:solidFill>
                </a:rPr>
                <a:t>Credit: Sue Scott</a:t>
              </a:r>
            </a:p>
          </p:txBody>
        </p:sp>
      </p:grpSp>
      <p:sp>
        <p:nvSpPr>
          <p:cNvPr id="17" name="TextBox 16">
            <a:extLst>
              <a:ext uri="{FF2B5EF4-FFF2-40B4-BE49-F238E27FC236}">
                <a16:creationId xmlns:a16="http://schemas.microsoft.com/office/drawing/2014/main" id="{56E077E3-18C2-9EAB-D1D3-7A9E9BCECAEE}"/>
              </a:ext>
            </a:extLst>
          </p:cNvPr>
          <p:cNvSpPr txBox="1"/>
          <p:nvPr/>
        </p:nvSpPr>
        <p:spPr>
          <a:xfrm>
            <a:off x="3759958" y="1413442"/>
            <a:ext cx="2006222" cy="707886"/>
          </a:xfrm>
          <a:prstGeom prst="rect">
            <a:avLst/>
          </a:prstGeom>
          <a:noFill/>
        </p:spPr>
        <p:txBody>
          <a:bodyPr wrap="square" rtlCol="0">
            <a:spAutoFit/>
          </a:bodyPr>
          <a:lstStyle/>
          <a:p>
            <a:r>
              <a:rPr lang="en-GB" sz="4000" dirty="0">
                <a:solidFill>
                  <a:schemeClr val="tx2"/>
                </a:solidFill>
                <a:latin typeface="+mj-lt"/>
              </a:rPr>
              <a:t>Rewild</a:t>
            </a:r>
            <a:endParaRPr lang="en-GB" dirty="0">
              <a:solidFill>
                <a:schemeClr val="tx2"/>
              </a:solidFill>
              <a:latin typeface="+mj-lt"/>
            </a:endParaRPr>
          </a:p>
        </p:txBody>
      </p:sp>
      <p:sp>
        <p:nvSpPr>
          <p:cNvPr id="18" name="TextBox 17">
            <a:extLst>
              <a:ext uri="{FF2B5EF4-FFF2-40B4-BE49-F238E27FC236}">
                <a16:creationId xmlns:a16="http://schemas.microsoft.com/office/drawing/2014/main" id="{26AFABD5-404B-D603-BA7D-57E4BCA934AC}"/>
              </a:ext>
            </a:extLst>
          </p:cNvPr>
          <p:cNvSpPr txBox="1"/>
          <p:nvPr/>
        </p:nvSpPr>
        <p:spPr>
          <a:xfrm>
            <a:off x="9332479" y="1767385"/>
            <a:ext cx="2006222" cy="707886"/>
          </a:xfrm>
          <a:prstGeom prst="rect">
            <a:avLst/>
          </a:prstGeom>
          <a:noFill/>
        </p:spPr>
        <p:txBody>
          <a:bodyPr wrap="square" rtlCol="0">
            <a:spAutoFit/>
          </a:bodyPr>
          <a:lstStyle/>
          <a:p>
            <a:r>
              <a:rPr lang="en-GB" sz="4000" dirty="0">
                <a:solidFill>
                  <a:schemeClr val="tx2"/>
                </a:solidFill>
                <a:latin typeface="+mj-lt"/>
              </a:rPr>
              <a:t>Invest</a:t>
            </a:r>
            <a:endParaRPr lang="en-GB" dirty="0">
              <a:solidFill>
                <a:schemeClr val="tx2"/>
              </a:solidFill>
              <a:latin typeface="+mj-lt"/>
            </a:endParaRPr>
          </a:p>
        </p:txBody>
      </p:sp>
      <p:sp>
        <p:nvSpPr>
          <p:cNvPr id="19" name="TextBox 18">
            <a:extLst>
              <a:ext uri="{FF2B5EF4-FFF2-40B4-BE49-F238E27FC236}">
                <a16:creationId xmlns:a16="http://schemas.microsoft.com/office/drawing/2014/main" id="{F72CF310-3720-8208-C67B-CB9D5EA61D1B}"/>
              </a:ext>
            </a:extLst>
          </p:cNvPr>
          <p:cNvSpPr txBox="1"/>
          <p:nvPr/>
        </p:nvSpPr>
        <p:spPr>
          <a:xfrm>
            <a:off x="382137" y="3879832"/>
            <a:ext cx="2374713" cy="707886"/>
          </a:xfrm>
          <a:prstGeom prst="rect">
            <a:avLst/>
          </a:prstGeom>
          <a:noFill/>
        </p:spPr>
        <p:txBody>
          <a:bodyPr wrap="square" rtlCol="0">
            <a:spAutoFit/>
          </a:bodyPr>
          <a:lstStyle/>
          <a:p>
            <a:r>
              <a:rPr lang="en-GB" sz="4000" dirty="0">
                <a:solidFill>
                  <a:schemeClr val="tx2"/>
                </a:solidFill>
                <a:latin typeface="+mj-lt"/>
              </a:rPr>
              <a:t>Reduce</a:t>
            </a:r>
            <a:endParaRPr lang="en-GB" dirty="0">
              <a:solidFill>
                <a:schemeClr val="tx2"/>
              </a:solidFill>
              <a:latin typeface="+mj-lt"/>
            </a:endParaRPr>
          </a:p>
        </p:txBody>
      </p:sp>
      <p:sp>
        <p:nvSpPr>
          <p:cNvPr id="20" name="TextBox 19">
            <a:extLst>
              <a:ext uri="{FF2B5EF4-FFF2-40B4-BE49-F238E27FC236}">
                <a16:creationId xmlns:a16="http://schemas.microsoft.com/office/drawing/2014/main" id="{63B8D051-53E2-63DE-CB8F-88A83BB1946D}"/>
              </a:ext>
            </a:extLst>
          </p:cNvPr>
          <p:cNvSpPr txBox="1"/>
          <p:nvPr/>
        </p:nvSpPr>
        <p:spPr>
          <a:xfrm>
            <a:off x="6957766" y="3715857"/>
            <a:ext cx="2374713" cy="707886"/>
          </a:xfrm>
          <a:prstGeom prst="rect">
            <a:avLst/>
          </a:prstGeom>
          <a:noFill/>
        </p:spPr>
        <p:txBody>
          <a:bodyPr wrap="square" rtlCol="0">
            <a:spAutoFit/>
          </a:bodyPr>
          <a:lstStyle/>
          <a:p>
            <a:r>
              <a:rPr lang="en-GB" sz="4000" dirty="0">
                <a:solidFill>
                  <a:schemeClr val="tx2"/>
                </a:solidFill>
                <a:latin typeface="+mj-lt"/>
              </a:rPr>
              <a:t>Educate</a:t>
            </a:r>
            <a:endParaRPr lang="en-GB" dirty="0">
              <a:solidFill>
                <a:schemeClr val="tx2"/>
              </a:solidFill>
              <a:latin typeface="+mj-lt"/>
            </a:endParaRPr>
          </a:p>
        </p:txBody>
      </p:sp>
    </p:spTree>
    <p:extLst>
      <p:ext uri="{BB962C8B-B14F-4D97-AF65-F5344CB8AC3E}">
        <p14:creationId xmlns:p14="http://schemas.microsoft.com/office/powerpoint/2010/main" val="82203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28DF5D2-BEA5-FDB1-59CD-CDC79C2392E0}"/>
              </a:ext>
            </a:extLst>
          </p:cNvPr>
          <p:cNvSpPr txBox="1"/>
          <p:nvPr/>
        </p:nvSpPr>
        <p:spPr>
          <a:xfrm>
            <a:off x="938004" y="4144683"/>
            <a:ext cx="1343025" cy="215444"/>
          </a:xfrm>
          <a:prstGeom prst="rect">
            <a:avLst/>
          </a:prstGeom>
          <a:noFill/>
        </p:spPr>
        <p:txBody>
          <a:bodyPr wrap="square" rtlCol="0">
            <a:spAutoFit/>
          </a:bodyPr>
          <a:lstStyle/>
          <a:p>
            <a:r>
              <a:rPr lang="en-GB" sz="800" dirty="0">
                <a:solidFill>
                  <a:schemeClr val="bg1"/>
                </a:solidFill>
              </a:rPr>
              <a:t>Credit: MSC</a:t>
            </a:r>
          </a:p>
        </p:txBody>
      </p:sp>
      <p:sp>
        <p:nvSpPr>
          <p:cNvPr id="4" name="Text Placeholder 3">
            <a:extLst>
              <a:ext uri="{FF2B5EF4-FFF2-40B4-BE49-F238E27FC236}">
                <a16:creationId xmlns:a16="http://schemas.microsoft.com/office/drawing/2014/main" id="{F25369D1-26AF-46A6-9C19-E0BBE2A62C1E}"/>
              </a:ext>
            </a:extLst>
          </p:cNvPr>
          <p:cNvSpPr>
            <a:spLocks noGrp="1"/>
          </p:cNvSpPr>
          <p:nvPr>
            <p:ph type="body" sz="quarter" idx="13"/>
          </p:nvPr>
        </p:nvSpPr>
        <p:spPr>
          <a:xfrm>
            <a:off x="763588" y="567470"/>
            <a:ext cx="8585128" cy="879053"/>
          </a:xfrm>
        </p:spPr>
        <p:txBody>
          <a:bodyPr>
            <a:normAutofit/>
          </a:bodyPr>
          <a:lstStyle/>
          <a:p>
            <a:r>
              <a:rPr lang="en-GB" dirty="0"/>
              <a:t>What are we calling for?</a:t>
            </a:r>
          </a:p>
        </p:txBody>
      </p:sp>
      <p:sp>
        <p:nvSpPr>
          <p:cNvPr id="17" name="Text Placeholder 1">
            <a:extLst>
              <a:ext uri="{FF2B5EF4-FFF2-40B4-BE49-F238E27FC236}">
                <a16:creationId xmlns:a16="http://schemas.microsoft.com/office/drawing/2014/main" id="{FD296910-F97C-DBF6-5E3B-746152E96A51}"/>
              </a:ext>
            </a:extLst>
          </p:cNvPr>
          <p:cNvSpPr>
            <a:spLocks noGrp="1"/>
          </p:cNvSpPr>
          <p:nvPr>
            <p:ph type="body" sz="quarter" idx="11"/>
          </p:nvPr>
        </p:nvSpPr>
        <p:spPr>
          <a:xfrm>
            <a:off x="495499" y="2507075"/>
            <a:ext cx="7338316" cy="3783455"/>
          </a:xfrm>
        </p:spPr>
        <p:txBody>
          <a:bodyPr>
            <a:normAutofit lnSpcReduction="10000"/>
          </a:bodyPr>
          <a:lstStyle/>
          <a:p>
            <a:pPr marL="742950" indent="-742950">
              <a:buFont typeface="+mj-lt"/>
              <a:buAutoNum type="arabicPeriod"/>
            </a:pPr>
            <a:r>
              <a:rPr lang="en-GB" dirty="0">
                <a:solidFill>
                  <a:schemeClr val="accent1"/>
                </a:solidFill>
              </a:rPr>
              <a:t>Scale up rewilding</a:t>
            </a:r>
          </a:p>
          <a:p>
            <a:pPr marL="742950" indent="-742950">
              <a:buFont typeface="+mj-lt"/>
              <a:buAutoNum type="arabicPeriod"/>
            </a:pPr>
            <a:r>
              <a:rPr lang="en-GB" dirty="0">
                <a:solidFill>
                  <a:schemeClr val="accent1"/>
                </a:solidFill>
              </a:rPr>
              <a:t>Build blue carbon protection into policies and plans</a:t>
            </a:r>
          </a:p>
          <a:p>
            <a:pPr marL="742950" indent="-742950">
              <a:buFont typeface="+mj-lt"/>
              <a:buAutoNum type="arabicPeriod"/>
            </a:pPr>
            <a:r>
              <a:rPr lang="en-GB" dirty="0">
                <a:solidFill>
                  <a:schemeClr val="accent1"/>
                </a:solidFill>
              </a:rPr>
              <a:t>Develop sustainable fisheries &amp; aquaculture.</a:t>
            </a:r>
          </a:p>
          <a:p>
            <a:endParaRPr lang="en-GB" sz="3600" b="1" dirty="0"/>
          </a:p>
          <a:p>
            <a:r>
              <a:rPr lang="en-GB" sz="2000" dirty="0">
                <a:solidFill>
                  <a:schemeClr val="accent1"/>
                </a:solidFill>
                <a:hlinkClick r:id="rId3"/>
              </a:rPr>
              <a:t>https://www.mcsuk.org/ocean-emergency/climate-change/blue-carbon/</a:t>
            </a:r>
            <a:r>
              <a:rPr lang="en-GB" sz="2000" dirty="0">
                <a:solidFill>
                  <a:schemeClr val="accent1"/>
                </a:solidFill>
              </a:rPr>
              <a:t> </a:t>
            </a:r>
          </a:p>
          <a:p>
            <a:endParaRPr lang="en-GB" sz="3600" b="1" dirty="0"/>
          </a:p>
        </p:txBody>
      </p:sp>
      <p:pic>
        <p:nvPicPr>
          <p:cNvPr id="3" name="Picture 2">
            <a:extLst>
              <a:ext uri="{FF2B5EF4-FFF2-40B4-BE49-F238E27FC236}">
                <a16:creationId xmlns:a16="http://schemas.microsoft.com/office/drawing/2014/main" id="{30F47DBA-E589-5DD6-297E-E176639D1EB8}"/>
              </a:ext>
            </a:extLst>
          </p:cNvPr>
          <p:cNvPicPr>
            <a:picLocks noChangeAspect="1"/>
          </p:cNvPicPr>
          <p:nvPr/>
        </p:nvPicPr>
        <p:blipFill rotWithShape="1">
          <a:blip r:embed="rId4"/>
          <a:srcRect l="43542" t="26110" r="27917" b="6297"/>
          <a:stretch/>
        </p:blipFill>
        <p:spPr>
          <a:xfrm>
            <a:off x="8447964" y="1890647"/>
            <a:ext cx="3744036" cy="4987492"/>
          </a:xfrm>
          <a:prstGeom prst="rect">
            <a:avLst/>
          </a:prstGeom>
        </p:spPr>
      </p:pic>
    </p:spTree>
    <p:extLst>
      <p:ext uri="{BB962C8B-B14F-4D97-AF65-F5344CB8AC3E}">
        <p14:creationId xmlns:p14="http://schemas.microsoft.com/office/powerpoint/2010/main" val="8051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FA7037-E718-9F1E-246D-9FEDC7A1C59A}"/>
              </a:ext>
            </a:extLst>
          </p:cNvPr>
          <p:cNvPicPr>
            <a:picLocks noChangeAspect="1"/>
          </p:cNvPicPr>
          <p:nvPr/>
        </p:nvPicPr>
        <p:blipFill>
          <a:blip r:embed="rId3"/>
          <a:srcRect l="23510" r="24881"/>
          <a:stretch/>
        </p:blipFill>
        <p:spPr>
          <a:xfrm>
            <a:off x="0" y="0"/>
            <a:ext cx="5308979" cy="6858000"/>
          </a:xfrm>
          <a:prstGeom prst="rect">
            <a:avLst/>
          </a:prstGeom>
        </p:spPr>
      </p:pic>
      <p:sp>
        <p:nvSpPr>
          <p:cNvPr id="3" name="Text Placeholder 1">
            <a:extLst>
              <a:ext uri="{FF2B5EF4-FFF2-40B4-BE49-F238E27FC236}">
                <a16:creationId xmlns:a16="http://schemas.microsoft.com/office/drawing/2014/main" id="{B55351F5-B578-FEF5-F69B-58E55B488E12}"/>
              </a:ext>
            </a:extLst>
          </p:cNvPr>
          <p:cNvSpPr txBox="1">
            <a:spLocks/>
          </p:cNvSpPr>
          <p:nvPr/>
        </p:nvSpPr>
        <p:spPr>
          <a:xfrm>
            <a:off x="5940956" y="992173"/>
            <a:ext cx="5782471" cy="5354036"/>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dirty="0">
                <a:solidFill>
                  <a:schemeClr val="accent1"/>
                </a:solidFill>
              </a:rPr>
              <a:t>Super seagrass</a:t>
            </a:r>
          </a:p>
          <a:p>
            <a:r>
              <a:rPr lang="en-GB" dirty="0">
                <a:solidFill>
                  <a:schemeClr val="accent1"/>
                </a:solidFill>
              </a:rPr>
              <a:t>Flowering plant</a:t>
            </a:r>
          </a:p>
          <a:p>
            <a:r>
              <a:rPr lang="en-GB" dirty="0">
                <a:solidFill>
                  <a:schemeClr val="accent1"/>
                </a:solidFill>
              </a:rPr>
              <a:t>Sheltered areas</a:t>
            </a:r>
          </a:p>
          <a:p>
            <a:r>
              <a:rPr lang="en-GB" dirty="0">
                <a:solidFill>
                  <a:schemeClr val="accent1"/>
                </a:solidFill>
              </a:rPr>
              <a:t>Very old!</a:t>
            </a:r>
          </a:p>
          <a:p>
            <a:r>
              <a:rPr lang="en-GB" dirty="0">
                <a:solidFill>
                  <a:schemeClr val="accent1"/>
                </a:solidFill>
              </a:rPr>
              <a:t>Coastal erosion</a:t>
            </a:r>
          </a:p>
          <a:p>
            <a:r>
              <a:rPr lang="en-GB" dirty="0">
                <a:solidFill>
                  <a:schemeClr val="accent1"/>
                </a:solidFill>
              </a:rPr>
              <a:t>Rhizomes</a:t>
            </a:r>
          </a:p>
          <a:p>
            <a:r>
              <a:rPr lang="en-GB" dirty="0">
                <a:solidFill>
                  <a:schemeClr val="accent1"/>
                </a:solidFill>
              </a:rPr>
              <a:t>Biodiversity hotspots.</a:t>
            </a:r>
          </a:p>
          <a:p>
            <a:endParaRPr lang="en-GB" dirty="0"/>
          </a:p>
        </p:txBody>
      </p:sp>
      <p:pic>
        <p:nvPicPr>
          <p:cNvPr id="4" name="Picture 3" descr="A black background with blue bubbles&#10;&#10;Description automatically generated">
            <a:extLst>
              <a:ext uri="{FF2B5EF4-FFF2-40B4-BE49-F238E27FC236}">
                <a16:creationId xmlns:a16="http://schemas.microsoft.com/office/drawing/2014/main" id="{ED775475-2E9B-6299-FDA5-57198C38A06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873547" y="5718413"/>
            <a:ext cx="2068244" cy="874364"/>
          </a:xfrm>
          <a:prstGeom prst="rect">
            <a:avLst/>
          </a:prstGeom>
        </p:spPr>
      </p:pic>
      <p:sp>
        <p:nvSpPr>
          <p:cNvPr id="5" name="TextBox 4">
            <a:extLst>
              <a:ext uri="{FF2B5EF4-FFF2-40B4-BE49-F238E27FC236}">
                <a16:creationId xmlns:a16="http://schemas.microsoft.com/office/drawing/2014/main" id="{9D7B3136-948F-50FB-86B2-56821DF8CD6D}"/>
              </a:ext>
            </a:extLst>
          </p:cNvPr>
          <p:cNvSpPr txBox="1"/>
          <p:nvPr/>
        </p:nvSpPr>
        <p:spPr>
          <a:xfrm>
            <a:off x="130968" y="6456752"/>
            <a:ext cx="2748404" cy="523220"/>
          </a:xfrm>
          <a:prstGeom prst="rect">
            <a:avLst/>
          </a:prstGeom>
          <a:noFill/>
        </p:spPr>
        <p:txBody>
          <a:bodyPr wrap="square" rtlCol="0">
            <a:spAutoFit/>
          </a:bodyPr>
          <a:lstStyle/>
          <a:p>
            <a:r>
              <a:rPr lang="en-GB" sz="1000" i="1" dirty="0">
                <a:solidFill>
                  <a:schemeClr val="bg1"/>
                </a:solidFill>
              </a:rPr>
              <a:t>Credit – Georgie Bull</a:t>
            </a:r>
          </a:p>
          <a:p>
            <a:endParaRPr lang="en-GB" dirty="0"/>
          </a:p>
        </p:txBody>
      </p:sp>
    </p:spTree>
    <p:extLst>
      <p:ext uri="{BB962C8B-B14F-4D97-AF65-F5344CB8AC3E}">
        <p14:creationId xmlns:p14="http://schemas.microsoft.com/office/powerpoint/2010/main" val="33902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55351F5-B578-FEF5-F69B-58E55B488E12}"/>
              </a:ext>
            </a:extLst>
          </p:cNvPr>
          <p:cNvSpPr txBox="1">
            <a:spLocks/>
          </p:cNvSpPr>
          <p:nvPr/>
        </p:nvSpPr>
        <p:spPr>
          <a:xfrm>
            <a:off x="741159" y="751982"/>
            <a:ext cx="5782471" cy="5354036"/>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dirty="0">
                <a:solidFill>
                  <a:schemeClr val="accent1"/>
                </a:solidFill>
              </a:rPr>
              <a:t>Seagrass decline</a:t>
            </a:r>
          </a:p>
          <a:p>
            <a:r>
              <a:rPr lang="en-GB" dirty="0">
                <a:solidFill>
                  <a:schemeClr val="accent1"/>
                </a:solidFill>
              </a:rPr>
              <a:t>Industry</a:t>
            </a:r>
          </a:p>
          <a:p>
            <a:r>
              <a:rPr lang="en-GB" dirty="0">
                <a:solidFill>
                  <a:schemeClr val="accent1"/>
                </a:solidFill>
              </a:rPr>
              <a:t>Boats</a:t>
            </a:r>
          </a:p>
          <a:p>
            <a:r>
              <a:rPr lang="en-GB" dirty="0">
                <a:solidFill>
                  <a:schemeClr val="accent1"/>
                </a:solidFill>
              </a:rPr>
              <a:t>Storms</a:t>
            </a:r>
          </a:p>
          <a:p>
            <a:r>
              <a:rPr lang="en-GB" dirty="0">
                <a:solidFill>
                  <a:schemeClr val="accent1"/>
                </a:solidFill>
              </a:rPr>
              <a:t>Pollution</a:t>
            </a:r>
          </a:p>
          <a:p>
            <a:r>
              <a:rPr lang="en-GB" dirty="0">
                <a:solidFill>
                  <a:schemeClr val="accent1"/>
                </a:solidFill>
              </a:rPr>
              <a:t>Recreation</a:t>
            </a:r>
          </a:p>
          <a:p>
            <a:r>
              <a:rPr lang="en-GB" dirty="0">
                <a:solidFill>
                  <a:schemeClr val="accent1"/>
                </a:solidFill>
              </a:rPr>
              <a:t>Anchoring / mooring.</a:t>
            </a:r>
          </a:p>
          <a:p>
            <a:endParaRPr lang="en-GB" dirty="0"/>
          </a:p>
        </p:txBody>
      </p:sp>
      <p:pic>
        <p:nvPicPr>
          <p:cNvPr id="4" name="Picture 3" descr="A black background with blue bubbles&#10;&#10;Description automatically generated">
            <a:extLst>
              <a:ext uri="{FF2B5EF4-FFF2-40B4-BE49-F238E27FC236}">
                <a16:creationId xmlns:a16="http://schemas.microsoft.com/office/drawing/2014/main" id="{ED775475-2E9B-6299-FDA5-57198C38A06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0950" y="5609684"/>
            <a:ext cx="2068244" cy="874364"/>
          </a:xfrm>
          <a:prstGeom prst="rect">
            <a:avLst/>
          </a:prstGeom>
        </p:spPr>
      </p:pic>
      <p:pic>
        <p:nvPicPr>
          <p:cNvPr id="5" name="Picture 4">
            <a:extLst>
              <a:ext uri="{FF2B5EF4-FFF2-40B4-BE49-F238E27FC236}">
                <a16:creationId xmlns:a16="http://schemas.microsoft.com/office/drawing/2014/main" id="{5A42A1E2-DAC6-DEB7-CA45-5096341E3E91}"/>
              </a:ext>
            </a:extLst>
          </p:cNvPr>
          <p:cNvPicPr>
            <a:picLocks noChangeAspect="1"/>
          </p:cNvPicPr>
          <p:nvPr/>
        </p:nvPicPr>
        <p:blipFill>
          <a:blip r:embed="rId4"/>
          <a:srcRect l="18019" r="20849"/>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787313A5-937B-798F-5E28-6C54770F6B1C}"/>
              </a:ext>
            </a:extLst>
          </p:cNvPr>
          <p:cNvSpPr txBox="1"/>
          <p:nvPr/>
        </p:nvSpPr>
        <p:spPr>
          <a:xfrm>
            <a:off x="10435028" y="6484048"/>
            <a:ext cx="2748404" cy="523220"/>
          </a:xfrm>
          <a:prstGeom prst="rect">
            <a:avLst/>
          </a:prstGeom>
          <a:noFill/>
        </p:spPr>
        <p:txBody>
          <a:bodyPr wrap="square" rtlCol="0">
            <a:spAutoFit/>
          </a:bodyPr>
          <a:lstStyle/>
          <a:p>
            <a:r>
              <a:rPr lang="en-GB" sz="1000" i="1" dirty="0">
                <a:solidFill>
                  <a:schemeClr val="bg1"/>
                </a:solidFill>
              </a:rPr>
              <a:t>Credit – Georgie Bull</a:t>
            </a:r>
          </a:p>
          <a:p>
            <a:endParaRPr lang="en-GB" dirty="0"/>
          </a:p>
        </p:txBody>
      </p:sp>
    </p:spTree>
    <p:extLst>
      <p:ext uri="{BB962C8B-B14F-4D97-AF65-F5344CB8AC3E}">
        <p14:creationId xmlns:p14="http://schemas.microsoft.com/office/powerpoint/2010/main" val="27106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0B5D5C-992D-9F59-1C4B-C2B3C2A5BEA7}"/>
              </a:ext>
            </a:extLst>
          </p:cNvPr>
          <p:cNvSpPr txBox="1"/>
          <p:nvPr/>
        </p:nvSpPr>
        <p:spPr>
          <a:xfrm>
            <a:off x="2042615" y="3075057"/>
            <a:ext cx="8106770" cy="707886"/>
          </a:xfrm>
          <a:prstGeom prst="rect">
            <a:avLst/>
          </a:prstGeom>
          <a:noFill/>
        </p:spPr>
        <p:txBody>
          <a:bodyPr wrap="square" rtlCol="0">
            <a:spAutoFit/>
          </a:bodyPr>
          <a:lstStyle/>
          <a:p>
            <a:r>
              <a:rPr lang="en-GB" sz="4000" b="1" dirty="0">
                <a:solidFill>
                  <a:schemeClr val="bg1"/>
                </a:solidFill>
              </a:rPr>
              <a:t>1. Advanced mooring systems</a:t>
            </a:r>
          </a:p>
        </p:txBody>
      </p:sp>
      <p:pic>
        <p:nvPicPr>
          <p:cNvPr id="10" name="Picture 9" descr="A yellow and black spotted shark&#10;&#10;Description automatically generated">
            <a:extLst>
              <a:ext uri="{FF2B5EF4-FFF2-40B4-BE49-F238E27FC236}">
                <a16:creationId xmlns:a16="http://schemas.microsoft.com/office/drawing/2014/main" id="{B2B79774-63E7-813A-E1E2-DA1303F2179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524302" y="2415653"/>
            <a:ext cx="3923731" cy="3923731"/>
          </a:xfrm>
          <a:prstGeom prst="rect">
            <a:avLst/>
          </a:prstGeom>
        </p:spPr>
      </p:pic>
      <p:pic>
        <p:nvPicPr>
          <p:cNvPr id="12" name="Picture 11" descr="A seahorse with a black background&#10;&#10;Description automatically generated">
            <a:extLst>
              <a:ext uri="{FF2B5EF4-FFF2-40B4-BE49-F238E27FC236}">
                <a16:creationId xmlns:a16="http://schemas.microsoft.com/office/drawing/2014/main" id="{2C1198BA-B46C-1FD5-B924-8A47B2DC9E3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806820">
            <a:off x="9024020" y="992317"/>
            <a:ext cx="1888994" cy="1888994"/>
          </a:xfrm>
          <a:prstGeom prst="rect">
            <a:avLst/>
          </a:prstGeom>
        </p:spPr>
      </p:pic>
    </p:spTree>
    <p:extLst>
      <p:ext uri="{BB962C8B-B14F-4D97-AF65-F5344CB8AC3E}">
        <p14:creationId xmlns:p14="http://schemas.microsoft.com/office/powerpoint/2010/main" val="258061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2F59A-B312-C532-2D2B-E8F0BBC1AA52}"/>
              </a:ext>
            </a:extLst>
          </p:cNvPr>
          <p:cNvSpPr>
            <a:spLocks noGrp="1"/>
          </p:cNvSpPr>
          <p:nvPr>
            <p:ph type="body" sz="quarter" idx="11"/>
          </p:nvPr>
        </p:nvSpPr>
        <p:spPr>
          <a:xfrm>
            <a:off x="763588" y="2176454"/>
            <a:ext cx="6859725" cy="3666281"/>
          </a:xfrm>
        </p:spPr>
        <p:txBody>
          <a:bodyPr vert="horz" lIns="91440" tIns="45720" rIns="91440" bIns="45720" rtlCol="0" anchor="t">
            <a:normAutofit/>
          </a:bodyPr>
          <a:lstStyle/>
          <a:p>
            <a:pPr marL="457200" indent="-457200">
              <a:buFont typeface="+mj-lt"/>
              <a:buAutoNum type="arabicPeriod"/>
            </a:pPr>
            <a:r>
              <a:rPr lang="en-GB" sz="2400" dirty="0"/>
              <a:t>The climate crisis</a:t>
            </a:r>
          </a:p>
          <a:p>
            <a:pPr marL="457200" indent="-457200">
              <a:buFont typeface="+mj-lt"/>
              <a:buAutoNum type="arabicPeriod"/>
            </a:pPr>
            <a:r>
              <a:rPr lang="en-GB" sz="2400" dirty="0"/>
              <a:t>Global targets </a:t>
            </a:r>
          </a:p>
          <a:p>
            <a:pPr marL="457200" indent="-457200">
              <a:buFont typeface="+mj-lt"/>
              <a:buAutoNum type="arabicPeriod"/>
            </a:pPr>
            <a:r>
              <a:rPr lang="en-GB" sz="2400" dirty="0"/>
              <a:t>Blue Carbon</a:t>
            </a:r>
          </a:p>
          <a:p>
            <a:pPr marL="457200" indent="-457200">
              <a:buFont typeface="+mj-lt"/>
              <a:buAutoNum type="arabicPeriod"/>
            </a:pPr>
            <a:r>
              <a:rPr lang="en-GB" sz="2400" dirty="0"/>
              <a:t>Project summary</a:t>
            </a:r>
          </a:p>
          <a:p>
            <a:pPr marL="457200" indent="-457200">
              <a:buFont typeface="+mj-lt"/>
              <a:buAutoNum type="arabicPeriod"/>
            </a:pPr>
            <a:r>
              <a:rPr lang="en-GB" sz="2400" dirty="0"/>
              <a:t>What can you do?</a:t>
            </a:r>
          </a:p>
          <a:p>
            <a:pPr marL="457200" indent="-457200">
              <a:buFont typeface="+mj-lt"/>
              <a:buAutoNum type="arabicPeriod"/>
            </a:pPr>
            <a:r>
              <a:rPr lang="en-GB" sz="2400" dirty="0"/>
              <a:t>Time for questions. </a:t>
            </a:r>
          </a:p>
          <a:p>
            <a:pPr marL="457200" indent="-457200">
              <a:buFont typeface="+mj-lt"/>
              <a:buAutoNum type="arabicPeriod"/>
            </a:pPr>
            <a:endParaRPr lang="en-GB" sz="2400" dirty="0"/>
          </a:p>
          <a:p>
            <a:pPr marL="457200" indent="-457200">
              <a:buFont typeface="+mj-lt"/>
              <a:buAutoNum type="arabicPeriod"/>
            </a:pPr>
            <a:endParaRPr lang="en-GB" sz="2400" dirty="0"/>
          </a:p>
          <a:p>
            <a:pPr marL="457200" indent="-457200">
              <a:buFont typeface="+mj-lt"/>
              <a:buAutoNum type="arabicPeriod"/>
            </a:pPr>
            <a:endParaRPr lang="en-GB" sz="2400" dirty="0"/>
          </a:p>
          <a:p>
            <a:pPr marL="0" indent="0">
              <a:buNone/>
            </a:pPr>
            <a:endParaRPr lang="en-GB" dirty="0"/>
          </a:p>
        </p:txBody>
      </p:sp>
      <p:sp>
        <p:nvSpPr>
          <p:cNvPr id="3" name="Text Placeholder 2">
            <a:extLst>
              <a:ext uri="{FF2B5EF4-FFF2-40B4-BE49-F238E27FC236}">
                <a16:creationId xmlns:a16="http://schemas.microsoft.com/office/drawing/2014/main" id="{F4167B0A-DEFC-FA25-4357-FB8ED47A4D15}"/>
              </a:ext>
            </a:extLst>
          </p:cNvPr>
          <p:cNvSpPr>
            <a:spLocks noGrp="1"/>
          </p:cNvSpPr>
          <p:nvPr>
            <p:ph type="body" sz="quarter" idx="13"/>
          </p:nvPr>
        </p:nvSpPr>
        <p:spPr/>
        <p:txBody>
          <a:bodyPr vert="horz" lIns="91440" tIns="45720" rIns="91440" bIns="45720" rtlCol="0" anchor="t">
            <a:normAutofit/>
          </a:bodyPr>
          <a:lstStyle/>
          <a:p>
            <a:r>
              <a:rPr lang="en-GB" dirty="0">
                <a:solidFill>
                  <a:srgbClr val="37A6A0"/>
                </a:solidFill>
              </a:rPr>
              <a:t>Today we'll cover</a:t>
            </a:r>
          </a:p>
        </p:txBody>
      </p:sp>
      <p:pic>
        <p:nvPicPr>
          <p:cNvPr id="5" name="Graphic 4" descr="Alarm clock with solid fill">
            <a:extLst>
              <a:ext uri="{FF2B5EF4-FFF2-40B4-BE49-F238E27FC236}">
                <a16:creationId xmlns:a16="http://schemas.microsoft.com/office/drawing/2014/main" id="{D393E6A0-131D-66BC-2B4D-F1DA9EEA44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3661" y="2971800"/>
            <a:ext cx="914400" cy="914400"/>
          </a:xfrm>
          <a:prstGeom prst="rect">
            <a:avLst/>
          </a:prstGeom>
        </p:spPr>
      </p:pic>
      <p:sp>
        <p:nvSpPr>
          <p:cNvPr id="6" name="TextBox 5">
            <a:extLst>
              <a:ext uri="{FF2B5EF4-FFF2-40B4-BE49-F238E27FC236}">
                <a16:creationId xmlns:a16="http://schemas.microsoft.com/office/drawing/2014/main" id="{5A110214-D818-69C5-46FA-FB348ADB8D83}"/>
              </a:ext>
            </a:extLst>
          </p:cNvPr>
          <p:cNvSpPr txBox="1"/>
          <p:nvPr/>
        </p:nvSpPr>
        <p:spPr>
          <a:xfrm>
            <a:off x="9701794" y="2436143"/>
            <a:ext cx="1515718" cy="461665"/>
          </a:xfrm>
          <a:prstGeom prst="rect">
            <a:avLst/>
          </a:prstGeom>
          <a:noFill/>
        </p:spPr>
        <p:txBody>
          <a:bodyPr wrap="square" lIns="91440" tIns="45720" rIns="91440" bIns="45720" rtlCol="0" anchor="t">
            <a:spAutoFit/>
          </a:bodyPr>
          <a:lstStyle/>
          <a:p>
            <a:r>
              <a:rPr lang="en-GB" sz="2400" b="1" dirty="0">
                <a:solidFill>
                  <a:schemeClr val="bg1"/>
                </a:solidFill>
                <a:highlight>
                  <a:srgbClr val="FFFF00"/>
                </a:highlight>
              </a:rPr>
              <a:t>XX</a:t>
            </a:r>
            <a:r>
              <a:rPr lang="en-GB" sz="2400" b="1" dirty="0">
                <a:solidFill>
                  <a:schemeClr val="bg1"/>
                </a:solidFill>
              </a:rPr>
              <a:t> hour</a:t>
            </a:r>
            <a:endParaRPr lang="en-US" b="1" dirty="0">
              <a:solidFill>
                <a:schemeClr val="bg1"/>
              </a:solidFill>
              <a:cs typeface="Poppins"/>
            </a:endParaRPr>
          </a:p>
        </p:txBody>
      </p:sp>
      <p:pic>
        <p:nvPicPr>
          <p:cNvPr id="7" name="Picture 6" descr="Text&#10;&#10;Description automatically generated">
            <a:extLst>
              <a:ext uri="{FF2B5EF4-FFF2-40B4-BE49-F238E27FC236}">
                <a16:creationId xmlns:a16="http://schemas.microsoft.com/office/drawing/2014/main" id="{96248662-B47E-FD2C-C37A-E9AEBF31C03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31658" y="5804815"/>
            <a:ext cx="2086393" cy="866096"/>
          </a:xfrm>
          <a:prstGeom prst="rect">
            <a:avLst/>
          </a:prstGeom>
        </p:spPr>
      </p:pic>
      <p:pic>
        <p:nvPicPr>
          <p:cNvPr id="8" name="Picture 7" descr="A grey and white seal&#10;&#10;Description automatically generated">
            <a:extLst>
              <a:ext uri="{FF2B5EF4-FFF2-40B4-BE49-F238E27FC236}">
                <a16:creationId xmlns:a16="http://schemas.microsoft.com/office/drawing/2014/main" id="{7F7FABB7-020C-B220-BDA5-71CB8192416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115046">
            <a:off x="5234676" y="3834006"/>
            <a:ext cx="2584001" cy="2584001"/>
          </a:xfrm>
          <a:prstGeom prst="rect">
            <a:avLst/>
          </a:prstGeom>
        </p:spPr>
      </p:pic>
    </p:spTree>
    <p:extLst>
      <p:ext uri="{BB962C8B-B14F-4D97-AF65-F5344CB8AC3E}">
        <p14:creationId xmlns:p14="http://schemas.microsoft.com/office/powerpoint/2010/main" val="173618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628C88-C3B0-EACC-8E22-18DAD8DFC7BC}"/>
              </a:ext>
            </a:extLst>
          </p:cNvPr>
          <p:cNvSpPr txBox="1"/>
          <p:nvPr/>
        </p:nvSpPr>
        <p:spPr>
          <a:xfrm>
            <a:off x="3903259" y="3075057"/>
            <a:ext cx="4385481" cy="707886"/>
          </a:xfrm>
          <a:prstGeom prst="rect">
            <a:avLst/>
          </a:prstGeom>
          <a:noFill/>
        </p:spPr>
        <p:txBody>
          <a:bodyPr wrap="square" rtlCol="0">
            <a:spAutoFit/>
          </a:bodyPr>
          <a:lstStyle/>
          <a:p>
            <a:r>
              <a:rPr lang="en-GB" sz="4000" b="1" dirty="0">
                <a:solidFill>
                  <a:schemeClr val="bg1"/>
                </a:solidFill>
              </a:rPr>
              <a:t>2. Water quality</a:t>
            </a:r>
          </a:p>
        </p:txBody>
      </p:sp>
      <p:pic>
        <p:nvPicPr>
          <p:cNvPr id="6" name="Picture 5" descr="A blue and purple jellyfish&#10;&#10;Description automatically generated">
            <a:extLst>
              <a:ext uri="{FF2B5EF4-FFF2-40B4-BE49-F238E27FC236}">
                <a16:creationId xmlns:a16="http://schemas.microsoft.com/office/drawing/2014/main" id="{63369DB8-4E2A-BD91-0E09-75F92DDF5D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90994" y="1889316"/>
            <a:ext cx="3538327" cy="4087504"/>
          </a:xfrm>
          <a:prstGeom prst="rect">
            <a:avLst/>
          </a:prstGeom>
        </p:spPr>
      </p:pic>
      <p:pic>
        <p:nvPicPr>
          <p:cNvPr id="8" name="Picture 7" descr="A blue and white jellyfish&#10;&#10;Description automatically generated">
            <a:extLst>
              <a:ext uri="{FF2B5EF4-FFF2-40B4-BE49-F238E27FC236}">
                <a16:creationId xmlns:a16="http://schemas.microsoft.com/office/drawing/2014/main" id="{8FBC7362-8EA7-9967-6AE4-A348FD9586E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0434438">
            <a:off x="1585707" y="1542198"/>
            <a:ext cx="1626301" cy="1699146"/>
          </a:xfrm>
          <a:prstGeom prst="rect">
            <a:avLst/>
          </a:prstGeom>
        </p:spPr>
      </p:pic>
    </p:spTree>
    <p:extLst>
      <p:ext uri="{BB962C8B-B14F-4D97-AF65-F5344CB8AC3E}">
        <p14:creationId xmlns:p14="http://schemas.microsoft.com/office/powerpoint/2010/main" val="822204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AE6000-92F3-B246-5CD2-93BB808C3818}"/>
              </a:ext>
            </a:extLst>
          </p:cNvPr>
          <p:cNvSpPr txBox="1"/>
          <p:nvPr/>
        </p:nvSpPr>
        <p:spPr>
          <a:xfrm>
            <a:off x="3548418" y="3075057"/>
            <a:ext cx="5095164" cy="707886"/>
          </a:xfrm>
          <a:prstGeom prst="rect">
            <a:avLst/>
          </a:prstGeom>
          <a:noFill/>
        </p:spPr>
        <p:txBody>
          <a:bodyPr wrap="square" rtlCol="0">
            <a:spAutoFit/>
          </a:bodyPr>
          <a:lstStyle/>
          <a:p>
            <a:r>
              <a:rPr lang="en-GB" sz="4000" b="1" dirty="0">
                <a:solidFill>
                  <a:schemeClr val="bg1"/>
                </a:solidFill>
              </a:rPr>
              <a:t>3. Fishing methods</a:t>
            </a:r>
          </a:p>
        </p:txBody>
      </p:sp>
      <p:pic>
        <p:nvPicPr>
          <p:cNvPr id="6" name="Picture 5" descr="A blue and white shark&#10;&#10;Description automatically generated">
            <a:extLst>
              <a:ext uri="{FF2B5EF4-FFF2-40B4-BE49-F238E27FC236}">
                <a16:creationId xmlns:a16="http://schemas.microsoft.com/office/drawing/2014/main" id="{71C41F6F-4E6A-5FED-C27C-8A4A47A572C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83906" y="3075057"/>
            <a:ext cx="5124735" cy="5124735"/>
          </a:xfrm>
          <a:prstGeom prst="rect">
            <a:avLst/>
          </a:prstGeom>
        </p:spPr>
      </p:pic>
      <p:pic>
        <p:nvPicPr>
          <p:cNvPr id="8" name="Picture 7" descr="A couple of fish on a black background&#10;&#10;Description automatically generated">
            <a:extLst>
              <a:ext uri="{FF2B5EF4-FFF2-40B4-BE49-F238E27FC236}">
                <a16:creationId xmlns:a16="http://schemas.microsoft.com/office/drawing/2014/main" id="{F52F27E2-49C6-D343-17C3-3398C8340EC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98744" y="-119419"/>
            <a:ext cx="3299347" cy="3299347"/>
          </a:xfrm>
          <a:prstGeom prst="rect">
            <a:avLst/>
          </a:prstGeom>
        </p:spPr>
      </p:pic>
    </p:spTree>
    <p:extLst>
      <p:ext uri="{BB962C8B-B14F-4D97-AF65-F5344CB8AC3E}">
        <p14:creationId xmlns:p14="http://schemas.microsoft.com/office/powerpoint/2010/main" val="1603954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1DC948-7120-4BC5-9A61-842AC722BD08}"/>
              </a:ext>
            </a:extLst>
          </p:cNvPr>
          <p:cNvSpPr>
            <a:spLocks noGrp="1"/>
          </p:cNvSpPr>
          <p:nvPr>
            <p:ph type="body" sz="quarter" idx="10"/>
          </p:nvPr>
        </p:nvSpPr>
        <p:spPr>
          <a:xfrm>
            <a:off x="4437575" y="3705506"/>
            <a:ext cx="7445445" cy="2965692"/>
          </a:xfrm>
        </p:spPr>
        <p:txBody>
          <a:bodyPr vert="horz" lIns="91440" tIns="45720" rIns="91440" bIns="45720" rtlCol="0" anchor="t">
            <a:normAutofit/>
          </a:bodyPr>
          <a:lstStyle/>
          <a:p>
            <a:r>
              <a:rPr lang="en-GB" dirty="0">
                <a:latin typeface="Poppins"/>
                <a:cs typeface="Poppins"/>
              </a:rPr>
              <a:t>Restoring 40,000 European flat oysters and four hectares of seagrass.</a:t>
            </a:r>
          </a:p>
          <a:p>
            <a:pPr lvl="1"/>
            <a:r>
              <a:rPr lang="en-GB" dirty="0">
                <a:latin typeface="Poppins"/>
                <a:cs typeface="Poppins"/>
              </a:rPr>
              <a:t>Local community </a:t>
            </a:r>
            <a:r>
              <a:rPr lang="en-GB" dirty="0">
                <a:latin typeface="Poppins"/>
                <a:cs typeface="Poppins"/>
                <a:sym typeface="Wingdings" panose="05000000000000000000" pitchFamily="2" charset="2"/>
              </a:rPr>
              <a:t> restoration champions</a:t>
            </a:r>
          </a:p>
          <a:p>
            <a:pPr lvl="1"/>
            <a:r>
              <a:rPr lang="en-GB" dirty="0">
                <a:latin typeface="Poppins"/>
                <a:cs typeface="Poppins"/>
              </a:rPr>
              <a:t>Expert partners </a:t>
            </a:r>
            <a:r>
              <a:rPr lang="en-GB" dirty="0">
                <a:latin typeface="Poppins"/>
                <a:cs typeface="Poppins"/>
                <a:sym typeface="Wingdings" panose="05000000000000000000" pitchFamily="2" charset="2"/>
              </a:rPr>
              <a:t> ensure legacy </a:t>
            </a:r>
          </a:p>
          <a:p>
            <a:r>
              <a:rPr lang="en-GB" dirty="0">
                <a:latin typeface="Poppins"/>
                <a:cs typeface="Poppins"/>
                <a:sym typeface="Wingdings" panose="05000000000000000000" pitchFamily="2" charset="2"/>
              </a:rPr>
              <a:t>Why oysters? </a:t>
            </a:r>
          </a:p>
          <a:p>
            <a:pPr lvl="1"/>
            <a:endParaRPr lang="en-GB" dirty="0">
              <a:latin typeface="Poppins"/>
              <a:cs typeface="Poppins"/>
              <a:sym typeface="Wingdings" panose="05000000000000000000" pitchFamily="2" charset="2"/>
            </a:endParaRPr>
          </a:p>
        </p:txBody>
      </p:sp>
      <p:sp>
        <p:nvSpPr>
          <p:cNvPr id="3" name="Text Placeholder 2">
            <a:extLst>
              <a:ext uri="{FF2B5EF4-FFF2-40B4-BE49-F238E27FC236}">
                <a16:creationId xmlns:a16="http://schemas.microsoft.com/office/drawing/2014/main" id="{2EAEFCCB-C14E-4A64-9AA8-069FDB5DEE49}"/>
              </a:ext>
            </a:extLst>
          </p:cNvPr>
          <p:cNvSpPr>
            <a:spLocks noGrp="1"/>
          </p:cNvSpPr>
          <p:nvPr>
            <p:ph type="body" sz="quarter" idx="11"/>
          </p:nvPr>
        </p:nvSpPr>
        <p:spPr>
          <a:xfrm>
            <a:off x="4571540" y="1265129"/>
            <a:ext cx="6482164" cy="1975532"/>
          </a:xfrm>
        </p:spPr>
        <p:txBody>
          <a:bodyPr/>
          <a:lstStyle/>
          <a:p>
            <a:pPr marL="0" indent="0">
              <a:buNone/>
            </a:pPr>
            <a:r>
              <a:rPr lang="en-GB" sz="6000" dirty="0">
                <a:latin typeface="+mj-lt"/>
              </a:rPr>
              <a:t>Restoration Forth</a:t>
            </a:r>
          </a:p>
        </p:txBody>
      </p:sp>
      <p:pic>
        <p:nvPicPr>
          <p:cNvPr id="6" name="Picture 5" descr="A fish swimming in the water&#10;&#10;Description automatically generated">
            <a:extLst>
              <a:ext uri="{FF2B5EF4-FFF2-40B4-BE49-F238E27FC236}">
                <a16:creationId xmlns:a16="http://schemas.microsoft.com/office/drawing/2014/main" id="{7E2A0D5B-5BBC-5866-9B8C-8A5413CA0E6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4096011" cy="6858000"/>
          </a:xfrm>
          <a:prstGeom prst="rect">
            <a:avLst/>
          </a:prstGeom>
        </p:spPr>
      </p:pic>
      <p:pic>
        <p:nvPicPr>
          <p:cNvPr id="7" name="Picture 6" descr="Text&#10;&#10;Description automatically generated">
            <a:extLst>
              <a:ext uri="{FF2B5EF4-FFF2-40B4-BE49-F238E27FC236}">
                <a16:creationId xmlns:a16="http://schemas.microsoft.com/office/drawing/2014/main" id="{3EBD29C9-ABF5-F9C2-8A16-BF1FE41D5B8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6350" y="5805102"/>
            <a:ext cx="2086393" cy="866096"/>
          </a:xfrm>
          <a:prstGeom prst="rect">
            <a:avLst/>
          </a:prstGeom>
        </p:spPr>
      </p:pic>
      <p:sp>
        <p:nvSpPr>
          <p:cNvPr id="8" name="TextBox 7">
            <a:extLst>
              <a:ext uri="{FF2B5EF4-FFF2-40B4-BE49-F238E27FC236}">
                <a16:creationId xmlns:a16="http://schemas.microsoft.com/office/drawing/2014/main" id="{7D56E167-E15A-5391-0358-AB316195A540}"/>
              </a:ext>
            </a:extLst>
          </p:cNvPr>
          <p:cNvSpPr txBox="1"/>
          <p:nvPr/>
        </p:nvSpPr>
        <p:spPr>
          <a:xfrm>
            <a:off x="1903955" y="186802"/>
            <a:ext cx="2362837" cy="523220"/>
          </a:xfrm>
          <a:prstGeom prst="rect">
            <a:avLst/>
          </a:prstGeom>
          <a:noFill/>
        </p:spPr>
        <p:txBody>
          <a:bodyPr wrap="square" rtlCol="0">
            <a:spAutoFit/>
          </a:bodyPr>
          <a:lstStyle/>
          <a:p>
            <a:r>
              <a:rPr lang="en-GB" sz="1000" i="1" dirty="0">
                <a:solidFill>
                  <a:schemeClr val="bg1"/>
                </a:solidFill>
              </a:rPr>
              <a:t>Image Credit – Georgie Bull</a:t>
            </a:r>
          </a:p>
          <a:p>
            <a:endParaRPr lang="en-GB" dirty="0"/>
          </a:p>
        </p:txBody>
      </p:sp>
    </p:spTree>
    <p:extLst>
      <p:ext uri="{BB962C8B-B14F-4D97-AF65-F5344CB8AC3E}">
        <p14:creationId xmlns:p14="http://schemas.microsoft.com/office/powerpoint/2010/main" val="103508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C68824A0-B430-4D94-3308-466886C4151A}"/>
              </a:ext>
            </a:extLst>
          </p:cNvPr>
          <p:cNvSpPr/>
          <p:nvPr/>
        </p:nvSpPr>
        <p:spPr>
          <a:xfrm flipH="1">
            <a:off x="1290181" y="651354"/>
            <a:ext cx="4308953" cy="2167002"/>
          </a:xfrm>
          <a:prstGeom prst="wedgeEllipseCallout">
            <a:avLst>
              <a:gd name="adj1" fmla="val -45054"/>
              <a:gd name="adj2" fmla="val 7369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53B2200F-B7F4-985A-3EFF-866B421C07E6}"/>
              </a:ext>
            </a:extLst>
          </p:cNvPr>
          <p:cNvSpPr>
            <a:spLocks noGrp="1"/>
          </p:cNvSpPr>
          <p:nvPr>
            <p:ph type="body" sz="quarter" idx="10"/>
          </p:nvPr>
        </p:nvSpPr>
        <p:spPr>
          <a:xfrm>
            <a:off x="1914178" y="1504059"/>
            <a:ext cx="3547171" cy="1924941"/>
          </a:xfrm>
        </p:spPr>
        <p:txBody>
          <a:bodyPr/>
          <a:lstStyle/>
          <a:p>
            <a:pPr marL="0" indent="0">
              <a:buNone/>
            </a:pPr>
            <a:r>
              <a:rPr lang="en-GB" sz="3600" dirty="0">
                <a:solidFill>
                  <a:schemeClr val="accent1"/>
                </a:solidFill>
                <a:latin typeface="+mj-lt"/>
              </a:rPr>
              <a:t>How can I get involved?</a:t>
            </a:r>
          </a:p>
          <a:p>
            <a:endParaRPr lang="en-GB" dirty="0"/>
          </a:p>
        </p:txBody>
      </p:sp>
      <p:pic>
        <p:nvPicPr>
          <p:cNvPr id="6" name="Picture 5" descr="A person with a mop and trash&#10;&#10;Description automatically generated">
            <a:extLst>
              <a:ext uri="{FF2B5EF4-FFF2-40B4-BE49-F238E27FC236}">
                <a16:creationId xmlns:a16="http://schemas.microsoft.com/office/drawing/2014/main" id="{E2F7B7F9-D682-2907-0CB4-49C296AC9D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84317" y="3288896"/>
            <a:ext cx="3755783" cy="3105640"/>
          </a:xfrm>
          <a:prstGeom prst="rect">
            <a:avLst/>
          </a:prstGeom>
        </p:spPr>
      </p:pic>
      <p:pic>
        <p:nvPicPr>
          <p:cNvPr id="7" name="Picture 6" descr="Text&#10;&#10;Description automatically generated">
            <a:extLst>
              <a:ext uri="{FF2B5EF4-FFF2-40B4-BE49-F238E27FC236}">
                <a16:creationId xmlns:a16="http://schemas.microsoft.com/office/drawing/2014/main" id="{02E7F9F4-ED34-4A94-9B8A-B124031DB4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67042" y="5704893"/>
            <a:ext cx="2086393" cy="866096"/>
          </a:xfrm>
          <a:prstGeom prst="rect">
            <a:avLst/>
          </a:prstGeom>
        </p:spPr>
      </p:pic>
    </p:spTree>
    <p:extLst>
      <p:ext uri="{BB962C8B-B14F-4D97-AF65-F5344CB8AC3E}">
        <p14:creationId xmlns:p14="http://schemas.microsoft.com/office/powerpoint/2010/main" val="1444933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255DC2-5A8A-4AFB-BDD9-700CF3535CE6}"/>
              </a:ext>
            </a:extLst>
          </p:cNvPr>
          <p:cNvSpPr>
            <a:spLocks noGrp="1"/>
          </p:cNvSpPr>
          <p:nvPr>
            <p:ph type="body" sz="quarter" idx="11"/>
          </p:nvPr>
        </p:nvSpPr>
        <p:spPr/>
        <p:txBody>
          <a:bodyPr>
            <a:normAutofit/>
          </a:bodyPr>
          <a:lstStyle/>
          <a:p>
            <a:r>
              <a:rPr lang="en-GB" sz="3600" dirty="0">
                <a:latin typeface="+mj-lt"/>
              </a:rPr>
              <a:t>Join </a:t>
            </a:r>
          </a:p>
        </p:txBody>
      </p:sp>
      <p:sp>
        <p:nvSpPr>
          <p:cNvPr id="3" name="Text Placeholder 2">
            <a:extLst>
              <a:ext uri="{FF2B5EF4-FFF2-40B4-BE49-F238E27FC236}">
                <a16:creationId xmlns:a16="http://schemas.microsoft.com/office/drawing/2014/main" id="{32D463A9-8B73-432C-A7C4-E60BB7A25286}"/>
              </a:ext>
            </a:extLst>
          </p:cNvPr>
          <p:cNvSpPr>
            <a:spLocks noGrp="1"/>
          </p:cNvSpPr>
          <p:nvPr>
            <p:ph type="body" sz="quarter" idx="12"/>
          </p:nvPr>
        </p:nvSpPr>
        <p:spPr/>
        <p:txBody>
          <a:bodyPr>
            <a:normAutofit/>
          </a:bodyPr>
          <a:lstStyle/>
          <a:p>
            <a:r>
              <a:rPr lang="en-GB" sz="3600" dirty="0">
                <a:latin typeface="+mj-lt"/>
              </a:rPr>
              <a:t>Donate</a:t>
            </a:r>
          </a:p>
          <a:p>
            <a:endParaRPr lang="en-GB" sz="3600" dirty="0"/>
          </a:p>
        </p:txBody>
      </p:sp>
      <p:sp>
        <p:nvSpPr>
          <p:cNvPr id="4" name="Text Placeholder 3">
            <a:extLst>
              <a:ext uri="{FF2B5EF4-FFF2-40B4-BE49-F238E27FC236}">
                <a16:creationId xmlns:a16="http://schemas.microsoft.com/office/drawing/2014/main" id="{3E4BFB67-6C4B-46E3-8248-D9DE2E44FA70}"/>
              </a:ext>
            </a:extLst>
          </p:cNvPr>
          <p:cNvSpPr>
            <a:spLocks noGrp="1"/>
          </p:cNvSpPr>
          <p:nvPr>
            <p:ph type="body" sz="quarter" idx="13"/>
          </p:nvPr>
        </p:nvSpPr>
        <p:spPr/>
        <p:txBody>
          <a:bodyPr>
            <a:normAutofit/>
          </a:bodyPr>
          <a:lstStyle/>
          <a:p>
            <a:r>
              <a:rPr lang="en-GB" sz="3600" dirty="0">
                <a:latin typeface="+mj-lt"/>
              </a:rPr>
              <a:t>Fundraise</a:t>
            </a:r>
          </a:p>
        </p:txBody>
      </p:sp>
      <p:pic>
        <p:nvPicPr>
          <p:cNvPr id="13" name="Picture Placeholder 12" descr="A group of people posing for a photo&#10;&#10;Description automatically generated with medium confidence">
            <a:extLst>
              <a:ext uri="{FF2B5EF4-FFF2-40B4-BE49-F238E27FC236}">
                <a16:creationId xmlns:a16="http://schemas.microsoft.com/office/drawing/2014/main" id="{E46B78D2-9565-4B2C-975E-7EF0237DA5C9}"/>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a:xfrm>
            <a:off x="763588" y="819150"/>
            <a:ext cx="3368675" cy="2268538"/>
          </a:xfrm>
        </p:spPr>
      </p:pic>
      <p:pic>
        <p:nvPicPr>
          <p:cNvPr id="11" name="Picture Placeholder 10" descr="A picture containing person, outdoor, person, crowd&#10;&#10;Description automatically generated">
            <a:extLst>
              <a:ext uri="{FF2B5EF4-FFF2-40B4-BE49-F238E27FC236}">
                <a16:creationId xmlns:a16="http://schemas.microsoft.com/office/drawing/2014/main" id="{C3A99F96-572F-49CF-83D7-3D0AABF0F70A}"/>
              </a:ext>
            </a:extLst>
          </p:cNvPr>
          <p:cNvPicPr>
            <a:picLocks noGrp="1" noChangeAspect="1"/>
          </p:cNvPicPr>
          <p:nvPr>
            <p:ph type="pic" sz="quarter" idx="15"/>
          </p:nvPr>
        </p:nvPicPr>
        <p:blipFill>
          <a:blip r:embed="rId4" cstate="email">
            <a:extLst>
              <a:ext uri="{28A0092B-C50C-407E-A947-70E740481C1C}">
                <a14:useLocalDpi xmlns:a14="http://schemas.microsoft.com/office/drawing/2010/main" val="0"/>
              </a:ext>
            </a:extLst>
          </a:blip>
          <a:srcRect/>
          <a:stretch>
            <a:fillRect/>
          </a:stretch>
        </p:blipFill>
        <p:spPr>
          <a:xfrm>
            <a:off x="4403977" y="828675"/>
            <a:ext cx="3368675" cy="2268538"/>
          </a:xfrm>
        </p:spPr>
      </p:pic>
      <p:pic>
        <p:nvPicPr>
          <p:cNvPr id="9" name="Picture Placeholder 8" descr="A person standing on a beach&#10;&#10;Description automatically generated with medium confidence">
            <a:extLst>
              <a:ext uri="{FF2B5EF4-FFF2-40B4-BE49-F238E27FC236}">
                <a16:creationId xmlns:a16="http://schemas.microsoft.com/office/drawing/2014/main" id="{8F348459-EB14-4CCF-836A-A1BC3F78F4F7}"/>
              </a:ext>
            </a:extLst>
          </p:cNvPr>
          <p:cNvPicPr>
            <a:picLocks noGrp="1" noChangeAspect="1"/>
          </p:cNvPicPr>
          <p:nvPr>
            <p:ph type="pic" sz="quarter" idx="16"/>
          </p:nvPr>
        </p:nvPicPr>
        <p:blipFill>
          <a:blip r:embed="rId5" cstate="email">
            <a:extLst>
              <a:ext uri="{28A0092B-C50C-407E-A947-70E740481C1C}">
                <a14:useLocalDpi xmlns:a14="http://schemas.microsoft.com/office/drawing/2010/main" val="0"/>
              </a:ext>
            </a:extLst>
          </a:blip>
          <a:srcRect/>
          <a:stretch>
            <a:fillRect/>
          </a:stretch>
        </p:blipFill>
        <p:spPr/>
      </p:pic>
      <p:sp>
        <p:nvSpPr>
          <p:cNvPr id="8" name="TextBox 7">
            <a:extLst>
              <a:ext uri="{FF2B5EF4-FFF2-40B4-BE49-F238E27FC236}">
                <a16:creationId xmlns:a16="http://schemas.microsoft.com/office/drawing/2014/main" id="{D9338BCC-A627-4B6E-A379-797315F98FE4}"/>
              </a:ext>
            </a:extLst>
          </p:cNvPr>
          <p:cNvSpPr txBox="1"/>
          <p:nvPr/>
        </p:nvSpPr>
        <p:spPr>
          <a:xfrm>
            <a:off x="763586" y="2862719"/>
            <a:ext cx="1768074" cy="215444"/>
          </a:xfrm>
          <a:prstGeom prst="rect">
            <a:avLst/>
          </a:prstGeom>
          <a:noFill/>
        </p:spPr>
        <p:txBody>
          <a:bodyPr wrap="square" rtlCol="0">
            <a:spAutoFit/>
          </a:bodyPr>
          <a:lstStyle/>
          <a:p>
            <a:r>
              <a:rPr lang="en-GB" sz="800" dirty="0">
                <a:solidFill>
                  <a:schemeClr val="bg1"/>
                </a:solidFill>
              </a:rPr>
              <a:t>Credit: Billy Barraclough </a:t>
            </a:r>
          </a:p>
        </p:txBody>
      </p:sp>
      <p:sp>
        <p:nvSpPr>
          <p:cNvPr id="10" name="TextBox 9">
            <a:extLst>
              <a:ext uri="{FF2B5EF4-FFF2-40B4-BE49-F238E27FC236}">
                <a16:creationId xmlns:a16="http://schemas.microsoft.com/office/drawing/2014/main" id="{12C8A49A-27A0-4F6E-A920-A658E691EFB3}"/>
              </a:ext>
            </a:extLst>
          </p:cNvPr>
          <p:cNvSpPr txBox="1"/>
          <p:nvPr/>
        </p:nvSpPr>
        <p:spPr>
          <a:xfrm>
            <a:off x="8092660" y="2877115"/>
            <a:ext cx="1343025" cy="215444"/>
          </a:xfrm>
          <a:prstGeom prst="rect">
            <a:avLst/>
          </a:prstGeom>
          <a:noFill/>
        </p:spPr>
        <p:txBody>
          <a:bodyPr wrap="square" rtlCol="0">
            <a:spAutoFit/>
          </a:bodyPr>
          <a:lstStyle/>
          <a:p>
            <a:r>
              <a:rPr lang="en-GB" sz="800" dirty="0">
                <a:solidFill>
                  <a:schemeClr val="bg1"/>
                </a:solidFill>
              </a:rPr>
              <a:t>Credit: Rhian White</a:t>
            </a:r>
          </a:p>
        </p:txBody>
      </p:sp>
      <p:sp>
        <p:nvSpPr>
          <p:cNvPr id="12" name="TextBox 11">
            <a:extLst>
              <a:ext uri="{FF2B5EF4-FFF2-40B4-BE49-F238E27FC236}">
                <a16:creationId xmlns:a16="http://schemas.microsoft.com/office/drawing/2014/main" id="{1E37D303-9CF0-4B67-B818-9F1D8C654545}"/>
              </a:ext>
            </a:extLst>
          </p:cNvPr>
          <p:cNvSpPr txBox="1"/>
          <p:nvPr/>
        </p:nvSpPr>
        <p:spPr>
          <a:xfrm>
            <a:off x="4418010" y="2874167"/>
            <a:ext cx="1935023" cy="223045"/>
          </a:xfrm>
          <a:prstGeom prst="rect">
            <a:avLst/>
          </a:prstGeom>
          <a:noFill/>
        </p:spPr>
        <p:txBody>
          <a:bodyPr wrap="square" rtlCol="0">
            <a:spAutoFit/>
          </a:bodyPr>
          <a:lstStyle/>
          <a:p>
            <a:r>
              <a:rPr lang="en-GB" sz="800" dirty="0">
                <a:solidFill>
                  <a:schemeClr val="bg1"/>
                </a:solidFill>
              </a:rPr>
              <a:t>Credit: Andrew J Brown </a:t>
            </a:r>
          </a:p>
        </p:txBody>
      </p:sp>
      <p:pic>
        <p:nvPicPr>
          <p:cNvPr id="5" name="Picture 4" descr="Text&#10;&#10;Description automatically generated">
            <a:extLst>
              <a:ext uri="{FF2B5EF4-FFF2-40B4-BE49-F238E27FC236}">
                <a16:creationId xmlns:a16="http://schemas.microsoft.com/office/drawing/2014/main" id="{BD9FE13D-854B-7107-7033-E6EAAA97681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61637" y="5002709"/>
            <a:ext cx="2086393" cy="866096"/>
          </a:xfrm>
          <a:prstGeom prst="rect">
            <a:avLst/>
          </a:prstGeom>
        </p:spPr>
      </p:pic>
      <p:pic>
        <p:nvPicPr>
          <p:cNvPr id="7" name="Picture 6" descr="A blue and white jellyfish&#10;&#10;Description automatically generated">
            <a:extLst>
              <a:ext uri="{FF2B5EF4-FFF2-40B4-BE49-F238E27FC236}">
                <a16:creationId xmlns:a16="http://schemas.microsoft.com/office/drawing/2014/main" id="{DB056D58-DE6B-9CF1-6E25-208775355DB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642418" y="4547789"/>
            <a:ext cx="1293483" cy="1351420"/>
          </a:xfrm>
          <a:prstGeom prst="rect">
            <a:avLst/>
          </a:prstGeom>
        </p:spPr>
      </p:pic>
    </p:spTree>
    <p:extLst>
      <p:ext uri="{BB962C8B-B14F-4D97-AF65-F5344CB8AC3E}">
        <p14:creationId xmlns:p14="http://schemas.microsoft.com/office/powerpoint/2010/main" val="293332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31D27-F585-4609-AABD-20B1C8D9B6B6}"/>
              </a:ext>
            </a:extLst>
          </p:cNvPr>
          <p:cNvSpPr>
            <a:spLocks noGrp="1"/>
          </p:cNvSpPr>
          <p:nvPr>
            <p:ph type="body" sz="quarter" idx="11"/>
          </p:nvPr>
        </p:nvSpPr>
        <p:spPr>
          <a:xfrm>
            <a:off x="901875" y="3315302"/>
            <a:ext cx="3031298" cy="2356293"/>
          </a:xfrm>
        </p:spPr>
        <p:txBody>
          <a:bodyPr>
            <a:normAutofit/>
          </a:bodyPr>
          <a:lstStyle/>
          <a:p>
            <a:r>
              <a:rPr lang="en-GB" sz="3600" dirty="0">
                <a:latin typeface="+mj-lt"/>
              </a:rPr>
              <a:t>Choose sustainable seafood</a:t>
            </a:r>
          </a:p>
          <a:p>
            <a:endParaRPr lang="en-GB" dirty="0"/>
          </a:p>
        </p:txBody>
      </p:sp>
      <p:sp>
        <p:nvSpPr>
          <p:cNvPr id="3" name="Text Placeholder 2">
            <a:extLst>
              <a:ext uri="{FF2B5EF4-FFF2-40B4-BE49-F238E27FC236}">
                <a16:creationId xmlns:a16="http://schemas.microsoft.com/office/drawing/2014/main" id="{3166112A-7D4F-4E0A-AC7A-5DE6707DF1B2}"/>
              </a:ext>
            </a:extLst>
          </p:cNvPr>
          <p:cNvSpPr>
            <a:spLocks noGrp="1"/>
          </p:cNvSpPr>
          <p:nvPr>
            <p:ph type="body" sz="quarter" idx="12"/>
          </p:nvPr>
        </p:nvSpPr>
        <p:spPr/>
        <p:txBody>
          <a:bodyPr>
            <a:normAutofit/>
          </a:bodyPr>
          <a:lstStyle/>
          <a:p>
            <a:r>
              <a:rPr lang="en-GB" sz="3600" dirty="0">
                <a:latin typeface="+mj-lt"/>
              </a:rPr>
              <a:t>Reduce your plastic footprint</a:t>
            </a:r>
          </a:p>
        </p:txBody>
      </p:sp>
      <p:sp>
        <p:nvSpPr>
          <p:cNvPr id="4" name="Text Placeholder 3">
            <a:extLst>
              <a:ext uri="{FF2B5EF4-FFF2-40B4-BE49-F238E27FC236}">
                <a16:creationId xmlns:a16="http://schemas.microsoft.com/office/drawing/2014/main" id="{EEF5D533-CC73-44B1-ADC6-30ADEB4C0FFF}"/>
              </a:ext>
            </a:extLst>
          </p:cNvPr>
          <p:cNvSpPr>
            <a:spLocks noGrp="1"/>
          </p:cNvSpPr>
          <p:nvPr>
            <p:ph type="body" sz="quarter" idx="13"/>
          </p:nvPr>
        </p:nvSpPr>
        <p:spPr/>
        <p:txBody>
          <a:bodyPr>
            <a:normAutofit/>
          </a:bodyPr>
          <a:lstStyle/>
          <a:p>
            <a:r>
              <a:rPr lang="en-GB" sz="3600" dirty="0">
                <a:latin typeface="+mj-lt"/>
              </a:rPr>
              <a:t>Fun and learning</a:t>
            </a:r>
          </a:p>
        </p:txBody>
      </p:sp>
      <p:pic>
        <p:nvPicPr>
          <p:cNvPr id="13" name="Picture Placeholder 12" descr="A school of fish swimming in the ocean&#10;&#10;Description automatically generated with medium confidence">
            <a:extLst>
              <a:ext uri="{FF2B5EF4-FFF2-40B4-BE49-F238E27FC236}">
                <a16:creationId xmlns:a16="http://schemas.microsoft.com/office/drawing/2014/main" id="{82ED5728-A795-4F47-B20B-046EB3D3BA62}"/>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p:pic>
      <p:pic>
        <p:nvPicPr>
          <p:cNvPr id="11" name="Picture Placeholder 10" descr="A picture containing ground, person, close&#10;&#10;Description automatically generated">
            <a:extLst>
              <a:ext uri="{FF2B5EF4-FFF2-40B4-BE49-F238E27FC236}">
                <a16:creationId xmlns:a16="http://schemas.microsoft.com/office/drawing/2014/main" id="{4FC16AD7-859B-4EC1-9795-49675172632D}"/>
              </a:ext>
            </a:extLst>
          </p:cNvPr>
          <p:cNvPicPr>
            <a:picLocks noGrp="1" noChangeAspect="1"/>
          </p:cNvPicPr>
          <p:nvPr>
            <p:ph type="pic" sz="quarter" idx="15"/>
          </p:nvPr>
        </p:nvPicPr>
        <p:blipFill>
          <a:blip r:embed="rId4" cstate="email">
            <a:extLst>
              <a:ext uri="{28A0092B-C50C-407E-A947-70E740481C1C}">
                <a14:useLocalDpi xmlns:a14="http://schemas.microsoft.com/office/drawing/2010/main" val="0"/>
              </a:ext>
            </a:extLst>
          </a:blip>
          <a:srcRect/>
          <a:stretch>
            <a:fillRect/>
          </a:stretch>
        </p:blipFill>
        <p:spPr>
          <a:xfrm>
            <a:off x="4413502" y="828675"/>
            <a:ext cx="3368675" cy="2268538"/>
          </a:xfrm>
        </p:spPr>
      </p:pic>
      <p:pic>
        <p:nvPicPr>
          <p:cNvPr id="9" name="Picture Placeholder 8" descr="A group of people in life vests on a beach&#10;&#10;Description automatically generated with medium confidence">
            <a:extLst>
              <a:ext uri="{FF2B5EF4-FFF2-40B4-BE49-F238E27FC236}">
                <a16:creationId xmlns:a16="http://schemas.microsoft.com/office/drawing/2014/main" id="{7C1E79E2-856A-4269-BD4E-917FE63F193D}"/>
              </a:ext>
            </a:extLst>
          </p:cNvPr>
          <p:cNvPicPr>
            <a:picLocks noGrp="1" noChangeAspect="1"/>
          </p:cNvPicPr>
          <p:nvPr>
            <p:ph type="pic" sz="quarter" idx="16"/>
          </p:nvPr>
        </p:nvPicPr>
        <p:blipFill>
          <a:blip r:embed="rId5" cstate="email">
            <a:extLst>
              <a:ext uri="{28A0092B-C50C-407E-A947-70E740481C1C}">
                <a14:useLocalDpi xmlns:a14="http://schemas.microsoft.com/office/drawing/2010/main" val="0"/>
              </a:ext>
            </a:extLst>
          </a:blip>
          <a:srcRect/>
          <a:stretch>
            <a:fillRect/>
          </a:stretch>
        </p:blipFill>
        <p:spPr/>
      </p:pic>
      <p:sp>
        <p:nvSpPr>
          <p:cNvPr id="8" name="TextBox 7">
            <a:extLst>
              <a:ext uri="{FF2B5EF4-FFF2-40B4-BE49-F238E27FC236}">
                <a16:creationId xmlns:a16="http://schemas.microsoft.com/office/drawing/2014/main" id="{2DA4A45D-E675-4DF0-A6D0-3EA545622AB1}"/>
              </a:ext>
            </a:extLst>
          </p:cNvPr>
          <p:cNvSpPr txBox="1"/>
          <p:nvPr/>
        </p:nvSpPr>
        <p:spPr>
          <a:xfrm>
            <a:off x="763586" y="2862719"/>
            <a:ext cx="1343025" cy="215444"/>
          </a:xfrm>
          <a:prstGeom prst="rect">
            <a:avLst/>
          </a:prstGeom>
          <a:noFill/>
        </p:spPr>
        <p:txBody>
          <a:bodyPr wrap="square" rtlCol="0">
            <a:spAutoFit/>
          </a:bodyPr>
          <a:lstStyle/>
          <a:p>
            <a:r>
              <a:rPr lang="en-GB" sz="800" dirty="0">
                <a:solidFill>
                  <a:schemeClr val="bg1"/>
                </a:solidFill>
              </a:rPr>
              <a:t>Credit: MSC</a:t>
            </a:r>
          </a:p>
        </p:txBody>
      </p:sp>
      <p:sp>
        <p:nvSpPr>
          <p:cNvPr id="10" name="TextBox 9">
            <a:extLst>
              <a:ext uri="{FF2B5EF4-FFF2-40B4-BE49-F238E27FC236}">
                <a16:creationId xmlns:a16="http://schemas.microsoft.com/office/drawing/2014/main" id="{BB80AF99-8167-4B24-87F1-EF14CA2E8A70}"/>
              </a:ext>
            </a:extLst>
          </p:cNvPr>
          <p:cNvSpPr txBox="1"/>
          <p:nvPr/>
        </p:nvSpPr>
        <p:spPr>
          <a:xfrm>
            <a:off x="4430711" y="2868265"/>
            <a:ext cx="1792668" cy="215444"/>
          </a:xfrm>
          <a:prstGeom prst="rect">
            <a:avLst/>
          </a:prstGeom>
          <a:noFill/>
        </p:spPr>
        <p:txBody>
          <a:bodyPr wrap="square" rtlCol="0">
            <a:spAutoFit/>
          </a:bodyPr>
          <a:lstStyle/>
          <a:p>
            <a:r>
              <a:rPr lang="en-GB" sz="800" dirty="0">
                <a:solidFill>
                  <a:schemeClr val="bg1"/>
                </a:solidFill>
              </a:rPr>
              <a:t>Credit: Billy Barraclough </a:t>
            </a:r>
          </a:p>
        </p:txBody>
      </p:sp>
      <p:sp>
        <p:nvSpPr>
          <p:cNvPr id="12" name="TextBox 11">
            <a:extLst>
              <a:ext uri="{FF2B5EF4-FFF2-40B4-BE49-F238E27FC236}">
                <a16:creationId xmlns:a16="http://schemas.microsoft.com/office/drawing/2014/main" id="{553C803B-FF10-482E-BF2D-DE901BB09429}"/>
              </a:ext>
            </a:extLst>
          </p:cNvPr>
          <p:cNvSpPr txBox="1"/>
          <p:nvPr/>
        </p:nvSpPr>
        <p:spPr>
          <a:xfrm>
            <a:off x="8088311" y="2877790"/>
            <a:ext cx="1888202" cy="215444"/>
          </a:xfrm>
          <a:prstGeom prst="rect">
            <a:avLst/>
          </a:prstGeom>
          <a:noFill/>
        </p:spPr>
        <p:txBody>
          <a:bodyPr wrap="square" rtlCol="0">
            <a:spAutoFit/>
          </a:bodyPr>
          <a:lstStyle/>
          <a:p>
            <a:r>
              <a:rPr lang="en-GB" sz="800" dirty="0">
                <a:solidFill>
                  <a:schemeClr val="bg1"/>
                </a:solidFill>
              </a:rPr>
              <a:t>Credit: Billy Barraclough </a:t>
            </a:r>
          </a:p>
        </p:txBody>
      </p:sp>
      <p:pic>
        <p:nvPicPr>
          <p:cNvPr id="5" name="Picture 4" descr="Text&#10;&#10;Description automatically generated">
            <a:extLst>
              <a:ext uri="{FF2B5EF4-FFF2-40B4-BE49-F238E27FC236}">
                <a16:creationId xmlns:a16="http://schemas.microsoft.com/office/drawing/2014/main" id="{2011C190-3506-65A6-CF22-B70C3714ED1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61637" y="5002709"/>
            <a:ext cx="2086393" cy="866096"/>
          </a:xfrm>
          <a:prstGeom prst="rect">
            <a:avLst/>
          </a:prstGeom>
        </p:spPr>
      </p:pic>
    </p:spTree>
    <p:extLst>
      <p:ext uri="{BB962C8B-B14F-4D97-AF65-F5344CB8AC3E}">
        <p14:creationId xmlns:p14="http://schemas.microsoft.com/office/powerpoint/2010/main" val="17112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99DBD-A038-4FC9-940A-A3D8D578A499}"/>
              </a:ext>
            </a:extLst>
          </p:cNvPr>
          <p:cNvSpPr>
            <a:spLocks noGrp="1"/>
          </p:cNvSpPr>
          <p:nvPr>
            <p:ph type="body" sz="quarter" idx="10"/>
          </p:nvPr>
        </p:nvSpPr>
        <p:spPr/>
        <p:txBody>
          <a:bodyPr>
            <a:normAutofit/>
          </a:bodyPr>
          <a:lstStyle/>
          <a:p>
            <a:pPr marL="0" indent="0">
              <a:buNone/>
            </a:pPr>
            <a:r>
              <a:rPr lang="en-GB" dirty="0"/>
              <a:t>Our Sea Champion volunteers are at the heart of what we do. They give their time and help to achieve our ocean goals</a:t>
            </a:r>
          </a:p>
        </p:txBody>
      </p:sp>
      <p:sp>
        <p:nvSpPr>
          <p:cNvPr id="3" name="Text Placeholder 2">
            <a:extLst>
              <a:ext uri="{FF2B5EF4-FFF2-40B4-BE49-F238E27FC236}">
                <a16:creationId xmlns:a16="http://schemas.microsoft.com/office/drawing/2014/main" id="{A3A82A16-9E5D-4EBE-81B0-9B4C8CA460E3}"/>
              </a:ext>
            </a:extLst>
          </p:cNvPr>
          <p:cNvSpPr>
            <a:spLocks noGrp="1"/>
          </p:cNvSpPr>
          <p:nvPr>
            <p:ph type="body" sz="quarter" idx="11"/>
          </p:nvPr>
        </p:nvSpPr>
        <p:spPr/>
        <p:txBody>
          <a:bodyPr>
            <a:normAutofit/>
          </a:bodyPr>
          <a:lstStyle/>
          <a:p>
            <a:pPr marL="0" indent="0">
              <a:buNone/>
            </a:pPr>
            <a:r>
              <a:rPr lang="en-GB" sz="6600" dirty="0">
                <a:latin typeface="+mj-lt"/>
              </a:rPr>
              <a:t>Be a Sea Champion</a:t>
            </a:r>
          </a:p>
        </p:txBody>
      </p:sp>
      <p:pic>
        <p:nvPicPr>
          <p:cNvPr id="4" name="Picture 3" descr="Text&#10;&#10;Description automatically generated">
            <a:extLst>
              <a:ext uri="{FF2B5EF4-FFF2-40B4-BE49-F238E27FC236}">
                <a16:creationId xmlns:a16="http://schemas.microsoft.com/office/drawing/2014/main" id="{60071695-36E0-7EA7-EE43-6798104D7A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36888" y="5775178"/>
            <a:ext cx="2086393" cy="866096"/>
          </a:xfrm>
          <a:prstGeom prst="rect">
            <a:avLst/>
          </a:prstGeom>
        </p:spPr>
      </p:pic>
      <p:pic>
        <p:nvPicPr>
          <p:cNvPr id="10" name="Picture 9" descr="A group of men holding fishing poles&#10;&#10;Description automatically generated">
            <a:extLst>
              <a:ext uri="{FF2B5EF4-FFF2-40B4-BE49-F238E27FC236}">
                <a16:creationId xmlns:a16="http://schemas.microsoft.com/office/drawing/2014/main" id="{0ADDA2BB-5265-5032-C733-536ACF76303A}"/>
              </a:ext>
            </a:extLst>
          </p:cNvPr>
          <p:cNvPicPr>
            <a:picLocks noChangeAspect="1"/>
          </p:cNvPicPr>
          <p:nvPr/>
        </p:nvPicPr>
        <p:blipFill>
          <a:blip r:embed="rId4" cstate="email">
            <a:extLst>
              <a:ext uri="{28A0092B-C50C-407E-A947-70E740481C1C}">
                <a14:useLocalDpi xmlns:a14="http://schemas.microsoft.com/office/drawing/2010/main" val="0"/>
              </a:ext>
            </a:extLst>
          </a:blip>
          <a:srcRect b="-46"/>
          <a:stretch/>
        </p:blipFill>
        <p:spPr>
          <a:xfrm>
            <a:off x="-155766" y="0"/>
            <a:ext cx="4484318" cy="6858000"/>
          </a:xfrm>
          <a:prstGeom prst="rect">
            <a:avLst/>
          </a:prstGeom>
        </p:spPr>
      </p:pic>
      <p:sp>
        <p:nvSpPr>
          <p:cNvPr id="11" name="TextBox 10">
            <a:extLst>
              <a:ext uri="{FF2B5EF4-FFF2-40B4-BE49-F238E27FC236}">
                <a16:creationId xmlns:a16="http://schemas.microsoft.com/office/drawing/2014/main" id="{67EAE373-5B2C-FECF-DDFD-56C70C8247D1}"/>
              </a:ext>
            </a:extLst>
          </p:cNvPr>
          <p:cNvSpPr txBox="1"/>
          <p:nvPr/>
        </p:nvSpPr>
        <p:spPr>
          <a:xfrm>
            <a:off x="126442" y="161750"/>
            <a:ext cx="2748404" cy="246221"/>
          </a:xfrm>
          <a:prstGeom prst="rect">
            <a:avLst/>
          </a:prstGeom>
          <a:noFill/>
        </p:spPr>
        <p:txBody>
          <a:bodyPr wrap="square" rtlCol="0">
            <a:spAutoFit/>
          </a:bodyPr>
          <a:lstStyle/>
          <a:p>
            <a:r>
              <a:rPr lang="en-GB" sz="1000" i="1" dirty="0">
                <a:solidFill>
                  <a:schemeClr val="bg1"/>
                </a:solidFill>
              </a:rPr>
              <a:t>Image Credit – Jack Donavan </a:t>
            </a:r>
            <a:endParaRPr lang="en-GB" dirty="0"/>
          </a:p>
        </p:txBody>
      </p:sp>
    </p:spTree>
    <p:extLst>
      <p:ext uri="{BB962C8B-B14F-4D97-AF65-F5344CB8AC3E}">
        <p14:creationId xmlns:p14="http://schemas.microsoft.com/office/powerpoint/2010/main" val="317877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CB87B-1D5C-42CF-AA56-E1F284A222D7}"/>
              </a:ext>
            </a:extLst>
          </p:cNvPr>
          <p:cNvSpPr>
            <a:spLocks noGrp="1"/>
          </p:cNvSpPr>
          <p:nvPr>
            <p:ph type="body" sz="quarter" idx="11"/>
          </p:nvPr>
        </p:nvSpPr>
        <p:spPr/>
        <p:txBody>
          <a:bodyPr>
            <a:normAutofit/>
          </a:bodyPr>
          <a:lstStyle/>
          <a:p>
            <a:r>
              <a:rPr lang="en-GB" dirty="0">
                <a:latin typeface="+mj-lt"/>
              </a:rPr>
              <a:t>Beachwatch and Source2Sea</a:t>
            </a:r>
          </a:p>
          <a:p>
            <a:r>
              <a:rPr lang="en-GB" dirty="0"/>
              <a:t>Join a litter clean and survey.</a:t>
            </a:r>
          </a:p>
        </p:txBody>
      </p:sp>
      <p:sp>
        <p:nvSpPr>
          <p:cNvPr id="3" name="Text Placeholder 2">
            <a:extLst>
              <a:ext uri="{FF2B5EF4-FFF2-40B4-BE49-F238E27FC236}">
                <a16:creationId xmlns:a16="http://schemas.microsoft.com/office/drawing/2014/main" id="{E9F3763D-96ED-49CB-A4E1-702FE421CA49}"/>
              </a:ext>
            </a:extLst>
          </p:cNvPr>
          <p:cNvSpPr>
            <a:spLocks noGrp="1"/>
          </p:cNvSpPr>
          <p:nvPr>
            <p:ph type="body" sz="quarter" idx="12"/>
          </p:nvPr>
        </p:nvSpPr>
        <p:spPr/>
        <p:txBody>
          <a:bodyPr/>
          <a:lstStyle/>
          <a:p>
            <a:r>
              <a:rPr lang="en-GB" dirty="0">
                <a:latin typeface="+mj-lt"/>
              </a:rPr>
              <a:t>Ocean Voice</a:t>
            </a:r>
          </a:p>
          <a:p>
            <a:r>
              <a:rPr lang="en-GB" dirty="0"/>
              <a:t>Speak up for our ocean.</a:t>
            </a:r>
            <a:endParaRPr lang="en-GB" dirty="0">
              <a:latin typeface="+mj-lt"/>
            </a:endParaRPr>
          </a:p>
        </p:txBody>
      </p:sp>
      <p:sp>
        <p:nvSpPr>
          <p:cNvPr id="4" name="Text Placeholder 3">
            <a:extLst>
              <a:ext uri="{FF2B5EF4-FFF2-40B4-BE49-F238E27FC236}">
                <a16:creationId xmlns:a16="http://schemas.microsoft.com/office/drawing/2014/main" id="{26870D18-A0E5-4D56-B5DB-82FBEA978C7E}"/>
              </a:ext>
            </a:extLst>
          </p:cNvPr>
          <p:cNvSpPr>
            <a:spLocks noGrp="1"/>
          </p:cNvSpPr>
          <p:nvPr>
            <p:ph type="body" sz="quarter" idx="13"/>
          </p:nvPr>
        </p:nvSpPr>
        <p:spPr/>
        <p:txBody>
          <a:bodyPr>
            <a:normAutofit fontScale="92500"/>
          </a:bodyPr>
          <a:lstStyle/>
          <a:p>
            <a:r>
              <a:rPr lang="en-GB" dirty="0">
                <a:latin typeface="+mj-lt"/>
              </a:rPr>
              <a:t>Citizen Science</a:t>
            </a:r>
          </a:p>
          <a:p>
            <a:r>
              <a:rPr lang="en-GB" dirty="0"/>
              <a:t>Big Seaweed Search</a:t>
            </a:r>
          </a:p>
          <a:p>
            <a:r>
              <a:rPr lang="en-GB" dirty="0"/>
              <a:t>Wildlife sightings</a:t>
            </a:r>
          </a:p>
          <a:p>
            <a:r>
              <a:rPr lang="en-GB" dirty="0"/>
              <a:t>Microplastic surveys </a:t>
            </a:r>
          </a:p>
          <a:p>
            <a:r>
              <a:rPr lang="en-GB" dirty="0"/>
              <a:t>Seasearch</a:t>
            </a:r>
          </a:p>
        </p:txBody>
      </p:sp>
      <p:pic>
        <p:nvPicPr>
          <p:cNvPr id="13" name="Picture Placeholder 12" descr="A picture containing ground, outdoor, sky, person&#10;&#10;Description automatically generated">
            <a:extLst>
              <a:ext uri="{FF2B5EF4-FFF2-40B4-BE49-F238E27FC236}">
                <a16:creationId xmlns:a16="http://schemas.microsoft.com/office/drawing/2014/main" id="{D8A816D7-71E8-48DE-B3CC-7C5F7B8F45B9}"/>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a:xfrm>
            <a:off x="763588" y="838200"/>
            <a:ext cx="3368675" cy="2268538"/>
          </a:xfrm>
        </p:spPr>
      </p:pic>
      <p:pic>
        <p:nvPicPr>
          <p:cNvPr id="11" name="Picture Placeholder 10" descr="A seal swimming in the water&#10;&#10;Description automatically generated with medium confidence">
            <a:extLst>
              <a:ext uri="{FF2B5EF4-FFF2-40B4-BE49-F238E27FC236}">
                <a16:creationId xmlns:a16="http://schemas.microsoft.com/office/drawing/2014/main" id="{BA3C04D5-4A80-4EE1-963E-13B769FDA1A6}"/>
              </a:ext>
            </a:extLst>
          </p:cNvPr>
          <p:cNvPicPr>
            <a:picLocks noGrp="1" noChangeAspect="1"/>
          </p:cNvPicPr>
          <p:nvPr>
            <p:ph type="pic" sz="quarter" idx="15"/>
          </p:nvPr>
        </p:nvPicPr>
        <p:blipFill>
          <a:blip r:embed="rId4" cstate="email">
            <a:extLst>
              <a:ext uri="{28A0092B-C50C-407E-A947-70E740481C1C}">
                <a14:useLocalDpi xmlns:a14="http://schemas.microsoft.com/office/drawing/2010/main" val="0"/>
              </a:ext>
            </a:extLst>
          </a:blip>
          <a:srcRect/>
          <a:stretch>
            <a:fillRect/>
          </a:stretch>
        </p:blipFill>
        <p:spPr>
          <a:xfrm>
            <a:off x="4413502" y="828675"/>
            <a:ext cx="3368675" cy="2268538"/>
          </a:xfrm>
        </p:spPr>
      </p:pic>
      <p:pic>
        <p:nvPicPr>
          <p:cNvPr id="9" name="Picture Placeholder 8" descr="A picture containing plant, willow&#10;&#10;Description automatically generated">
            <a:extLst>
              <a:ext uri="{FF2B5EF4-FFF2-40B4-BE49-F238E27FC236}">
                <a16:creationId xmlns:a16="http://schemas.microsoft.com/office/drawing/2014/main" id="{A4936997-55C8-41BA-A277-4129B7A824CF}"/>
              </a:ext>
            </a:extLst>
          </p:cNvPr>
          <p:cNvPicPr>
            <a:picLocks noGrp="1" noChangeAspect="1"/>
          </p:cNvPicPr>
          <p:nvPr>
            <p:ph type="pic" sz="quarter" idx="16"/>
          </p:nvPr>
        </p:nvPicPr>
        <p:blipFill>
          <a:blip r:embed="rId5" cstate="email">
            <a:extLst>
              <a:ext uri="{28A0092B-C50C-407E-A947-70E740481C1C}">
                <a14:useLocalDpi xmlns:a14="http://schemas.microsoft.com/office/drawing/2010/main" val="0"/>
              </a:ext>
            </a:extLst>
          </a:blip>
          <a:srcRect/>
          <a:stretch>
            <a:fillRect/>
          </a:stretch>
        </p:blipFill>
        <p:spPr>
          <a:xfrm>
            <a:off x="8050214" y="824696"/>
            <a:ext cx="3368675" cy="2268538"/>
          </a:xfrm>
        </p:spPr>
      </p:pic>
      <p:sp>
        <p:nvSpPr>
          <p:cNvPr id="8" name="TextBox 7">
            <a:extLst>
              <a:ext uri="{FF2B5EF4-FFF2-40B4-BE49-F238E27FC236}">
                <a16:creationId xmlns:a16="http://schemas.microsoft.com/office/drawing/2014/main" id="{699ABCC4-3FD3-4043-B68A-8343CC53128F}"/>
              </a:ext>
            </a:extLst>
          </p:cNvPr>
          <p:cNvSpPr txBox="1"/>
          <p:nvPr/>
        </p:nvSpPr>
        <p:spPr>
          <a:xfrm>
            <a:off x="773111" y="2872244"/>
            <a:ext cx="1343025" cy="215444"/>
          </a:xfrm>
          <a:prstGeom prst="rect">
            <a:avLst/>
          </a:prstGeom>
          <a:noFill/>
        </p:spPr>
        <p:txBody>
          <a:bodyPr wrap="square" rtlCol="0">
            <a:spAutoFit/>
          </a:bodyPr>
          <a:lstStyle/>
          <a:p>
            <a:r>
              <a:rPr lang="en-GB" sz="800" dirty="0">
                <a:solidFill>
                  <a:schemeClr val="bg1"/>
                </a:solidFill>
              </a:rPr>
              <a:t>Credit: Aled </a:t>
            </a:r>
            <a:r>
              <a:rPr lang="en-GB" sz="800" dirty="0" err="1">
                <a:solidFill>
                  <a:schemeClr val="bg1"/>
                </a:solidFill>
              </a:rPr>
              <a:t>Llwelyn</a:t>
            </a:r>
            <a:r>
              <a:rPr lang="en-GB" sz="800" dirty="0">
                <a:solidFill>
                  <a:schemeClr val="bg1"/>
                </a:solidFill>
              </a:rPr>
              <a:t> </a:t>
            </a:r>
          </a:p>
        </p:txBody>
      </p:sp>
      <p:sp>
        <p:nvSpPr>
          <p:cNvPr id="10" name="TextBox 9">
            <a:extLst>
              <a:ext uri="{FF2B5EF4-FFF2-40B4-BE49-F238E27FC236}">
                <a16:creationId xmlns:a16="http://schemas.microsoft.com/office/drawing/2014/main" id="{502DBD1A-94C6-4DD8-AF92-0572382565F8}"/>
              </a:ext>
            </a:extLst>
          </p:cNvPr>
          <p:cNvSpPr txBox="1"/>
          <p:nvPr/>
        </p:nvSpPr>
        <p:spPr>
          <a:xfrm>
            <a:off x="4428875" y="2891294"/>
            <a:ext cx="1343025" cy="215444"/>
          </a:xfrm>
          <a:prstGeom prst="rect">
            <a:avLst/>
          </a:prstGeom>
          <a:noFill/>
        </p:spPr>
        <p:txBody>
          <a:bodyPr wrap="square" rtlCol="0">
            <a:spAutoFit/>
          </a:bodyPr>
          <a:lstStyle/>
          <a:p>
            <a:r>
              <a:rPr lang="en-GB" sz="800" dirty="0">
                <a:solidFill>
                  <a:schemeClr val="bg1"/>
                </a:solidFill>
              </a:rPr>
              <a:t>Credit: Mark Kirkland</a:t>
            </a:r>
          </a:p>
        </p:txBody>
      </p:sp>
      <p:sp>
        <p:nvSpPr>
          <p:cNvPr id="12" name="TextBox 11">
            <a:extLst>
              <a:ext uri="{FF2B5EF4-FFF2-40B4-BE49-F238E27FC236}">
                <a16:creationId xmlns:a16="http://schemas.microsoft.com/office/drawing/2014/main" id="{1EE7DCFB-A196-40BB-9588-6A24D2E191C3}"/>
              </a:ext>
            </a:extLst>
          </p:cNvPr>
          <p:cNvSpPr txBox="1"/>
          <p:nvPr/>
        </p:nvSpPr>
        <p:spPr>
          <a:xfrm>
            <a:off x="8053891" y="2879917"/>
            <a:ext cx="1343025" cy="215444"/>
          </a:xfrm>
          <a:prstGeom prst="rect">
            <a:avLst/>
          </a:prstGeom>
          <a:noFill/>
        </p:spPr>
        <p:txBody>
          <a:bodyPr wrap="square" rtlCol="0">
            <a:spAutoFit/>
          </a:bodyPr>
          <a:lstStyle/>
          <a:p>
            <a:r>
              <a:rPr lang="en-GB" sz="800" dirty="0">
                <a:solidFill>
                  <a:schemeClr val="bg1"/>
                </a:solidFill>
              </a:rPr>
              <a:t>Credit: Mark Kirkland</a:t>
            </a:r>
          </a:p>
        </p:txBody>
      </p:sp>
    </p:spTree>
    <p:extLst>
      <p:ext uri="{BB962C8B-B14F-4D97-AF65-F5344CB8AC3E}">
        <p14:creationId xmlns:p14="http://schemas.microsoft.com/office/powerpoint/2010/main" val="20610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11F5F-9443-4795-A2C4-1D02856D5DA4}"/>
              </a:ext>
            </a:extLst>
          </p:cNvPr>
          <p:cNvSpPr>
            <a:spLocks noGrp="1"/>
          </p:cNvSpPr>
          <p:nvPr>
            <p:ph type="body" sz="quarter" idx="11"/>
          </p:nvPr>
        </p:nvSpPr>
        <p:spPr/>
        <p:txBody>
          <a:bodyPr/>
          <a:lstStyle/>
          <a:p>
            <a:pPr marL="0" indent="0">
              <a:buNone/>
            </a:pPr>
            <a:r>
              <a:rPr lang="en-GB" dirty="0"/>
              <a:t>Follow us on social media.</a:t>
            </a:r>
          </a:p>
          <a:p>
            <a:pPr marL="0" indent="0">
              <a:buNone/>
            </a:pPr>
            <a:endParaRPr lang="en-GB" dirty="0"/>
          </a:p>
          <a:p>
            <a:pPr marL="0" indent="0">
              <a:buNone/>
            </a:pPr>
            <a:endParaRPr lang="en-GB" dirty="0"/>
          </a:p>
          <a:p>
            <a:pPr marL="0" indent="0">
              <a:buNone/>
            </a:pPr>
            <a:r>
              <a:rPr lang="en-GB" dirty="0"/>
              <a:t>Sign up for emails on our website</a:t>
            </a:r>
          </a:p>
          <a:p>
            <a:pPr marL="0" indent="0">
              <a:buNone/>
            </a:pPr>
            <a:r>
              <a:rPr lang="en-GB" dirty="0"/>
              <a:t>www.mcsuk.org</a:t>
            </a:r>
          </a:p>
        </p:txBody>
      </p:sp>
      <p:sp>
        <p:nvSpPr>
          <p:cNvPr id="3" name="Text Placeholder 2">
            <a:extLst>
              <a:ext uri="{FF2B5EF4-FFF2-40B4-BE49-F238E27FC236}">
                <a16:creationId xmlns:a16="http://schemas.microsoft.com/office/drawing/2014/main" id="{EECFAC15-1683-46F6-A79F-997E3AC13F33}"/>
              </a:ext>
            </a:extLst>
          </p:cNvPr>
          <p:cNvSpPr>
            <a:spLocks noGrp="1"/>
          </p:cNvSpPr>
          <p:nvPr>
            <p:ph type="body" sz="quarter" idx="13"/>
          </p:nvPr>
        </p:nvSpPr>
        <p:spPr/>
        <p:txBody>
          <a:bodyPr/>
          <a:lstStyle/>
          <a:p>
            <a:r>
              <a:rPr lang="en-GB" dirty="0"/>
              <a:t>Follow us</a:t>
            </a:r>
          </a:p>
        </p:txBody>
      </p:sp>
      <p:pic>
        <p:nvPicPr>
          <p:cNvPr id="5" name="Graphic 4">
            <a:extLst>
              <a:ext uri="{FF2B5EF4-FFF2-40B4-BE49-F238E27FC236}">
                <a16:creationId xmlns:a16="http://schemas.microsoft.com/office/drawing/2014/main" id="{374710A1-1A21-403F-99A2-AEE1BE77C1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838" y="2939181"/>
            <a:ext cx="276225" cy="600075"/>
          </a:xfrm>
          <a:prstGeom prst="rect">
            <a:avLst/>
          </a:prstGeom>
        </p:spPr>
      </p:pic>
      <p:pic>
        <p:nvPicPr>
          <p:cNvPr id="7" name="Graphic 6">
            <a:extLst>
              <a:ext uri="{FF2B5EF4-FFF2-40B4-BE49-F238E27FC236}">
                <a16:creationId xmlns:a16="http://schemas.microsoft.com/office/drawing/2014/main" id="{B1D6ACCC-8175-47A4-A380-39E0FF2E30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0276" y="3001093"/>
            <a:ext cx="581025" cy="476250"/>
          </a:xfrm>
          <a:prstGeom prst="rect">
            <a:avLst/>
          </a:prstGeom>
        </p:spPr>
      </p:pic>
      <p:pic>
        <p:nvPicPr>
          <p:cNvPr id="9" name="Graphic 8">
            <a:extLst>
              <a:ext uri="{FF2B5EF4-FFF2-40B4-BE49-F238E27FC236}">
                <a16:creationId xmlns:a16="http://schemas.microsoft.com/office/drawing/2014/main" id="{93E4EE02-92AD-4340-ABBC-29506E35A2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38515" y="2967755"/>
            <a:ext cx="542925" cy="542925"/>
          </a:xfrm>
          <a:prstGeom prst="rect">
            <a:avLst/>
          </a:prstGeom>
        </p:spPr>
      </p:pic>
      <p:pic>
        <p:nvPicPr>
          <p:cNvPr id="11" name="Graphic 10">
            <a:extLst>
              <a:ext uri="{FF2B5EF4-FFF2-40B4-BE49-F238E27FC236}">
                <a16:creationId xmlns:a16="http://schemas.microsoft.com/office/drawing/2014/main" id="{52AFDC13-5742-4002-900D-44F27123B3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93609" y="3001093"/>
            <a:ext cx="666750" cy="466725"/>
          </a:xfrm>
          <a:prstGeom prst="rect">
            <a:avLst/>
          </a:prstGeom>
        </p:spPr>
      </p:pic>
      <p:pic>
        <p:nvPicPr>
          <p:cNvPr id="6" name="Picture 5" descr="A body of water with rocks and plants around it&#10;&#10;Description automatically generated with low confidence">
            <a:extLst>
              <a:ext uri="{FF2B5EF4-FFF2-40B4-BE49-F238E27FC236}">
                <a16:creationId xmlns:a16="http://schemas.microsoft.com/office/drawing/2014/main" id="{51572CE7-3FE0-48A2-A67F-F7E41514358D}"/>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8172450" y="0"/>
            <a:ext cx="4019550" cy="6858000"/>
          </a:xfrm>
          <a:prstGeom prst="rect">
            <a:avLst/>
          </a:prstGeom>
        </p:spPr>
      </p:pic>
      <p:sp>
        <p:nvSpPr>
          <p:cNvPr id="10" name="TextBox 9">
            <a:extLst>
              <a:ext uri="{FF2B5EF4-FFF2-40B4-BE49-F238E27FC236}">
                <a16:creationId xmlns:a16="http://schemas.microsoft.com/office/drawing/2014/main" id="{9BD4C5BE-7D73-44AA-8F29-1CC731972FC9}"/>
              </a:ext>
            </a:extLst>
          </p:cNvPr>
          <p:cNvSpPr txBox="1"/>
          <p:nvPr/>
        </p:nvSpPr>
        <p:spPr>
          <a:xfrm>
            <a:off x="8172450" y="6642556"/>
            <a:ext cx="2895600" cy="215444"/>
          </a:xfrm>
          <a:prstGeom prst="rect">
            <a:avLst/>
          </a:prstGeom>
          <a:noFill/>
        </p:spPr>
        <p:txBody>
          <a:bodyPr wrap="square" rtlCol="0">
            <a:spAutoFit/>
          </a:bodyPr>
          <a:lstStyle/>
          <a:p>
            <a:r>
              <a:rPr lang="en-GB" sz="800" dirty="0">
                <a:solidFill>
                  <a:schemeClr val="bg1"/>
                </a:solidFill>
              </a:rPr>
              <a:t>Credit: Kirsty Andrews</a:t>
            </a:r>
          </a:p>
        </p:txBody>
      </p:sp>
      <p:pic>
        <p:nvPicPr>
          <p:cNvPr id="8" name="Picture 7" descr="A colorful jellyfish with long tentacles&#10;&#10;Description automatically generated">
            <a:extLst>
              <a:ext uri="{FF2B5EF4-FFF2-40B4-BE49-F238E27FC236}">
                <a16:creationId xmlns:a16="http://schemas.microsoft.com/office/drawing/2014/main" id="{943B8E35-340E-081E-063E-CBA21ED58D1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40065" y="1011607"/>
            <a:ext cx="2974823" cy="2668044"/>
          </a:xfrm>
          <a:prstGeom prst="rect">
            <a:avLst/>
          </a:prstGeom>
        </p:spPr>
      </p:pic>
    </p:spTree>
    <p:extLst>
      <p:ext uri="{BB962C8B-B14F-4D97-AF65-F5344CB8AC3E}">
        <p14:creationId xmlns:p14="http://schemas.microsoft.com/office/powerpoint/2010/main" val="4084742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320387-64F5-92A1-A22E-3B91AD813438}"/>
              </a:ext>
            </a:extLst>
          </p:cNvPr>
          <p:cNvSpPr>
            <a:spLocks noGrp="1"/>
          </p:cNvSpPr>
          <p:nvPr>
            <p:ph type="body" sz="quarter" idx="10"/>
          </p:nvPr>
        </p:nvSpPr>
        <p:spPr/>
        <p:txBody>
          <a:bodyPr/>
          <a:lstStyle/>
          <a:p>
            <a:endParaRPr lang="en-GB" dirty="0"/>
          </a:p>
        </p:txBody>
      </p:sp>
      <p:pic>
        <p:nvPicPr>
          <p:cNvPr id="4" name="Picture 3" descr="A seal swimming in the water&#10;&#10;Description automatically generated">
            <a:extLst>
              <a:ext uri="{FF2B5EF4-FFF2-40B4-BE49-F238E27FC236}">
                <a16:creationId xmlns:a16="http://schemas.microsoft.com/office/drawing/2014/main" id="{18CF67A9-829A-10B2-5DC1-59FDC1A15A9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0" y="0"/>
            <a:ext cx="8204200" cy="6980129"/>
          </a:xfrm>
          <a:prstGeom prst="rect">
            <a:avLst/>
          </a:prstGeom>
        </p:spPr>
      </p:pic>
      <p:sp>
        <p:nvSpPr>
          <p:cNvPr id="5" name="Text Placeholder 2">
            <a:extLst>
              <a:ext uri="{FF2B5EF4-FFF2-40B4-BE49-F238E27FC236}">
                <a16:creationId xmlns:a16="http://schemas.microsoft.com/office/drawing/2014/main" id="{35ADC2ED-A305-0CA5-EF03-2D9436D28EF1}"/>
              </a:ext>
            </a:extLst>
          </p:cNvPr>
          <p:cNvSpPr txBox="1">
            <a:spLocks/>
          </p:cNvSpPr>
          <p:nvPr/>
        </p:nvSpPr>
        <p:spPr>
          <a:xfrm>
            <a:off x="8694738" y="1473635"/>
            <a:ext cx="2927350" cy="2711752"/>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For more information about how to </a:t>
            </a:r>
            <a:r>
              <a:rPr lang="en-GB" sz="2400" b="1" dirty="0"/>
              <a:t>get involved </a:t>
            </a:r>
            <a:r>
              <a:rPr lang="en-GB" sz="2400" dirty="0"/>
              <a:t>visit:</a:t>
            </a:r>
          </a:p>
          <a:p>
            <a:pPr marL="0" indent="0">
              <a:buNone/>
            </a:pPr>
            <a:r>
              <a:rPr lang="en-GB" sz="2400" dirty="0"/>
              <a:t>www.mcsuk.org</a:t>
            </a:r>
          </a:p>
        </p:txBody>
      </p:sp>
      <p:pic>
        <p:nvPicPr>
          <p:cNvPr id="6" name="Picture 5" descr="A qr code with a few black squares&#10;&#10;Description automatically generated">
            <a:extLst>
              <a:ext uri="{FF2B5EF4-FFF2-40B4-BE49-F238E27FC236}">
                <a16:creationId xmlns:a16="http://schemas.microsoft.com/office/drawing/2014/main" id="{0598D2E1-F582-04D4-2281-2CFE37593C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67788" y="3752850"/>
            <a:ext cx="2381250" cy="2381250"/>
          </a:xfrm>
          <a:prstGeom prst="rect">
            <a:avLst/>
          </a:prstGeom>
        </p:spPr>
      </p:pic>
      <p:sp>
        <p:nvSpPr>
          <p:cNvPr id="7" name="Title 1">
            <a:extLst>
              <a:ext uri="{FF2B5EF4-FFF2-40B4-BE49-F238E27FC236}">
                <a16:creationId xmlns:a16="http://schemas.microsoft.com/office/drawing/2014/main" id="{6B4417B5-8A5A-A396-4070-440B96139A63}"/>
              </a:ext>
            </a:extLst>
          </p:cNvPr>
          <p:cNvSpPr txBox="1">
            <a:spLocks/>
          </p:cNvSpPr>
          <p:nvPr/>
        </p:nvSpPr>
        <p:spPr>
          <a:xfrm>
            <a:off x="3659188" y="5420804"/>
            <a:ext cx="4350152" cy="931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Thank you!</a:t>
            </a:r>
          </a:p>
        </p:txBody>
      </p:sp>
      <p:pic>
        <p:nvPicPr>
          <p:cNvPr id="9" name="Picture 8" descr="A cartoon of a bird&#10;&#10;Description automatically generated">
            <a:extLst>
              <a:ext uri="{FF2B5EF4-FFF2-40B4-BE49-F238E27FC236}">
                <a16:creationId xmlns:a16="http://schemas.microsoft.com/office/drawing/2014/main" id="{8E8D25A6-389B-92F5-BB11-B70C643C54A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64620" y="438411"/>
            <a:ext cx="1860116" cy="1860116"/>
          </a:xfrm>
          <a:prstGeom prst="rect">
            <a:avLst/>
          </a:prstGeom>
        </p:spPr>
      </p:pic>
    </p:spTree>
    <p:extLst>
      <p:ext uri="{BB962C8B-B14F-4D97-AF65-F5344CB8AC3E}">
        <p14:creationId xmlns:p14="http://schemas.microsoft.com/office/powerpoint/2010/main" val="93984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33C0A-6E5F-FB79-70C4-D105FBA52AF5}"/>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9B4758E-67C8-3040-0CEF-B3EFA4DDD54E}"/>
              </a:ext>
            </a:extLst>
          </p:cNvPr>
          <p:cNvSpPr txBox="1"/>
          <p:nvPr/>
        </p:nvSpPr>
        <p:spPr>
          <a:xfrm>
            <a:off x="10126640" y="133767"/>
            <a:ext cx="2761397" cy="246221"/>
          </a:xfrm>
          <a:prstGeom prst="rect">
            <a:avLst/>
          </a:prstGeom>
          <a:noFill/>
        </p:spPr>
        <p:txBody>
          <a:bodyPr wrap="square" rtlCol="0">
            <a:spAutoFit/>
          </a:bodyPr>
          <a:lstStyle/>
          <a:p>
            <a:r>
              <a:rPr lang="en-GB" sz="1000" i="1" dirty="0">
                <a:solidFill>
                  <a:schemeClr val="accent6">
                    <a:lumMod val="20000"/>
                    <a:lumOff val="80000"/>
                  </a:schemeClr>
                </a:solidFill>
              </a:rPr>
              <a:t>Credit – Paul </a:t>
            </a:r>
            <a:r>
              <a:rPr lang="en-GB" sz="1000" i="1" dirty="0" err="1">
                <a:solidFill>
                  <a:schemeClr val="accent6">
                    <a:lumMod val="20000"/>
                    <a:lumOff val="80000"/>
                  </a:schemeClr>
                </a:solidFill>
              </a:rPr>
              <a:t>Pastourmatzis</a:t>
            </a:r>
            <a:endParaRPr lang="en-GB" sz="1000" i="1" dirty="0">
              <a:solidFill>
                <a:schemeClr val="accent6">
                  <a:lumMod val="20000"/>
                  <a:lumOff val="80000"/>
                </a:schemeClr>
              </a:solidFill>
            </a:endParaRPr>
          </a:p>
        </p:txBody>
      </p:sp>
      <p:pic>
        <p:nvPicPr>
          <p:cNvPr id="4" name="Picture 3" descr="Text&#10;&#10;Description automatically generated">
            <a:extLst>
              <a:ext uri="{FF2B5EF4-FFF2-40B4-BE49-F238E27FC236}">
                <a16:creationId xmlns:a16="http://schemas.microsoft.com/office/drawing/2014/main" id="{2CEB17DD-57D4-449A-8A6B-E1465ABA490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96047" y="5691049"/>
            <a:ext cx="2086393" cy="866096"/>
          </a:xfrm>
          <a:prstGeom prst="rect">
            <a:avLst/>
          </a:prstGeom>
        </p:spPr>
      </p:pic>
    </p:spTree>
    <p:extLst>
      <p:ext uri="{BB962C8B-B14F-4D97-AF65-F5344CB8AC3E}">
        <p14:creationId xmlns:p14="http://schemas.microsoft.com/office/powerpoint/2010/main" val="244816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Earth globe: Africa and Europe with solid fill">
            <a:extLst>
              <a:ext uri="{FF2B5EF4-FFF2-40B4-BE49-F238E27FC236}">
                <a16:creationId xmlns:a16="http://schemas.microsoft.com/office/drawing/2014/main" id="{7ABC1AC7-5631-8AF6-B46D-137C6A365D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4282" y="3718930"/>
            <a:ext cx="6103435" cy="6103435"/>
          </a:xfrm>
          <a:prstGeom prst="rect">
            <a:avLst/>
          </a:prstGeom>
        </p:spPr>
      </p:pic>
      <p:sp>
        <p:nvSpPr>
          <p:cNvPr id="4" name="Oval 3">
            <a:extLst>
              <a:ext uri="{FF2B5EF4-FFF2-40B4-BE49-F238E27FC236}">
                <a16:creationId xmlns:a16="http://schemas.microsoft.com/office/drawing/2014/main" id="{47B4E6F2-45E3-0EE8-DB4D-3A4B4B2CCEA1}"/>
              </a:ext>
            </a:extLst>
          </p:cNvPr>
          <p:cNvSpPr/>
          <p:nvPr/>
        </p:nvSpPr>
        <p:spPr>
          <a:xfrm>
            <a:off x="2944850" y="3534006"/>
            <a:ext cx="6302297" cy="6288359"/>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Graphic 5" descr="Dim (Medium Sun) with solid fill">
            <a:extLst>
              <a:ext uri="{FF2B5EF4-FFF2-40B4-BE49-F238E27FC236}">
                <a16:creationId xmlns:a16="http://schemas.microsoft.com/office/drawing/2014/main" id="{561F83B8-FCF0-A60C-6657-26F642174B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228" y="187656"/>
            <a:ext cx="2105167" cy="2105167"/>
          </a:xfrm>
          <a:prstGeom prst="rect">
            <a:avLst/>
          </a:prstGeom>
        </p:spPr>
      </p:pic>
      <p:cxnSp>
        <p:nvCxnSpPr>
          <p:cNvPr id="8" name="Straight Arrow Connector 7">
            <a:extLst>
              <a:ext uri="{FF2B5EF4-FFF2-40B4-BE49-F238E27FC236}">
                <a16:creationId xmlns:a16="http://schemas.microsoft.com/office/drawing/2014/main" id="{92358C6C-B21C-94E7-D933-33B4924A95B9}"/>
              </a:ext>
            </a:extLst>
          </p:cNvPr>
          <p:cNvCxnSpPr/>
          <p:nvPr/>
        </p:nvCxnSpPr>
        <p:spPr>
          <a:xfrm>
            <a:off x="1965278" y="1978925"/>
            <a:ext cx="2634018" cy="2634018"/>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5408C20-56C7-6F06-2EBC-5ABD177DF490}"/>
              </a:ext>
            </a:extLst>
          </p:cNvPr>
          <p:cNvCxnSpPr>
            <a:cxnSpLocks/>
          </p:cNvCxnSpPr>
          <p:nvPr/>
        </p:nvCxnSpPr>
        <p:spPr>
          <a:xfrm flipV="1">
            <a:off x="4778989" y="2524836"/>
            <a:ext cx="665231" cy="194025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9A0651-A3A5-E287-6F36-07DA2469530D}"/>
              </a:ext>
            </a:extLst>
          </p:cNvPr>
          <p:cNvCxnSpPr>
            <a:cxnSpLocks/>
          </p:cNvCxnSpPr>
          <p:nvPr/>
        </p:nvCxnSpPr>
        <p:spPr>
          <a:xfrm flipH="1" flipV="1">
            <a:off x="3828765" y="4747000"/>
            <a:ext cx="606757" cy="241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01DC289-6A3B-C500-0171-FF3853B55D8B}"/>
              </a:ext>
            </a:extLst>
          </p:cNvPr>
          <p:cNvCxnSpPr>
            <a:cxnSpLocks/>
          </p:cNvCxnSpPr>
          <p:nvPr/>
        </p:nvCxnSpPr>
        <p:spPr>
          <a:xfrm>
            <a:off x="3828765" y="4886086"/>
            <a:ext cx="180833" cy="49113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8DC813E-7B88-C4E8-29B7-3A5DE654F6B4}"/>
              </a:ext>
            </a:extLst>
          </p:cNvPr>
          <p:cNvCxnSpPr>
            <a:cxnSpLocks/>
          </p:cNvCxnSpPr>
          <p:nvPr/>
        </p:nvCxnSpPr>
        <p:spPr>
          <a:xfrm flipH="1">
            <a:off x="3282287" y="5398741"/>
            <a:ext cx="546478" cy="16340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ED9AC6-21C8-497F-16A3-5862FCCB5F1D}"/>
              </a:ext>
            </a:extLst>
          </p:cNvPr>
          <p:cNvCxnSpPr>
            <a:cxnSpLocks/>
          </p:cNvCxnSpPr>
          <p:nvPr/>
        </p:nvCxnSpPr>
        <p:spPr>
          <a:xfrm>
            <a:off x="3317521" y="5665365"/>
            <a:ext cx="381022" cy="31235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0F6D7C-91D2-E223-334A-2B560C3DECEB}"/>
              </a:ext>
            </a:extLst>
          </p:cNvPr>
          <p:cNvCxnSpPr>
            <a:cxnSpLocks/>
          </p:cNvCxnSpPr>
          <p:nvPr/>
        </p:nvCxnSpPr>
        <p:spPr>
          <a:xfrm flipH="1">
            <a:off x="3079233" y="6074797"/>
            <a:ext cx="524891" cy="29870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C45AF16-CC2E-BC8F-EC74-F265A3B61B3C}"/>
              </a:ext>
            </a:extLst>
          </p:cNvPr>
          <p:cNvSpPr txBox="1"/>
          <p:nvPr/>
        </p:nvSpPr>
        <p:spPr>
          <a:xfrm rot="2709555">
            <a:off x="1934821" y="2701454"/>
            <a:ext cx="2813713" cy="369332"/>
          </a:xfrm>
          <a:prstGeom prst="rect">
            <a:avLst/>
          </a:prstGeom>
          <a:noFill/>
        </p:spPr>
        <p:txBody>
          <a:bodyPr wrap="square" rtlCol="0">
            <a:spAutoFit/>
          </a:bodyPr>
          <a:lstStyle/>
          <a:p>
            <a:r>
              <a:rPr lang="en-GB" dirty="0">
                <a:solidFill>
                  <a:schemeClr val="accent3"/>
                </a:solidFill>
              </a:rPr>
              <a:t>Solar energy</a:t>
            </a:r>
          </a:p>
        </p:txBody>
      </p:sp>
      <p:sp>
        <p:nvSpPr>
          <p:cNvPr id="30" name="TextBox 29">
            <a:extLst>
              <a:ext uri="{FF2B5EF4-FFF2-40B4-BE49-F238E27FC236}">
                <a16:creationId xmlns:a16="http://schemas.microsoft.com/office/drawing/2014/main" id="{A9565C3C-1AE1-64F0-CD92-1B4B4BE67DC7}"/>
              </a:ext>
            </a:extLst>
          </p:cNvPr>
          <p:cNvSpPr txBox="1"/>
          <p:nvPr/>
        </p:nvSpPr>
        <p:spPr>
          <a:xfrm>
            <a:off x="9520386" y="5619984"/>
            <a:ext cx="1740089" cy="369332"/>
          </a:xfrm>
          <a:prstGeom prst="rect">
            <a:avLst/>
          </a:prstGeom>
          <a:noFill/>
        </p:spPr>
        <p:txBody>
          <a:bodyPr wrap="square" rtlCol="0">
            <a:spAutoFit/>
          </a:bodyPr>
          <a:lstStyle/>
          <a:p>
            <a:r>
              <a:rPr lang="en-GB" dirty="0">
                <a:solidFill>
                  <a:schemeClr val="accent5"/>
                </a:solidFill>
              </a:rPr>
              <a:t>Atmosphere</a:t>
            </a:r>
          </a:p>
        </p:txBody>
      </p:sp>
      <p:pic>
        <p:nvPicPr>
          <p:cNvPr id="32" name="Graphic 31" descr="Power Plant with solid fill">
            <a:extLst>
              <a:ext uri="{FF2B5EF4-FFF2-40B4-BE49-F238E27FC236}">
                <a16:creationId xmlns:a16="http://schemas.microsoft.com/office/drawing/2014/main" id="{90B13A94-CA5B-FEDA-46F3-B24531590D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84514">
            <a:off x="6788824" y="3872152"/>
            <a:ext cx="532651" cy="532651"/>
          </a:xfrm>
          <a:prstGeom prst="rect">
            <a:avLst/>
          </a:prstGeom>
        </p:spPr>
      </p:pic>
      <p:pic>
        <p:nvPicPr>
          <p:cNvPr id="36" name="Graphic 35" descr="Power Plant with solid fill">
            <a:extLst>
              <a:ext uri="{FF2B5EF4-FFF2-40B4-BE49-F238E27FC236}">
                <a16:creationId xmlns:a16="http://schemas.microsoft.com/office/drawing/2014/main" id="{1F065557-E1AA-1E49-005B-4E6E62AA0E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513091">
            <a:off x="7532909" y="4285267"/>
            <a:ext cx="532651" cy="532651"/>
          </a:xfrm>
          <a:prstGeom prst="rect">
            <a:avLst/>
          </a:prstGeom>
        </p:spPr>
      </p:pic>
      <p:pic>
        <p:nvPicPr>
          <p:cNvPr id="37" name="Graphic 36" descr="Power Plant with solid fill">
            <a:extLst>
              <a:ext uri="{FF2B5EF4-FFF2-40B4-BE49-F238E27FC236}">
                <a16:creationId xmlns:a16="http://schemas.microsoft.com/office/drawing/2014/main" id="{49D31B3D-167D-094F-4FE7-7AC8AD19A5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40544">
            <a:off x="6006312" y="3647087"/>
            <a:ext cx="532651" cy="532651"/>
          </a:xfrm>
          <a:prstGeom prst="rect">
            <a:avLst/>
          </a:prstGeom>
        </p:spPr>
      </p:pic>
      <p:sp>
        <p:nvSpPr>
          <p:cNvPr id="38" name="TextBox 37">
            <a:extLst>
              <a:ext uri="{FF2B5EF4-FFF2-40B4-BE49-F238E27FC236}">
                <a16:creationId xmlns:a16="http://schemas.microsoft.com/office/drawing/2014/main" id="{D93F3ACF-055F-77EC-8FE5-84B7A30D54A0}"/>
              </a:ext>
            </a:extLst>
          </p:cNvPr>
          <p:cNvSpPr txBox="1"/>
          <p:nvPr/>
        </p:nvSpPr>
        <p:spPr>
          <a:xfrm>
            <a:off x="7744602" y="3485826"/>
            <a:ext cx="2382037" cy="369332"/>
          </a:xfrm>
          <a:prstGeom prst="rect">
            <a:avLst/>
          </a:prstGeom>
          <a:noFill/>
        </p:spPr>
        <p:txBody>
          <a:bodyPr wrap="square" rtlCol="0">
            <a:spAutoFit/>
          </a:bodyPr>
          <a:lstStyle/>
          <a:p>
            <a:r>
              <a:rPr lang="en-GB" dirty="0">
                <a:solidFill>
                  <a:schemeClr val="accent4"/>
                </a:solidFill>
              </a:rPr>
              <a:t>Greenhouse gases </a:t>
            </a:r>
          </a:p>
        </p:txBody>
      </p:sp>
      <p:pic>
        <p:nvPicPr>
          <p:cNvPr id="41" name="Picture 40" descr="A black background with blue bubbles&#10;&#10;Description automatically generated">
            <a:extLst>
              <a:ext uri="{FF2B5EF4-FFF2-40B4-BE49-F238E27FC236}">
                <a16:creationId xmlns:a16="http://schemas.microsoft.com/office/drawing/2014/main" id="{5284B49D-5D29-A299-919E-2BD409E5B25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8528" y="5899760"/>
            <a:ext cx="1703843" cy="720311"/>
          </a:xfrm>
          <a:prstGeom prst="rect">
            <a:avLst/>
          </a:prstGeom>
        </p:spPr>
      </p:pic>
    </p:spTree>
    <p:extLst>
      <p:ext uri="{BB962C8B-B14F-4D97-AF65-F5344CB8AC3E}">
        <p14:creationId xmlns:p14="http://schemas.microsoft.com/office/powerpoint/2010/main" val="126469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 Placeholder 1">
            <a:extLst>
              <a:ext uri="{FF2B5EF4-FFF2-40B4-BE49-F238E27FC236}">
                <a16:creationId xmlns:a16="http://schemas.microsoft.com/office/drawing/2014/main" id="{0B107CF5-1C4C-41D2-E753-C650C857E13E}"/>
              </a:ext>
            </a:extLst>
          </p:cNvPr>
          <p:cNvSpPr txBox="1">
            <a:spLocks/>
          </p:cNvSpPr>
          <p:nvPr/>
        </p:nvSpPr>
        <p:spPr>
          <a:xfrm>
            <a:off x="790884" y="971656"/>
            <a:ext cx="5487087" cy="491468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b="1" dirty="0">
                <a:solidFill>
                  <a:schemeClr val="bg1"/>
                </a:solidFill>
              </a:rPr>
              <a:t>The impacts </a:t>
            </a:r>
          </a:p>
          <a:p>
            <a:r>
              <a:rPr lang="en-GB" sz="2400" dirty="0">
                <a:solidFill>
                  <a:schemeClr val="bg1"/>
                </a:solidFill>
              </a:rPr>
              <a:t>Droughts and water scarcity</a:t>
            </a:r>
          </a:p>
          <a:p>
            <a:r>
              <a:rPr lang="en-GB" sz="2400" dirty="0">
                <a:solidFill>
                  <a:schemeClr val="bg1"/>
                </a:solidFill>
              </a:rPr>
              <a:t>Fires</a:t>
            </a:r>
          </a:p>
          <a:p>
            <a:r>
              <a:rPr lang="en-GB" sz="2400" dirty="0">
                <a:solidFill>
                  <a:schemeClr val="bg1"/>
                </a:solidFill>
              </a:rPr>
              <a:t>Rising sea levels </a:t>
            </a:r>
          </a:p>
          <a:p>
            <a:r>
              <a:rPr lang="en-GB" sz="2400" dirty="0">
                <a:solidFill>
                  <a:schemeClr val="bg1"/>
                </a:solidFill>
              </a:rPr>
              <a:t>Flooding </a:t>
            </a:r>
          </a:p>
          <a:p>
            <a:r>
              <a:rPr lang="en-GB" sz="2400" dirty="0">
                <a:solidFill>
                  <a:schemeClr val="bg1"/>
                </a:solidFill>
              </a:rPr>
              <a:t>Melting ice caps </a:t>
            </a:r>
          </a:p>
          <a:p>
            <a:r>
              <a:rPr lang="en-GB" sz="2400" dirty="0">
                <a:solidFill>
                  <a:schemeClr val="bg1"/>
                </a:solidFill>
              </a:rPr>
              <a:t>Extreme weather, storms </a:t>
            </a:r>
          </a:p>
          <a:p>
            <a:r>
              <a:rPr lang="en-GB" sz="2400" dirty="0">
                <a:solidFill>
                  <a:schemeClr val="bg1"/>
                </a:solidFill>
              </a:rPr>
              <a:t>Declining biodiversity. </a:t>
            </a:r>
          </a:p>
          <a:p>
            <a:pPr marL="457200" indent="-457200">
              <a:buFont typeface="+mj-lt"/>
              <a:buAutoNum type="arabicPeriod"/>
            </a:pPr>
            <a:endParaRPr lang="en-GB" sz="2400" dirty="0"/>
          </a:p>
          <a:p>
            <a:pPr marL="457200" indent="-457200">
              <a:buFont typeface="+mj-lt"/>
              <a:buAutoNum type="arabicPeriod"/>
            </a:pPr>
            <a:endParaRPr lang="en-GB" sz="2400" dirty="0"/>
          </a:p>
          <a:p>
            <a:pPr marL="0" indent="0">
              <a:buFont typeface="Arial" panose="020B0604020202020204" pitchFamily="34" charset="0"/>
              <a:buNone/>
            </a:pPr>
            <a:endParaRPr lang="en-GB" dirty="0"/>
          </a:p>
        </p:txBody>
      </p:sp>
      <p:pic>
        <p:nvPicPr>
          <p:cNvPr id="5" name="Picture 4" descr="A colorful jellyfish with long tentacles&#10;&#10;Description automatically generated">
            <a:extLst>
              <a:ext uri="{FF2B5EF4-FFF2-40B4-BE49-F238E27FC236}">
                <a16:creationId xmlns:a16="http://schemas.microsoft.com/office/drawing/2014/main" id="{DAA96CDB-4930-2184-0923-C8CCD9CEDE5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91011" y="4653885"/>
            <a:ext cx="2086960" cy="1871743"/>
          </a:xfrm>
          <a:prstGeom prst="rect">
            <a:avLst/>
          </a:prstGeom>
        </p:spPr>
      </p:pic>
      <p:pic>
        <p:nvPicPr>
          <p:cNvPr id="7" name="Picture 6" descr="A close-up of coral reef&#10;&#10;Description automatically generated">
            <a:extLst>
              <a:ext uri="{FF2B5EF4-FFF2-40B4-BE49-F238E27FC236}">
                <a16:creationId xmlns:a16="http://schemas.microsoft.com/office/drawing/2014/main" id="{24660B9E-C7D8-F6F2-0E47-E35C639474B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703389" y="-1"/>
            <a:ext cx="5487087" cy="6858000"/>
          </a:xfrm>
          <a:prstGeom prst="rect">
            <a:avLst/>
          </a:prstGeom>
        </p:spPr>
      </p:pic>
      <p:sp>
        <p:nvSpPr>
          <p:cNvPr id="8" name="TextBox 7">
            <a:extLst>
              <a:ext uri="{FF2B5EF4-FFF2-40B4-BE49-F238E27FC236}">
                <a16:creationId xmlns:a16="http://schemas.microsoft.com/office/drawing/2014/main" id="{1B6C0C77-9B4E-7B1A-833F-2993D56C95D0}"/>
              </a:ext>
            </a:extLst>
          </p:cNvPr>
          <p:cNvSpPr txBox="1"/>
          <p:nvPr/>
        </p:nvSpPr>
        <p:spPr>
          <a:xfrm>
            <a:off x="10880291" y="175255"/>
            <a:ext cx="1310185" cy="246221"/>
          </a:xfrm>
          <a:prstGeom prst="rect">
            <a:avLst/>
          </a:prstGeom>
          <a:noFill/>
        </p:spPr>
        <p:txBody>
          <a:bodyPr wrap="square" rtlCol="0">
            <a:spAutoFit/>
          </a:bodyPr>
          <a:lstStyle/>
          <a:p>
            <a:r>
              <a:rPr lang="en-GB" sz="1000" i="1" dirty="0">
                <a:solidFill>
                  <a:schemeClr val="bg1"/>
                </a:solidFill>
              </a:rPr>
              <a:t>Credit – NOAA</a:t>
            </a:r>
          </a:p>
        </p:txBody>
      </p:sp>
      <p:pic>
        <p:nvPicPr>
          <p:cNvPr id="9" name="Picture 8" descr="Text&#10;&#10;Description automatically generated">
            <a:extLst>
              <a:ext uri="{FF2B5EF4-FFF2-40B4-BE49-F238E27FC236}">
                <a16:creationId xmlns:a16="http://schemas.microsoft.com/office/drawing/2014/main" id="{82E38519-F4CE-C534-CE50-EAC27BA265F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3811" y="5772938"/>
            <a:ext cx="2086393" cy="866096"/>
          </a:xfrm>
          <a:prstGeom prst="rect">
            <a:avLst/>
          </a:prstGeom>
        </p:spPr>
      </p:pic>
    </p:spTree>
    <p:extLst>
      <p:ext uri="{BB962C8B-B14F-4D97-AF65-F5344CB8AC3E}">
        <p14:creationId xmlns:p14="http://schemas.microsoft.com/office/powerpoint/2010/main" val="59108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3C687-1B42-8DF2-1762-8C8A97860680}"/>
              </a:ext>
            </a:extLst>
          </p:cNvPr>
          <p:cNvSpPr>
            <a:spLocks noGrp="1"/>
          </p:cNvSpPr>
          <p:nvPr>
            <p:ph type="body" sz="quarter" idx="10"/>
          </p:nvPr>
        </p:nvSpPr>
        <p:spPr>
          <a:xfrm>
            <a:off x="5322626" y="4053029"/>
            <a:ext cx="5342396" cy="2476862"/>
          </a:xfrm>
        </p:spPr>
        <p:txBody>
          <a:bodyPr>
            <a:normAutofit/>
          </a:bodyPr>
          <a:lstStyle/>
          <a:p>
            <a:pPr marL="0" indent="0">
              <a:buNone/>
            </a:pPr>
            <a:r>
              <a:rPr lang="en-GB" sz="3600" b="1" dirty="0"/>
              <a:t>Where/Who?</a:t>
            </a:r>
          </a:p>
          <a:p>
            <a:r>
              <a:rPr lang="en-GB" sz="2400" dirty="0"/>
              <a:t>Small Island Nations</a:t>
            </a:r>
          </a:p>
          <a:p>
            <a:r>
              <a:rPr lang="en-GB" sz="2400" dirty="0"/>
              <a:t>Global South</a:t>
            </a:r>
          </a:p>
          <a:p>
            <a:r>
              <a:rPr lang="en-GB" sz="2400" dirty="0"/>
              <a:t>Warmer climates.  </a:t>
            </a:r>
          </a:p>
        </p:txBody>
      </p:sp>
      <p:sp>
        <p:nvSpPr>
          <p:cNvPr id="3" name="Text Placeholder 2">
            <a:extLst>
              <a:ext uri="{FF2B5EF4-FFF2-40B4-BE49-F238E27FC236}">
                <a16:creationId xmlns:a16="http://schemas.microsoft.com/office/drawing/2014/main" id="{2376E401-E324-2E4B-D43B-EB99F7D370B7}"/>
              </a:ext>
            </a:extLst>
          </p:cNvPr>
          <p:cNvSpPr>
            <a:spLocks noGrp="1"/>
          </p:cNvSpPr>
          <p:nvPr>
            <p:ph type="body" sz="quarter" idx="11"/>
          </p:nvPr>
        </p:nvSpPr>
        <p:spPr>
          <a:xfrm>
            <a:off x="5322626" y="579863"/>
            <a:ext cx="5342396" cy="2699958"/>
          </a:xfrm>
        </p:spPr>
        <p:txBody>
          <a:bodyPr>
            <a:normAutofit fontScale="85000" lnSpcReduction="20000"/>
          </a:bodyPr>
          <a:lstStyle/>
          <a:p>
            <a:pPr marL="0" indent="0">
              <a:buNone/>
            </a:pPr>
            <a:r>
              <a:rPr lang="en-GB" sz="4200" b="1" dirty="0"/>
              <a:t>What</a:t>
            </a:r>
            <a:r>
              <a:rPr lang="en-GB" sz="4600" b="1" dirty="0"/>
              <a:t>?</a:t>
            </a:r>
          </a:p>
          <a:p>
            <a:r>
              <a:rPr lang="en-GB" dirty="0"/>
              <a:t>Health</a:t>
            </a:r>
          </a:p>
          <a:p>
            <a:r>
              <a:rPr lang="en-GB" dirty="0"/>
              <a:t>Food</a:t>
            </a:r>
          </a:p>
          <a:p>
            <a:r>
              <a:rPr lang="en-GB" dirty="0"/>
              <a:t>Housing</a:t>
            </a:r>
          </a:p>
          <a:p>
            <a:r>
              <a:rPr lang="en-GB" dirty="0"/>
              <a:t>Safety</a:t>
            </a:r>
          </a:p>
          <a:p>
            <a:r>
              <a:rPr lang="en-GB" dirty="0"/>
              <a:t>Work.</a:t>
            </a:r>
          </a:p>
        </p:txBody>
      </p:sp>
      <p:pic>
        <p:nvPicPr>
          <p:cNvPr id="6" name="Picture Placeholder 5" descr="A couple of people running in a desert&#10;&#10;Description automatically generated">
            <a:extLst>
              <a:ext uri="{FF2B5EF4-FFF2-40B4-BE49-F238E27FC236}">
                <a16:creationId xmlns:a16="http://schemas.microsoft.com/office/drawing/2014/main" id="{B68B4E5E-D706-FCC2-F81A-62E96AE6A832}"/>
              </a:ext>
            </a:extLst>
          </p:cNvPr>
          <p:cNvPicPr>
            <a:picLocks noGrp="1" noChangeAspect="1"/>
          </p:cNvPicPr>
          <p:nvPr>
            <p:ph type="pic" sz="quarter" idx="12"/>
          </p:nvPr>
        </p:nvPicPr>
        <p:blipFill>
          <a:blip r:embed="rId3" cstate="email">
            <a:extLst>
              <a:ext uri="{28A0092B-C50C-407E-A947-70E740481C1C}">
                <a14:useLocalDpi xmlns:a14="http://schemas.microsoft.com/office/drawing/2010/main" val="0"/>
              </a:ext>
            </a:extLst>
          </a:blip>
          <a:srcRect/>
          <a:stretch/>
        </p:blipFill>
        <p:spPr>
          <a:xfrm>
            <a:off x="0" y="0"/>
            <a:ext cx="4687597" cy="6858000"/>
          </a:xfrm>
        </p:spPr>
      </p:pic>
      <p:sp>
        <p:nvSpPr>
          <p:cNvPr id="7" name="TextBox 6">
            <a:extLst>
              <a:ext uri="{FF2B5EF4-FFF2-40B4-BE49-F238E27FC236}">
                <a16:creationId xmlns:a16="http://schemas.microsoft.com/office/drawing/2014/main" id="{D4DD229F-A07D-3E0A-C84F-6F3B180CA6DA}"/>
              </a:ext>
            </a:extLst>
          </p:cNvPr>
          <p:cNvSpPr txBox="1"/>
          <p:nvPr/>
        </p:nvSpPr>
        <p:spPr>
          <a:xfrm>
            <a:off x="40944" y="6529891"/>
            <a:ext cx="2573305" cy="246221"/>
          </a:xfrm>
          <a:prstGeom prst="rect">
            <a:avLst/>
          </a:prstGeom>
          <a:noFill/>
        </p:spPr>
        <p:txBody>
          <a:bodyPr wrap="square" rtlCol="0">
            <a:spAutoFit/>
          </a:bodyPr>
          <a:lstStyle/>
          <a:p>
            <a:r>
              <a:rPr lang="en-GB" sz="1000" i="1" dirty="0">
                <a:solidFill>
                  <a:schemeClr val="bg1"/>
                </a:solidFill>
              </a:rPr>
              <a:t>Credit – Carlos Torres, </a:t>
            </a:r>
            <a:r>
              <a:rPr lang="en-GB" sz="1000" i="1" dirty="0" err="1">
                <a:solidFill>
                  <a:schemeClr val="bg1"/>
                </a:solidFill>
              </a:rPr>
              <a:t>Unsplash</a:t>
            </a:r>
            <a:endParaRPr lang="en-GB" sz="1000" i="1" dirty="0">
              <a:solidFill>
                <a:schemeClr val="bg1"/>
              </a:solidFill>
            </a:endParaRPr>
          </a:p>
        </p:txBody>
      </p:sp>
      <p:pic>
        <p:nvPicPr>
          <p:cNvPr id="9" name="Picture 8" descr="A red and orange sea creature&#10;&#10;Description automatically generated">
            <a:extLst>
              <a:ext uri="{FF2B5EF4-FFF2-40B4-BE49-F238E27FC236}">
                <a16:creationId xmlns:a16="http://schemas.microsoft.com/office/drawing/2014/main" id="{E47A0153-7B2D-6D25-8D2F-9D6BF4D41EE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0524339">
            <a:off x="9441620" y="1484374"/>
            <a:ext cx="2804971" cy="2804971"/>
          </a:xfrm>
          <a:prstGeom prst="rect">
            <a:avLst/>
          </a:prstGeom>
        </p:spPr>
      </p:pic>
      <p:pic>
        <p:nvPicPr>
          <p:cNvPr id="10" name="Picture 9" descr="Text&#10;&#10;Description automatically generated">
            <a:extLst>
              <a:ext uri="{FF2B5EF4-FFF2-40B4-BE49-F238E27FC236}">
                <a16:creationId xmlns:a16="http://schemas.microsoft.com/office/drawing/2014/main" id="{78EF04F8-9FF8-E769-1793-3564E9773E7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800908" y="5737238"/>
            <a:ext cx="2086393" cy="866096"/>
          </a:xfrm>
          <a:prstGeom prst="rect">
            <a:avLst/>
          </a:prstGeom>
        </p:spPr>
      </p:pic>
    </p:spTree>
    <p:extLst>
      <p:ext uri="{BB962C8B-B14F-4D97-AF65-F5344CB8AC3E}">
        <p14:creationId xmlns:p14="http://schemas.microsoft.com/office/powerpoint/2010/main" val="212248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B7F65-B93B-F570-1CF5-4D624B8C1E2F}"/>
              </a:ext>
            </a:extLst>
          </p:cNvPr>
          <p:cNvSpPr txBox="1"/>
          <p:nvPr/>
        </p:nvSpPr>
        <p:spPr>
          <a:xfrm>
            <a:off x="1665026" y="1536174"/>
            <a:ext cx="10290412" cy="3785652"/>
          </a:xfrm>
          <a:prstGeom prst="rect">
            <a:avLst/>
          </a:prstGeom>
          <a:noFill/>
        </p:spPr>
        <p:txBody>
          <a:bodyPr wrap="square" rtlCol="0">
            <a:spAutoFit/>
          </a:bodyPr>
          <a:lstStyle/>
          <a:p>
            <a:r>
              <a:rPr lang="en-GB" sz="6000" dirty="0">
                <a:solidFill>
                  <a:schemeClr val="accent3"/>
                </a:solidFill>
                <a:effectLst/>
                <a:latin typeface="+mj-lt"/>
                <a:ea typeface="Calibri" panose="020F0502020204030204" pitchFamily="34" charset="0"/>
                <a:cs typeface="Arial" panose="020B0604020202020204" pitchFamily="34" charset="0"/>
              </a:rPr>
              <a:t>Climate breakdown presents one of the greatest challenges in human history.</a:t>
            </a:r>
            <a:endParaRPr lang="en-GB" sz="6000" dirty="0">
              <a:solidFill>
                <a:schemeClr val="accent3"/>
              </a:solidFill>
              <a:latin typeface="+mj-lt"/>
            </a:endParaRPr>
          </a:p>
        </p:txBody>
      </p:sp>
      <p:pic>
        <p:nvPicPr>
          <p:cNvPr id="4" name="Picture 3" descr="A black background with blue bubbles&#10;&#10;Description automatically generated">
            <a:extLst>
              <a:ext uri="{FF2B5EF4-FFF2-40B4-BE49-F238E27FC236}">
                <a16:creationId xmlns:a16="http://schemas.microsoft.com/office/drawing/2014/main" id="{D2522CD5-ED41-882A-7A52-2A2DE1D2F6C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73547" y="5718413"/>
            <a:ext cx="2068244" cy="874364"/>
          </a:xfrm>
          <a:prstGeom prst="rect">
            <a:avLst/>
          </a:prstGeom>
        </p:spPr>
      </p:pic>
    </p:spTree>
    <p:extLst>
      <p:ext uri="{BB962C8B-B14F-4D97-AF65-F5344CB8AC3E}">
        <p14:creationId xmlns:p14="http://schemas.microsoft.com/office/powerpoint/2010/main" val="297489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9EB54E-64F8-DE42-F8F5-17A1986CAC98}"/>
              </a:ext>
            </a:extLst>
          </p:cNvPr>
          <p:cNvSpPr>
            <a:spLocks noGrp="1"/>
          </p:cNvSpPr>
          <p:nvPr>
            <p:ph type="body" sz="quarter" idx="11"/>
          </p:nvPr>
        </p:nvSpPr>
        <p:spPr>
          <a:xfrm>
            <a:off x="763588" y="2838733"/>
            <a:ext cx="6493739" cy="3004001"/>
          </a:xfrm>
        </p:spPr>
        <p:txBody>
          <a:bodyPr/>
          <a:lstStyle/>
          <a:p>
            <a:r>
              <a:rPr lang="en-GB" dirty="0"/>
              <a:t>Global targets</a:t>
            </a:r>
          </a:p>
          <a:p>
            <a:r>
              <a:rPr lang="en-GB" dirty="0"/>
              <a:t>The Paris Agreement – 1.5°C</a:t>
            </a:r>
          </a:p>
          <a:p>
            <a:r>
              <a:rPr lang="en-GB" dirty="0"/>
              <a:t>To prevent irreversible damage</a:t>
            </a:r>
          </a:p>
          <a:p>
            <a:r>
              <a:rPr lang="en-GB" dirty="0"/>
              <a:t>We must act </a:t>
            </a:r>
            <a:r>
              <a:rPr lang="en-GB" b="1" dirty="0"/>
              <a:t>now</a:t>
            </a:r>
            <a:r>
              <a:rPr lang="en-GB" dirty="0"/>
              <a:t>. </a:t>
            </a:r>
          </a:p>
          <a:p>
            <a:endParaRPr lang="en-GB" dirty="0"/>
          </a:p>
        </p:txBody>
      </p:sp>
      <p:sp>
        <p:nvSpPr>
          <p:cNvPr id="3" name="Text Placeholder 2">
            <a:extLst>
              <a:ext uri="{FF2B5EF4-FFF2-40B4-BE49-F238E27FC236}">
                <a16:creationId xmlns:a16="http://schemas.microsoft.com/office/drawing/2014/main" id="{70F7BBC1-6CCF-90F1-B843-A1364DBC8AF8}"/>
              </a:ext>
            </a:extLst>
          </p:cNvPr>
          <p:cNvSpPr>
            <a:spLocks noGrp="1"/>
          </p:cNvSpPr>
          <p:nvPr>
            <p:ph type="body" sz="quarter" idx="13"/>
          </p:nvPr>
        </p:nvSpPr>
        <p:spPr>
          <a:xfrm>
            <a:off x="763588" y="1011607"/>
            <a:ext cx="6493739" cy="1663354"/>
          </a:xfrm>
        </p:spPr>
        <p:txBody>
          <a:bodyPr>
            <a:normAutofit/>
          </a:bodyPr>
          <a:lstStyle/>
          <a:p>
            <a:r>
              <a:rPr lang="en-GB" dirty="0"/>
              <a:t>What is the UK doing about this?</a:t>
            </a:r>
          </a:p>
        </p:txBody>
      </p:sp>
      <p:pic>
        <p:nvPicPr>
          <p:cNvPr id="4" name="Picture 3" descr="Text&#10;&#10;Description automatically generated">
            <a:extLst>
              <a:ext uri="{FF2B5EF4-FFF2-40B4-BE49-F238E27FC236}">
                <a16:creationId xmlns:a16="http://schemas.microsoft.com/office/drawing/2014/main" id="{279D2AE9-1DD1-8C4C-AF17-5F741632007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00908" y="5737238"/>
            <a:ext cx="2086393" cy="866096"/>
          </a:xfrm>
          <a:prstGeom prst="rect">
            <a:avLst/>
          </a:prstGeom>
        </p:spPr>
      </p:pic>
    </p:spTree>
    <p:extLst>
      <p:ext uri="{BB962C8B-B14F-4D97-AF65-F5344CB8AC3E}">
        <p14:creationId xmlns:p14="http://schemas.microsoft.com/office/powerpoint/2010/main" val="111772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BA81EB-7FC5-4C2D-94FB-7A93227F72B5}"/>
              </a:ext>
            </a:extLst>
          </p:cNvPr>
          <p:cNvSpPr>
            <a:spLocks noGrp="1"/>
          </p:cNvSpPr>
          <p:nvPr>
            <p:ph type="body" sz="quarter" idx="10"/>
          </p:nvPr>
        </p:nvSpPr>
        <p:spPr/>
        <p:txBody>
          <a:bodyPr>
            <a:normAutofit/>
          </a:bodyPr>
          <a:lstStyle/>
          <a:p>
            <a:r>
              <a:rPr lang="en-GB" dirty="0"/>
              <a:t>Our ocean is a potential hero in the fight against climate change.</a:t>
            </a:r>
          </a:p>
        </p:txBody>
      </p:sp>
    </p:spTree>
    <p:extLst>
      <p:ext uri="{BB962C8B-B14F-4D97-AF65-F5344CB8AC3E}">
        <p14:creationId xmlns:p14="http://schemas.microsoft.com/office/powerpoint/2010/main" val="1613075824"/>
      </p:ext>
    </p:extLst>
  </p:cSld>
  <p:clrMapOvr>
    <a:masterClrMapping/>
  </p:clrMapOvr>
</p:sld>
</file>

<file path=ppt/theme/theme1.xml><?xml version="1.0" encoding="utf-8"?>
<a:theme xmlns:a="http://schemas.openxmlformats.org/drawingml/2006/main" name="Title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_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Slides">
  <a:themeElements>
    <a:clrScheme name="MCS_Presentations">
      <a:dk1>
        <a:srgbClr val="1B1B26"/>
      </a:dk1>
      <a:lt1>
        <a:srgbClr val="FFFFFF"/>
      </a:lt1>
      <a:dk2>
        <a:srgbClr val="2F2F3F"/>
      </a:dk2>
      <a:lt2>
        <a:srgbClr val="D9F5F3"/>
      </a:lt2>
      <a:accent1>
        <a:srgbClr val="00B9B0"/>
      </a:accent1>
      <a:accent2>
        <a:srgbClr val="B172CD"/>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c2bb546f-448a-4208-a6a3-70eb45ef93a6" xsi:nil="true"/>
    <PUBDATE xmlns="c2bb546f-448a-4208-a6a3-70eb45ef93a6" xsi:nil="true"/>
    <TaxCatchAll xmlns="c1d44291-39af-47b8-9c57-02cfd16aa72d" xsi:nil="true"/>
    <lcf76f155ced4ddcb4097134ff3c332f xmlns="c2bb546f-448a-4208-a6a3-70eb45ef93a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0A6CF0D8440849932B13F83D66255D" ma:contentTypeVersion="19" ma:contentTypeDescription="Create a new document." ma:contentTypeScope="" ma:versionID="a37e5a4d970d028089a76066dcefe71d">
  <xsd:schema xmlns:xsd="http://www.w3.org/2001/XMLSchema" xmlns:xs="http://www.w3.org/2001/XMLSchema" xmlns:p="http://schemas.microsoft.com/office/2006/metadata/properties" xmlns:ns2="c2bb546f-448a-4208-a6a3-70eb45ef93a6" xmlns:ns3="c1d44291-39af-47b8-9c57-02cfd16aa72d" targetNamespace="http://schemas.microsoft.com/office/2006/metadata/properties" ma:root="true" ma:fieldsID="5dd30be28bb778dfd142a289aec58bdc" ns2:_="" ns3:_="">
    <xsd:import namespace="c2bb546f-448a-4208-a6a3-70eb45ef93a6"/>
    <xsd:import namespace="c1d44291-39af-47b8-9c57-02cfd16aa7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 minOccurs="0"/>
                <xsd:element ref="ns2:PUBDATE"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bb546f-448a-4208-a6a3-70eb45ef9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PUBDATE" ma:index="21" nillable="true" ma:displayName="PUB DATE" ma:format="DateTime" ma:internalName="PUB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d44291-39af-47b8-9c57-02cfd16aa72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2a04966-2cf1-4a6a-b612-5054c7b54f84}" ma:internalName="TaxCatchAll" ma:showField="CatchAllData" ma:web="c1d44291-39af-47b8-9c57-02cfd16aa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4881CC-352E-4387-96F8-747F9BF8A46D}">
  <ds:schemaRefs>
    <ds:schemaRef ds:uri="http://schemas.microsoft.com/sharepoint/v3/contenttype/forms"/>
  </ds:schemaRefs>
</ds:datastoreItem>
</file>

<file path=customXml/itemProps2.xml><?xml version="1.0" encoding="utf-8"?>
<ds:datastoreItem xmlns:ds="http://schemas.openxmlformats.org/officeDocument/2006/customXml" ds:itemID="{D9091066-377E-4B3D-A351-1A87A698FDB8}">
  <ds:schemaRefs>
    <ds:schemaRef ds:uri="http://purl.org/dc/terms/"/>
    <ds:schemaRef ds:uri="http://schemas.openxmlformats.org/package/2006/metadata/core-properties"/>
    <ds:schemaRef ds:uri="http://purl.org/dc/dcmitype/"/>
    <ds:schemaRef ds:uri="http://schemas.microsoft.com/office/2006/documentManagement/types"/>
    <ds:schemaRef ds:uri="c9183086-dd75-4fe7-9390-257df00f9d75"/>
    <ds:schemaRef ds:uri="http://purl.org/dc/elements/1.1/"/>
    <ds:schemaRef ds:uri="http://schemas.microsoft.com/office/2006/metadata/properties"/>
    <ds:schemaRef ds:uri="http://schemas.microsoft.com/office/infopath/2007/PartnerControls"/>
    <ds:schemaRef ds:uri="89462c4e-13d7-4ebd-8ab6-d05e28ed5e7c"/>
    <ds:schemaRef ds:uri="http://www.w3.org/XML/1998/namespace"/>
    <ds:schemaRef ds:uri="c2bb546f-448a-4208-a6a3-70eb45ef93a6"/>
    <ds:schemaRef ds:uri="c1d44291-39af-47b8-9c57-02cfd16aa72d"/>
  </ds:schemaRefs>
</ds:datastoreItem>
</file>

<file path=customXml/itemProps3.xml><?xml version="1.0" encoding="utf-8"?>
<ds:datastoreItem xmlns:ds="http://schemas.openxmlformats.org/officeDocument/2006/customXml" ds:itemID="{CF3EC50D-E336-416C-AAD5-97993E09AF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bb546f-448a-4208-a6a3-70eb45ef93a6"/>
    <ds:schemaRef ds:uri="c1d44291-39af-47b8-9c57-02cfd16aa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678</TotalTime>
  <Words>3556</Words>
  <Application>Microsoft Office PowerPoint</Application>
  <PresentationFormat>Widescreen</PresentationFormat>
  <Paragraphs>311</Paragraphs>
  <Slides>29</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Calibri</vt:lpstr>
      <vt:lpstr>Courier New</vt:lpstr>
      <vt:lpstr>Poppins</vt:lpstr>
      <vt:lpstr>Poppins </vt:lpstr>
      <vt:lpstr>Poppins ExtraBold</vt:lpstr>
      <vt:lpstr>Symbol</vt:lpstr>
      <vt:lpstr>Wingdings</vt:lpstr>
      <vt:lpstr>Title_Slides</vt:lpstr>
      <vt:lpstr>Content_Slides</vt:lpstr>
      <vt:lpstr>Blank Slides</vt:lpstr>
      <vt:lpstr>Healthier ocean. Healthier planet.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 I am here</dc:title>
  <dc:creator>Josh Brooks</dc:creator>
  <cp:lastModifiedBy>Anna Hughes</cp:lastModifiedBy>
  <cp:revision>53</cp:revision>
  <dcterms:created xsi:type="dcterms:W3CDTF">2021-04-23T08:38:01Z</dcterms:created>
  <dcterms:modified xsi:type="dcterms:W3CDTF">2025-09-01T15:12:54Z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0x010100B70A6CF0D8440849932B13F83D66255D</vt:lpwstr>
  </property>
  <property fmtid="{D5CDD505-2E9C-101B-9397-08002B2CF9AE}" pid="3" name="MediaServiceImageTags">
    <vt:lpwstr/>
  </property>
</Properties>
</file>