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29"/>
  </p:notesMasterIdLst>
  <p:sldIdLst>
    <p:sldId id="394" r:id="rId6"/>
    <p:sldId id="403" r:id="rId7"/>
    <p:sldId id="404" r:id="rId8"/>
    <p:sldId id="427" r:id="rId9"/>
    <p:sldId id="428" r:id="rId10"/>
    <p:sldId id="407" r:id="rId11"/>
    <p:sldId id="408" r:id="rId12"/>
    <p:sldId id="409" r:id="rId13"/>
    <p:sldId id="429" r:id="rId14"/>
    <p:sldId id="411" r:id="rId15"/>
    <p:sldId id="412" r:id="rId16"/>
    <p:sldId id="430" r:id="rId17"/>
    <p:sldId id="431" r:id="rId18"/>
    <p:sldId id="432" r:id="rId19"/>
    <p:sldId id="433" r:id="rId20"/>
    <p:sldId id="434" r:id="rId21"/>
    <p:sldId id="418" r:id="rId22"/>
    <p:sldId id="435" r:id="rId23"/>
    <p:sldId id="436" r:id="rId24"/>
    <p:sldId id="437" r:id="rId25"/>
    <p:sldId id="438" r:id="rId26"/>
    <p:sldId id="442" r:id="rId27"/>
    <p:sldId id="26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65E"/>
    <a:srgbClr val="00AA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025F4-A3DA-444E-A0C6-B5BBFC0BBE1F}" v="6" dt="2022-05-23T15:48:39.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694"/>
  </p:normalViewPr>
  <p:slideViewPr>
    <p:cSldViewPr snapToGrid="0" snapToObjects="1">
      <p:cViewPr varScale="1">
        <p:scale>
          <a:sx n="76" d="100"/>
          <a:sy n="76" d="100"/>
        </p:scale>
        <p:origin x="62" y="17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 Watkin" userId="S::fran.watkin@keepwalestidy.cymru::f061cd96-83b7-4f07-a51d-e602ec857268" providerId="AD" clId="Web-{EFC39A41-DCD9-DC89-72FD-E2690DE526A3}"/>
    <pc:docChg chg="delSld">
      <pc:chgData name="Fran Watkin" userId="S::fran.watkin@keepwalestidy.cymru::f061cd96-83b7-4f07-a51d-e602ec857268" providerId="AD" clId="Web-{EFC39A41-DCD9-DC89-72FD-E2690DE526A3}" dt="2022-02-09T14:30:21.129" v="2"/>
      <pc:docMkLst>
        <pc:docMk/>
      </pc:docMkLst>
      <pc:sldChg chg="del">
        <pc:chgData name="Fran Watkin" userId="S::fran.watkin@keepwalestidy.cymru::f061cd96-83b7-4f07-a51d-e602ec857268" providerId="AD" clId="Web-{EFC39A41-DCD9-DC89-72FD-E2690DE526A3}" dt="2022-02-09T14:30:18.754" v="0"/>
        <pc:sldMkLst>
          <pc:docMk/>
          <pc:sldMk cId="4248656346" sldId="439"/>
        </pc:sldMkLst>
      </pc:sldChg>
      <pc:sldChg chg="del">
        <pc:chgData name="Fran Watkin" userId="S::fran.watkin@keepwalestidy.cymru::f061cd96-83b7-4f07-a51d-e602ec857268" providerId="AD" clId="Web-{EFC39A41-DCD9-DC89-72FD-E2690DE526A3}" dt="2022-02-09T14:30:19.848" v="1"/>
        <pc:sldMkLst>
          <pc:docMk/>
          <pc:sldMk cId="3669616440" sldId="440"/>
        </pc:sldMkLst>
      </pc:sldChg>
      <pc:sldChg chg="del">
        <pc:chgData name="Fran Watkin" userId="S::fran.watkin@keepwalestidy.cymru::f061cd96-83b7-4f07-a51d-e602ec857268" providerId="AD" clId="Web-{EFC39A41-DCD9-DC89-72FD-E2690DE526A3}" dt="2022-02-09T14:30:21.129" v="2"/>
        <pc:sldMkLst>
          <pc:docMk/>
          <pc:sldMk cId="2019454389" sldId="441"/>
        </pc:sldMkLst>
      </pc:sldChg>
    </pc:docChg>
  </pc:docChgLst>
  <pc:docChgLst>
    <pc:chgData name="Alex Prescot" userId="e6b975fd-046a-421f-9425-f8a7e787a584" providerId="ADAL" clId="{2AF025F4-A3DA-444E-A0C6-B5BBFC0BBE1F}"/>
    <pc:docChg chg="modSld">
      <pc:chgData name="Alex Prescot" userId="e6b975fd-046a-421f-9425-f8a7e787a584" providerId="ADAL" clId="{2AF025F4-A3DA-444E-A0C6-B5BBFC0BBE1F}" dt="2022-05-23T15:48:39.344" v="6" actId="14826"/>
      <pc:docMkLst>
        <pc:docMk/>
      </pc:docMkLst>
      <pc:sldChg chg="modSp">
        <pc:chgData name="Alex Prescot" userId="e6b975fd-046a-421f-9425-f8a7e787a584" providerId="ADAL" clId="{2AF025F4-A3DA-444E-A0C6-B5BBFC0BBE1F}" dt="2022-05-23T15:48:03.778" v="3" actId="14826"/>
        <pc:sldMkLst>
          <pc:docMk/>
          <pc:sldMk cId="1148902883" sldId="403"/>
        </pc:sldMkLst>
        <pc:picChg chg="mod">
          <ac:chgData name="Alex Prescot" userId="e6b975fd-046a-421f-9425-f8a7e787a584" providerId="ADAL" clId="{2AF025F4-A3DA-444E-A0C6-B5BBFC0BBE1F}" dt="2022-05-23T15:48:03.778" v="3" actId="14826"/>
          <ac:picMkLst>
            <pc:docMk/>
            <pc:sldMk cId="1148902883" sldId="403"/>
            <ac:picMk id="1026" creationId="{3040BB69-5D86-4FCD-A923-126144E6F6E6}"/>
          </ac:picMkLst>
        </pc:picChg>
      </pc:sldChg>
      <pc:sldChg chg="modSp mod">
        <pc:chgData name="Alex Prescot" userId="e6b975fd-046a-421f-9425-f8a7e787a584" providerId="ADAL" clId="{2AF025F4-A3DA-444E-A0C6-B5BBFC0BBE1F}" dt="2022-05-23T15:48:39.344" v="6" actId="14826"/>
        <pc:sldMkLst>
          <pc:docMk/>
          <pc:sldMk cId="1375756581" sldId="407"/>
        </pc:sldMkLst>
        <pc:picChg chg="mod modCrop">
          <ac:chgData name="Alex Prescot" userId="e6b975fd-046a-421f-9425-f8a7e787a584" providerId="ADAL" clId="{2AF025F4-A3DA-444E-A0C6-B5BBFC0BBE1F}" dt="2022-05-23T15:48:33.465" v="5" actId="732"/>
          <ac:picMkLst>
            <pc:docMk/>
            <pc:sldMk cId="1375756581" sldId="407"/>
            <ac:picMk id="5" creationId="{31BC2D82-8A4E-41D9-B4FA-3C24F25E92DC}"/>
          </ac:picMkLst>
        </pc:picChg>
        <pc:picChg chg="mod">
          <ac:chgData name="Alex Prescot" userId="e6b975fd-046a-421f-9425-f8a7e787a584" providerId="ADAL" clId="{2AF025F4-A3DA-444E-A0C6-B5BBFC0BBE1F}" dt="2022-05-23T15:48:39.344" v="6" actId="14826"/>
          <ac:picMkLst>
            <pc:docMk/>
            <pc:sldMk cId="1375756581" sldId="407"/>
            <ac:picMk id="8" creationId="{EE19CDF6-809B-4583-87B1-E3DB7ABBDB7C}"/>
          </ac:picMkLst>
        </pc:picChg>
      </pc:sldChg>
    </pc:docChg>
  </pc:docChgLst>
  <pc:docChgLst>
    <pc:chgData name="Aimee Hallett" userId="S::aimee.hallett@keepwalestidy.cymru::f58bd618-5853-4382-bc5c-18a58d4daab5" providerId="AD" clId="Web-{B804661B-9EE8-A86C-2DB7-80B5C1670FCC}"/>
    <pc:docChg chg="modSld">
      <pc:chgData name="Aimee Hallett" userId="S::aimee.hallett@keepwalestidy.cymru::f58bd618-5853-4382-bc5c-18a58d4daab5" providerId="AD" clId="Web-{B804661B-9EE8-A86C-2DB7-80B5C1670FCC}" dt="2021-11-23T11:31:54.386" v="6" actId="20577"/>
      <pc:docMkLst>
        <pc:docMk/>
      </pc:docMkLst>
      <pc:sldChg chg="modSp">
        <pc:chgData name="Aimee Hallett" userId="S::aimee.hallett@keepwalestidy.cymru::f58bd618-5853-4382-bc5c-18a58d4daab5" providerId="AD" clId="Web-{B804661B-9EE8-A86C-2DB7-80B5C1670FCC}" dt="2021-11-23T11:31:54.386" v="6" actId="20577"/>
        <pc:sldMkLst>
          <pc:docMk/>
          <pc:sldMk cId="438567424" sldId="394"/>
        </pc:sldMkLst>
        <pc:spChg chg="mod">
          <ac:chgData name="Aimee Hallett" userId="S::aimee.hallett@keepwalestidy.cymru::f58bd618-5853-4382-bc5c-18a58d4daab5" providerId="AD" clId="Web-{B804661B-9EE8-A86C-2DB7-80B5C1670FCC}" dt="2021-11-23T11:31:54.386" v="6" actId="20577"/>
          <ac:spMkLst>
            <pc:docMk/>
            <pc:sldMk cId="438567424" sldId="394"/>
            <ac:spMk id="2" creationId="{3F568719-9E2C-2744-8045-F626D7C3C6ED}"/>
          </ac:spMkLst>
        </pc:spChg>
      </pc:sldChg>
    </pc:docChg>
  </pc:docChgLst>
  <pc:docChgLst>
    <pc:chgData name="Alex Prescot" userId="e6b975fd-046a-421f-9425-f8a7e787a584" providerId="ADAL" clId="{222ACF57-F26C-41B3-B928-50E601A6DA05}"/>
    <pc:docChg chg="undo custSel modSld">
      <pc:chgData name="Alex Prescot" userId="e6b975fd-046a-421f-9425-f8a7e787a584" providerId="ADAL" clId="{222ACF57-F26C-41B3-B928-50E601A6DA05}" dt="2021-11-16T16:47:44.815" v="27" actId="14826"/>
      <pc:docMkLst>
        <pc:docMk/>
      </pc:docMkLst>
      <pc:sldChg chg="addSp modSp mod">
        <pc:chgData name="Alex Prescot" userId="e6b975fd-046a-421f-9425-f8a7e787a584" providerId="ADAL" clId="{222ACF57-F26C-41B3-B928-50E601A6DA05}" dt="2021-11-16T16:43:49.165" v="13" actId="1076"/>
        <pc:sldMkLst>
          <pc:docMk/>
          <pc:sldMk cId="438567424" sldId="394"/>
        </pc:sldMkLst>
        <pc:spChg chg="mod">
          <ac:chgData name="Alex Prescot" userId="e6b975fd-046a-421f-9425-f8a7e787a584" providerId="ADAL" clId="{222ACF57-F26C-41B3-B928-50E601A6DA05}" dt="2021-11-16T16:43:45.564" v="11" actId="1076"/>
          <ac:spMkLst>
            <pc:docMk/>
            <pc:sldMk cId="438567424" sldId="394"/>
            <ac:spMk id="2" creationId="{3F568719-9E2C-2744-8045-F626D7C3C6ED}"/>
          </ac:spMkLst>
        </pc:spChg>
        <pc:grpChg chg="add mod ord">
          <ac:chgData name="Alex Prescot" userId="e6b975fd-046a-421f-9425-f8a7e787a584" providerId="ADAL" clId="{222ACF57-F26C-41B3-B928-50E601A6DA05}" dt="2021-11-16T16:43:49.165" v="13" actId="1076"/>
          <ac:grpSpMkLst>
            <pc:docMk/>
            <pc:sldMk cId="438567424" sldId="394"/>
            <ac:grpSpMk id="3" creationId="{65BB99DF-9F92-4F50-8BD6-8D96597B22F3}"/>
          </ac:grpSpMkLst>
        </pc:grpChg>
        <pc:picChg chg="mod">
          <ac:chgData name="Alex Prescot" userId="e6b975fd-046a-421f-9425-f8a7e787a584" providerId="ADAL" clId="{222ACF57-F26C-41B3-B928-50E601A6DA05}" dt="2021-11-16T16:43:21.452" v="0"/>
          <ac:picMkLst>
            <pc:docMk/>
            <pc:sldMk cId="438567424" sldId="394"/>
            <ac:picMk id="4" creationId="{989AE975-8866-4EBD-BE6E-B8944F6BF2F0}"/>
          </ac:picMkLst>
        </pc:picChg>
        <pc:picChg chg="mod">
          <ac:chgData name="Alex Prescot" userId="e6b975fd-046a-421f-9425-f8a7e787a584" providerId="ADAL" clId="{222ACF57-F26C-41B3-B928-50E601A6DA05}" dt="2021-11-16T16:43:21.452" v="0"/>
          <ac:picMkLst>
            <pc:docMk/>
            <pc:sldMk cId="438567424" sldId="394"/>
            <ac:picMk id="5" creationId="{35228ED6-C3E1-41D0-A0F9-02A36D2D8656}"/>
          </ac:picMkLst>
        </pc:picChg>
      </pc:sldChg>
      <pc:sldChg chg="modSp">
        <pc:chgData name="Alex Prescot" userId="e6b975fd-046a-421f-9425-f8a7e787a584" providerId="ADAL" clId="{222ACF57-F26C-41B3-B928-50E601A6DA05}" dt="2021-11-16T16:45:44.472" v="17" actId="14826"/>
        <pc:sldMkLst>
          <pc:docMk/>
          <pc:sldMk cId="3973464770" sldId="404"/>
        </pc:sldMkLst>
        <pc:picChg chg="mod">
          <ac:chgData name="Alex Prescot" userId="e6b975fd-046a-421f-9425-f8a7e787a584" providerId="ADAL" clId="{222ACF57-F26C-41B3-B928-50E601A6DA05}" dt="2021-11-16T16:45:44.472" v="17" actId="14826"/>
          <ac:picMkLst>
            <pc:docMk/>
            <pc:sldMk cId="3973464770" sldId="404"/>
            <ac:picMk id="2050" creationId="{37BFA054-52D3-413A-89D0-9F09C9A6D8C8}"/>
          </ac:picMkLst>
        </pc:picChg>
      </pc:sldChg>
      <pc:sldChg chg="modSp mod">
        <pc:chgData name="Alex Prescot" userId="e6b975fd-046a-421f-9425-f8a7e787a584" providerId="ADAL" clId="{222ACF57-F26C-41B3-B928-50E601A6DA05}" dt="2021-11-16T16:46:24.167" v="18" actId="14826"/>
        <pc:sldMkLst>
          <pc:docMk/>
          <pc:sldMk cId="1025103301" sldId="408"/>
        </pc:sldMkLst>
        <pc:spChg chg="mod">
          <ac:chgData name="Alex Prescot" userId="e6b975fd-046a-421f-9425-f8a7e787a584" providerId="ADAL" clId="{222ACF57-F26C-41B3-B928-50E601A6DA05}" dt="2021-11-16T16:43:21.724" v="1" actId="27636"/>
          <ac:spMkLst>
            <pc:docMk/>
            <pc:sldMk cId="1025103301" sldId="408"/>
            <ac:spMk id="2" creationId="{BDCF2D3B-DD55-420E-A730-E4D1D1AD4FBC}"/>
          </ac:spMkLst>
        </pc:spChg>
        <pc:picChg chg="mod">
          <ac:chgData name="Alex Prescot" userId="e6b975fd-046a-421f-9425-f8a7e787a584" providerId="ADAL" clId="{222ACF57-F26C-41B3-B928-50E601A6DA05}" dt="2021-11-16T16:46:24.167" v="18" actId="14826"/>
          <ac:picMkLst>
            <pc:docMk/>
            <pc:sldMk cId="1025103301" sldId="408"/>
            <ac:picMk id="3074" creationId="{6CE181EC-1161-4066-B1EA-A67BC0D81ECD}"/>
          </ac:picMkLst>
        </pc:picChg>
      </pc:sldChg>
      <pc:sldChg chg="modSp mod">
        <pc:chgData name="Alex Prescot" userId="e6b975fd-046a-421f-9425-f8a7e787a584" providerId="ADAL" clId="{222ACF57-F26C-41B3-B928-50E601A6DA05}" dt="2021-11-16T16:46:45.117" v="22" actId="1076"/>
        <pc:sldMkLst>
          <pc:docMk/>
          <pc:sldMk cId="1268341341" sldId="409"/>
        </pc:sldMkLst>
        <pc:picChg chg="mod">
          <ac:chgData name="Alex Prescot" userId="e6b975fd-046a-421f-9425-f8a7e787a584" providerId="ADAL" clId="{222ACF57-F26C-41B3-B928-50E601A6DA05}" dt="2021-11-16T16:46:45.117" v="22" actId="1076"/>
          <ac:picMkLst>
            <pc:docMk/>
            <pc:sldMk cId="1268341341" sldId="409"/>
            <ac:picMk id="5" creationId="{EBB2CE3A-47FF-4CAB-B244-12C4068A10AF}"/>
          </ac:picMkLst>
        </pc:picChg>
      </pc:sldChg>
      <pc:sldChg chg="modSp mod">
        <pc:chgData name="Alex Prescot" userId="e6b975fd-046a-421f-9425-f8a7e787a584" providerId="ADAL" clId="{222ACF57-F26C-41B3-B928-50E601A6DA05}" dt="2021-11-16T16:47:12.660" v="24" actId="14826"/>
        <pc:sldMkLst>
          <pc:docMk/>
          <pc:sldMk cId="3007381860" sldId="411"/>
        </pc:sldMkLst>
        <pc:spChg chg="mod">
          <ac:chgData name="Alex Prescot" userId="e6b975fd-046a-421f-9425-f8a7e787a584" providerId="ADAL" clId="{222ACF57-F26C-41B3-B928-50E601A6DA05}" dt="2021-11-16T16:43:21.763" v="2" actId="27636"/>
          <ac:spMkLst>
            <pc:docMk/>
            <pc:sldMk cId="3007381860" sldId="411"/>
            <ac:spMk id="3" creationId="{74691CE1-B285-441B-93BA-61CCD60D50FC}"/>
          </ac:spMkLst>
        </pc:spChg>
        <pc:picChg chg="mod">
          <ac:chgData name="Alex Prescot" userId="e6b975fd-046a-421f-9425-f8a7e787a584" providerId="ADAL" clId="{222ACF57-F26C-41B3-B928-50E601A6DA05}" dt="2021-11-16T16:47:05.522" v="23" actId="14826"/>
          <ac:picMkLst>
            <pc:docMk/>
            <pc:sldMk cId="3007381860" sldId="411"/>
            <ac:picMk id="6" creationId="{F5186A02-7912-4A20-AD8D-E4E2DED51C06}"/>
          </ac:picMkLst>
        </pc:picChg>
        <pc:picChg chg="mod">
          <ac:chgData name="Alex Prescot" userId="e6b975fd-046a-421f-9425-f8a7e787a584" providerId="ADAL" clId="{222ACF57-F26C-41B3-B928-50E601A6DA05}" dt="2021-11-16T16:47:12.660" v="24" actId="14826"/>
          <ac:picMkLst>
            <pc:docMk/>
            <pc:sldMk cId="3007381860" sldId="411"/>
            <ac:picMk id="8" creationId="{5EABB112-56D2-483D-A27E-B06E05EA5299}"/>
          </ac:picMkLst>
        </pc:picChg>
      </pc:sldChg>
      <pc:sldChg chg="modSp">
        <pc:chgData name="Alex Prescot" userId="e6b975fd-046a-421f-9425-f8a7e787a584" providerId="ADAL" clId="{222ACF57-F26C-41B3-B928-50E601A6DA05}" dt="2021-11-16T16:47:21.610" v="25" actId="14826"/>
        <pc:sldMkLst>
          <pc:docMk/>
          <pc:sldMk cId="2731756270" sldId="412"/>
        </pc:sldMkLst>
        <pc:picChg chg="mod">
          <ac:chgData name="Alex Prescot" userId="e6b975fd-046a-421f-9425-f8a7e787a584" providerId="ADAL" clId="{222ACF57-F26C-41B3-B928-50E601A6DA05}" dt="2021-11-16T16:47:21.610" v="25" actId="14826"/>
          <ac:picMkLst>
            <pc:docMk/>
            <pc:sldMk cId="2731756270" sldId="412"/>
            <ac:picMk id="7" creationId="{B4CFD899-0EEC-44F7-A2FF-222FD392FA54}"/>
          </ac:picMkLst>
        </pc:picChg>
      </pc:sldChg>
      <pc:sldChg chg="modSp mod">
        <pc:chgData name="Alex Prescot" userId="e6b975fd-046a-421f-9425-f8a7e787a584" providerId="ADAL" clId="{222ACF57-F26C-41B3-B928-50E601A6DA05}" dt="2021-11-16T16:47:44.815" v="27" actId="14826"/>
        <pc:sldMkLst>
          <pc:docMk/>
          <pc:sldMk cId="2215938679" sldId="418"/>
        </pc:sldMkLst>
        <pc:spChg chg="mod">
          <ac:chgData name="Alex Prescot" userId="e6b975fd-046a-421f-9425-f8a7e787a584" providerId="ADAL" clId="{222ACF57-F26C-41B3-B928-50E601A6DA05}" dt="2021-11-16T16:47:33.060" v="26" actId="1076"/>
          <ac:spMkLst>
            <pc:docMk/>
            <pc:sldMk cId="2215938679" sldId="418"/>
            <ac:spMk id="6" creationId="{B343B5E1-079B-42B1-982D-83FC477E5C1A}"/>
          </ac:spMkLst>
        </pc:spChg>
        <pc:picChg chg="mod">
          <ac:chgData name="Alex Prescot" userId="e6b975fd-046a-421f-9425-f8a7e787a584" providerId="ADAL" clId="{222ACF57-F26C-41B3-B928-50E601A6DA05}" dt="2021-11-16T16:47:44.815" v="27" actId="14826"/>
          <ac:picMkLst>
            <pc:docMk/>
            <pc:sldMk cId="2215938679" sldId="418"/>
            <ac:picMk id="4098" creationId="{14173527-6914-4ABE-A23C-70E2E88C6F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E17C3-9ED0-4305-B3C1-573D2A9A0CE1}" type="datetimeFigureOut">
              <a:rPr lang="en-GB" smtClean="0"/>
              <a:t>23/05/2022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D12A0-72C6-4230-9167-9B54F0075EEF}" type="slidenum">
              <a:rPr lang="en-GB" smtClean="0"/>
              <a:t>‹#›</a:t>
            </a:fld>
            <a:endParaRPr lang="en-GB"/>
          </a:p>
        </p:txBody>
      </p:sp>
    </p:spTree>
    <p:extLst>
      <p:ext uri="{BB962C8B-B14F-4D97-AF65-F5344CB8AC3E}">
        <p14:creationId xmlns:p14="http://schemas.microsoft.com/office/powerpoint/2010/main" val="3528092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D12A0-72C6-4230-9167-9B54F0075EEF}" type="slidenum">
              <a:rPr lang="en-GB" smtClean="0"/>
              <a:t>3</a:t>
            </a:fld>
            <a:endParaRPr lang="en-GB"/>
          </a:p>
        </p:txBody>
      </p:sp>
    </p:spTree>
    <p:extLst>
      <p:ext uri="{BB962C8B-B14F-4D97-AF65-F5344CB8AC3E}">
        <p14:creationId xmlns:p14="http://schemas.microsoft.com/office/powerpoint/2010/main" val="12282635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165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4DE114-E2D4-5340-9E09-3B2C7316EBE5}"/>
              </a:ext>
            </a:extLst>
          </p:cNvPr>
          <p:cNvSpPr/>
          <p:nvPr userDrawn="1"/>
        </p:nvSpPr>
        <p:spPr>
          <a:xfrm>
            <a:off x="5440101" y="5359078"/>
            <a:ext cx="6740130" cy="122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Graphical user interface&#10;&#10;Description automatically generated with medium confidence">
            <a:extLst>
              <a:ext uri="{FF2B5EF4-FFF2-40B4-BE49-F238E27FC236}">
                <a16:creationId xmlns:a16="http://schemas.microsoft.com/office/drawing/2014/main" id="{E2E416CA-09B1-9F4F-A7E1-B512F75A1E79}"/>
              </a:ext>
            </a:extLst>
          </p:cNvPr>
          <p:cNvPicPr>
            <a:picLocks noChangeAspect="1"/>
          </p:cNvPicPr>
          <p:nvPr userDrawn="1"/>
        </p:nvPicPr>
        <p:blipFill rotWithShape="1">
          <a:blip r:embed="rId2"/>
          <a:srcRect l="67394" t="78143" b="3967"/>
          <a:stretch/>
        </p:blipFill>
        <p:spPr>
          <a:xfrm>
            <a:off x="7477246" y="5359078"/>
            <a:ext cx="3971465" cy="1226917"/>
          </a:xfrm>
          <a:prstGeom prst="rect">
            <a:avLst/>
          </a:prstGeom>
        </p:spPr>
      </p:pic>
      <p:pic>
        <p:nvPicPr>
          <p:cNvPr id="5" name="Picture 4">
            <a:extLst>
              <a:ext uri="{FF2B5EF4-FFF2-40B4-BE49-F238E27FC236}">
                <a16:creationId xmlns:a16="http://schemas.microsoft.com/office/drawing/2014/main" id="{FE0D601C-2C90-7D42-90BB-193705D79D3C}"/>
              </a:ext>
            </a:extLst>
          </p:cNvPr>
          <p:cNvPicPr>
            <a:picLocks noChangeAspect="1"/>
          </p:cNvPicPr>
          <p:nvPr userDrawn="1"/>
        </p:nvPicPr>
        <p:blipFill>
          <a:blip r:embed="rId3"/>
          <a:stretch>
            <a:fillRect/>
          </a:stretch>
        </p:blipFill>
        <p:spPr>
          <a:xfrm>
            <a:off x="11315132" y="5449824"/>
            <a:ext cx="745804" cy="1051228"/>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CD78DB76-49B5-7346-A38C-8F0DF4150780}"/>
              </a:ext>
            </a:extLst>
          </p:cNvPr>
          <p:cNvPicPr>
            <a:picLocks noChangeAspect="1"/>
          </p:cNvPicPr>
          <p:nvPr userDrawn="1"/>
        </p:nvPicPr>
        <p:blipFill>
          <a:blip r:embed="rId4"/>
          <a:stretch>
            <a:fillRect/>
          </a:stretch>
        </p:blipFill>
        <p:spPr>
          <a:xfrm>
            <a:off x="5541578" y="5449824"/>
            <a:ext cx="2072109" cy="854926"/>
          </a:xfrm>
          <a:prstGeom prst="rect">
            <a:avLst/>
          </a:prstGeom>
        </p:spPr>
      </p:pic>
    </p:spTree>
    <p:extLst>
      <p:ext uri="{BB962C8B-B14F-4D97-AF65-F5344CB8AC3E}">
        <p14:creationId xmlns:p14="http://schemas.microsoft.com/office/powerpoint/2010/main" val="250894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0AAC7"/>
        </a:solidFill>
        <a:effectLst/>
      </p:bgPr>
    </p:bg>
    <p:spTree>
      <p:nvGrpSpPr>
        <p:cNvPr id="1" name=""/>
        <p:cNvGrpSpPr/>
        <p:nvPr/>
      </p:nvGrpSpPr>
      <p:grpSpPr>
        <a:xfrm>
          <a:off x="0" y="0"/>
          <a:ext cx="0" cy="0"/>
          <a:chOff x="0" y="0"/>
          <a:chExt cx="0" cy="0"/>
        </a:xfrm>
      </p:grpSpPr>
      <p:pic>
        <p:nvPicPr>
          <p:cNvPr id="9" name="Picture 8" descr="Shape&#10;&#10;Description automatically generated with low confidence">
            <a:extLst>
              <a:ext uri="{FF2B5EF4-FFF2-40B4-BE49-F238E27FC236}">
                <a16:creationId xmlns:a16="http://schemas.microsoft.com/office/drawing/2014/main" id="{08AA74A0-975D-8647-8F30-9AC6DF9694F7}"/>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137883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8AA2F-6628-450B-A38F-60823BB1A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F38721A-CBFC-43E6-ABED-27D7954A7C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603A8CA-E760-476C-829D-23729A1B806A}"/>
              </a:ext>
            </a:extLst>
          </p:cNvPr>
          <p:cNvSpPr>
            <a:spLocks noGrp="1"/>
          </p:cNvSpPr>
          <p:nvPr>
            <p:ph type="dt" sz="half" idx="10"/>
          </p:nvPr>
        </p:nvSpPr>
        <p:spPr/>
        <p:txBody>
          <a:bodyPr/>
          <a:lstStyle/>
          <a:p>
            <a:fld id="{9F12A4AB-7953-4A9D-AE5D-E9B97C401654}" type="datetimeFigureOut">
              <a:rPr lang="en-GB" smtClean="0"/>
              <a:t>23/05/2022</a:t>
            </a:fld>
            <a:endParaRPr lang="en-GB"/>
          </a:p>
        </p:txBody>
      </p:sp>
      <p:sp>
        <p:nvSpPr>
          <p:cNvPr id="5" name="Footer Placeholder 4">
            <a:extLst>
              <a:ext uri="{FF2B5EF4-FFF2-40B4-BE49-F238E27FC236}">
                <a16:creationId xmlns:a16="http://schemas.microsoft.com/office/drawing/2014/main" id="{6777A6BD-ABD8-4D74-85C5-256D2C87C7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59E053-E32B-4C0D-8A6E-9C896D71D25C}"/>
              </a:ext>
            </a:extLst>
          </p:cNvPr>
          <p:cNvSpPr>
            <a:spLocks noGrp="1"/>
          </p:cNvSpPr>
          <p:nvPr>
            <p:ph type="sldNum" sz="quarter" idx="12"/>
          </p:nvPr>
        </p:nvSpPr>
        <p:spPr/>
        <p:txBody>
          <a:bodyPr/>
          <a:lstStyle/>
          <a:p>
            <a:fld id="{D13DDAD2-BD68-4E30-AA35-391CC16CE1F3}" type="slidenum">
              <a:rPr lang="en-GB" smtClean="0"/>
              <a:t>‹#›</a:t>
            </a:fld>
            <a:endParaRPr lang="en-GB"/>
          </a:p>
        </p:txBody>
      </p:sp>
    </p:spTree>
    <p:extLst>
      <p:ext uri="{BB962C8B-B14F-4D97-AF65-F5344CB8AC3E}">
        <p14:creationId xmlns:p14="http://schemas.microsoft.com/office/powerpoint/2010/main" val="3356792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D7D55-0D80-4BC6-92BA-D38F49ED5F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E32C43-A3CD-4B99-9A48-17D9CFE188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3B89BB-85F8-4BA0-87F5-E349482ACC73}"/>
              </a:ext>
            </a:extLst>
          </p:cNvPr>
          <p:cNvSpPr>
            <a:spLocks noGrp="1"/>
          </p:cNvSpPr>
          <p:nvPr>
            <p:ph type="dt" sz="half" idx="10"/>
          </p:nvPr>
        </p:nvSpPr>
        <p:spPr/>
        <p:txBody>
          <a:bodyPr/>
          <a:lstStyle/>
          <a:p>
            <a:fld id="{9F12A4AB-7953-4A9D-AE5D-E9B97C401654}" type="datetimeFigureOut">
              <a:rPr lang="en-GB" smtClean="0"/>
              <a:t>23/05/2022</a:t>
            </a:fld>
            <a:endParaRPr lang="en-GB"/>
          </a:p>
        </p:txBody>
      </p:sp>
      <p:sp>
        <p:nvSpPr>
          <p:cNvPr id="5" name="Footer Placeholder 4">
            <a:extLst>
              <a:ext uri="{FF2B5EF4-FFF2-40B4-BE49-F238E27FC236}">
                <a16:creationId xmlns:a16="http://schemas.microsoft.com/office/drawing/2014/main" id="{0B084F67-62D9-4CFF-8407-9BEBC7FCA9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35F188-7F78-4B0B-B1F5-97785D4D08A5}"/>
              </a:ext>
            </a:extLst>
          </p:cNvPr>
          <p:cNvSpPr>
            <a:spLocks noGrp="1"/>
          </p:cNvSpPr>
          <p:nvPr>
            <p:ph type="sldNum" sz="quarter" idx="12"/>
          </p:nvPr>
        </p:nvSpPr>
        <p:spPr/>
        <p:txBody>
          <a:bodyPr/>
          <a:lstStyle/>
          <a:p>
            <a:fld id="{D13DDAD2-BD68-4E30-AA35-391CC16CE1F3}" type="slidenum">
              <a:rPr lang="en-GB" smtClean="0"/>
              <a:t>‹#›</a:t>
            </a:fld>
            <a:endParaRPr lang="en-GB"/>
          </a:p>
        </p:txBody>
      </p:sp>
    </p:spTree>
    <p:extLst>
      <p:ext uri="{BB962C8B-B14F-4D97-AF65-F5344CB8AC3E}">
        <p14:creationId xmlns:p14="http://schemas.microsoft.com/office/powerpoint/2010/main" val="2435758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D7D55-0D80-4BC6-92BA-D38F49ED5F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E32C43-A3CD-4B99-9A48-17D9CFE188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3B89BB-85F8-4BA0-87F5-E349482ACC73}"/>
              </a:ext>
            </a:extLst>
          </p:cNvPr>
          <p:cNvSpPr>
            <a:spLocks noGrp="1"/>
          </p:cNvSpPr>
          <p:nvPr>
            <p:ph type="dt" sz="half" idx="10"/>
          </p:nvPr>
        </p:nvSpPr>
        <p:spPr/>
        <p:txBody>
          <a:bodyPr/>
          <a:lstStyle/>
          <a:p>
            <a:fld id="{9F12A4AB-7953-4A9D-AE5D-E9B97C401654}" type="datetimeFigureOut">
              <a:rPr lang="en-GB" smtClean="0"/>
              <a:t>23/05/2022</a:t>
            </a:fld>
            <a:endParaRPr lang="en-GB"/>
          </a:p>
        </p:txBody>
      </p:sp>
      <p:sp>
        <p:nvSpPr>
          <p:cNvPr id="5" name="Footer Placeholder 4">
            <a:extLst>
              <a:ext uri="{FF2B5EF4-FFF2-40B4-BE49-F238E27FC236}">
                <a16:creationId xmlns:a16="http://schemas.microsoft.com/office/drawing/2014/main" id="{0B084F67-62D9-4CFF-8407-9BEBC7FCA9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35F188-7F78-4B0B-B1F5-97785D4D08A5}"/>
              </a:ext>
            </a:extLst>
          </p:cNvPr>
          <p:cNvSpPr>
            <a:spLocks noGrp="1"/>
          </p:cNvSpPr>
          <p:nvPr>
            <p:ph type="sldNum" sz="quarter" idx="12"/>
          </p:nvPr>
        </p:nvSpPr>
        <p:spPr/>
        <p:txBody>
          <a:bodyPr/>
          <a:lstStyle/>
          <a:p>
            <a:fld id="{D13DDAD2-BD68-4E30-AA35-391CC16CE1F3}" type="slidenum">
              <a:rPr lang="en-GB" smtClean="0"/>
              <a:t>‹#›</a:t>
            </a:fld>
            <a:endParaRPr lang="en-GB"/>
          </a:p>
        </p:txBody>
      </p:sp>
    </p:spTree>
    <p:extLst>
      <p:ext uri="{BB962C8B-B14F-4D97-AF65-F5344CB8AC3E}">
        <p14:creationId xmlns:p14="http://schemas.microsoft.com/office/powerpoint/2010/main" val="232803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bg>
      <p:bgPr>
        <a:solidFill>
          <a:srgbClr val="00AAC7"/>
        </a:solidFill>
        <a:effectLst/>
      </p:bgPr>
    </p:bg>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C2A18E30-40A2-284D-90F7-245A20459466}"/>
              </a:ext>
            </a:extLst>
          </p:cNvPr>
          <p:cNvPicPr>
            <a:picLocks noChangeAspect="1"/>
          </p:cNvPicPr>
          <p:nvPr userDrawn="1"/>
        </p:nvPicPr>
        <p:blipFill rotWithShape="1">
          <a:blip r:embed="rId2"/>
          <a:srcRect l="3609" t="78154" r="83188" b="2783"/>
          <a:stretch/>
        </p:blipFill>
        <p:spPr>
          <a:xfrm>
            <a:off x="439838" y="5359078"/>
            <a:ext cx="1608881" cy="1307940"/>
          </a:xfrm>
          <a:prstGeom prst="rect">
            <a:avLst/>
          </a:prstGeom>
        </p:spPr>
      </p:pic>
      <p:grpSp>
        <p:nvGrpSpPr>
          <p:cNvPr id="11" name="Group 10">
            <a:extLst>
              <a:ext uri="{FF2B5EF4-FFF2-40B4-BE49-F238E27FC236}">
                <a16:creationId xmlns:a16="http://schemas.microsoft.com/office/drawing/2014/main" id="{0B6A1516-9378-564A-B3FE-569C7FAFEB15}"/>
              </a:ext>
            </a:extLst>
          </p:cNvPr>
          <p:cNvGrpSpPr/>
          <p:nvPr userDrawn="1"/>
        </p:nvGrpSpPr>
        <p:grpSpPr>
          <a:xfrm>
            <a:off x="5440101" y="5359078"/>
            <a:ext cx="6740130" cy="1226917"/>
            <a:chOff x="5440101" y="5359078"/>
            <a:chExt cx="6740130" cy="1226917"/>
          </a:xfrm>
        </p:grpSpPr>
        <p:sp>
          <p:nvSpPr>
            <p:cNvPr id="3" name="Rectangle 2">
              <a:extLst>
                <a:ext uri="{FF2B5EF4-FFF2-40B4-BE49-F238E27FC236}">
                  <a16:creationId xmlns:a16="http://schemas.microsoft.com/office/drawing/2014/main" id="{D531811A-A8DF-BA46-BE58-D09B32E0143A}"/>
                </a:ext>
              </a:extLst>
            </p:cNvPr>
            <p:cNvSpPr/>
            <p:nvPr userDrawn="1"/>
          </p:nvSpPr>
          <p:spPr>
            <a:xfrm>
              <a:off x="5440101" y="5359078"/>
              <a:ext cx="6740130" cy="122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medium confidence">
              <a:extLst>
                <a:ext uri="{FF2B5EF4-FFF2-40B4-BE49-F238E27FC236}">
                  <a16:creationId xmlns:a16="http://schemas.microsoft.com/office/drawing/2014/main" id="{4C3F5F23-1DF3-9B41-B0E8-CD0E559987A4}"/>
                </a:ext>
              </a:extLst>
            </p:cNvPr>
            <p:cNvPicPr>
              <a:picLocks noChangeAspect="1"/>
            </p:cNvPicPr>
            <p:nvPr userDrawn="1"/>
          </p:nvPicPr>
          <p:blipFill rotWithShape="1">
            <a:blip r:embed="rId3"/>
            <a:srcRect l="67394" t="78143" b="3967"/>
            <a:stretch/>
          </p:blipFill>
          <p:spPr>
            <a:xfrm>
              <a:off x="7477246" y="5359078"/>
              <a:ext cx="3971465" cy="1226917"/>
            </a:xfrm>
            <a:prstGeom prst="rect">
              <a:avLst/>
            </a:prstGeom>
          </p:spPr>
        </p:pic>
        <p:pic>
          <p:nvPicPr>
            <p:cNvPr id="5" name="Picture 4">
              <a:extLst>
                <a:ext uri="{FF2B5EF4-FFF2-40B4-BE49-F238E27FC236}">
                  <a16:creationId xmlns:a16="http://schemas.microsoft.com/office/drawing/2014/main" id="{91D9728A-0C3E-2149-886E-E6AB724A687B}"/>
                </a:ext>
              </a:extLst>
            </p:cNvPr>
            <p:cNvPicPr>
              <a:picLocks noChangeAspect="1"/>
            </p:cNvPicPr>
            <p:nvPr userDrawn="1"/>
          </p:nvPicPr>
          <p:blipFill>
            <a:blip r:embed="rId4"/>
            <a:stretch>
              <a:fillRect/>
            </a:stretch>
          </p:blipFill>
          <p:spPr>
            <a:xfrm>
              <a:off x="11315132" y="5449824"/>
              <a:ext cx="745804" cy="105122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6174BCBF-C10E-B14E-8744-74BEB0FD143E}"/>
                </a:ext>
              </a:extLst>
            </p:cNvPr>
            <p:cNvPicPr>
              <a:picLocks noChangeAspect="1"/>
            </p:cNvPicPr>
            <p:nvPr userDrawn="1"/>
          </p:nvPicPr>
          <p:blipFill>
            <a:blip r:embed="rId5"/>
            <a:stretch>
              <a:fillRect/>
            </a:stretch>
          </p:blipFill>
          <p:spPr>
            <a:xfrm>
              <a:off x="5541578" y="5449824"/>
              <a:ext cx="2072109" cy="854926"/>
            </a:xfrm>
            <a:prstGeom prst="rect">
              <a:avLst/>
            </a:prstGeom>
          </p:spPr>
        </p:pic>
      </p:grpSp>
      <p:pic>
        <p:nvPicPr>
          <p:cNvPr id="8" name="Picture 7">
            <a:extLst>
              <a:ext uri="{FF2B5EF4-FFF2-40B4-BE49-F238E27FC236}">
                <a16:creationId xmlns:a16="http://schemas.microsoft.com/office/drawing/2014/main" id="{D3C88876-5157-364E-8250-94B5C3BD6426}"/>
              </a:ext>
            </a:extLst>
          </p:cNvPr>
          <p:cNvPicPr>
            <a:picLocks noChangeAspect="1"/>
          </p:cNvPicPr>
          <p:nvPr userDrawn="1"/>
        </p:nvPicPr>
        <p:blipFill rotWithShape="1">
          <a:blip r:embed="rId6"/>
          <a:srcRect b="82110"/>
          <a:stretch/>
        </p:blipFill>
        <p:spPr>
          <a:xfrm>
            <a:off x="-6835" y="0"/>
            <a:ext cx="12187066" cy="1226917"/>
          </a:xfrm>
          <a:prstGeom prst="rect">
            <a:avLst/>
          </a:prstGeom>
        </p:spPr>
      </p:pic>
    </p:spTree>
    <p:extLst>
      <p:ext uri="{BB962C8B-B14F-4D97-AF65-F5344CB8AC3E}">
        <p14:creationId xmlns:p14="http://schemas.microsoft.com/office/powerpoint/2010/main" val="883905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634A8F9F-03CA-9748-9053-4872F7D10659}"/>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7497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8F9D2E56-38A8-EF4B-A839-60679266D8D7}"/>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1465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chemeClr val="bg1"/>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Tree>
    <p:extLst>
      <p:ext uri="{BB962C8B-B14F-4D97-AF65-F5344CB8AC3E}">
        <p14:creationId xmlns:p14="http://schemas.microsoft.com/office/powerpoint/2010/main" val="3407157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rgbClr val="02165E"/>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Tree>
    <p:extLst>
      <p:ext uri="{BB962C8B-B14F-4D97-AF65-F5344CB8AC3E}">
        <p14:creationId xmlns:p14="http://schemas.microsoft.com/office/powerpoint/2010/main" val="218772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rgbClr val="02165E"/>
                </a:solidFill>
                <a:latin typeface="Passion One" panose="02000506080000020004" pitchFamily="2" charset="77"/>
              </a:defRPr>
            </a:lvl1pPr>
          </a:lstStyle>
          <a:p>
            <a:r>
              <a:rPr lang="en-GB" dirty="0"/>
              <a:t>CLICK TO EDIT TITLE</a:t>
            </a:r>
            <a:endParaRPr lang="en-US" dirty="0"/>
          </a:p>
        </p:txBody>
      </p:sp>
      <p:sp>
        <p:nvSpPr>
          <p:cNvPr id="6" name="Text Placeholder 3">
            <a:extLst>
              <a:ext uri="{FF2B5EF4-FFF2-40B4-BE49-F238E27FC236}">
                <a16:creationId xmlns:a16="http://schemas.microsoft.com/office/drawing/2014/main" id="{BA653761-4DEA-F341-988A-DF4CEE3E5DD8}"/>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6AB1307E-0BD5-044E-BA2E-6056A5A906D8}"/>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4467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2165E"/>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chemeClr val="bg1"/>
                </a:solidFill>
                <a:latin typeface="Passion One" panose="02000506080000020004" pitchFamily="2" charset="77"/>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9F94BCC4-A70B-9B40-9654-C87E6398E784}"/>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chemeClr val="bg1">
                    <a:lumMod val="95000"/>
                  </a:schemeClr>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C9B53189-4580-9048-9F2F-9790C59B2E3C}"/>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3993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AAC7"/>
        </a:solidFill>
        <a:effectLst/>
      </p:bgPr>
    </p:bg>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C2A18E30-40A2-284D-90F7-245A20459466}"/>
              </a:ext>
            </a:extLst>
          </p:cNvPr>
          <p:cNvPicPr>
            <a:picLocks noChangeAspect="1"/>
          </p:cNvPicPr>
          <p:nvPr userDrawn="1"/>
        </p:nvPicPr>
        <p:blipFill rotWithShape="1">
          <a:blip r:embed="rId2"/>
          <a:srcRect l="3609" t="78154" r="83188" b="2783"/>
          <a:stretch/>
        </p:blipFill>
        <p:spPr>
          <a:xfrm>
            <a:off x="439838" y="5359078"/>
            <a:ext cx="1608881" cy="1307940"/>
          </a:xfrm>
          <a:prstGeom prst="rect">
            <a:avLst/>
          </a:prstGeom>
        </p:spPr>
      </p:pic>
      <p:grpSp>
        <p:nvGrpSpPr>
          <p:cNvPr id="11" name="Group 10">
            <a:extLst>
              <a:ext uri="{FF2B5EF4-FFF2-40B4-BE49-F238E27FC236}">
                <a16:creationId xmlns:a16="http://schemas.microsoft.com/office/drawing/2014/main" id="{0B6A1516-9378-564A-B3FE-569C7FAFEB15}"/>
              </a:ext>
            </a:extLst>
          </p:cNvPr>
          <p:cNvGrpSpPr/>
          <p:nvPr userDrawn="1"/>
        </p:nvGrpSpPr>
        <p:grpSpPr>
          <a:xfrm>
            <a:off x="5440101" y="5359078"/>
            <a:ext cx="6740130" cy="1226917"/>
            <a:chOff x="5440101" y="5359078"/>
            <a:chExt cx="6740130" cy="1226917"/>
          </a:xfrm>
        </p:grpSpPr>
        <p:sp>
          <p:nvSpPr>
            <p:cNvPr id="3" name="Rectangle 2">
              <a:extLst>
                <a:ext uri="{FF2B5EF4-FFF2-40B4-BE49-F238E27FC236}">
                  <a16:creationId xmlns:a16="http://schemas.microsoft.com/office/drawing/2014/main" id="{D531811A-A8DF-BA46-BE58-D09B32E0143A}"/>
                </a:ext>
              </a:extLst>
            </p:cNvPr>
            <p:cNvSpPr/>
            <p:nvPr userDrawn="1"/>
          </p:nvSpPr>
          <p:spPr>
            <a:xfrm>
              <a:off x="5440101" y="5359078"/>
              <a:ext cx="6740130" cy="122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medium confidence">
              <a:extLst>
                <a:ext uri="{FF2B5EF4-FFF2-40B4-BE49-F238E27FC236}">
                  <a16:creationId xmlns:a16="http://schemas.microsoft.com/office/drawing/2014/main" id="{4C3F5F23-1DF3-9B41-B0E8-CD0E559987A4}"/>
                </a:ext>
              </a:extLst>
            </p:cNvPr>
            <p:cNvPicPr>
              <a:picLocks noChangeAspect="1"/>
            </p:cNvPicPr>
            <p:nvPr userDrawn="1"/>
          </p:nvPicPr>
          <p:blipFill rotWithShape="1">
            <a:blip r:embed="rId3"/>
            <a:srcRect l="67394" t="78143" b="3967"/>
            <a:stretch/>
          </p:blipFill>
          <p:spPr>
            <a:xfrm>
              <a:off x="7477246" y="5359078"/>
              <a:ext cx="3971465" cy="1226917"/>
            </a:xfrm>
            <a:prstGeom prst="rect">
              <a:avLst/>
            </a:prstGeom>
          </p:spPr>
        </p:pic>
        <p:pic>
          <p:nvPicPr>
            <p:cNvPr id="5" name="Picture 4">
              <a:extLst>
                <a:ext uri="{FF2B5EF4-FFF2-40B4-BE49-F238E27FC236}">
                  <a16:creationId xmlns:a16="http://schemas.microsoft.com/office/drawing/2014/main" id="{91D9728A-0C3E-2149-886E-E6AB724A687B}"/>
                </a:ext>
              </a:extLst>
            </p:cNvPr>
            <p:cNvPicPr>
              <a:picLocks noChangeAspect="1"/>
            </p:cNvPicPr>
            <p:nvPr userDrawn="1"/>
          </p:nvPicPr>
          <p:blipFill>
            <a:blip r:embed="rId4"/>
            <a:stretch>
              <a:fillRect/>
            </a:stretch>
          </p:blipFill>
          <p:spPr>
            <a:xfrm>
              <a:off x="11315132" y="5449824"/>
              <a:ext cx="745804" cy="105122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6174BCBF-C10E-B14E-8744-74BEB0FD143E}"/>
                </a:ext>
              </a:extLst>
            </p:cNvPr>
            <p:cNvPicPr>
              <a:picLocks noChangeAspect="1"/>
            </p:cNvPicPr>
            <p:nvPr userDrawn="1"/>
          </p:nvPicPr>
          <p:blipFill>
            <a:blip r:embed="rId5"/>
            <a:stretch>
              <a:fillRect/>
            </a:stretch>
          </p:blipFill>
          <p:spPr>
            <a:xfrm>
              <a:off x="5541578" y="5449824"/>
              <a:ext cx="2072109" cy="854926"/>
            </a:xfrm>
            <a:prstGeom prst="rect">
              <a:avLst/>
            </a:prstGeom>
          </p:spPr>
        </p:pic>
      </p:grpSp>
      <p:pic>
        <p:nvPicPr>
          <p:cNvPr id="8" name="Picture 7">
            <a:extLst>
              <a:ext uri="{FF2B5EF4-FFF2-40B4-BE49-F238E27FC236}">
                <a16:creationId xmlns:a16="http://schemas.microsoft.com/office/drawing/2014/main" id="{D3C88876-5157-364E-8250-94B5C3BD6426}"/>
              </a:ext>
            </a:extLst>
          </p:cNvPr>
          <p:cNvPicPr>
            <a:picLocks noChangeAspect="1"/>
          </p:cNvPicPr>
          <p:nvPr userDrawn="1"/>
        </p:nvPicPr>
        <p:blipFill rotWithShape="1">
          <a:blip r:embed="rId6"/>
          <a:srcRect b="82110"/>
          <a:stretch/>
        </p:blipFill>
        <p:spPr>
          <a:xfrm>
            <a:off x="-6835" y="0"/>
            <a:ext cx="12187066" cy="1226917"/>
          </a:xfrm>
          <a:prstGeom prst="rect">
            <a:avLst/>
          </a:prstGeom>
        </p:spPr>
      </p:pic>
    </p:spTree>
    <p:extLst>
      <p:ext uri="{BB962C8B-B14F-4D97-AF65-F5344CB8AC3E}">
        <p14:creationId xmlns:p14="http://schemas.microsoft.com/office/powerpoint/2010/main" val="307048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2165E"/>
        </a:solidFill>
        <a:effectLst/>
      </p:bgPr>
    </p:bg>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B359A1C0-3AA6-0C41-81CB-B1D1F479C7BF}"/>
              </a:ext>
            </a:extLst>
          </p:cNvPr>
          <p:cNvPicPr>
            <a:picLocks noChangeAspect="1"/>
          </p:cNvPicPr>
          <p:nvPr userDrawn="1"/>
        </p:nvPicPr>
        <p:blipFill rotWithShape="1">
          <a:blip r:embed="rId2"/>
          <a:srcRect l="3419" t="74274" r="82523" b="3964"/>
          <a:stretch/>
        </p:blipFill>
        <p:spPr>
          <a:xfrm>
            <a:off x="416688" y="5092862"/>
            <a:ext cx="1713053" cy="149313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F77CE2FC-F729-8544-B7C4-EF780428D056}"/>
              </a:ext>
            </a:extLst>
          </p:cNvPr>
          <p:cNvPicPr>
            <a:picLocks noChangeAspect="1"/>
          </p:cNvPicPr>
          <p:nvPr userDrawn="1"/>
        </p:nvPicPr>
        <p:blipFill rotWithShape="1">
          <a:blip r:embed="rId2"/>
          <a:srcRect t="25823" b="64388"/>
          <a:stretch/>
        </p:blipFill>
        <p:spPr>
          <a:xfrm>
            <a:off x="5884" y="1770926"/>
            <a:ext cx="12180232" cy="671331"/>
          </a:xfrm>
          <a:prstGeom prst="rect">
            <a:avLst/>
          </a:prstGeom>
        </p:spPr>
      </p:pic>
      <p:grpSp>
        <p:nvGrpSpPr>
          <p:cNvPr id="5" name="Group 4">
            <a:extLst>
              <a:ext uri="{FF2B5EF4-FFF2-40B4-BE49-F238E27FC236}">
                <a16:creationId xmlns:a16="http://schemas.microsoft.com/office/drawing/2014/main" id="{52532445-C5B6-1149-BA26-A01B0B72C087}"/>
              </a:ext>
            </a:extLst>
          </p:cNvPr>
          <p:cNvGrpSpPr/>
          <p:nvPr userDrawn="1"/>
        </p:nvGrpSpPr>
        <p:grpSpPr>
          <a:xfrm>
            <a:off x="5440101" y="5359078"/>
            <a:ext cx="6740130" cy="1226917"/>
            <a:chOff x="5440101" y="5359078"/>
            <a:chExt cx="6740130" cy="1226917"/>
          </a:xfrm>
        </p:grpSpPr>
        <p:sp>
          <p:nvSpPr>
            <p:cNvPr id="6" name="Rectangle 5">
              <a:extLst>
                <a:ext uri="{FF2B5EF4-FFF2-40B4-BE49-F238E27FC236}">
                  <a16:creationId xmlns:a16="http://schemas.microsoft.com/office/drawing/2014/main" id="{4AA030DE-0D4E-AC44-B087-3A6136DDBDB3}"/>
                </a:ext>
              </a:extLst>
            </p:cNvPr>
            <p:cNvSpPr/>
            <p:nvPr userDrawn="1"/>
          </p:nvSpPr>
          <p:spPr>
            <a:xfrm>
              <a:off x="5440101" y="5359078"/>
              <a:ext cx="6740130" cy="122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10;&#10;Description automatically generated with medium confidence">
              <a:extLst>
                <a:ext uri="{FF2B5EF4-FFF2-40B4-BE49-F238E27FC236}">
                  <a16:creationId xmlns:a16="http://schemas.microsoft.com/office/drawing/2014/main" id="{69759CA6-EF98-3147-9F7A-A2192B7D47C3}"/>
                </a:ext>
              </a:extLst>
            </p:cNvPr>
            <p:cNvPicPr>
              <a:picLocks noChangeAspect="1"/>
            </p:cNvPicPr>
            <p:nvPr userDrawn="1"/>
          </p:nvPicPr>
          <p:blipFill rotWithShape="1">
            <a:blip r:embed="rId3"/>
            <a:srcRect l="67394" t="78143" b="3967"/>
            <a:stretch/>
          </p:blipFill>
          <p:spPr>
            <a:xfrm>
              <a:off x="7477246" y="5359078"/>
              <a:ext cx="3971465" cy="1226917"/>
            </a:xfrm>
            <a:prstGeom prst="rect">
              <a:avLst/>
            </a:prstGeom>
          </p:spPr>
        </p:pic>
        <p:pic>
          <p:nvPicPr>
            <p:cNvPr id="8" name="Picture 7">
              <a:extLst>
                <a:ext uri="{FF2B5EF4-FFF2-40B4-BE49-F238E27FC236}">
                  <a16:creationId xmlns:a16="http://schemas.microsoft.com/office/drawing/2014/main" id="{ADAF1555-042D-4748-ABC5-A364BADAEAEE}"/>
                </a:ext>
              </a:extLst>
            </p:cNvPr>
            <p:cNvPicPr>
              <a:picLocks noChangeAspect="1"/>
            </p:cNvPicPr>
            <p:nvPr userDrawn="1"/>
          </p:nvPicPr>
          <p:blipFill>
            <a:blip r:embed="rId4"/>
            <a:stretch>
              <a:fillRect/>
            </a:stretch>
          </p:blipFill>
          <p:spPr>
            <a:xfrm>
              <a:off x="11315132" y="5449824"/>
              <a:ext cx="745804" cy="10512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D8DF675F-DD35-2C41-9FD6-2C7152392AED}"/>
                </a:ext>
              </a:extLst>
            </p:cNvPr>
            <p:cNvPicPr>
              <a:picLocks noChangeAspect="1"/>
            </p:cNvPicPr>
            <p:nvPr userDrawn="1"/>
          </p:nvPicPr>
          <p:blipFill>
            <a:blip r:embed="rId5"/>
            <a:stretch>
              <a:fillRect/>
            </a:stretch>
          </p:blipFill>
          <p:spPr>
            <a:xfrm>
              <a:off x="5541578" y="5449824"/>
              <a:ext cx="2072109" cy="854926"/>
            </a:xfrm>
            <a:prstGeom prst="rect">
              <a:avLst/>
            </a:prstGeom>
          </p:spPr>
        </p:pic>
      </p:grpSp>
    </p:spTree>
    <p:extLst>
      <p:ext uri="{BB962C8B-B14F-4D97-AF65-F5344CB8AC3E}">
        <p14:creationId xmlns:p14="http://schemas.microsoft.com/office/powerpoint/2010/main" val="309461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98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74" r:id="rId5"/>
    <p:sldLayoutId id="2147483666" r:id="rId6"/>
    <p:sldLayoutId id="2147483675" r:id="rId7"/>
    <p:sldLayoutId id="2147483667" r:id="rId8"/>
    <p:sldLayoutId id="2147483676" r:id="rId9"/>
    <p:sldLayoutId id="2147483677" r:id="rId10"/>
    <p:sldLayoutId id="2147483678"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53D690-2427-4D1D-A4AA-435FE745BE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DCA8DA-E2E5-4EA1-A1C0-91B06CE65F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7A6F16-F62C-4EA4-876C-222C1984A9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2A4AB-7953-4A9D-AE5D-E9B97C401654}" type="datetimeFigureOut">
              <a:rPr lang="en-GB" smtClean="0"/>
              <a:t>23/05/2022</a:t>
            </a:fld>
            <a:endParaRPr lang="en-GB"/>
          </a:p>
        </p:txBody>
      </p:sp>
      <p:sp>
        <p:nvSpPr>
          <p:cNvPr id="5" name="Footer Placeholder 4">
            <a:extLst>
              <a:ext uri="{FF2B5EF4-FFF2-40B4-BE49-F238E27FC236}">
                <a16:creationId xmlns:a16="http://schemas.microsoft.com/office/drawing/2014/main" id="{93F0D65B-2058-4B43-BECE-34D6692D8E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000E6EA-A006-455C-928C-2BC475A3A0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DDAD2-BD68-4E30-AA35-391CC16CE1F3}" type="slidenum">
              <a:rPr lang="en-GB" smtClean="0"/>
              <a:t>‹#›</a:t>
            </a:fld>
            <a:endParaRPr lang="en-GB"/>
          </a:p>
        </p:txBody>
      </p:sp>
    </p:spTree>
    <p:extLst>
      <p:ext uri="{BB962C8B-B14F-4D97-AF65-F5344CB8AC3E}">
        <p14:creationId xmlns:p14="http://schemas.microsoft.com/office/powerpoint/2010/main" val="3035180418"/>
      </p:ext>
    </p:extLst>
  </p:cSld>
  <p:clrMap bg1="lt1" tx1="dk1" bg2="lt2" tx2="dk2" accent1="accent1" accent2="accent2" accent3="accent3" accent4="accent4" accent5="accent5" accent6="accent6" hlink="hlink" folHlink="folHlink"/>
  <p:sldLayoutIdLst>
    <p:sldLayoutId id="2147483650" r:id="rId1"/>
    <p:sldLayoutId id="21474836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theworldcounts.com/challenges/toxic-exposures/use-of-chemicals/effects-of-pesticides-on-humans/story" TargetMode="Externa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hyperlink" Target="http://www.nytimes.com/2015/07/03/us/bp-to-pay-gulf-coast-states-18-7-billion-for-deepwater-horizon-oil-spill.html?_r=0"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coastalscience.noaa.gov/about/centers/ccma" TargetMode="External"/><Relationship Id="rId2" Type="http://schemas.openxmlformats.org/officeDocument/2006/relationships/hyperlink" Target="http://data.oceanhealthindex.org/data-and-downloads"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www.oceanhealthindex.org/methodology/components/chemical-pollution" TargetMode="External"/><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keenfootwear.com/en-gb/conservation/blog-article-20390.html" TargetMode="External"/><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hyperlink" Target="https://www.atsdr.cdc.gov/pfas/health-effects/index.html?CDC_AA_refVal=https%3A%2F%2Fwww.atsdr.cdc.gov%2Fpfas%2Fhealth-effects.html"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hyperlink" Target="https://www.atsdr.cdc.gov/pfas/health-effects/index.html?CDC_AA_refVal=https%3A%2F%2Fwww.atsdr.cdc.gov%2Fpfas%2Fhealth-effects.html"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www.oceanhealthindex.org/methodology/components/chemical-pollution" TargetMode="External"/><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5BB99DF-9F92-4F50-8BD6-8D96597B22F3}"/>
              </a:ext>
            </a:extLst>
          </p:cNvPr>
          <p:cNvGrpSpPr/>
          <p:nvPr/>
        </p:nvGrpSpPr>
        <p:grpSpPr>
          <a:xfrm>
            <a:off x="0" y="239696"/>
            <a:ext cx="12192000" cy="6627181"/>
            <a:chOff x="-37581" y="0"/>
            <a:chExt cx="12224774" cy="6878472"/>
          </a:xfrm>
        </p:grpSpPr>
        <p:pic>
          <p:nvPicPr>
            <p:cNvPr id="4" name="Picture 3">
              <a:extLst>
                <a:ext uri="{FF2B5EF4-FFF2-40B4-BE49-F238E27FC236}">
                  <a16:creationId xmlns:a16="http://schemas.microsoft.com/office/drawing/2014/main" id="{989AE975-8866-4EBD-BE6E-B8944F6BF2F0}"/>
                </a:ext>
              </a:extLst>
            </p:cNvPr>
            <p:cNvPicPr>
              <a:picLocks noChangeAspect="1"/>
            </p:cNvPicPr>
            <p:nvPr/>
          </p:nvPicPr>
          <p:blipFill rotWithShape="1">
            <a:blip r:embed="rId2"/>
            <a:srcRect b="40405"/>
            <a:stretch/>
          </p:blipFill>
          <p:spPr>
            <a:xfrm>
              <a:off x="-32774" y="1125941"/>
              <a:ext cx="12219967" cy="5165677"/>
            </a:xfrm>
            <a:prstGeom prst="rect">
              <a:avLst/>
            </a:prstGeom>
          </p:spPr>
        </p:pic>
        <p:pic>
          <p:nvPicPr>
            <p:cNvPr id="5" name="Picture 4" descr="Chart&#10;&#10;Description automatically generated">
              <a:extLst>
                <a:ext uri="{FF2B5EF4-FFF2-40B4-BE49-F238E27FC236}">
                  <a16:creationId xmlns:a16="http://schemas.microsoft.com/office/drawing/2014/main" id="{35228ED6-C3E1-41D0-A0F9-02A36D2D8656}"/>
                </a:ext>
              </a:extLst>
            </p:cNvPr>
            <p:cNvPicPr>
              <a:picLocks noChangeAspect="1"/>
            </p:cNvPicPr>
            <p:nvPr/>
          </p:nvPicPr>
          <p:blipFill>
            <a:blip r:embed="rId3"/>
            <a:stretch>
              <a:fillRect/>
            </a:stretch>
          </p:blipFill>
          <p:spPr>
            <a:xfrm>
              <a:off x="-37581" y="0"/>
              <a:ext cx="12224774" cy="6878472"/>
            </a:xfrm>
            <a:prstGeom prst="rect">
              <a:avLst/>
            </a:prstGeom>
          </p:spPr>
        </p:pic>
      </p:grpSp>
      <p:sp>
        <p:nvSpPr>
          <p:cNvPr id="2" name="Title 1">
            <a:extLst>
              <a:ext uri="{FF2B5EF4-FFF2-40B4-BE49-F238E27FC236}">
                <a16:creationId xmlns:a16="http://schemas.microsoft.com/office/drawing/2014/main" id="{3F568719-9E2C-2744-8045-F626D7C3C6ED}"/>
              </a:ext>
            </a:extLst>
          </p:cNvPr>
          <p:cNvSpPr txBox="1">
            <a:spLocks/>
          </p:cNvSpPr>
          <p:nvPr/>
        </p:nvSpPr>
        <p:spPr>
          <a:xfrm>
            <a:off x="1524000" y="-954104"/>
            <a:ext cx="9144000" cy="2387600"/>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dirty="0" err="1">
                <a:solidFill>
                  <a:schemeClr val="bg1"/>
                </a:solidFill>
                <a:latin typeface="Bloom Speak OT Heavy"/>
                <a:ea typeface="+mj-lt"/>
                <a:cs typeface="+mj-lt"/>
              </a:rPr>
              <a:t>Llygredd</a:t>
            </a:r>
            <a:r>
              <a:rPr lang="en-GB" sz="7200" dirty="0">
                <a:solidFill>
                  <a:schemeClr val="bg1"/>
                </a:solidFill>
                <a:latin typeface="Bloom Speak OT Heavy"/>
                <a:ea typeface="+mj-lt"/>
                <a:cs typeface="+mj-lt"/>
              </a:rPr>
              <a:t> </a:t>
            </a:r>
            <a:r>
              <a:rPr lang="en-GB" sz="7200" dirty="0" err="1">
                <a:solidFill>
                  <a:schemeClr val="bg1"/>
                </a:solidFill>
                <a:latin typeface="Bloom Speak OT Heavy"/>
                <a:ea typeface="+mj-lt"/>
                <a:cs typeface="+mj-lt"/>
              </a:rPr>
              <a:t>Anweladwy</a:t>
            </a:r>
            <a:endParaRPr lang="en-US" dirty="0" err="1">
              <a:solidFill>
                <a:schemeClr val="bg1"/>
              </a:solidFill>
              <a:latin typeface="Bloom Speak OT Heavy"/>
            </a:endParaRPr>
          </a:p>
          <a:p>
            <a:r>
              <a:rPr lang="en-GB" sz="2000" dirty="0" err="1">
                <a:solidFill>
                  <a:schemeClr val="bg1"/>
                </a:solidFill>
                <a:latin typeface="Bloom Speak OT Heavy"/>
              </a:rPr>
              <a:t>Pecyn</a:t>
            </a:r>
            <a:r>
              <a:rPr lang="en-GB" sz="2000" dirty="0">
                <a:solidFill>
                  <a:schemeClr val="bg1"/>
                </a:solidFill>
                <a:latin typeface="Bloom Speak OT Heavy"/>
              </a:rPr>
              <a:t> </a:t>
            </a:r>
            <a:r>
              <a:rPr lang="en-GB" sz="2000" dirty="0" err="1">
                <a:solidFill>
                  <a:schemeClr val="bg1"/>
                </a:solidFill>
                <a:latin typeface="Bloom Speak OT Heavy"/>
              </a:rPr>
              <a:t>Ymchwil</a:t>
            </a:r>
            <a:endParaRPr lang="en-US" sz="2000" dirty="0" err="1">
              <a:solidFill>
                <a:schemeClr val="bg1"/>
              </a:solidFill>
              <a:latin typeface="Bloom Speak OT Heavy" panose="00000500000000000000" pitchFamily="50" charset="0"/>
            </a:endParaRPr>
          </a:p>
        </p:txBody>
      </p:sp>
    </p:spTree>
    <p:extLst>
      <p:ext uri="{BB962C8B-B14F-4D97-AF65-F5344CB8AC3E}">
        <p14:creationId xmlns:p14="http://schemas.microsoft.com/office/powerpoint/2010/main" val="438567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691CE1-B285-441B-93BA-61CCD60D50FC}"/>
              </a:ext>
            </a:extLst>
          </p:cNvPr>
          <p:cNvSpPr>
            <a:spLocks noGrp="1"/>
          </p:cNvSpPr>
          <p:nvPr>
            <p:ph idx="1"/>
          </p:nvPr>
        </p:nvSpPr>
        <p:spPr>
          <a:xfrm>
            <a:off x="212597" y="495821"/>
            <a:ext cx="2694726" cy="6139244"/>
          </a:xfrm>
        </p:spPr>
        <p:txBody>
          <a:bodyPr>
            <a:normAutofit lnSpcReduction="10000"/>
          </a:bodyPr>
          <a:lstStyle/>
          <a:p>
            <a:pPr marL="0" indent="0">
              <a:buNone/>
            </a:pPr>
            <a:r>
              <a:rPr lang="cy-GB" dirty="0">
                <a:solidFill>
                  <a:srgbClr val="02165E"/>
                </a:solidFill>
                <a:latin typeface="Bloom Speak OT" panose="00000500000000000000" pitchFamily="50" charset="0"/>
                <a:ea typeface="+mj-ea"/>
                <a:cs typeface="+mj-cs"/>
              </a:rPr>
              <a:t>Mae plaladdwyr wedi cael eu cysylltu â namau geni a newid yn ein systemau hormonau. Er gwaethaf hyn, rydyn ni’n eu chwistrellu ar ein bwyd. Mae 4.1 tunnell o blaladdwyr yn cael eu defnyddio yn fyd-eang bob blwyddyn. </a:t>
            </a:r>
          </a:p>
        </p:txBody>
      </p:sp>
      <p:sp>
        <p:nvSpPr>
          <p:cNvPr id="4" name="TextBox 3">
            <a:extLst>
              <a:ext uri="{FF2B5EF4-FFF2-40B4-BE49-F238E27FC236}">
                <a16:creationId xmlns:a16="http://schemas.microsoft.com/office/drawing/2014/main" id="{040B8C98-4F4B-4853-9A2E-0169BD166A89}"/>
              </a:ext>
            </a:extLst>
          </p:cNvPr>
          <p:cNvSpPr txBox="1"/>
          <p:nvPr/>
        </p:nvSpPr>
        <p:spPr>
          <a:xfrm>
            <a:off x="6639425" y="6327288"/>
            <a:ext cx="5438274" cy="338554"/>
          </a:xfrm>
          <a:prstGeom prst="rect">
            <a:avLst/>
          </a:prstGeom>
          <a:noFill/>
        </p:spPr>
        <p:txBody>
          <a:bodyPr wrap="square" rtlCol="0">
            <a:spAutoFit/>
          </a:bodyPr>
          <a:lstStyle/>
          <a:p>
            <a:pPr algn="r"/>
            <a:r>
              <a:rPr lang="cy-GB" sz="800" dirty="0">
                <a:latin typeface="Bloom Speak OT" panose="00000500000000000000" pitchFamily="50" charset="0"/>
              </a:rPr>
              <a:t>Cyfeiriad:</a:t>
            </a:r>
          </a:p>
          <a:p>
            <a:pPr algn="r"/>
            <a:r>
              <a:rPr lang="en-GB" sz="800" dirty="0">
                <a:latin typeface="Bloom Speak OT" panose="00000500000000000000" pitchFamily="50" charset="0"/>
                <a:hlinkClick r:id="rId2"/>
              </a:rPr>
              <a:t>Effects Of Pesticides On Humans (theworldcounts.com)</a:t>
            </a:r>
            <a:endParaRPr lang="en-GB" sz="800" dirty="0">
              <a:latin typeface="Bloom Speak OT" panose="00000500000000000000" pitchFamily="50" charset="0"/>
            </a:endParaRPr>
          </a:p>
        </p:txBody>
      </p:sp>
      <p:pic>
        <p:nvPicPr>
          <p:cNvPr id="6" name="Picture 5">
            <a:extLst>
              <a:ext uri="{FF2B5EF4-FFF2-40B4-BE49-F238E27FC236}">
                <a16:creationId xmlns:a16="http://schemas.microsoft.com/office/drawing/2014/main" id="{F5186A02-7912-4A20-AD8D-E4E2DED51C06}"/>
              </a:ext>
            </a:extLst>
          </p:cNvPr>
          <p:cNvPicPr>
            <a:picLocks noChangeAspect="1"/>
          </p:cNvPicPr>
          <p:nvPr/>
        </p:nvPicPr>
        <p:blipFill>
          <a:blip r:embed="rId3"/>
          <a:srcRect/>
          <a:stretch/>
        </p:blipFill>
        <p:spPr>
          <a:xfrm>
            <a:off x="2996075" y="495821"/>
            <a:ext cx="8983329" cy="2534003"/>
          </a:xfrm>
          <a:prstGeom prst="rect">
            <a:avLst/>
          </a:prstGeom>
        </p:spPr>
      </p:pic>
      <p:pic>
        <p:nvPicPr>
          <p:cNvPr id="8" name="Picture 7">
            <a:extLst>
              <a:ext uri="{FF2B5EF4-FFF2-40B4-BE49-F238E27FC236}">
                <a16:creationId xmlns:a16="http://schemas.microsoft.com/office/drawing/2014/main" id="{5EABB112-56D2-483D-A27E-B06E05EA5299}"/>
              </a:ext>
            </a:extLst>
          </p:cNvPr>
          <p:cNvPicPr>
            <a:picLocks noChangeAspect="1"/>
          </p:cNvPicPr>
          <p:nvPr/>
        </p:nvPicPr>
        <p:blipFill>
          <a:blip r:embed="rId4"/>
          <a:srcRect/>
          <a:stretch/>
        </p:blipFill>
        <p:spPr>
          <a:xfrm>
            <a:off x="2996074" y="3247041"/>
            <a:ext cx="8983329" cy="2524476"/>
          </a:xfrm>
          <a:prstGeom prst="rect">
            <a:avLst/>
          </a:prstGeom>
        </p:spPr>
      </p:pic>
    </p:spTree>
    <p:extLst>
      <p:ext uri="{BB962C8B-B14F-4D97-AF65-F5344CB8AC3E}">
        <p14:creationId xmlns:p14="http://schemas.microsoft.com/office/powerpoint/2010/main" val="3007381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95D8-08E7-47D9-8E4F-5315D1A44ADE}"/>
              </a:ext>
            </a:extLst>
          </p:cNvPr>
          <p:cNvSpPr>
            <a:spLocks noGrp="1"/>
          </p:cNvSpPr>
          <p:nvPr>
            <p:ph type="title"/>
          </p:nvPr>
        </p:nvSpPr>
        <p:spPr>
          <a:xfrm>
            <a:off x="585789" y="826650"/>
            <a:ext cx="2381250" cy="2101850"/>
          </a:xfrm>
        </p:spPr>
        <p:txBody>
          <a:bodyPr>
            <a:normAutofit/>
          </a:bodyPr>
          <a:lstStyle/>
          <a:p>
            <a:pPr algn="ctr"/>
            <a:r>
              <a:rPr lang="cy-GB" sz="2800" dirty="0">
                <a:solidFill>
                  <a:srgbClr val="02165E"/>
                </a:solidFill>
                <a:latin typeface="Bloom Speak OT Heavy" panose="00000500000000000000" pitchFamily="50" charset="0"/>
                <a:ea typeface="+mn-ea"/>
                <a:cs typeface="+mn-cs"/>
              </a:rPr>
              <a:t>Tecstilau – Cynhyrchiant gwlyb</a:t>
            </a:r>
          </a:p>
        </p:txBody>
      </p:sp>
      <p:sp>
        <p:nvSpPr>
          <p:cNvPr id="3" name="Content Placeholder 2">
            <a:extLst>
              <a:ext uri="{FF2B5EF4-FFF2-40B4-BE49-F238E27FC236}">
                <a16:creationId xmlns:a16="http://schemas.microsoft.com/office/drawing/2014/main" id="{2E40F20A-B526-4261-B508-90C5CD09D429}"/>
              </a:ext>
            </a:extLst>
          </p:cNvPr>
          <p:cNvSpPr>
            <a:spLocks noGrp="1"/>
          </p:cNvSpPr>
          <p:nvPr>
            <p:ph idx="1"/>
          </p:nvPr>
        </p:nvSpPr>
        <p:spPr>
          <a:xfrm>
            <a:off x="3157538" y="412454"/>
            <a:ext cx="3243262" cy="2101850"/>
          </a:xfrm>
        </p:spPr>
        <p:txBody>
          <a:bodyPr anchor="ctr">
            <a:normAutofit fontScale="62500" lnSpcReduction="20000"/>
          </a:bodyPr>
          <a:lstStyle/>
          <a:p>
            <a:r>
              <a:rPr lang="cy-GB" dirty="0">
                <a:solidFill>
                  <a:srgbClr val="02165E"/>
                </a:solidFill>
                <a:latin typeface="Bloom Speak OT" panose="00000500000000000000" pitchFamily="50" charset="0"/>
                <a:ea typeface="+mj-ea"/>
                <a:cs typeface="+mj-cs"/>
              </a:rPr>
              <a:t>Mae cymaint â 200 tunnell o ddŵr yn cael ei ddefnyddio ar gyfer pob tunnell o decstilau sy’n cael eu cynhyrchu. </a:t>
            </a:r>
          </a:p>
          <a:p>
            <a:r>
              <a:rPr lang="cy-GB" dirty="0">
                <a:solidFill>
                  <a:srgbClr val="02165E"/>
                </a:solidFill>
                <a:latin typeface="Bloom Speak OT" panose="00000500000000000000" pitchFamily="50" charset="0"/>
                <a:ea typeface="+mj-ea"/>
                <a:cs typeface="+mj-cs"/>
              </a:rPr>
              <a:t>Gellir defnyddio 10,000 o sylweddau yn y broses liwio ac argraffu. O’r rhain, mae 3,000 yn cael eu defnyddio’n gyson</a:t>
            </a:r>
            <a:r>
              <a:rPr lang="en-GB" dirty="0">
                <a:solidFill>
                  <a:srgbClr val="02165E"/>
                </a:solidFill>
                <a:latin typeface="Bloom Speak OT" panose="00000500000000000000" pitchFamily="50" charset="0"/>
                <a:ea typeface="+mj-ea"/>
                <a:cs typeface="+mj-cs"/>
              </a:rPr>
              <a:t>.  </a:t>
            </a:r>
          </a:p>
        </p:txBody>
      </p:sp>
      <p:pic>
        <p:nvPicPr>
          <p:cNvPr id="7" name="Picture 6">
            <a:extLst>
              <a:ext uri="{FF2B5EF4-FFF2-40B4-BE49-F238E27FC236}">
                <a16:creationId xmlns:a16="http://schemas.microsoft.com/office/drawing/2014/main" id="{B4CFD899-0EEC-44F7-A2FF-222FD392FA54}"/>
              </a:ext>
            </a:extLst>
          </p:cNvPr>
          <p:cNvPicPr>
            <a:picLocks noChangeAspect="1"/>
          </p:cNvPicPr>
          <p:nvPr/>
        </p:nvPicPr>
        <p:blipFill>
          <a:blip r:embed="rId2"/>
          <a:srcRect t="4" b="4"/>
          <a:stretch/>
        </p:blipFill>
        <p:spPr>
          <a:xfrm>
            <a:off x="-26209" y="2879729"/>
            <a:ext cx="6643717" cy="3978270"/>
          </a:xfrm>
          <a:prstGeom prst="rect">
            <a:avLst/>
          </a:prstGeom>
        </p:spPr>
      </p:pic>
      <p:pic>
        <p:nvPicPr>
          <p:cNvPr id="5" name="Picture 4" descr="A picture containing red&#10;&#10;Description automatically generated">
            <a:extLst>
              <a:ext uri="{FF2B5EF4-FFF2-40B4-BE49-F238E27FC236}">
                <a16:creationId xmlns:a16="http://schemas.microsoft.com/office/drawing/2014/main" id="{D84048B0-CA5F-4A89-B820-E48982E68868}"/>
              </a:ext>
            </a:extLst>
          </p:cNvPr>
          <p:cNvPicPr>
            <a:picLocks noChangeAspect="1"/>
          </p:cNvPicPr>
          <p:nvPr/>
        </p:nvPicPr>
        <p:blipFill rotWithShape="1">
          <a:blip r:embed="rId3"/>
          <a:srcRect l="17328" r="14073" b="1"/>
          <a:stretch/>
        </p:blipFill>
        <p:spPr>
          <a:xfrm>
            <a:off x="6591299" y="1"/>
            <a:ext cx="5600701" cy="6857999"/>
          </a:xfrm>
          <a:prstGeom prst="rect">
            <a:avLst/>
          </a:prstGeom>
        </p:spPr>
      </p:pic>
    </p:spTree>
    <p:extLst>
      <p:ext uri="{BB962C8B-B14F-4D97-AF65-F5344CB8AC3E}">
        <p14:creationId xmlns:p14="http://schemas.microsoft.com/office/powerpoint/2010/main" val="2731756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0ECAD5-EF5A-4C21-942B-E05537DCB1F8}"/>
              </a:ext>
            </a:extLst>
          </p:cNvPr>
          <p:cNvSpPr>
            <a:spLocks noGrp="1"/>
          </p:cNvSpPr>
          <p:nvPr>
            <p:ph type="body" sz="half" idx="2"/>
          </p:nvPr>
        </p:nvSpPr>
        <p:spPr>
          <a:xfrm>
            <a:off x="1695194" y="1011382"/>
            <a:ext cx="8591806" cy="2095500"/>
          </a:xfrm>
        </p:spPr>
        <p:txBody>
          <a:bodyPr/>
          <a:lstStyle/>
          <a:p>
            <a:r>
              <a:rPr lang="cy-GB" sz="2400" dirty="0">
                <a:latin typeface="Bloom Speak OT" panose="00000500000000000000" pitchFamily="50" charset="0"/>
              </a:rPr>
              <a:t>Dechreuodd twf cemegion peryglus parhaol yn y diwydiant tecstilau ar ôl yr Ail Ryfel Byd</a:t>
            </a:r>
          </a:p>
          <a:p>
            <a:endParaRPr lang="cy-GB" sz="2400" dirty="0">
              <a:latin typeface="Bloom Speak OT" panose="00000500000000000000" pitchFamily="50" charset="0"/>
            </a:endParaRPr>
          </a:p>
          <a:p>
            <a:r>
              <a:rPr lang="cy-GB" sz="2400" dirty="0">
                <a:latin typeface="Bloom Speak OT" panose="00000500000000000000" pitchFamily="50" charset="0"/>
              </a:rPr>
              <a:t>Cafodd gwrth-fflamau clorinedig eu defnyddio ar raddfa eang ar gyfer dillad milwrol yn ystod yr Ail Ryfel Byd</a:t>
            </a:r>
          </a:p>
          <a:p>
            <a:endParaRPr lang="cy-GB" sz="2400" dirty="0">
              <a:latin typeface="Bloom Speak OT" panose="00000500000000000000" pitchFamily="50" charset="0"/>
            </a:endParaRPr>
          </a:p>
          <a:p>
            <a:r>
              <a:rPr lang="cy-GB" sz="2400" dirty="0">
                <a:latin typeface="Bloom Speak OT" panose="00000500000000000000" pitchFamily="50" charset="0"/>
              </a:rPr>
              <a:t>Cafodd perfflwrogarbonau (</a:t>
            </a:r>
            <a:r>
              <a:rPr lang="cy-GB" sz="2400" i="1" dirty="0">
                <a:latin typeface="Bloom Speak OT" panose="00000500000000000000" pitchFamily="50" charset="0"/>
              </a:rPr>
              <a:t>PFCs</a:t>
            </a:r>
            <a:r>
              <a:rPr lang="cy-GB" sz="2400" dirty="0">
                <a:latin typeface="Bloom Speak OT" panose="00000500000000000000" pitchFamily="50" charset="0"/>
              </a:rPr>
              <a:t>) eu cynhyrchu yn gyntaf yn yr 1940au a’u defnyddio yn yr 1950au</a:t>
            </a:r>
          </a:p>
          <a:p>
            <a:endParaRPr lang="en-GB" sz="2400" dirty="0">
              <a:latin typeface="Bloom Speak OT" panose="00000500000000000000" pitchFamily="50" charset="0"/>
            </a:endParaRPr>
          </a:p>
        </p:txBody>
      </p:sp>
    </p:spTree>
    <p:extLst>
      <p:ext uri="{BB962C8B-B14F-4D97-AF65-F5344CB8AC3E}">
        <p14:creationId xmlns:p14="http://schemas.microsoft.com/office/powerpoint/2010/main" val="387839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029F2F-1F82-4779-825F-6F0311CDFA29}"/>
              </a:ext>
            </a:extLst>
          </p:cNvPr>
          <p:cNvSpPr txBox="1">
            <a:spLocks/>
          </p:cNvSpPr>
          <p:nvPr/>
        </p:nvSpPr>
        <p:spPr>
          <a:xfrm>
            <a:off x="722790" y="880029"/>
            <a:ext cx="10515600" cy="132556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dirty="0">
              <a:solidFill>
                <a:srgbClr val="02165E"/>
              </a:solidFill>
              <a:latin typeface="Bloom Speak OT Heavy" panose="00000500000000000000" pitchFamily="50" charset="0"/>
            </a:endParaRPr>
          </a:p>
        </p:txBody>
      </p:sp>
      <p:sp>
        <p:nvSpPr>
          <p:cNvPr id="5" name="Text Placeholder 4">
            <a:extLst>
              <a:ext uri="{FF2B5EF4-FFF2-40B4-BE49-F238E27FC236}">
                <a16:creationId xmlns:a16="http://schemas.microsoft.com/office/drawing/2014/main" id="{C2B2C5C9-A0FB-4E18-B9B3-FEFA74245997}"/>
              </a:ext>
            </a:extLst>
          </p:cNvPr>
          <p:cNvSpPr>
            <a:spLocks noGrp="1"/>
          </p:cNvSpPr>
          <p:nvPr>
            <p:ph type="body" sz="half" idx="2"/>
          </p:nvPr>
        </p:nvSpPr>
        <p:spPr>
          <a:xfrm>
            <a:off x="1580894" y="1951759"/>
            <a:ext cx="9028224" cy="2095500"/>
          </a:xfrm>
        </p:spPr>
        <p:txBody>
          <a:bodyPr/>
          <a:lstStyle/>
          <a:p>
            <a:pPr>
              <a:lnSpc>
                <a:spcPct val="100000"/>
              </a:lnSpc>
            </a:pPr>
            <a:r>
              <a:rPr lang="en-GB" sz="2000" b="0" i="0" dirty="0">
                <a:effectLst/>
                <a:latin typeface="Bloom Speak OT" panose="00000500000000000000" pitchFamily="50" charset="0"/>
              </a:rPr>
              <a:t>‘</a:t>
            </a:r>
            <a:r>
              <a:rPr lang="cy-GB" sz="2000" b="0" i="0" dirty="0">
                <a:effectLst/>
                <a:latin typeface="Bloom Speak OT" panose="00000500000000000000" pitchFamily="50" charset="0"/>
              </a:rPr>
              <a:t>Olew’ yw’r term cyffredinol am unrhyw hylif, tew, gludiog, fflamadwy nad yw’n doddadwy mewn dŵr ond yn doddadwy mewn toddyddion organig. Mae planhigion ac anifeiliaid yn cynhyrchu amrywiaeth o olewau naturiol, ond mae’r nod Dyfroedd Glân yn ymwneud yn bennaf ag olew sy’n deillio o ddyddodion daearegol o betrolewm (olew crai) </a:t>
            </a:r>
            <a:r>
              <a:rPr lang="cy-GB" sz="2000" dirty="0">
                <a:latin typeface="Bloom Speak OT" panose="00000500000000000000" pitchFamily="50" charset="0"/>
              </a:rPr>
              <a:t>sy’n cael ei</a:t>
            </a:r>
            <a:r>
              <a:rPr lang="cy-GB" sz="2000" b="0" i="0" dirty="0">
                <a:effectLst/>
                <a:latin typeface="Bloom Speak OT" panose="00000500000000000000" pitchFamily="50" charset="0"/>
              </a:rPr>
              <a:t> ddefnyddio fel tanwydd neu iraid (</a:t>
            </a:r>
            <a:r>
              <a:rPr lang="cy-GB" sz="2000" b="0" i="1" dirty="0">
                <a:effectLst/>
                <a:latin typeface="Bloom Speak OT" panose="00000500000000000000" pitchFamily="50" charset="0"/>
              </a:rPr>
              <a:t>lubricant</a:t>
            </a:r>
            <a:r>
              <a:rPr lang="cy-GB" sz="2000" b="0" i="0" dirty="0">
                <a:effectLst/>
                <a:latin typeface="Bloom Speak OT" panose="00000500000000000000" pitchFamily="50" charset="0"/>
              </a:rPr>
              <a:t>).  </a:t>
            </a:r>
          </a:p>
          <a:p>
            <a:pPr>
              <a:lnSpc>
                <a:spcPct val="100000"/>
              </a:lnSpc>
            </a:pPr>
            <a:r>
              <a:rPr lang="cy-GB" sz="2000" dirty="0">
                <a:latin typeface="Bloom Speak OT" panose="00000500000000000000" pitchFamily="50" charset="0"/>
              </a:rPr>
              <a:t>Mae olew yn dod o ffynonellau fel</a:t>
            </a:r>
            <a:r>
              <a:rPr lang="cy-GB" sz="2000" b="0" i="0" dirty="0">
                <a:effectLst/>
                <a:latin typeface="Bloom Speak OT" panose="00000500000000000000" pitchFamily="50" charset="0"/>
              </a:rPr>
              <a:t> cychod, dŵr ffo o’r tir ac i raddau llai</a:t>
            </a:r>
            <a:r>
              <a:rPr lang="cy-GB" sz="2000" dirty="0">
                <a:latin typeface="Bloom Speak OT" panose="00000500000000000000" pitchFamily="50" charset="0"/>
              </a:rPr>
              <a:t>, olew sydd wedi’i ollwng. Mae’r ffynonellau hyn yn gosod mwy o fygythiad i amgylcheddau morol gan fod llawer o olew yn mynd i mewn i’r môr ar yr un pryd.</a:t>
            </a:r>
            <a:endParaRPr lang="en-GB" sz="2000" dirty="0">
              <a:latin typeface="Bloom Speak OT" panose="00000500000000000000" pitchFamily="50" charset="0"/>
            </a:endParaRPr>
          </a:p>
        </p:txBody>
      </p:sp>
      <p:sp>
        <p:nvSpPr>
          <p:cNvPr id="6" name="Title 1">
            <a:extLst>
              <a:ext uri="{FF2B5EF4-FFF2-40B4-BE49-F238E27FC236}">
                <a16:creationId xmlns:a16="http://schemas.microsoft.com/office/drawing/2014/main" id="{CB696EDD-51E5-4497-ACE8-87E4C6CFA5A3}"/>
              </a:ext>
            </a:extLst>
          </p:cNvPr>
          <p:cNvSpPr>
            <a:spLocks noGrp="1"/>
          </p:cNvSpPr>
          <p:nvPr>
            <p:ph type="title"/>
          </p:nvPr>
        </p:nvSpPr>
        <p:spPr>
          <a:xfrm>
            <a:off x="1580894" y="331547"/>
            <a:ext cx="10515600" cy="1325563"/>
          </a:xfrm>
        </p:spPr>
        <p:txBody>
          <a:bodyPr/>
          <a:lstStyle/>
          <a:p>
            <a:r>
              <a:rPr lang="cy-GB" sz="3200" dirty="0">
                <a:latin typeface="Bloom Speak OT Heavy" panose="00000500000000000000" pitchFamily="50" charset="0"/>
              </a:rPr>
              <a:t>Olew</a:t>
            </a:r>
          </a:p>
        </p:txBody>
      </p:sp>
    </p:spTree>
    <p:extLst>
      <p:ext uri="{BB962C8B-B14F-4D97-AF65-F5344CB8AC3E}">
        <p14:creationId xmlns:p14="http://schemas.microsoft.com/office/powerpoint/2010/main" val="1226118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029F2F-1F82-4779-825F-6F0311CDFA29}"/>
              </a:ext>
            </a:extLst>
          </p:cNvPr>
          <p:cNvSpPr txBox="1">
            <a:spLocks/>
          </p:cNvSpPr>
          <p:nvPr/>
        </p:nvSpPr>
        <p:spPr>
          <a:xfrm>
            <a:off x="722790" y="880029"/>
            <a:ext cx="10515600" cy="132556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dirty="0">
              <a:solidFill>
                <a:srgbClr val="02165E"/>
              </a:solidFill>
              <a:latin typeface="Bloom Speak OT Heavy" panose="00000500000000000000" pitchFamily="50" charset="0"/>
            </a:endParaRPr>
          </a:p>
        </p:txBody>
      </p:sp>
      <p:sp>
        <p:nvSpPr>
          <p:cNvPr id="5" name="Text Placeholder 4">
            <a:extLst>
              <a:ext uri="{FF2B5EF4-FFF2-40B4-BE49-F238E27FC236}">
                <a16:creationId xmlns:a16="http://schemas.microsoft.com/office/drawing/2014/main" id="{C2B2C5C9-A0FB-4E18-B9B3-FEFA74245997}"/>
              </a:ext>
            </a:extLst>
          </p:cNvPr>
          <p:cNvSpPr>
            <a:spLocks noGrp="1"/>
          </p:cNvSpPr>
          <p:nvPr>
            <p:ph type="body" sz="half" idx="2"/>
          </p:nvPr>
        </p:nvSpPr>
        <p:spPr>
          <a:xfrm>
            <a:off x="1799103" y="1333500"/>
            <a:ext cx="9028224" cy="2095500"/>
          </a:xfrm>
        </p:spPr>
        <p:txBody>
          <a:bodyPr/>
          <a:lstStyle/>
          <a:p>
            <a:pPr>
              <a:lnSpc>
                <a:spcPct val="100000"/>
              </a:lnSpc>
            </a:pPr>
            <a:r>
              <a:rPr lang="cy-GB" sz="2200" b="0" i="0" dirty="0">
                <a:effectLst/>
                <a:latin typeface="Bloom Speak OT" panose="00000500000000000000" pitchFamily="50" charset="0"/>
              </a:rPr>
              <a:t>Ar ôl 20 mlynedd, mae’r llygredd a ddaeth </a:t>
            </a:r>
            <a:r>
              <a:rPr lang="cy-GB" sz="2200" dirty="0">
                <a:latin typeface="Bloom Speak OT" panose="00000500000000000000" pitchFamily="50" charset="0"/>
              </a:rPr>
              <a:t>yn sgil olew a gafodd ei ollwng o’r</a:t>
            </a:r>
            <a:r>
              <a:rPr lang="cy-GB" sz="2200" b="0" i="0" dirty="0">
                <a:effectLst/>
                <a:latin typeface="Bloom Speak OT" panose="00000500000000000000" pitchFamily="50" charset="0"/>
              </a:rPr>
              <a:t> </a:t>
            </a:r>
            <a:r>
              <a:rPr lang="cy-GB" sz="2200" b="0" i="1" dirty="0">
                <a:effectLst/>
                <a:latin typeface="Bloom Speak OT" panose="00000500000000000000" pitchFamily="50" charset="0"/>
              </a:rPr>
              <a:t>Exxon Valdez </a:t>
            </a:r>
            <a:r>
              <a:rPr lang="cy-GB" sz="2200" b="0" i="0" dirty="0">
                <a:effectLst/>
                <a:latin typeface="Bloom Speak OT" panose="00000500000000000000" pitchFamily="50" charset="0"/>
              </a:rPr>
              <a:t>yn 1989 yno o hyd yn Alasga</a:t>
            </a:r>
            <a:r>
              <a:rPr lang="cy-GB" sz="2200" dirty="0">
                <a:latin typeface="Bloom Speak OT" panose="00000500000000000000" pitchFamily="50" charset="0"/>
              </a:rPr>
              <a:t>. M</a:t>
            </a:r>
            <a:r>
              <a:rPr lang="cy-GB" sz="2200" b="0" i="0" dirty="0">
                <a:effectLst/>
                <a:latin typeface="Bloom Speak OT" panose="00000500000000000000" pitchFamily="50" charset="0"/>
              </a:rPr>
              <a:t>ewn rhai ardaloedd mae hi bron mor gwenwynig ag yr oedd hi pan ddigwyddodd y </a:t>
            </a:r>
            <a:r>
              <a:rPr lang="cy-GB" sz="2200" dirty="0">
                <a:latin typeface="Bloom Speak OT" panose="00000500000000000000" pitchFamily="50" charset="0"/>
              </a:rPr>
              <a:t>t</a:t>
            </a:r>
            <a:r>
              <a:rPr lang="cy-GB" sz="2200" b="0" i="0" dirty="0">
                <a:effectLst/>
                <a:latin typeface="Bloom Speak OT" panose="00000500000000000000" pitchFamily="50" charset="0"/>
              </a:rPr>
              <a:t>rychineb (Exxon Valdez Trustee Council 2009; Raloff 2009). Mae digwyddiadau fel yr ol</a:t>
            </a:r>
            <a:r>
              <a:rPr lang="cy-GB" sz="2200" dirty="0">
                <a:latin typeface="Bloom Speak OT" panose="00000500000000000000" pitchFamily="50" charset="0"/>
              </a:rPr>
              <a:t>ew a gafodd ei ollwng o’r </a:t>
            </a:r>
            <a:r>
              <a:rPr lang="cy-GB" sz="2200" b="0" i="0" dirty="0">
                <a:effectLst/>
                <a:latin typeface="Bloom Speak OT" panose="00000500000000000000" pitchFamily="50" charset="0"/>
              </a:rPr>
              <a:t>Exxon Valdex a’r gollyngiad mawr o ganlyniad i ffrwydrad ar blatfform drilio alltraeth Deepwater Horizon BP yng Nghwlff Mecsico yn cael effeithiau sylweddol ar y cefnforoedd. </a:t>
            </a:r>
            <a:r>
              <a:rPr lang="cy-GB" sz="2200" dirty="0">
                <a:latin typeface="Bloom Speak OT" panose="00000500000000000000" pitchFamily="50" charset="0"/>
              </a:rPr>
              <a:t>Dylai’r effeithiau hyn fod</a:t>
            </a:r>
            <a:r>
              <a:rPr lang="cy-GB" sz="2200" b="0" i="0" dirty="0">
                <a:effectLst/>
                <a:latin typeface="Bloom Speak OT" panose="00000500000000000000" pitchFamily="50" charset="0"/>
              </a:rPr>
              <a:t> yn amlwg mewn asesiadau rhanbarthol, ond mae’n debyg </a:t>
            </a:r>
            <a:r>
              <a:rPr lang="cy-GB" sz="2200" dirty="0">
                <a:latin typeface="Bloom Speak OT" panose="00000500000000000000" pitchFamily="50" charset="0"/>
              </a:rPr>
              <a:t>nad ydynt</a:t>
            </a:r>
            <a:r>
              <a:rPr lang="cy-GB" sz="2200" b="0" i="0" dirty="0">
                <a:effectLst/>
                <a:latin typeface="Bloom Speak OT" panose="00000500000000000000" pitchFamily="50" charset="0"/>
              </a:rPr>
              <a:t> yn ddigon mawr </a:t>
            </a:r>
            <a:r>
              <a:rPr lang="cy-GB" sz="2200" dirty="0">
                <a:latin typeface="Bloom Speak OT" panose="00000500000000000000" pitchFamily="50" charset="0"/>
              </a:rPr>
              <a:t>i gael eu</a:t>
            </a:r>
            <a:r>
              <a:rPr lang="cy-GB" sz="2200" b="0" i="0" dirty="0">
                <a:effectLst/>
                <a:latin typeface="Bloom Speak OT" panose="00000500000000000000" pitchFamily="50" charset="0"/>
              </a:rPr>
              <a:t> gweld mewn astudiaethau ar raddfa fyd-eang.</a:t>
            </a:r>
            <a:endParaRPr lang="en-GB" sz="2200" dirty="0">
              <a:latin typeface="Bloom Speak OT" panose="00000500000000000000" pitchFamily="50" charset="0"/>
            </a:endParaRPr>
          </a:p>
        </p:txBody>
      </p:sp>
    </p:spTree>
    <p:extLst>
      <p:ext uri="{BB962C8B-B14F-4D97-AF65-F5344CB8AC3E}">
        <p14:creationId xmlns:p14="http://schemas.microsoft.com/office/powerpoint/2010/main" val="3171349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029F2F-1F82-4779-825F-6F0311CDFA29}"/>
              </a:ext>
            </a:extLst>
          </p:cNvPr>
          <p:cNvSpPr txBox="1">
            <a:spLocks/>
          </p:cNvSpPr>
          <p:nvPr/>
        </p:nvSpPr>
        <p:spPr>
          <a:xfrm>
            <a:off x="722790" y="880029"/>
            <a:ext cx="10515600" cy="132556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dirty="0">
              <a:solidFill>
                <a:srgbClr val="02165E"/>
              </a:solidFill>
              <a:latin typeface="Bloom Speak OT Heavy" panose="00000500000000000000" pitchFamily="50" charset="0"/>
            </a:endParaRPr>
          </a:p>
        </p:txBody>
      </p:sp>
      <p:sp>
        <p:nvSpPr>
          <p:cNvPr id="7" name="Content Placeholder 2">
            <a:extLst>
              <a:ext uri="{FF2B5EF4-FFF2-40B4-BE49-F238E27FC236}">
                <a16:creationId xmlns:a16="http://schemas.microsoft.com/office/drawing/2014/main" id="{8663EA25-B78E-4B70-B283-148DDD317791}"/>
              </a:ext>
            </a:extLst>
          </p:cNvPr>
          <p:cNvSpPr txBox="1">
            <a:spLocks/>
          </p:cNvSpPr>
          <p:nvPr/>
        </p:nvSpPr>
        <p:spPr>
          <a:xfrm>
            <a:off x="722790" y="338973"/>
            <a:ext cx="10515600" cy="61800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02165E"/>
                </a:solidFill>
                <a:latin typeface="Cabin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0000"/>
              </a:lnSpc>
            </a:pPr>
            <a:r>
              <a:rPr lang="cy-GB" sz="1200" b="1" cap="all" dirty="0">
                <a:latin typeface="Bloom Speak OT Heavy" panose="00000500000000000000" pitchFamily="50" charset="0"/>
              </a:rPr>
              <a:t>Effaith Ecolegol</a:t>
            </a:r>
          </a:p>
          <a:p>
            <a:pPr>
              <a:lnSpc>
                <a:spcPct val="100000"/>
              </a:lnSpc>
            </a:pPr>
            <a:r>
              <a:rPr lang="cy-GB" sz="1200" dirty="0">
                <a:latin typeface="Bloom Speak OT" panose="00000500000000000000" pitchFamily="50" charset="0"/>
              </a:rPr>
              <a:t>Gall llygredd olew ddiraddio neu ddinistrio ecosystemau morol. </a:t>
            </a:r>
            <a:br>
              <a:rPr lang="cy-GB" sz="1200" dirty="0">
                <a:latin typeface="Bloom Speak OT" panose="00000500000000000000" pitchFamily="50" charset="0"/>
              </a:rPr>
            </a:br>
            <a:r>
              <a:rPr lang="cy-GB" sz="1200" dirty="0">
                <a:latin typeface="Bloom Speak OT" panose="00000500000000000000" pitchFamily="50" charset="0"/>
              </a:rPr>
              <a:t>Gall llygredd olew godi lefelau elfennau gwenwynig (e.e arsenig).</a:t>
            </a:r>
            <a:br>
              <a:rPr lang="cy-GB" sz="1200" dirty="0">
                <a:latin typeface="Bloom Speak OT" panose="00000500000000000000" pitchFamily="50" charset="0"/>
              </a:rPr>
            </a:br>
            <a:br>
              <a:rPr lang="cy-GB" sz="1200" dirty="0">
                <a:latin typeface="Bloom Speak OT" panose="00000500000000000000" pitchFamily="50" charset="0"/>
              </a:rPr>
            </a:br>
            <a:r>
              <a:rPr lang="cy-GB" sz="1200" dirty="0">
                <a:latin typeface="Bloom Speak OT" panose="00000500000000000000" pitchFamily="50" charset="0"/>
              </a:rPr>
              <a:t>Gall llygredd olew ladd bywyd morol drwy iddyn nhw amlyncu, anadlu ac amsugno’r olew. Mae olew yn glynu ar ffwr a phlu ac yna mae morloi, morlewod ac adar yn colli’r ynysiad sydd ei angen arnyn nhw i fyw. Yn ogystal â hyn, dydy adar sydd wedi’u gorchuddio ag olew ddim yn gallu hedfan. </a:t>
            </a:r>
            <a:br>
              <a:rPr lang="cy-GB" sz="1200" dirty="0">
                <a:latin typeface="Bloom Speak OT" panose="00000500000000000000" pitchFamily="50" charset="0"/>
              </a:rPr>
            </a:br>
            <a:br>
              <a:rPr lang="cy-GB" sz="1200" dirty="0">
                <a:latin typeface="Bloom Speak OT" panose="00000500000000000000" pitchFamily="50" charset="0"/>
              </a:rPr>
            </a:br>
            <a:r>
              <a:rPr lang="cy-GB" sz="1200" dirty="0">
                <a:latin typeface="Bloom Speak OT" panose="00000500000000000000" pitchFamily="50" charset="0"/>
              </a:rPr>
              <a:t>Gall llygredd olew gael effeithiau hir dymor ar silfeydd ac adferiad stoc pysgod a phoblogaethau’r rhan fwyaf o anifeiliaid morol eraill. </a:t>
            </a:r>
          </a:p>
          <a:p>
            <a:pPr>
              <a:lnSpc>
                <a:spcPct val="100000"/>
              </a:lnSpc>
            </a:pPr>
            <a:r>
              <a:rPr lang="cy-GB" sz="1200" b="1" cap="all" dirty="0">
                <a:latin typeface="Bloom Speak OT Heavy" panose="00000500000000000000" pitchFamily="50" charset="0"/>
              </a:rPr>
              <a:t>Effaith ar iechyd pobl </a:t>
            </a:r>
          </a:p>
          <a:p>
            <a:pPr>
              <a:lnSpc>
                <a:spcPct val="100000"/>
              </a:lnSpc>
            </a:pPr>
            <a:r>
              <a:rPr lang="cy-GB" sz="1200" dirty="0">
                <a:latin typeface="Bloom Speak OT" panose="00000500000000000000" pitchFamily="50" charset="0"/>
              </a:rPr>
              <a:t>Gall llygredd olew niweidio’r rhai sy’n defnyddio dŵr sydd wedi’i lygru neu sy’n bwyta bwyd y môr neu’r rhai sy’n dod i gysylltiad â dyfroedd llygredig drwy weithgareddau hamdden neu weithgareddau glanhau. </a:t>
            </a:r>
            <a:br>
              <a:rPr lang="cy-GB" sz="1200" dirty="0">
                <a:latin typeface="Bloom Speak OT" panose="00000500000000000000" pitchFamily="50" charset="0"/>
              </a:rPr>
            </a:br>
            <a:br>
              <a:rPr lang="cy-GB" sz="1200" dirty="0">
                <a:latin typeface="Bloom Speak OT" panose="00000500000000000000" pitchFamily="50" charset="0"/>
              </a:rPr>
            </a:br>
            <a:r>
              <a:rPr lang="cy-GB" sz="1200" dirty="0">
                <a:latin typeface="Bloom Speak OT" panose="00000500000000000000" pitchFamily="50" charset="0"/>
              </a:rPr>
              <a:t>Gall symptomau gynnwys poen yn y fron, peswch, pendro, pen tost, problemau anadlu a chwydu. </a:t>
            </a:r>
            <a:br>
              <a:rPr lang="cy-GB" sz="1200" dirty="0">
                <a:latin typeface="Bloom Speak OT" panose="00000500000000000000" pitchFamily="50" charset="0"/>
              </a:rPr>
            </a:br>
            <a:endParaRPr lang="cy-GB" sz="1200" dirty="0">
              <a:latin typeface="Bloom Speak OT" panose="00000500000000000000" pitchFamily="50" charset="0"/>
            </a:endParaRPr>
          </a:p>
          <a:p>
            <a:pPr>
              <a:lnSpc>
                <a:spcPct val="100000"/>
              </a:lnSpc>
            </a:pPr>
            <a:r>
              <a:rPr lang="cy-GB" sz="1200" b="1" cap="all" dirty="0">
                <a:latin typeface="Bloom Speak OT Heavy" panose="00000500000000000000" pitchFamily="50" charset="0"/>
              </a:rPr>
              <a:t>Effaith economaidd</a:t>
            </a:r>
          </a:p>
          <a:p>
            <a:pPr>
              <a:lnSpc>
                <a:spcPct val="100000"/>
              </a:lnSpc>
            </a:pPr>
            <a:r>
              <a:rPr lang="cy-GB" sz="1200" dirty="0">
                <a:latin typeface="Bloom Speak OT" panose="00000500000000000000" pitchFamily="50" charset="0"/>
              </a:rPr>
              <a:t>Gall ymateb i effeithiau ecolegol llygredd olew arwain at gostau economaidd sylweddol. </a:t>
            </a:r>
            <a:br>
              <a:rPr lang="cy-GB" sz="1200" dirty="0">
                <a:latin typeface="Bloom Speak OT" panose="00000500000000000000" pitchFamily="50" charset="0"/>
              </a:rPr>
            </a:br>
            <a:br>
              <a:rPr lang="cy-GB" sz="1200" dirty="0">
                <a:latin typeface="Bloom Speak OT" panose="00000500000000000000" pitchFamily="50" charset="0"/>
              </a:rPr>
            </a:br>
            <a:r>
              <a:rPr lang="cy-GB" sz="1200" dirty="0">
                <a:latin typeface="Bloom Speak OT" panose="00000500000000000000" pitchFamily="50" charset="0"/>
              </a:rPr>
              <a:t>Costiodd yr ymateb i ollyngiad olew </a:t>
            </a:r>
            <a:r>
              <a:rPr lang="cy-GB" sz="1200" i="1" dirty="0">
                <a:latin typeface="Bloom Speak OT" panose="00000500000000000000" pitchFamily="50" charset="0"/>
              </a:rPr>
              <a:t>Deepwater Horizon </a:t>
            </a:r>
            <a:r>
              <a:rPr lang="cy-GB" sz="1200" dirty="0">
                <a:latin typeface="Bloom Speak OT" panose="00000500000000000000" pitchFamily="50" charset="0"/>
              </a:rPr>
              <a:t>$13 biliwn o ddoleri i BP. Costau cyfreithiol ac iawndal y cwmni oedd $15 biliwn o ddoleri ychwanegol (Telegraph 2011). Yn ddiweddar, cytunodd y cwmni setliad hawliau gwerth cyfanswm o $18.7 biliwn. (</a:t>
            </a:r>
            <a:r>
              <a:rPr lang="cy-GB" sz="1200" dirty="0">
                <a:latin typeface="Bloom Speak OT" panose="00000500000000000000" pitchFamily="50" charset="0"/>
                <a:hlinkClick r:id="rId2">
                  <a:extLst>
                    <a:ext uri="{A12FA001-AC4F-418D-AE19-62706E023703}">
                      <ahyp:hlinkClr xmlns:ahyp="http://schemas.microsoft.com/office/drawing/2018/hyperlinkcolor" val="tx"/>
                    </a:ext>
                  </a:extLst>
                </a:hlinkClick>
              </a:rPr>
              <a:t>New York Times 2015</a:t>
            </a:r>
            <a:r>
              <a:rPr lang="cy-GB" sz="1200" dirty="0">
                <a:latin typeface="Bloom Speak OT" panose="00000500000000000000" pitchFamily="50" charset="0"/>
              </a:rPr>
              <a:t>)</a:t>
            </a:r>
            <a:br>
              <a:rPr lang="cy-GB" sz="1200" dirty="0">
                <a:latin typeface="Bloom Speak OT" panose="00000500000000000000" pitchFamily="50" charset="0"/>
              </a:rPr>
            </a:br>
            <a:br>
              <a:rPr lang="cy-GB" sz="1200" dirty="0">
                <a:latin typeface="Bloom Speak OT" panose="00000500000000000000" pitchFamily="50" charset="0"/>
              </a:rPr>
            </a:br>
            <a:r>
              <a:rPr lang="cy-GB" sz="1200" dirty="0">
                <a:latin typeface="Bloom Speak OT" panose="00000500000000000000" pitchFamily="50" charset="0"/>
              </a:rPr>
              <a:t>Rhaid i economïau lleol ddelio â chostau sy’n deillio o stociau pysgod sydd wedi’u llygru neu’u lleihau.  </a:t>
            </a:r>
            <a:br>
              <a:rPr lang="cy-GB" sz="1200" dirty="0">
                <a:latin typeface="Bloom Speak OT" panose="00000500000000000000" pitchFamily="50" charset="0"/>
              </a:rPr>
            </a:br>
            <a:br>
              <a:rPr lang="cy-GB" sz="1200" dirty="0">
                <a:latin typeface="Bloom Speak OT" panose="00000500000000000000" pitchFamily="50" charset="0"/>
              </a:rPr>
            </a:br>
            <a:r>
              <a:rPr lang="cy-GB" sz="1200" dirty="0">
                <a:latin typeface="Bloom Speak OT" panose="00000500000000000000" pitchFamily="50" charset="0"/>
              </a:rPr>
              <a:t>O ganlyniad i ollyngiad olew </a:t>
            </a:r>
            <a:r>
              <a:rPr lang="cy-GB" sz="1200" i="1" dirty="0">
                <a:latin typeface="Bloom Speak OT" panose="00000500000000000000" pitchFamily="50" charset="0"/>
              </a:rPr>
              <a:t>Deepwater Horizon, </a:t>
            </a:r>
            <a:r>
              <a:rPr lang="cy-GB" sz="1200" dirty="0">
                <a:latin typeface="Bloom Speak OT" panose="00000500000000000000" pitchFamily="50" charset="0"/>
              </a:rPr>
              <a:t>collodd Louisiana 50 y cant o’i gynhyrchiant pysgod y môr, roedd hyn yn ddiwydiant gwerth $2.4 biliwn o ddoleri a gyflenwodd cymaint â 30 y cant o fwyd y môr i’r farchnad gartref yn yr Unol Daleithiau (Nawaguna-Clemente 2011).</a:t>
            </a:r>
          </a:p>
          <a:p>
            <a:pPr>
              <a:lnSpc>
                <a:spcPct val="100000"/>
              </a:lnSpc>
            </a:pPr>
            <a:endParaRPr lang="en-GB" sz="1100" dirty="0">
              <a:latin typeface="Bloom Speak OT" panose="00000500000000000000" pitchFamily="50" charset="0"/>
            </a:endParaRPr>
          </a:p>
        </p:txBody>
      </p:sp>
    </p:spTree>
    <p:extLst>
      <p:ext uri="{BB962C8B-B14F-4D97-AF65-F5344CB8AC3E}">
        <p14:creationId xmlns:p14="http://schemas.microsoft.com/office/powerpoint/2010/main" val="3503335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029F2F-1F82-4779-825F-6F0311CDFA29}"/>
              </a:ext>
            </a:extLst>
          </p:cNvPr>
          <p:cNvSpPr txBox="1">
            <a:spLocks/>
          </p:cNvSpPr>
          <p:nvPr/>
        </p:nvSpPr>
        <p:spPr>
          <a:xfrm>
            <a:off x="722790" y="880029"/>
            <a:ext cx="10515600" cy="132556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dirty="0">
              <a:solidFill>
                <a:srgbClr val="02165E"/>
              </a:solidFill>
              <a:latin typeface="Bloom Speak OT Heavy" panose="00000500000000000000" pitchFamily="50" charset="0"/>
            </a:endParaRPr>
          </a:p>
        </p:txBody>
      </p:sp>
      <p:sp>
        <p:nvSpPr>
          <p:cNvPr id="6" name="Content Placeholder 2">
            <a:extLst>
              <a:ext uri="{FF2B5EF4-FFF2-40B4-BE49-F238E27FC236}">
                <a16:creationId xmlns:a16="http://schemas.microsoft.com/office/drawing/2014/main" id="{AB5F670F-8FBF-4D52-A725-AFA9F818EDDD}"/>
              </a:ext>
            </a:extLst>
          </p:cNvPr>
          <p:cNvSpPr txBox="1">
            <a:spLocks/>
          </p:cNvSpPr>
          <p:nvPr/>
        </p:nvSpPr>
        <p:spPr>
          <a:xfrm>
            <a:off x="342237" y="328683"/>
            <a:ext cx="11276705" cy="661736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02165E"/>
                </a:solidFill>
                <a:latin typeface="Cabin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0000"/>
              </a:lnSpc>
            </a:pPr>
            <a:r>
              <a:rPr lang="cy-GB" sz="1600" dirty="0">
                <a:latin typeface="Bloom Speak OT" panose="00000500000000000000" pitchFamily="50" charset="0"/>
              </a:rPr>
              <a:t>Mae metelau’n elfennau cemegol sydd fel arfer yn galed, yn sgleiniog, yn guradwy, yn doddadwy ac yn hydwyth, gyda chysyllteddau trydanol a thermol da. Mae metelau’n wenwynig os ydyn nhw’n newid strwythur a phwrpas proteinau ac ensymau (GESAMP 2001).</a:t>
            </a:r>
          </a:p>
          <a:p>
            <a:pPr>
              <a:lnSpc>
                <a:spcPct val="100000"/>
              </a:lnSpc>
            </a:pPr>
            <a:r>
              <a:rPr lang="cy-GB" sz="1600" dirty="0">
                <a:latin typeface="Bloom Speak OT" panose="00000500000000000000" pitchFamily="50" charset="0"/>
              </a:rPr>
              <a:t>Ymhlith y metelau yn y cefnfor sy’n wenwynig iawn ar eu pennau eu hunain, mae mercwri, cadmiwm, plwm, arsenig, tun, copr, nicel, seleniwm, a sinc. Gall mercwri, cadmiwm a phlwm ddod hyd yn oed yn fwy gwenwynig os ydynt yn cyfuno â chyfuniad o gyfansoddion organig. Er enghraifft, gall mercwri ffurfio cyfansoddion gwenwynig iawn fel methylmerciwri (CH3Hg), o’i gyfuno â charbon. </a:t>
            </a:r>
          </a:p>
          <a:p>
            <a:pPr>
              <a:lnSpc>
                <a:spcPct val="100000"/>
              </a:lnSpc>
            </a:pPr>
            <a:r>
              <a:rPr lang="cy-GB" sz="1600" dirty="0">
                <a:latin typeface="Bloom Speak OT" panose="00000500000000000000" pitchFamily="50" charset="0"/>
              </a:rPr>
              <a:t>Nid yw arsenig, copr, nicel, seleniwm, tun a sinc yn wenwynig iawn ar eu pennau eu hunain, ond gallan nhw ymateb gyda deunyddiau organig, gan greu cyfansoddion gwenwynig iawn  (UNEP 2006).</a:t>
            </a:r>
          </a:p>
          <a:p>
            <a:pPr>
              <a:lnSpc>
                <a:spcPct val="100000"/>
              </a:lnSpc>
            </a:pPr>
            <a:r>
              <a:rPr lang="cy-GB" sz="1600" dirty="0">
                <a:latin typeface="Bloom Speak OT" panose="00000500000000000000" pitchFamily="50" charset="0"/>
              </a:rPr>
              <a:t>Mae llawer o fetelau yn ymddangos yn naturiol yn yr amgylchedd, ond gall allyriadau anthropogenig o weithgareddau diwydiannol a mwyngloddio gynyddu crynodiadau o lawer ohonynt i lefelau gwenwynig. </a:t>
            </a:r>
          </a:p>
          <a:p>
            <a:pPr>
              <a:lnSpc>
                <a:spcPct val="100000"/>
              </a:lnSpc>
            </a:pPr>
            <a:r>
              <a:rPr lang="cy-GB" sz="1600" dirty="0">
                <a:latin typeface="Bloom Speak OT" panose="00000500000000000000" pitchFamily="50" charset="0"/>
              </a:rPr>
              <a:t>Mae 96% of fercwri yn cyrraedd y cefnforoedd drwy fewnbwn atmosfferaidd (GESAMP 2001).</a:t>
            </a:r>
          </a:p>
          <a:p>
            <a:pPr>
              <a:lnSpc>
                <a:spcPct val="100000"/>
              </a:lnSpc>
            </a:pPr>
            <a:r>
              <a:rPr lang="cy-GB" sz="1600" dirty="0">
                <a:latin typeface="Bloom Speak OT" panose="00000500000000000000" pitchFamily="50" charset="0"/>
              </a:rPr>
              <a:t>Er bod rhai metelau'n cael eu gollwng yn fwriadol yn y cefnforoedd, gallwch ddod o hyd i’r rhan fwyaf ohonynt mewn afonydd yn agos i’w ffynonellau, gan gynnwys tomennydd gwastraff, ardaloedd diwydiannol, gweithrediadau cloddio ac ardaloedd prosesu metel. </a:t>
            </a:r>
          </a:p>
          <a:p>
            <a:pPr>
              <a:lnSpc>
                <a:spcPct val="100000"/>
              </a:lnSpc>
            </a:pPr>
            <a:r>
              <a:rPr lang="cy-GB" sz="1600" dirty="0">
                <a:latin typeface="Bloom Speak OT" panose="00000500000000000000" pitchFamily="50" charset="0"/>
              </a:rPr>
              <a:t>Er nad yw cronfeydd data byd-eang sy'n disgrifio crynodiad metelau gwenwynig ledled y cefnforoedd yn bodoli eto, mae data o'r fath ar gael mewn rhai gwledydd ac gellir eu defnyddio mewn asesiadau rhanbarthol. Er enghraifft, defnyddiodd </a:t>
            </a:r>
            <a:r>
              <a:rPr lang="en-GB" sz="1600" dirty="0">
                <a:latin typeface="Bloom Speak OT" panose="00000500000000000000" pitchFamily="50" charset="0"/>
                <a:hlinkClick r:id="rId2">
                  <a:extLst>
                    <a:ext uri="{A12FA001-AC4F-418D-AE19-62706E023703}">
                      <ahyp:hlinkClr xmlns:ahyp="http://schemas.microsoft.com/office/drawing/2018/hyperlinkcolor" val="tx"/>
                    </a:ext>
                  </a:extLst>
                </a:hlinkClick>
              </a:rPr>
              <a:t>Halpern et al.'s (2015</a:t>
            </a:r>
            <a:r>
              <a:rPr lang="en-GB" sz="1600" dirty="0">
                <a:latin typeface="Bloom Speak OT" panose="00000500000000000000" pitchFamily="50" charset="0"/>
              </a:rPr>
              <a:t>) </a:t>
            </a:r>
            <a:r>
              <a:rPr lang="en-GB" sz="1600" dirty="0" err="1">
                <a:latin typeface="Bloom Speak OT" panose="00000500000000000000" pitchFamily="50" charset="0"/>
              </a:rPr>
              <a:t>ddata</a:t>
            </a:r>
            <a:r>
              <a:rPr lang="en-GB" sz="1600" dirty="0">
                <a:latin typeface="Bloom Speak OT" panose="00000500000000000000" pitchFamily="50" charset="0"/>
              </a:rPr>
              <a:t> </a:t>
            </a:r>
            <a:r>
              <a:rPr lang="cy-GB" sz="1600" dirty="0">
                <a:latin typeface="Bloom Speak OT" panose="00000500000000000000" pitchFamily="50" charset="0"/>
              </a:rPr>
              <a:t>asesiad Mynegai Iechyd y Môr o’r </a:t>
            </a:r>
            <a:r>
              <a:rPr lang="en-GB" sz="1600" dirty="0">
                <a:latin typeface="Bloom Speak OT" panose="00000500000000000000" pitchFamily="50" charset="0"/>
                <a:hlinkClick r:id="rId3">
                  <a:extLst>
                    <a:ext uri="{A12FA001-AC4F-418D-AE19-62706E023703}">
                      <ahyp:hlinkClr xmlns:ahyp="http://schemas.microsoft.com/office/drawing/2018/hyperlinkcolor" val="tx"/>
                    </a:ext>
                  </a:extLst>
                </a:hlinkClick>
              </a:rPr>
              <a:t>Mussel Watch Contaminant Monitoring Program</a:t>
            </a:r>
            <a:r>
              <a:rPr lang="en-GB" sz="1600" dirty="0">
                <a:latin typeface="Bloom Speak OT" panose="00000500000000000000" pitchFamily="50" charset="0"/>
              </a:rPr>
              <a:t> </a:t>
            </a:r>
            <a:r>
              <a:rPr lang="cy-GB" sz="1600" dirty="0">
                <a:latin typeface="Bloom Speak OT" panose="00000500000000000000" pitchFamily="50" charset="0"/>
              </a:rPr>
              <a:t> fel dangosydd o’r metelau gwenwynig ar hyd arfordiroedd California, Oregon a Washington. Drwy fwydo ar blanhigion plancton a gronynnau organig bach, mae cregyn gleision yn biogronni metelau gwenwynig a llygryddion eraill yn effeithiol iawn. Mae'r rhaglen Mussel Watch yn dadansoddi’r canlyniadau ac yn darparu data ar gyfer gwahanol ranbarthau yn yr Unol Daleithiau.</a:t>
            </a:r>
          </a:p>
          <a:p>
            <a:pPr>
              <a:lnSpc>
                <a:spcPct val="100000"/>
              </a:lnSpc>
            </a:pPr>
            <a:endParaRPr lang="en-GB" sz="1200" dirty="0"/>
          </a:p>
          <a:p>
            <a:pPr>
              <a:lnSpc>
                <a:spcPct val="100000"/>
              </a:lnSpc>
            </a:pPr>
            <a:endParaRPr lang="en-GB" sz="1050" dirty="0"/>
          </a:p>
          <a:p>
            <a:pPr>
              <a:lnSpc>
                <a:spcPct val="100000"/>
              </a:lnSpc>
            </a:pPr>
            <a:endParaRPr lang="en-GB" sz="1100" dirty="0"/>
          </a:p>
        </p:txBody>
      </p:sp>
    </p:spTree>
    <p:extLst>
      <p:ext uri="{BB962C8B-B14F-4D97-AF65-F5344CB8AC3E}">
        <p14:creationId xmlns:p14="http://schemas.microsoft.com/office/powerpoint/2010/main" val="430220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4173527-6914-4ABE-A23C-70E2E88C6F0E}"/>
              </a:ext>
            </a:extLst>
          </p:cNvPr>
          <p:cNvPicPr>
            <a:picLocks noChangeAspect="1" noChangeArrowheads="1"/>
          </p:cNvPicPr>
          <p:nvPr/>
        </p:nvPicPr>
        <p:blipFill>
          <a:blip r:embed="rId2"/>
          <a:srcRect/>
          <a:stretch/>
        </p:blipFill>
        <p:spPr bwMode="auto">
          <a:xfrm>
            <a:off x="1275872" y="142875"/>
            <a:ext cx="9305924" cy="6572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43B5E1-079B-42B1-982D-83FC477E5C1A}"/>
              </a:ext>
            </a:extLst>
          </p:cNvPr>
          <p:cNvSpPr txBox="1"/>
          <p:nvPr/>
        </p:nvSpPr>
        <p:spPr>
          <a:xfrm>
            <a:off x="6648450" y="6345793"/>
            <a:ext cx="6096000" cy="369332"/>
          </a:xfrm>
          <a:prstGeom prst="rect">
            <a:avLst/>
          </a:prstGeom>
          <a:noFill/>
        </p:spPr>
        <p:txBody>
          <a:bodyPr wrap="square">
            <a:spAutoFit/>
          </a:bodyPr>
          <a:lstStyle/>
          <a:p>
            <a:r>
              <a:rPr lang="en-GB" dirty="0">
                <a:hlinkClick r:id="rId3"/>
              </a:rPr>
              <a:t>Chemical Pollution : Ocean Health Index</a:t>
            </a:r>
            <a:endParaRPr lang="en-GB" dirty="0"/>
          </a:p>
        </p:txBody>
      </p:sp>
    </p:spTree>
    <p:extLst>
      <p:ext uri="{BB962C8B-B14F-4D97-AF65-F5344CB8AC3E}">
        <p14:creationId xmlns:p14="http://schemas.microsoft.com/office/powerpoint/2010/main" val="2215938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029F2F-1F82-4779-825F-6F0311CDFA29}"/>
              </a:ext>
            </a:extLst>
          </p:cNvPr>
          <p:cNvSpPr txBox="1">
            <a:spLocks/>
          </p:cNvSpPr>
          <p:nvPr/>
        </p:nvSpPr>
        <p:spPr>
          <a:xfrm>
            <a:off x="722790" y="880029"/>
            <a:ext cx="10515600" cy="132556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dirty="0">
              <a:solidFill>
                <a:srgbClr val="02165E"/>
              </a:solidFill>
              <a:latin typeface="Bloom Speak OT Heavy" panose="00000500000000000000" pitchFamily="50" charset="0"/>
            </a:endParaRPr>
          </a:p>
        </p:txBody>
      </p:sp>
      <p:sp>
        <p:nvSpPr>
          <p:cNvPr id="7" name="Content Placeholder 2">
            <a:extLst>
              <a:ext uri="{FF2B5EF4-FFF2-40B4-BE49-F238E27FC236}">
                <a16:creationId xmlns:a16="http://schemas.microsoft.com/office/drawing/2014/main" id="{E97B83A0-949C-4A48-A154-B0B03517F2CA}"/>
              </a:ext>
            </a:extLst>
          </p:cNvPr>
          <p:cNvSpPr txBox="1">
            <a:spLocks/>
          </p:cNvSpPr>
          <p:nvPr/>
        </p:nvSpPr>
        <p:spPr>
          <a:xfrm>
            <a:off x="838200" y="180474"/>
            <a:ext cx="10515600" cy="641283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02165E"/>
                </a:solidFill>
                <a:latin typeface="Cabin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20000"/>
              </a:lnSpc>
            </a:pPr>
            <a:r>
              <a:rPr lang="cy-GB" sz="1200" b="1" cap="all" dirty="0">
                <a:latin typeface="Bloom Speak OT Heavy" panose="00000500000000000000" pitchFamily="50" charset="0"/>
              </a:rPr>
              <a:t>Effaith ecolegol</a:t>
            </a:r>
            <a:br>
              <a:rPr lang="cy-GB" sz="1200" b="1" cap="all" dirty="0">
                <a:latin typeface="Bloom Speak OT" panose="00000500000000000000" pitchFamily="50" charset="0"/>
              </a:rPr>
            </a:br>
            <a:r>
              <a:rPr lang="cy-GB" sz="1200" dirty="0">
                <a:latin typeface="Bloom Speak OT" panose="00000500000000000000" pitchFamily="50" charset="0"/>
              </a:rPr>
              <a:t>Gall canlyniadau astudiaethau labordy ddangos effeithiau un neu nifer o lygryddion ar dwf, atgynhyrchu neu brosesau ffisiolegol eraill mewn organebau prawf. Gall dadansoddiadau cemegol hefyd ddatgelu'r crynodiadau o lygryddion ym meinweoedd organebau morol a gesglir yn y gwyllt. Fodd bynnag, mae gwybodaeth gyfyngedig ar gael ar sut mae planhigion morol gwyllt, anifeiliaid, micro-organebau ac ecosystemau yn ymateb i amlygiad is-letyol y llygryddion niferus y maen nhw’n dod ar eu traws, a sut mae ffactorau eraill fel tymheredd neu pH yn effeithio ar yr ymatebion hynny.</a:t>
            </a:r>
            <a:br>
              <a:rPr lang="cy-GB" sz="1200" dirty="0">
                <a:latin typeface="Bloom Speak OT" panose="00000500000000000000" pitchFamily="50" charset="0"/>
              </a:rPr>
            </a:br>
            <a:endParaRPr lang="cy-GB" sz="1200" dirty="0">
              <a:latin typeface="Bloom Speak OT" panose="00000500000000000000" pitchFamily="50" charset="0"/>
            </a:endParaRPr>
          </a:p>
          <a:p>
            <a:pPr>
              <a:lnSpc>
                <a:spcPct val="120000"/>
              </a:lnSpc>
            </a:pPr>
            <a:r>
              <a:rPr lang="cy-GB" sz="1200" b="1" cap="all" dirty="0">
                <a:latin typeface="Bloom Speak OT Heavy" panose="00000500000000000000" pitchFamily="50" charset="0"/>
              </a:rPr>
              <a:t>Effaith ar iechyd pobl</a:t>
            </a:r>
            <a:br>
              <a:rPr lang="cy-GB" sz="1200" b="1" cap="all" dirty="0">
                <a:latin typeface="Bloom Speak OT" panose="00000500000000000000" pitchFamily="50" charset="0"/>
              </a:rPr>
            </a:br>
            <a:r>
              <a:rPr lang="cy-GB" sz="1200" dirty="0">
                <a:latin typeface="Bloom Speak OT" panose="00000500000000000000" pitchFamily="50" charset="0"/>
              </a:rPr>
              <a:t>Mae rhai metelau megis sinc yn hanfodol i fywyd mewn meintiau bach iawn, ond mae’n wenwynig mewn crynodiadau uwch. Nid yw eraill megis mercwri neu gadmiwm yn cael eu defnyddio mewn metaboledd arferol ac maen nhw’n niweidiol pan maen nhw’n cael eu cymryd i mewn i’r corff. Gall amlyncu metelau gwenwynig gael effeithiau difrifol ar yr arennau, yr iau, y system imiwnedd, y system nerfol ganolog ac organau eraill. </a:t>
            </a:r>
            <a:br>
              <a:rPr lang="cy-GB" sz="1200" dirty="0">
                <a:latin typeface="Bloom Speak OT" panose="00000500000000000000" pitchFamily="50" charset="0"/>
              </a:rPr>
            </a:br>
            <a:br>
              <a:rPr lang="cy-GB" sz="1200" dirty="0">
                <a:latin typeface="Bloom Speak OT" panose="00000500000000000000" pitchFamily="50" charset="0"/>
              </a:rPr>
            </a:br>
            <a:r>
              <a:rPr lang="cy-GB" sz="1200" dirty="0">
                <a:latin typeface="Bloom Speak OT" panose="00000500000000000000" pitchFamily="50" charset="0"/>
              </a:rPr>
              <a:t>Mae dros 90% o gysylltiad â methylmercwri yn digwydd drwy amlyncu pysgod a chregynbysgod sydd wedi’u llygru (USGS 2 2009).</a:t>
            </a:r>
            <a:br>
              <a:rPr lang="cy-GB" sz="1200" dirty="0">
                <a:latin typeface="Bloom Speak OT" panose="00000500000000000000" pitchFamily="50" charset="0"/>
              </a:rPr>
            </a:br>
            <a:br>
              <a:rPr lang="cy-GB" sz="1200" dirty="0">
                <a:latin typeface="Bloom Speak OT" panose="00000500000000000000" pitchFamily="50" charset="0"/>
              </a:rPr>
            </a:br>
            <a:r>
              <a:rPr lang="cy-GB" sz="1200" dirty="0">
                <a:latin typeface="Bloom Speak OT" panose="00000500000000000000" pitchFamily="50" charset="0"/>
              </a:rPr>
              <a:t>Yn ystod yr ugain mlynedd diwethaf, mae crynodiadau o fercwri yn y Môr Tawel wedi cynyddu 30 y cant o ganlyniad i allyriadau atmosfferaidd cynyddol o ddiwydiannau a gorsafoedd bŵer llosgi glo ac amcangyfrifir bod y rhain yn mynd i godi 50 y cant erbyn y flwyddyn 2050 (Sunderland 2009).</a:t>
            </a:r>
            <a:br>
              <a:rPr lang="cy-GB" sz="1200" dirty="0">
                <a:latin typeface="Bloom Speak OT" panose="00000500000000000000" pitchFamily="50" charset="0"/>
              </a:rPr>
            </a:br>
            <a:endParaRPr lang="cy-GB" sz="1200" dirty="0">
              <a:latin typeface="Bloom Speak OT" panose="00000500000000000000" pitchFamily="50" charset="0"/>
            </a:endParaRPr>
          </a:p>
          <a:p>
            <a:pPr>
              <a:lnSpc>
                <a:spcPct val="120000"/>
              </a:lnSpc>
            </a:pPr>
            <a:r>
              <a:rPr lang="cy-GB" sz="1200" b="1" cap="all" dirty="0">
                <a:latin typeface="Bloom Speak OT Heavy" panose="00000500000000000000" pitchFamily="50" charset="0"/>
              </a:rPr>
              <a:t>Effaith economaidd</a:t>
            </a:r>
            <a:br>
              <a:rPr lang="cy-GB" sz="1200" b="1" cap="all" dirty="0">
                <a:latin typeface="Bloom Speak OT" panose="00000500000000000000" pitchFamily="50" charset="0"/>
              </a:rPr>
            </a:br>
            <a:r>
              <a:rPr lang="cy-GB" sz="1200" dirty="0">
                <a:latin typeface="Bloom Speak OT" panose="00000500000000000000" pitchFamily="50" charset="0"/>
              </a:rPr>
              <a:t>Yn 2004, cyhoeddodd Asiantaeth Diogelu’r Amgylchedd yr Unol Daleithiau (EPA) argymhellion ar gyfer bwyta pysgod yn wythnosol fel y gellid osgoi amlyncu lefelau uchel o mercwri (EPA 2010).</a:t>
            </a:r>
            <a:br>
              <a:rPr lang="cy-GB" sz="1200" dirty="0">
                <a:latin typeface="Bloom Speak OT" panose="00000500000000000000" pitchFamily="50" charset="0"/>
              </a:rPr>
            </a:br>
            <a:br>
              <a:rPr lang="cy-GB" sz="1200" dirty="0">
                <a:latin typeface="Bloom Speak OT" panose="00000500000000000000" pitchFamily="50" charset="0"/>
              </a:rPr>
            </a:br>
            <a:r>
              <a:rPr lang="cy-GB" sz="1200" dirty="0">
                <a:latin typeface="Bloom Speak OT" panose="00000500000000000000" pitchFamily="50" charset="0"/>
              </a:rPr>
              <a:t>Mae costau yn gallu digwydd o ganlyniad i broblemau iechyd sy’n gysylltiedig ag amlyncu mercwri. </a:t>
            </a:r>
            <a:br>
              <a:rPr lang="cy-GB" sz="1200" dirty="0">
                <a:latin typeface="Bloom Speak OT" panose="00000500000000000000" pitchFamily="50" charset="0"/>
              </a:rPr>
            </a:br>
            <a:br>
              <a:rPr lang="cy-GB" sz="1200" dirty="0">
                <a:latin typeface="Bloom Speak OT" panose="00000500000000000000" pitchFamily="50" charset="0"/>
              </a:rPr>
            </a:br>
            <a:r>
              <a:rPr lang="cy-GB" sz="1200" dirty="0">
                <a:latin typeface="Bloom Speak OT" panose="00000500000000000000" pitchFamily="50" charset="0"/>
              </a:rPr>
              <a:t>Amcangyfrifir bod 637,233 o blant yn cael eu geni yn yr Unol Daleithiau bob blwyddyn gyda lefelau mercwri yng ngwaed llinyn y bogail sy’n fwy na 5.8 mg/L, lefel sydd wedi’i chysylltu â gostyngiad IQ a namau geni eraill (Trasande </a:t>
            </a:r>
            <a:r>
              <a:rPr lang="cy-GB" sz="1200" i="1" dirty="0">
                <a:latin typeface="Bloom Speak OT" panose="00000500000000000000" pitchFamily="50" charset="0"/>
              </a:rPr>
              <a:t>et al. </a:t>
            </a:r>
            <a:r>
              <a:rPr lang="cy-GB" sz="1200" dirty="0">
                <a:latin typeface="Bloom Speak OT" panose="00000500000000000000" pitchFamily="50" charset="0"/>
              </a:rPr>
              <a:t>2005).</a:t>
            </a:r>
          </a:p>
          <a:p>
            <a:pPr>
              <a:lnSpc>
                <a:spcPct val="120000"/>
              </a:lnSpc>
            </a:pPr>
            <a:endParaRPr lang="cy-GB" sz="900" dirty="0">
              <a:latin typeface="Bloom Speak OT" panose="00000500000000000000" pitchFamily="50" charset="0"/>
            </a:endParaRPr>
          </a:p>
        </p:txBody>
      </p:sp>
    </p:spTree>
    <p:extLst>
      <p:ext uri="{BB962C8B-B14F-4D97-AF65-F5344CB8AC3E}">
        <p14:creationId xmlns:p14="http://schemas.microsoft.com/office/powerpoint/2010/main" val="2442403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029F2F-1F82-4779-825F-6F0311CDFA29}"/>
              </a:ext>
            </a:extLst>
          </p:cNvPr>
          <p:cNvSpPr txBox="1">
            <a:spLocks/>
          </p:cNvSpPr>
          <p:nvPr/>
        </p:nvSpPr>
        <p:spPr>
          <a:xfrm>
            <a:off x="722790" y="880029"/>
            <a:ext cx="10515600" cy="132556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dirty="0">
              <a:solidFill>
                <a:srgbClr val="02165E"/>
              </a:solidFill>
              <a:latin typeface="Bloom Speak OT Heavy" panose="00000500000000000000" pitchFamily="50" charset="0"/>
            </a:endParaRPr>
          </a:p>
        </p:txBody>
      </p:sp>
      <p:sp>
        <p:nvSpPr>
          <p:cNvPr id="7" name="Content Placeholder 2">
            <a:extLst>
              <a:ext uri="{FF2B5EF4-FFF2-40B4-BE49-F238E27FC236}">
                <a16:creationId xmlns:a16="http://schemas.microsoft.com/office/drawing/2014/main" id="{932DA1DF-DD4B-426D-B0F9-E791AED79380}"/>
              </a:ext>
            </a:extLst>
          </p:cNvPr>
          <p:cNvSpPr txBox="1">
            <a:spLocks/>
          </p:cNvSpPr>
          <p:nvPr/>
        </p:nvSpPr>
        <p:spPr>
          <a:xfrm>
            <a:off x="1288473" y="873542"/>
            <a:ext cx="10418618" cy="598445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02165E"/>
                </a:solidFill>
                <a:latin typeface="Cabin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0000"/>
              </a:lnSpc>
            </a:pPr>
            <a:r>
              <a:rPr lang="cy-GB" b="1" cap="all" dirty="0">
                <a:latin typeface="Bloom Speak OT Heavy" panose="00000500000000000000" pitchFamily="50" charset="0"/>
              </a:rPr>
              <a:t>LLYGRYDDION ORGANIG PARHAUS [POPS]</a:t>
            </a:r>
          </a:p>
          <a:p>
            <a:pPr>
              <a:lnSpc>
                <a:spcPct val="100000"/>
              </a:lnSpc>
            </a:pPr>
            <a:r>
              <a:rPr lang="cy-GB" dirty="0">
                <a:latin typeface="Bloom Speak OT" panose="00000500000000000000" pitchFamily="50" charset="0"/>
              </a:rPr>
              <a:t>Mae llygryddion organig parhaus yn gyfansoddion cemegol sy’n wenwynig i bobl a bywyd gwyllt. </a:t>
            </a:r>
            <a:br>
              <a:rPr lang="cy-GB" dirty="0">
                <a:latin typeface="Bloom Speak OT" panose="00000500000000000000" pitchFamily="50" charset="0"/>
              </a:rPr>
            </a:br>
            <a:br>
              <a:rPr lang="cy-GB" dirty="0">
                <a:latin typeface="Bloom Speak OT" panose="00000500000000000000" pitchFamily="50" charset="0"/>
              </a:rPr>
            </a:br>
            <a:r>
              <a:rPr lang="cy-GB" dirty="0">
                <a:latin typeface="Bloom Speak OT" panose="00000500000000000000" pitchFamily="50" charset="0"/>
              </a:rPr>
              <a:t>Ymhlith y POPs mae plaladdwyr fel DDT, chwynladdwyr, PCBs (cydran sydd i’w ganfod mewn llawer o oeryddion, gwrth-fflamau, gludiau), a BPA (cyfansoddyn sydd i’w ganfod mewn plastigau – yn bennaf mewn poteli plastig). </a:t>
            </a:r>
          </a:p>
          <a:p>
            <a:pPr>
              <a:lnSpc>
                <a:spcPct val="100000"/>
              </a:lnSpc>
            </a:pPr>
            <a:br>
              <a:rPr lang="cy-GB" dirty="0">
                <a:latin typeface="Bloom Speak OT" panose="00000500000000000000" pitchFamily="50" charset="0"/>
              </a:rPr>
            </a:br>
            <a:r>
              <a:rPr lang="cy-GB" dirty="0">
                <a:latin typeface="Bloom Speak OT" panose="00000500000000000000" pitchFamily="50" charset="0"/>
              </a:rPr>
              <a:t>Er bod llawer o fesuriadau o grynodiadau gwahanol POPs mewn meinweoedd amrywiol organebau morol ar gael, nid ydynt wedi cael eu cyfuno'n gronfa ddata gynhwysfawr sy'n addas i gael ei defnyddio fel dangosydd byd-eang. Felly, datblygodd Mynegai Iechyd y Cefnfor y dull sydd wedi’i ddisgrifio uchod yn seiliedig ar faint o blaladdwyr sy’n cael eu defnyddio ym mhob gwlad fel amcangyfrif o lygredd cemegol yn ei dyfroedd arfordirol. </a:t>
            </a:r>
            <a:br>
              <a:rPr lang="cy-GB" dirty="0">
                <a:latin typeface="Bloom Speak OT" panose="00000500000000000000" pitchFamily="50" charset="0"/>
              </a:rPr>
            </a:br>
            <a:endParaRPr lang="cy-GB" dirty="0">
              <a:latin typeface="Bloom Speak OT" panose="00000500000000000000" pitchFamily="50" charset="0"/>
            </a:endParaRPr>
          </a:p>
          <a:p>
            <a:pPr>
              <a:lnSpc>
                <a:spcPct val="100000"/>
              </a:lnSpc>
            </a:pPr>
            <a:endParaRPr lang="cy-GB" dirty="0">
              <a:latin typeface="Bloom Speak OT" panose="00000500000000000000" pitchFamily="50" charset="0"/>
            </a:endParaRPr>
          </a:p>
        </p:txBody>
      </p:sp>
    </p:spTree>
    <p:extLst>
      <p:ext uri="{BB962C8B-B14F-4D97-AF65-F5344CB8AC3E}">
        <p14:creationId xmlns:p14="http://schemas.microsoft.com/office/powerpoint/2010/main" val="664705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41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0FE0-332E-4A67-9C15-E0C9F8965C10}"/>
              </a:ext>
            </a:extLst>
          </p:cNvPr>
          <p:cNvSpPr>
            <a:spLocks noGrp="1"/>
          </p:cNvSpPr>
          <p:nvPr>
            <p:ph type="title"/>
          </p:nvPr>
        </p:nvSpPr>
        <p:spPr>
          <a:xfrm>
            <a:off x="-1" y="-726932"/>
            <a:ext cx="6542844" cy="1956841"/>
          </a:xfrm>
        </p:spPr>
        <p:txBody>
          <a:bodyPr anchor="b">
            <a:noAutofit/>
          </a:bodyPr>
          <a:lstStyle/>
          <a:p>
            <a:r>
              <a:rPr lang="cy-GB" sz="3200" dirty="0" err="1">
                <a:solidFill>
                  <a:srgbClr val="02165E"/>
                </a:solidFill>
                <a:latin typeface="Bloom Speak OT Heavy" panose="00000500000000000000" pitchFamily="50" charset="0"/>
              </a:rPr>
              <a:t>Keen</a:t>
            </a:r>
            <a:r>
              <a:rPr lang="cy-GB" sz="3200" dirty="0">
                <a:solidFill>
                  <a:srgbClr val="02165E"/>
                </a:solidFill>
                <a:latin typeface="Bloom Speak OT Heavy" panose="00000500000000000000" pitchFamily="50" charset="0"/>
              </a:rPr>
              <a:t> – Astudiaeth achos ar dynnu </a:t>
            </a:r>
            <a:r>
              <a:rPr lang="cy-GB" sz="3200" dirty="0" err="1">
                <a:solidFill>
                  <a:srgbClr val="02165E"/>
                </a:solidFill>
                <a:latin typeface="Bloom Speak OT Heavy" panose="00000500000000000000" pitchFamily="50" charset="0"/>
              </a:rPr>
              <a:t>PFCs</a:t>
            </a:r>
            <a:r>
              <a:rPr lang="cy-GB" sz="3200" dirty="0">
                <a:solidFill>
                  <a:srgbClr val="02165E"/>
                </a:solidFill>
                <a:latin typeface="Bloom Speak OT Heavy" panose="00000500000000000000" pitchFamily="50" charset="0"/>
              </a:rPr>
              <a:t> o’u cynnyrch</a:t>
            </a:r>
          </a:p>
        </p:txBody>
      </p:sp>
      <p:sp>
        <p:nvSpPr>
          <p:cNvPr id="3" name="Content Placeholder 2">
            <a:extLst>
              <a:ext uri="{FF2B5EF4-FFF2-40B4-BE49-F238E27FC236}">
                <a16:creationId xmlns:a16="http://schemas.microsoft.com/office/drawing/2014/main" id="{EFA6E308-9AE1-4DAA-BBF1-01DF7BF0D2B5}"/>
              </a:ext>
            </a:extLst>
          </p:cNvPr>
          <p:cNvSpPr>
            <a:spLocks noGrp="1"/>
          </p:cNvSpPr>
          <p:nvPr>
            <p:ph idx="1"/>
          </p:nvPr>
        </p:nvSpPr>
        <p:spPr>
          <a:xfrm>
            <a:off x="151588" y="1700426"/>
            <a:ext cx="5789014" cy="5641061"/>
          </a:xfrm>
          <a:solidFill>
            <a:schemeClr val="bg1"/>
          </a:solidFill>
        </p:spPr>
        <p:txBody>
          <a:bodyPr>
            <a:noAutofit/>
          </a:bodyPr>
          <a:lstStyle/>
          <a:p>
            <a:pPr marL="0" indent="0" algn="l" fontAlgn="base">
              <a:buNone/>
            </a:pPr>
            <a:r>
              <a:rPr lang="en-GB" sz="1600" b="1" cap="all" dirty="0" err="1">
                <a:solidFill>
                  <a:srgbClr val="02165E"/>
                </a:solidFill>
                <a:latin typeface="Bloom Speak OT Heavy" panose="00000500000000000000" pitchFamily="50" charset="0"/>
              </a:rPr>
              <a:t>Dod</a:t>
            </a:r>
            <a:r>
              <a:rPr lang="en-GB" sz="1600" b="1" cap="all" dirty="0">
                <a:solidFill>
                  <a:srgbClr val="02165E"/>
                </a:solidFill>
                <a:latin typeface="Bloom Speak OT Heavy" panose="00000500000000000000" pitchFamily="50" charset="0"/>
              </a:rPr>
              <a:t> o </a:t>
            </a:r>
            <a:r>
              <a:rPr lang="en-GB" sz="1600" b="1" cap="all" dirty="0" err="1">
                <a:solidFill>
                  <a:srgbClr val="02165E"/>
                </a:solidFill>
                <a:latin typeface="Bloom Speak OT Heavy" panose="00000500000000000000" pitchFamily="50" charset="0"/>
              </a:rPr>
              <a:t>hyd</a:t>
            </a:r>
            <a:r>
              <a:rPr lang="en-GB" sz="1600" b="1" cap="all" dirty="0">
                <a:solidFill>
                  <a:srgbClr val="02165E"/>
                </a:solidFill>
                <a:latin typeface="Bloom Speak OT Heavy" panose="00000500000000000000" pitchFamily="50" charset="0"/>
              </a:rPr>
              <a:t> </a:t>
            </a:r>
            <a:r>
              <a:rPr lang="en-GB" sz="1600" b="1" cap="all" dirty="0" err="1">
                <a:solidFill>
                  <a:srgbClr val="02165E"/>
                </a:solidFill>
                <a:latin typeface="Bloom Speak OT Heavy" panose="00000500000000000000" pitchFamily="50" charset="0"/>
              </a:rPr>
              <a:t>iddo</a:t>
            </a:r>
            <a:r>
              <a:rPr lang="en-GB" sz="1600" b="1" cap="all" dirty="0">
                <a:solidFill>
                  <a:srgbClr val="02165E"/>
                </a:solidFill>
                <a:latin typeface="Bloom Speak OT Heavy" panose="00000500000000000000" pitchFamily="50" charset="0"/>
              </a:rPr>
              <a:t> </a:t>
            </a:r>
            <a:r>
              <a:rPr lang="en-GB" sz="1600" b="1" cap="all" dirty="0" err="1">
                <a:solidFill>
                  <a:srgbClr val="02165E"/>
                </a:solidFill>
                <a:latin typeface="Bloom Speak OT Heavy" panose="00000500000000000000" pitchFamily="50" charset="0"/>
              </a:rPr>
              <a:t>ym</a:t>
            </a:r>
            <a:r>
              <a:rPr lang="en-GB" sz="1600" b="1" cap="all" dirty="0">
                <a:solidFill>
                  <a:srgbClr val="02165E"/>
                </a:solidFill>
                <a:latin typeface="Bloom Speak OT Heavy" panose="00000500000000000000" pitchFamily="50" charset="0"/>
              </a:rPr>
              <a:t> </a:t>
            </a:r>
            <a:r>
              <a:rPr lang="en-GB" sz="1600" b="1" cap="all" dirty="0" err="1">
                <a:solidFill>
                  <a:srgbClr val="02165E"/>
                </a:solidFill>
                <a:latin typeface="Bloom Speak OT Heavy" panose="00000500000000000000" pitchFamily="50" charset="0"/>
              </a:rPr>
              <a:t>mhobman</a:t>
            </a:r>
            <a:r>
              <a:rPr lang="en-GB" sz="1600" b="1" i="0" cap="all" dirty="0">
                <a:solidFill>
                  <a:srgbClr val="02165E"/>
                </a:solidFill>
                <a:effectLst/>
                <a:latin typeface="Bloom Speak OT Heavy" panose="00000500000000000000" pitchFamily="50" charset="0"/>
              </a:rPr>
              <a:t> (haws </a:t>
            </a:r>
            <a:r>
              <a:rPr lang="en-GB" sz="1600" b="1" i="0" cap="all" dirty="0" err="1">
                <a:solidFill>
                  <a:srgbClr val="02165E"/>
                </a:solidFill>
                <a:effectLst/>
                <a:latin typeface="Bloom Speak OT Heavy" panose="00000500000000000000" pitchFamily="50" charset="0"/>
              </a:rPr>
              <a:t>dweud</a:t>
            </a:r>
            <a:r>
              <a:rPr lang="en-GB" sz="1600" b="1" i="0" cap="all" dirty="0">
                <a:solidFill>
                  <a:srgbClr val="02165E"/>
                </a:solidFill>
                <a:effectLst/>
                <a:latin typeface="Bloom Speak OT Heavy" panose="00000500000000000000" pitchFamily="50" charset="0"/>
              </a:rPr>
              <a:t> </a:t>
            </a:r>
            <a:r>
              <a:rPr lang="en-GB" sz="1600" b="1" i="0" cap="all" dirty="0" err="1">
                <a:solidFill>
                  <a:srgbClr val="02165E"/>
                </a:solidFill>
                <a:effectLst/>
                <a:latin typeface="Bloom Speak OT Heavy" panose="00000500000000000000" pitchFamily="50" charset="0"/>
              </a:rPr>
              <a:t>na</a:t>
            </a:r>
            <a:r>
              <a:rPr lang="en-GB" sz="1600" b="1" i="0" cap="all" dirty="0">
                <a:solidFill>
                  <a:srgbClr val="02165E"/>
                </a:solidFill>
                <a:effectLst/>
                <a:latin typeface="Bloom Speak OT Heavy" panose="00000500000000000000" pitchFamily="50" charset="0"/>
              </a:rPr>
              <a:t> </a:t>
            </a:r>
            <a:r>
              <a:rPr lang="en-GB" sz="1600" b="1" i="0" cap="all" dirty="0" err="1">
                <a:solidFill>
                  <a:srgbClr val="02165E"/>
                </a:solidFill>
                <a:effectLst/>
                <a:latin typeface="Bloom Speak OT Heavy" panose="00000500000000000000" pitchFamily="50" charset="0"/>
              </a:rPr>
              <a:t>gwneud</a:t>
            </a:r>
            <a:r>
              <a:rPr lang="en-GB" sz="1600" b="1" i="0" cap="all" dirty="0">
                <a:solidFill>
                  <a:srgbClr val="02165E"/>
                </a:solidFill>
                <a:effectLst/>
                <a:latin typeface="Bloom Speak OT Heavy" panose="00000500000000000000" pitchFamily="50" charset="0"/>
              </a:rPr>
              <a:t>)</a:t>
            </a:r>
            <a:endParaRPr lang="en-GB" sz="1600" b="0" i="0" cap="all" dirty="0">
              <a:solidFill>
                <a:srgbClr val="02165E"/>
              </a:solidFill>
              <a:effectLst/>
              <a:latin typeface="Bloom Speak OT Heavy" panose="00000500000000000000" pitchFamily="50" charset="0"/>
            </a:endParaRPr>
          </a:p>
          <a:p>
            <a:pPr algn="l" fontAlgn="base"/>
            <a:r>
              <a:rPr lang="cy-GB" sz="1600" b="0" i="0" dirty="0">
                <a:solidFill>
                  <a:srgbClr val="02165E"/>
                </a:solidFill>
                <a:effectLst/>
                <a:latin typeface="Bloom Speak OT" panose="00000500000000000000" pitchFamily="50" charset="0"/>
              </a:rPr>
              <a:t>Gan fod dewisiadau diogel amgen ar gael, </a:t>
            </a:r>
            <a:r>
              <a:rPr lang="cy-GB" sz="1600" dirty="0">
                <a:solidFill>
                  <a:srgbClr val="02165E"/>
                </a:solidFill>
                <a:latin typeface="Bloom Speak OT" panose="00000500000000000000" pitchFamily="50" charset="0"/>
              </a:rPr>
              <a:t>dylai’r broses o</a:t>
            </a:r>
            <a:r>
              <a:rPr lang="cy-GB" sz="1600" b="0" i="0" dirty="0">
                <a:solidFill>
                  <a:srgbClr val="02165E"/>
                </a:solidFill>
                <a:effectLst/>
                <a:latin typeface="Bloom Speak OT" panose="00000500000000000000" pitchFamily="50" charset="0"/>
              </a:rPr>
              <a:t> newid i </a:t>
            </a:r>
            <a:r>
              <a:rPr lang="cy-GB" sz="1600" dirty="0">
                <a:solidFill>
                  <a:srgbClr val="02165E"/>
                </a:solidFill>
                <a:latin typeface="Bloom Speak OT" panose="00000500000000000000" pitchFamily="50" charset="0"/>
              </a:rPr>
              <a:t>ddeunyddiau</a:t>
            </a:r>
            <a:r>
              <a:rPr lang="cy-GB" sz="1600" b="0" i="0" dirty="0">
                <a:solidFill>
                  <a:srgbClr val="02165E"/>
                </a:solidFill>
                <a:effectLst/>
                <a:latin typeface="Bloom Speak OT" panose="00000500000000000000" pitchFamily="50" charset="0"/>
              </a:rPr>
              <a:t> sy’n rhydd o </a:t>
            </a:r>
            <a:r>
              <a:rPr lang="cy-GB" sz="1600" b="0" i="0" dirty="0" err="1">
                <a:solidFill>
                  <a:srgbClr val="02165E"/>
                </a:solidFill>
                <a:effectLst/>
                <a:latin typeface="Bloom Speak OT" panose="00000500000000000000" pitchFamily="50" charset="0"/>
              </a:rPr>
              <a:t>berfflwrogarbonau</a:t>
            </a:r>
            <a:r>
              <a:rPr lang="cy-GB" sz="1600" b="0" i="0" dirty="0">
                <a:solidFill>
                  <a:srgbClr val="02165E"/>
                </a:solidFill>
                <a:effectLst/>
                <a:latin typeface="Bloom Speak OT" panose="00000500000000000000" pitchFamily="50" charset="0"/>
              </a:rPr>
              <a:t> (</a:t>
            </a:r>
            <a:r>
              <a:rPr lang="cy-GB" sz="1600" b="0" i="1" dirty="0" err="1">
                <a:solidFill>
                  <a:srgbClr val="02165E"/>
                </a:solidFill>
                <a:effectLst/>
                <a:latin typeface="Bloom Speak OT" panose="00000500000000000000" pitchFamily="50" charset="0"/>
              </a:rPr>
              <a:t>PFCs</a:t>
            </a:r>
            <a:r>
              <a:rPr lang="cy-GB" sz="1600" b="0" i="0" dirty="0">
                <a:solidFill>
                  <a:srgbClr val="02165E"/>
                </a:solidFill>
                <a:effectLst/>
                <a:latin typeface="Bloom Speak OT" panose="00000500000000000000" pitchFamily="50" charset="0"/>
              </a:rPr>
              <a:t>) fod yn ddidrafferth. Ond sylweddolon ni yn gyflym na fyddai’r nod o gyrraedd y targed o fod 100% yn rhydd o </a:t>
            </a:r>
            <a:r>
              <a:rPr lang="cy-GB" sz="1600" b="0" i="0" dirty="0" err="1">
                <a:solidFill>
                  <a:srgbClr val="02165E"/>
                </a:solidFill>
                <a:effectLst/>
                <a:latin typeface="Bloom Speak OT" panose="00000500000000000000" pitchFamily="50" charset="0"/>
              </a:rPr>
              <a:t>PFCs</a:t>
            </a:r>
            <a:r>
              <a:rPr lang="cy-GB" sz="1600" b="0" i="0" dirty="0">
                <a:solidFill>
                  <a:srgbClr val="02165E"/>
                </a:solidFill>
                <a:effectLst/>
                <a:latin typeface="Bloom Speak OT" panose="00000500000000000000" pitchFamily="50" charset="0"/>
              </a:rPr>
              <a:t> yn digwydd yn gyflym.</a:t>
            </a:r>
          </a:p>
          <a:p>
            <a:pPr fontAlgn="base"/>
            <a:r>
              <a:rPr lang="cy-GB" sz="1600" b="0" i="0" dirty="0">
                <a:solidFill>
                  <a:srgbClr val="02165E"/>
                </a:solidFill>
                <a:effectLst/>
                <a:latin typeface="Bloom Speak OT" panose="00000500000000000000" pitchFamily="50" charset="0"/>
              </a:rPr>
              <a:t> </a:t>
            </a:r>
            <a:r>
              <a:rPr lang="cy-GB" sz="1600" dirty="0">
                <a:solidFill>
                  <a:srgbClr val="02165E"/>
                </a:solidFill>
                <a:latin typeface="Bloom Speak OT" panose="00000500000000000000" pitchFamily="50" charset="0"/>
              </a:rPr>
              <a:t>I ddechrau, roedd </a:t>
            </a:r>
            <a:r>
              <a:rPr lang="cy-GB" sz="1600" dirty="0" err="1">
                <a:solidFill>
                  <a:srgbClr val="02165E"/>
                </a:solidFill>
                <a:latin typeface="Bloom Speak OT" panose="00000500000000000000" pitchFamily="50" charset="0"/>
              </a:rPr>
              <a:t>PFCs</a:t>
            </a:r>
            <a:r>
              <a:rPr lang="cy-GB" sz="1600" dirty="0">
                <a:solidFill>
                  <a:srgbClr val="02165E"/>
                </a:solidFill>
                <a:latin typeface="Bloom Speak OT" panose="00000500000000000000" pitchFamily="50" charset="0"/>
              </a:rPr>
              <a:t> yn cael eu gosod mewn darnau craidd o fewn yr esgid (nid yn unig ar y darnau uchaf). Roedd y broses o greu steil gwrth-ddŵr neu anhydraidd yn golygu nodi’r defnydd, yr edau, y sbwng o fewn y tafod, a dros gant o ddarnau unigol eraill, gan gynnwys y KEEN logo. Mae </a:t>
            </a:r>
            <a:r>
              <a:rPr lang="cy-GB" sz="1600" dirty="0" err="1">
                <a:solidFill>
                  <a:srgbClr val="02165E"/>
                </a:solidFill>
                <a:latin typeface="Bloom Speak OT" panose="00000500000000000000" pitchFamily="50" charset="0"/>
              </a:rPr>
              <a:t>PFCs</a:t>
            </a:r>
            <a:r>
              <a:rPr lang="cy-GB" sz="1600" dirty="0">
                <a:solidFill>
                  <a:srgbClr val="02165E"/>
                </a:solidFill>
                <a:latin typeface="Bloom Speak OT" panose="00000500000000000000" pitchFamily="50" charset="0"/>
              </a:rPr>
              <a:t> ym mhobman. Roedd yn broses eithaf cymhleth gan fod rhaid i ni weithio gyda llawer o gyflenwyr gwahanol ac roedden nhw yn eu tro, angen gweithio gyda’u cadwyni cyflenwi i ddod o hyd i’r cemegion addas. </a:t>
            </a:r>
          </a:p>
          <a:p>
            <a:pPr fontAlgn="base"/>
            <a:r>
              <a:rPr lang="cy-GB" sz="1600" b="0" i="0" dirty="0">
                <a:solidFill>
                  <a:srgbClr val="02165E"/>
                </a:solidFill>
                <a:effectLst/>
                <a:latin typeface="Bloom Speak OT" panose="00000500000000000000" pitchFamily="50" charset="0"/>
              </a:rPr>
              <a:t>Yn ogystal â hyn, roedd llawer o ffatrïoedd yn </a:t>
            </a:r>
            <a:r>
              <a:rPr lang="cy-GB" sz="1600" dirty="0">
                <a:solidFill>
                  <a:srgbClr val="02165E"/>
                </a:solidFill>
                <a:latin typeface="Bloom Speak OT" panose="00000500000000000000" pitchFamily="50" charset="0"/>
              </a:rPr>
              <a:t>defnyddio </a:t>
            </a:r>
            <a:r>
              <a:rPr lang="cy-GB" sz="1600" dirty="0" err="1">
                <a:solidFill>
                  <a:srgbClr val="02165E"/>
                </a:solidFill>
                <a:latin typeface="Bloom Speak OT" panose="00000500000000000000" pitchFamily="50" charset="0"/>
              </a:rPr>
              <a:t>PFCs</a:t>
            </a:r>
            <a:r>
              <a:rPr lang="cy-GB" sz="1600" b="0" i="0" dirty="0">
                <a:solidFill>
                  <a:srgbClr val="02165E"/>
                </a:solidFill>
                <a:effectLst/>
                <a:latin typeface="Bloom Speak OT" panose="00000500000000000000" pitchFamily="50" charset="0"/>
              </a:rPr>
              <a:t> ar eu peirannau moldio – </a:t>
            </a:r>
            <a:r>
              <a:rPr lang="cy-GB" sz="1600" dirty="0">
                <a:solidFill>
                  <a:srgbClr val="02165E"/>
                </a:solidFill>
                <a:latin typeface="Bloom Speak OT" panose="00000500000000000000" pitchFamily="50" charset="0"/>
              </a:rPr>
              <a:t>mae’n</a:t>
            </a:r>
            <a:r>
              <a:rPr lang="cy-GB" sz="1600" b="0" i="0" dirty="0">
                <a:solidFill>
                  <a:srgbClr val="02165E"/>
                </a:solidFill>
                <a:effectLst/>
                <a:latin typeface="Bloom Speak OT" panose="00000500000000000000" pitchFamily="50" charset="0"/>
              </a:rPr>
              <a:t> broses sy’n debyg i chwistrellu tuniau </a:t>
            </a:r>
            <a:r>
              <a:rPr lang="cy-GB" sz="1600" dirty="0">
                <a:solidFill>
                  <a:srgbClr val="02165E"/>
                </a:solidFill>
                <a:latin typeface="Bloom Speak OT" panose="00000500000000000000" pitchFamily="50" charset="0"/>
              </a:rPr>
              <a:t>pobi cacennau gyda gorchudd Non-</a:t>
            </a:r>
            <a:r>
              <a:rPr lang="cy-GB" sz="1600" dirty="0" err="1">
                <a:solidFill>
                  <a:srgbClr val="02165E"/>
                </a:solidFill>
                <a:latin typeface="Bloom Speak OT" panose="00000500000000000000" pitchFamily="50" charset="0"/>
              </a:rPr>
              <a:t>Stick</a:t>
            </a:r>
            <a:r>
              <a:rPr lang="cy-GB" sz="1600" dirty="0">
                <a:solidFill>
                  <a:srgbClr val="02165E"/>
                </a:solidFill>
                <a:latin typeface="Bloom Speak OT" panose="00000500000000000000" pitchFamily="50" charset="0"/>
              </a:rPr>
              <a:t>. Felly, roedd hyd yn oed olion yn y darnau o’r esgid na fyddai fel arfer yn cynnwys </a:t>
            </a:r>
            <a:r>
              <a:rPr lang="cy-GB" sz="1600" dirty="0" err="1">
                <a:solidFill>
                  <a:srgbClr val="02165E"/>
                </a:solidFill>
                <a:latin typeface="Bloom Speak OT" panose="00000500000000000000" pitchFamily="50" charset="0"/>
              </a:rPr>
              <a:t>PFCs</a:t>
            </a:r>
            <a:r>
              <a:rPr lang="cy-GB" sz="1600" dirty="0">
                <a:solidFill>
                  <a:srgbClr val="02165E"/>
                </a:solidFill>
                <a:latin typeface="Bloom Speak OT" panose="00000500000000000000" pitchFamily="50" charset="0"/>
              </a:rPr>
              <a:t>. Roedd </a:t>
            </a:r>
            <a:r>
              <a:rPr lang="cy-GB" sz="1600" dirty="0" err="1">
                <a:solidFill>
                  <a:srgbClr val="02165E"/>
                </a:solidFill>
                <a:latin typeface="Bloom Speak OT" panose="00000500000000000000" pitchFamily="50" charset="0"/>
              </a:rPr>
              <a:t>PFCs</a:t>
            </a:r>
            <a:r>
              <a:rPr lang="cy-GB" sz="1600" dirty="0">
                <a:solidFill>
                  <a:srgbClr val="02165E"/>
                </a:solidFill>
                <a:latin typeface="Bloom Speak OT" panose="00000500000000000000" pitchFamily="50" charset="0"/>
              </a:rPr>
              <a:t> hyd yn oed yn y deunydd pacio. Felly cyflogon ni arbenigwr llawn amser i fod yn y ffatrïoedd i sicrhau nad oedd </a:t>
            </a:r>
            <a:r>
              <a:rPr lang="cy-GB" sz="1600" dirty="0" err="1">
                <a:solidFill>
                  <a:srgbClr val="02165E"/>
                </a:solidFill>
                <a:latin typeface="Bloom Speak OT" panose="00000500000000000000" pitchFamily="50" charset="0"/>
              </a:rPr>
              <a:t>PFCs</a:t>
            </a:r>
            <a:r>
              <a:rPr lang="cy-GB" sz="1600" dirty="0">
                <a:solidFill>
                  <a:srgbClr val="02165E"/>
                </a:solidFill>
                <a:latin typeface="Bloom Speak OT" panose="00000500000000000000" pitchFamily="50" charset="0"/>
              </a:rPr>
              <a:t> yn yr esgidiau. </a:t>
            </a:r>
            <a:endParaRPr lang="cy-GB" sz="1600" b="0" i="0" dirty="0">
              <a:solidFill>
                <a:srgbClr val="02165E"/>
              </a:solidFill>
              <a:effectLst/>
              <a:latin typeface="Bloom Speak OT" panose="00000500000000000000" pitchFamily="50" charset="0"/>
            </a:endParaRPr>
          </a:p>
          <a:p>
            <a:pPr marL="0" indent="0">
              <a:buNone/>
            </a:pPr>
            <a:endParaRPr lang="en-GB" sz="1600" dirty="0"/>
          </a:p>
        </p:txBody>
      </p:sp>
      <p:pic>
        <p:nvPicPr>
          <p:cNvPr id="1026" name="Picture 2">
            <a:extLst>
              <a:ext uri="{FF2B5EF4-FFF2-40B4-BE49-F238E27FC236}">
                <a16:creationId xmlns:a16="http://schemas.microsoft.com/office/drawing/2014/main" id="{3040BB69-5D86-4FCD-A923-126144E6F6E6}"/>
              </a:ext>
            </a:extLst>
          </p:cNvPr>
          <p:cNvPicPr>
            <a:picLocks noChangeAspect="1" noChangeArrowheads="1"/>
          </p:cNvPicPr>
          <p:nvPr/>
        </p:nvPicPr>
        <p:blipFill>
          <a:blip r:embed="rId2"/>
          <a:srcRect l="10" r="10"/>
          <a:stretch/>
        </p:blipFill>
        <p:spPr bwMode="auto">
          <a:xfrm>
            <a:off x="6096000" y="-1"/>
            <a:ext cx="6096000" cy="685931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1FD1BE-B083-4EBB-9FDF-FCE988D6BAC1}"/>
              </a:ext>
            </a:extLst>
          </p:cNvPr>
          <p:cNvSpPr txBox="1"/>
          <p:nvPr/>
        </p:nvSpPr>
        <p:spPr>
          <a:xfrm>
            <a:off x="6821319" y="6486854"/>
            <a:ext cx="5516753" cy="307777"/>
          </a:xfrm>
          <a:prstGeom prst="rect">
            <a:avLst/>
          </a:prstGeom>
          <a:solidFill>
            <a:srgbClr val="CBC2AF">
              <a:alpha val="42000"/>
            </a:srgbClr>
          </a:solidFill>
        </p:spPr>
        <p:txBody>
          <a:bodyPr wrap="square" rtlCol="0">
            <a:spAutoFit/>
          </a:bodyPr>
          <a:lstStyle/>
          <a:p>
            <a:r>
              <a:rPr lang="en-GB" sz="700" dirty="0" err="1"/>
              <a:t>Cyfeiriad</a:t>
            </a:r>
            <a:r>
              <a:rPr lang="en-GB" sz="700" dirty="0"/>
              <a:t>:</a:t>
            </a:r>
          </a:p>
          <a:p>
            <a:r>
              <a:rPr lang="en-GB" sz="700" dirty="0">
                <a:hlinkClick r:id="rId3"/>
              </a:rPr>
              <a:t>PFC Free: Getting ‘Forever Chemicals’ Out of Footwear | KEEN Footwear</a:t>
            </a:r>
            <a:endParaRPr lang="en-GB" sz="700" dirty="0"/>
          </a:p>
        </p:txBody>
      </p:sp>
    </p:spTree>
    <p:extLst>
      <p:ext uri="{BB962C8B-B14F-4D97-AF65-F5344CB8AC3E}">
        <p14:creationId xmlns:p14="http://schemas.microsoft.com/office/powerpoint/2010/main" val="1148902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029F2F-1F82-4779-825F-6F0311CDFA29}"/>
              </a:ext>
            </a:extLst>
          </p:cNvPr>
          <p:cNvSpPr txBox="1">
            <a:spLocks/>
          </p:cNvSpPr>
          <p:nvPr/>
        </p:nvSpPr>
        <p:spPr>
          <a:xfrm>
            <a:off x="722790" y="880029"/>
            <a:ext cx="10515600" cy="132556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dirty="0">
              <a:solidFill>
                <a:srgbClr val="02165E"/>
              </a:solidFill>
              <a:latin typeface="Bloom Speak OT Heavy" panose="00000500000000000000" pitchFamily="50" charset="0"/>
            </a:endParaRPr>
          </a:p>
        </p:txBody>
      </p:sp>
      <p:sp>
        <p:nvSpPr>
          <p:cNvPr id="6" name="Content Placeholder 2">
            <a:extLst>
              <a:ext uri="{FF2B5EF4-FFF2-40B4-BE49-F238E27FC236}">
                <a16:creationId xmlns:a16="http://schemas.microsoft.com/office/drawing/2014/main" id="{664CBD5E-66C4-4A86-82E2-2F827E66EA63}"/>
              </a:ext>
            </a:extLst>
          </p:cNvPr>
          <p:cNvSpPr txBox="1">
            <a:spLocks/>
          </p:cNvSpPr>
          <p:nvPr/>
        </p:nvSpPr>
        <p:spPr>
          <a:xfrm>
            <a:off x="953610" y="341259"/>
            <a:ext cx="10515600" cy="637673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02165E"/>
                </a:solidFill>
                <a:latin typeface="Cabin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0000"/>
              </a:lnSpc>
              <a:tabLst>
                <a:tab pos="457200" algn="l"/>
              </a:tabLst>
            </a:pPr>
            <a:r>
              <a:rPr lang="cy-GB" sz="1200" b="1" cap="all" dirty="0">
                <a:latin typeface="Bloom Speak OT Heavy" panose="00000500000000000000" pitchFamily="50" charset="0"/>
                <a:ea typeface="Times New Roman" panose="02020603050405020304" pitchFamily="18" charset="0"/>
                <a:cs typeface="Times New Roman" panose="02020603050405020304" pitchFamily="18" charset="0"/>
              </a:rPr>
              <a:t>Effaith ecolegol</a:t>
            </a:r>
            <a:endParaRPr lang="en-GB" sz="1200" dirty="0">
              <a:latin typeface="Bloom Speak OT Heavy" panose="00000500000000000000" pitchFamily="50" charset="0"/>
              <a:ea typeface="Times New Roman" panose="02020603050405020304" pitchFamily="18" charset="0"/>
              <a:cs typeface="Times New Roman" panose="02020603050405020304" pitchFamily="18" charset="0"/>
            </a:endParaRPr>
          </a:p>
          <a:p>
            <a:pPr>
              <a:lnSpc>
                <a:spcPct val="100000"/>
              </a:lnSpc>
              <a:tabLst>
                <a:tab pos="457200" algn="l"/>
              </a:tabLst>
            </a:pPr>
            <a:r>
              <a:rPr lang="cy-GB" sz="1200" dirty="0">
                <a:latin typeface="Bloom Speak OT" panose="00000500000000000000" pitchFamily="50" charset="0"/>
                <a:ea typeface="Times New Roman" panose="02020603050405020304" pitchFamily="18" charset="0"/>
                <a:cs typeface="Times New Roman" panose="02020603050405020304" pitchFamily="18" charset="0"/>
              </a:rPr>
              <a:t>Mae poblogaeth y morfil beluga yn St Lawrence yng Nghanada wedi’i lleihau o tua 5,000 ar ddechrau’r 1990au i tua 650 o anifeiliaid heddiw. Mae ganddynt un o’r cyfraddau uchaf o ganser mewn unrhyw boblogaeth wyllt yn ogystal â rhai o’r lefelau uchaf o POPs a metelau gwenwynig (Lyons, 2008; Martineau et al. 2002).</a:t>
            </a:r>
          </a:p>
          <a:p>
            <a:pPr>
              <a:lnSpc>
                <a:spcPct val="100000"/>
              </a:lnSpc>
              <a:tabLst>
                <a:tab pos="457200" algn="l"/>
              </a:tabLst>
            </a:pPr>
            <a:r>
              <a:rPr lang="cy-GB" sz="1200" dirty="0">
                <a:latin typeface="Bloom Speak OT" panose="00000500000000000000" pitchFamily="50" charset="0"/>
                <a:ea typeface="Times New Roman" panose="02020603050405020304" pitchFamily="18" charset="0"/>
                <a:cs typeface="Times New Roman" panose="02020603050405020304" pitchFamily="18" charset="0"/>
              </a:rPr>
              <a:t>Mae crynodiadau POP yn cynyddu fwyfwy ar bob cam yn y we fwyd. Mae’r crynodiadau uchaf i’w canfod mewn ysglyfaethwyr sy’n bwydo ar ben y we fwyd (ar lefel droffig uchel). </a:t>
            </a:r>
            <a:br>
              <a:rPr lang="cy-GB" sz="1200" dirty="0">
                <a:latin typeface="Bloom Speak OT" panose="00000500000000000000" pitchFamily="50" charset="0"/>
                <a:ea typeface="Times New Roman" panose="02020603050405020304" pitchFamily="18" charset="0"/>
                <a:cs typeface="Times New Roman" panose="02020603050405020304" pitchFamily="18" charset="0"/>
              </a:rPr>
            </a:br>
            <a:r>
              <a:rPr lang="cy-GB" sz="1200" dirty="0">
                <a:latin typeface="Bloom Speak OT" panose="00000500000000000000" pitchFamily="50" charset="0"/>
                <a:ea typeface="Times New Roman" panose="02020603050405020304" pitchFamily="18" charset="0"/>
                <a:cs typeface="Times New Roman" panose="02020603050405020304" pitchFamily="18" charset="0"/>
              </a:rPr>
              <a:t>Mae tymereddau isel yn achosi POPs i dorri i lawr yn fwy araf a chronni mewn crynodiadau uwch nag mewn parthau mwy tymherus. </a:t>
            </a:r>
            <a:endParaRPr lang="en-GB" sz="1200" dirty="0">
              <a:latin typeface="Bloom Speak OT" panose="00000500000000000000" pitchFamily="50" charset="0"/>
              <a:ea typeface="Times New Roman" panose="02020603050405020304" pitchFamily="18" charset="0"/>
              <a:cs typeface="Times New Roman" panose="02020603050405020304" pitchFamily="18" charset="0"/>
            </a:endParaRPr>
          </a:p>
          <a:p>
            <a:pPr>
              <a:lnSpc>
                <a:spcPct val="100000"/>
              </a:lnSpc>
              <a:tabLst>
                <a:tab pos="457200" algn="l"/>
              </a:tabLst>
            </a:pPr>
            <a:r>
              <a:rPr lang="cy-GB" sz="1200" dirty="0">
                <a:latin typeface="Bloom Speak OT" panose="00000500000000000000" pitchFamily="50" charset="0"/>
                <a:ea typeface="Times New Roman" panose="02020603050405020304" pitchFamily="18" charset="0"/>
              </a:rPr>
              <a:t> </a:t>
            </a:r>
            <a:endParaRPr lang="en-GB" sz="1200" dirty="0">
              <a:latin typeface="Bloom Speak OT" panose="00000500000000000000" pitchFamily="50" charset="0"/>
              <a:ea typeface="Times New Roman" panose="02020603050405020304" pitchFamily="18" charset="0"/>
            </a:endParaRPr>
          </a:p>
          <a:p>
            <a:pPr>
              <a:lnSpc>
                <a:spcPct val="100000"/>
              </a:lnSpc>
              <a:tabLst>
                <a:tab pos="457200" algn="l"/>
              </a:tabLst>
            </a:pPr>
            <a:r>
              <a:rPr lang="cy-GB" sz="1200" b="1" cap="all" dirty="0">
                <a:latin typeface="Bloom Speak OT Heavy" panose="00000500000000000000" pitchFamily="50" charset="0"/>
                <a:ea typeface="Times New Roman" panose="02020603050405020304" pitchFamily="18" charset="0"/>
                <a:cs typeface="Times New Roman" panose="02020603050405020304" pitchFamily="18" charset="0"/>
              </a:rPr>
              <a:t>Effaith ar iechyd pobl</a:t>
            </a:r>
            <a:endParaRPr lang="en-GB" sz="1200" dirty="0">
              <a:latin typeface="Bloom Speak OT Heavy" panose="00000500000000000000" pitchFamily="50" charset="0"/>
              <a:ea typeface="Times New Roman" panose="02020603050405020304" pitchFamily="18" charset="0"/>
              <a:cs typeface="Times New Roman" panose="02020603050405020304" pitchFamily="18" charset="0"/>
            </a:endParaRPr>
          </a:p>
          <a:p>
            <a:pPr>
              <a:lnSpc>
                <a:spcPct val="100000"/>
              </a:lnSpc>
              <a:tabLst>
                <a:tab pos="457200" algn="l"/>
              </a:tabLst>
            </a:pPr>
            <a:r>
              <a:rPr lang="cy-GB" sz="1200" dirty="0">
                <a:latin typeface="Bloom Speak OT" panose="00000500000000000000" pitchFamily="50" charset="0"/>
                <a:ea typeface="Times New Roman" panose="02020603050405020304" pitchFamily="18" charset="0"/>
                <a:cs typeface="proxima-nova"/>
              </a:rPr>
              <a:t>Gall POPs achosi namau geni, cynyddu’r risg o ganser, amharu ar swyddogaethau hormonau ac achosi problemau atgenhedlu, problemau ymddygiad, problemau imiwnedd a niwrolegol mewn pobl. </a:t>
            </a:r>
            <a:br>
              <a:rPr lang="cy-GB" sz="1200" dirty="0">
                <a:latin typeface="Bloom Speak OT" panose="00000500000000000000" pitchFamily="50" charset="0"/>
                <a:ea typeface="Times New Roman" panose="02020603050405020304" pitchFamily="18" charset="0"/>
                <a:cs typeface="proxima-nova"/>
              </a:rPr>
            </a:br>
            <a:br>
              <a:rPr lang="cy-GB" sz="1200" dirty="0">
                <a:latin typeface="Bloom Speak OT" panose="00000500000000000000" pitchFamily="50" charset="0"/>
                <a:ea typeface="Times New Roman" panose="02020603050405020304" pitchFamily="18" charset="0"/>
                <a:cs typeface="proxima-nova"/>
              </a:rPr>
            </a:br>
            <a:r>
              <a:rPr lang="cy-GB" sz="1200" dirty="0">
                <a:latin typeface="Bloom Speak OT" panose="00000500000000000000" pitchFamily="50" charset="0"/>
                <a:ea typeface="Times New Roman" panose="02020603050405020304" pitchFamily="18" charset="0"/>
                <a:cs typeface="proxima-nova"/>
              </a:rPr>
              <a:t>Mae gan boblogaethau Inwit sy'n bwyta llawer o fraster morfilod a morloi  lefelau gwaed uwch sy'n bygwth iechyd, gan gynnwys cemegau diwydiannol fel PCBs a phlaladdwyr fel DDT, er bod cynhyrchion o'r fath wedi'u gwneud a'u defnyddio filoedd o filltiroedd i ffwrdd (Kirby, 2008).</a:t>
            </a:r>
            <a:endParaRPr lang="en-GB" sz="1200" dirty="0">
              <a:latin typeface="Bloom Speak OT" panose="00000500000000000000" pitchFamily="50" charset="0"/>
              <a:ea typeface="Times New Roman" panose="02020603050405020304" pitchFamily="18" charset="0"/>
              <a:cs typeface="Times New Roman" panose="02020603050405020304" pitchFamily="18" charset="0"/>
            </a:endParaRPr>
          </a:p>
          <a:p>
            <a:pPr>
              <a:lnSpc>
                <a:spcPct val="100000"/>
              </a:lnSpc>
            </a:pPr>
            <a:r>
              <a:rPr lang="cy-GB" sz="1200" dirty="0">
                <a:latin typeface="Bloom Speak OT" panose="00000500000000000000" pitchFamily="50" charset="0"/>
                <a:ea typeface="Times New Roman" panose="02020603050405020304" pitchFamily="18" charset="0"/>
              </a:rPr>
              <a:t> </a:t>
            </a:r>
            <a:endParaRPr lang="en-GB" sz="1200" dirty="0">
              <a:latin typeface="Bloom Speak OT" panose="00000500000000000000" pitchFamily="50" charset="0"/>
              <a:ea typeface="Times New Roman" panose="02020603050405020304" pitchFamily="18" charset="0"/>
            </a:endParaRPr>
          </a:p>
          <a:p>
            <a:pPr>
              <a:lnSpc>
                <a:spcPct val="100000"/>
              </a:lnSpc>
              <a:tabLst>
                <a:tab pos="457200" algn="l"/>
              </a:tabLst>
            </a:pPr>
            <a:r>
              <a:rPr lang="cy-GB" sz="1200" b="1" cap="all" dirty="0">
                <a:latin typeface="Bloom Speak OT Heavy" panose="00000500000000000000" pitchFamily="50" charset="0"/>
                <a:ea typeface="Times New Roman" panose="02020603050405020304" pitchFamily="18" charset="0"/>
                <a:cs typeface="Times New Roman" panose="02020603050405020304" pitchFamily="18" charset="0"/>
              </a:rPr>
              <a:t>Effaith economaidd</a:t>
            </a:r>
            <a:endParaRPr lang="en-GB" sz="1200" dirty="0">
              <a:latin typeface="Bloom Speak OT Heavy" panose="00000500000000000000" pitchFamily="50" charset="0"/>
              <a:ea typeface="Times New Roman" panose="02020603050405020304" pitchFamily="18" charset="0"/>
              <a:cs typeface="Times New Roman" panose="02020603050405020304" pitchFamily="18" charset="0"/>
            </a:endParaRPr>
          </a:p>
          <a:p>
            <a:pPr>
              <a:lnSpc>
                <a:spcPct val="100000"/>
              </a:lnSpc>
              <a:tabLst>
                <a:tab pos="457200" algn="l"/>
              </a:tabLst>
            </a:pPr>
            <a:r>
              <a:rPr lang="cy-GB" sz="1200" dirty="0">
                <a:latin typeface="Bloom Speak OT" panose="00000500000000000000" pitchFamily="50" charset="0"/>
                <a:ea typeface="Times New Roman" panose="02020603050405020304" pitchFamily="18" charset="0"/>
                <a:cs typeface="Times New Roman" panose="02020603050405020304" pitchFamily="18" charset="0"/>
              </a:rPr>
              <a:t>Gan fod POPs yn amlbwrpas ac yn rhad i’w cynhyrchu, mae llawer o wledydd yn parhau i ganiatáu eu defnydd. Fodd bynnag, gall y costau economaidd o ddelio â'r llygredd sy'n deillio o hynny fod yn uchel. </a:t>
            </a:r>
            <a:br>
              <a:rPr lang="cy-GB" sz="1200" dirty="0">
                <a:latin typeface="Bloom Speak OT" panose="00000500000000000000" pitchFamily="50" charset="0"/>
                <a:ea typeface="Times New Roman" panose="02020603050405020304" pitchFamily="18" charset="0"/>
                <a:cs typeface="Times New Roman" panose="02020603050405020304" pitchFamily="18" charset="0"/>
              </a:rPr>
            </a:br>
            <a:br>
              <a:rPr lang="cy-GB" sz="1200" dirty="0">
                <a:latin typeface="Bloom Speak OT" panose="00000500000000000000" pitchFamily="50" charset="0"/>
                <a:ea typeface="Times New Roman" panose="02020603050405020304" pitchFamily="18" charset="0"/>
                <a:cs typeface="Times New Roman" panose="02020603050405020304" pitchFamily="18" charset="0"/>
              </a:rPr>
            </a:br>
            <a:r>
              <a:rPr lang="cy-GB" sz="1200" dirty="0">
                <a:latin typeface="Bloom Speak OT" panose="00000500000000000000" pitchFamily="50" charset="0"/>
                <a:ea typeface="Times New Roman" panose="02020603050405020304" pitchFamily="18" charset="0"/>
                <a:cs typeface="proxima-nova"/>
              </a:rPr>
              <a:t>Amcangyfrifir bod 2.8 biliwn o ddoleri wedi'u gwario ar garthu a phrosesu llygredd POP o gynhyrchu PCB yn y Rhine Delta ers 1997. </a:t>
            </a:r>
            <a:br>
              <a:rPr lang="cy-GB" sz="1200" dirty="0">
                <a:latin typeface="Bloom Speak OT" panose="00000500000000000000" pitchFamily="50" charset="0"/>
                <a:ea typeface="Times New Roman" panose="02020603050405020304" pitchFamily="18" charset="0"/>
                <a:cs typeface="proxima-nova"/>
              </a:rPr>
            </a:br>
            <a:br>
              <a:rPr lang="cy-GB" sz="1200" dirty="0">
                <a:latin typeface="Bloom Speak OT" panose="00000500000000000000" pitchFamily="50" charset="0"/>
                <a:ea typeface="Times New Roman" panose="02020603050405020304" pitchFamily="18" charset="0"/>
                <a:cs typeface="proxima-nova"/>
              </a:rPr>
            </a:br>
            <a:r>
              <a:rPr lang="cy-GB" sz="1200" dirty="0">
                <a:latin typeface="Bloom Speak OT" panose="00000500000000000000" pitchFamily="50" charset="0"/>
                <a:ea typeface="Times New Roman" panose="02020603050405020304" pitchFamily="18" charset="0"/>
                <a:cs typeface="proxima-nova"/>
              </a:rPr>
              <a:t>Yn yr Unol Daleithiau, bydd rhaid i'r General Electric Company (GE), a ollyngodd biffenyl polyclorinedig (PCB) dalu cyfanswm amcangyfrif o 1. 4 biliwn o ddoleri i gael gwared ar waddodion sydd wedi’u llygru gan PCB o Afon Hudson (Greenpeace, 2011).</a:t>
            </a:r>
            <a:endParaRPr lang="en-GB" sz="1200" dirty="0">
              <a:latin typeface="Bloom Speak OT" panose="00000500000000000000" pitchFamily="50" charset="0"/>
              <a:ea typeface="Times New Roman" panose="02020603050405020304" pitchFamily="18" charset="0"/>
            </a:endParaRPr>
          </a:p>
          <a:p>
            <a:pPr>
              <a:lnSpc>
                <a:spcPct val="100000"/>
              </a:lnSpc>
              <a:spcAft>
                <a:spcPts val="800"/>
              </a:spcAft>
              <a:tabLst>
                <a:tab pos="819150" algn="l"/>
              </a:tabLst>
            </a:pPr>
            <a:r>
              <a:rPr lang="cy-GB" sz="1200" dirty="0">
                <a:latin typeface="Bloom Speak OT" panose="00000500000000000000" pitchFamily="50" charset="0"/>
                <a:ea typeface="Calibri" panose="020F0502020204030204" pitchFamily="34" charset="0"/>
                <a:cs typeface="Times New Roman" panose="02020603050405020304" pitchFamily="18" charset="0"/>
              </a:rPr>
              <a:t> </a:t>
            </a:r>
            <a:endParaRPr lang="en-GB" sz="1200" dirty="0">
              <a:latin typeface="Bloom Speak OT" panose="00000500000000000000" pitchFamily="50" charset="0"/>
              <a:ea typeface="Calibri" panose="020F0502020204030204" pitchFamily="34" charset="0"/>
              <a:cs typeface="Times New Roman" panose="02020603050405020304" pitchFamily="18" charset="0"/>
            </a:endParaRPr>
          </a:p>
          <a:p>
            <a:pPr>
              <a:lnSpc>
                <a:spcPct val="100000"/>
              </a:lnSpc>
            </a:pPr>
            <a:endParaRPr lang="en-GB" sz="1400" dirty="0">
              <a:latin typeface="Bloom Speak OT" panose="00000500000000000000" pitchFamily="50" charset="0"/>
            </a:endParaRPr>
          </a:p>
        </p:txBody>
      </p:sp>
    </p:spTree>
    <p:extLst>
      <p:ext uri="{BB962C8B-B14F-4D97-AF65-F5344CB8AC3E}">
        <p14:creationId xmlns:p14="http://schemas.microsoft.com/office/powerpoint/2010/main" val="851336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66D304F-C051-4B62-9F86-1A1DEC888543}"/>
              </a:ext>
            </a:extLst>
          </p:cNvPr>
          <p:cNvSpPr>
            <a:spLocks noGrp="1"/>
          </p:cNvSpPr>
          <p:nvPr>
            <p:ph type="title"/>
          </p:nvPr>
        </p:nvSpPr>
        <p:spPr>
          <a:xfrm>
            <a:off x="838200" y="3905833"/>
            <a:ext cx="4215063" cy="2398713"/>
          </a:xfrm>
        </p:spPr>
        <p:txBody>
          <a:bodyPr>
            <a:normAutofit/>
          </a:bodyPr>
          <a:lstStyle/>
          <a:p>
            <a:pPr algn="ctr"/>
            <a:r>
              <a:rPr lang="en-GB" dirty="0">
                <a:solidFill>
                  <a:srgbClr val="02165E"/>
                </a:solidFill>
                <a:latin typeface="Bloom Speak OT Heavy" panose="00000500000000000000" pitchFamily="50" charset="0"/>
              </a:rPr>
              <a:t>Beth y </a:t>
            </a:r>
            <a:r>
              <a:rPr lang="en-GB" dirty="0" err="1">
                <a:solidFill>
                  <a:srgbClr val="02165E"/>
                </a:solidFill>
                <a:latin typeface="Bloom Speak OT Heavy" panose="00000500000000000000" pitchFamily="50" charset="0"/>
              </a:rPr>
              <a:t>gellir</a:t>
            </a:r>
            <a:r>
              <a:rPr lang="en-GB" dirty="0">
                <a:solidFill>
                  <a:srgbClr val="02165E"/>
                </a:solidFill>
                <a:latin typeface="Bloom Speak OT Heavy" panose="00000500000000000000" pitchFamily="50" charset="0"/>
              </a:rPr>
              <a:t> </a:t>
            </a:r>
            <a:r>
              <a:rPr lang="en-GB" dirty="0" err="1">
                <a:solidFill>
                  <a:srgbClr val="02165E"/>
                </a:solidFill>
                <a:latin typeface="Bloom Speak OT Heavy" panose="00000500000000000000" pitchFamily="50" charset="0"/>
              </a:rPr>
              <a:t>ei</a:t>
            </a:r>
            <a:r>
              <a:rPr lang="en-GB" dirty="0">
                <a:solidFill>
                  <a:srgbClr val="02165E"/>
                </a:solidFill>
                <a:latin typeface="Bloom Speak OT Heavy" panose="00000500000000000000" pitchFamily="50" charset="0"/>
              </a:rPr>
              <a:t> </a:t>
            </a:r>
            <a:r>
              <a:rPr lang="en-GB" dirty="0" err="1">
                <a:solidFill>
                  <a:srgbClr val="02165E"/>
                </a:solidFill>
                <a:latin typeface="Bloom Speak OT Heavy" panose="00000500000000000000" pitchFamily="50" charset="0"/>
              </a:rPr>
              <a:t>wneud</a:t>
            </a:r>
            <a:r>
              <a:rPr lang="en-GB" dirty="0">
                <a:solidFill>
                  <a:srgbClr val="02165E"/>
                </a:solidFill>
                <a:latin typeface="Bloom Speak OT Heavy" panose="00000500000000000000" pitchFamily="50" charset="0"/>
              </a:rPr>
              <a:t>?</a:t>
            </a:r>
          </a:p>
        </p:txBody>
      </p:sp>
      <p:pic>
        <p:nvPicPr>
          <p:cNvPr id="1026" name="Picture 2" descr="Greenpeace UK">
            <a:extLst>
              <a:ext uri="{FF2B5EF4-FFF2-40B4-BE49-F238E27FC236}">
                <a16:creationId xmlns:a16="http://schemas.microsoft.com/office/drawing/2014/main" id="{9DF52F38-95A5-44AD-A21D-E9D526F208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58955" y="985729"/>
            <a:ext cx="9875259" cy="160472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6806DF9-5B52-4AD3-A520-42F46BF50A21}"/>
              </a:ext>
            </a:extLst>
          </p:cNvPr>
          <p:cNvSpPr>
            <a:spLocks noGrp="1"/>
          </p:cNvSpPr>
          <p:nvPr>
            <p:ph idx="1"/>
          </p:nvPr>
        </p:nvSpPr>
        <p:spPr>
          <a:xfrm>
            <a:off x="5630779" y="3884452"/>
            <a:ext cx="5723021" cy="2398713"/>
          </a:xfrm>
        </p:spPr>
        <p:txBody>
          <a:bodyPr anchor="ctr">
            <a:normAutofit/>
          </a:bodyPr>
          <a:lstStyle/>
          <a:p>
            <a:pPr marL="0" indent="0">
              <a:buNone/>
            </a:pPr>
            <a:r>
              <a:rPr lang="cy-GB" sz="2000" dirty="0">
                <a:solidFill>
                  <a:srgbClr val="02165E"/>
                </a:solidFill>
                <a:latin typeface="Bloom Speak OT" panose="00000500000000000000" pitchFamily="50" charset="0"/>
              </a:rPr>
              <a:t>Mae Greenpeace yn gofyn i:</a:t>
            </a:r>
          </a:p>
          <a:p>
            <a:r>
              <a:rPr lang="cy-GB" sz="2000" dirty="0">
                <a:solidFill>
                  <a:srgbClr val="02165E"/>
                </a:solidFill>
                <a:latin typeface="Bloom Speak OT" panose="00000500000000000000" pitchFamily="50" charset="0"/>
              </a:rPr>
              <a:t>Llywodraethau fabwysiadu ymrwymiad gwleidyddol o gael sero gollyngiadau. </a:t>
            </a:r>
          </a:p>
          <a:p>
            <a:r>
              <a:rPr lang="cy-GB" sz="2000" dirty="0">
                <a:solidFill>
                  <a:srgbClr val="02165E"/>
                </a:solidFill>
                <a:latin typeface="Bloom Speak OT" panose="00000500000000000000" pitchFamily="50" charset="0"/>
              </a:rPr>
              <a:t>Unigolion hyrwyddo dillad di-wenwynig</a:t>
            </a:r>
          </a:p>
        </p:txBody>
      </p:sp>
    </p:spTree>
    <p:extLst>
      <p:ext uri="{BB962C8B-B14F-4D97-AF65-F5344CB8AC3E}">
        <p14:creationId xmlns:p14="http://schemas.microsoft.com/office/powerpoint/2010/main" val="1313681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A8D509-BABE-4C95-BD60-39277588792A}"/>
              </a:ext>
            </a:extLst>
          </p:cNvPr>
          <p:cNvSpPr>
            <a:spLocks noGrp="1"/>
          </p:cNvSpPr>
          <p:nvPr>
            <p:ph type="title"/>
          </p:nvPr>
        </p:nvSpPr>
        <p:spPr>
          <a:xfrm>
            <a:off x="963654" y="573216"/>
            <a:ext cx="4784796" cy="1330840"/>
          </a:xfrm>
        </p:spPr>
        <p:txBody>
          <a:bodyPr>
            <a:normAutofit/>
          </a:bodyPr>
          <a:lstStyle/>
          <a:p>
            <a:pPr algn="ctr"/>
            <a:r>
              <a:rPr lang="cy-GB" dirty="0">
                <a:solidFill>
                  <a:srgbClr val="02165E"/>
                </a:solidFill>
                <a:latin typeface="Bloom Speak OT Heavy" panose="00000500000000000000" pitchFamily="50" charset="0"/>
              </a:rPr>
              <a:t>Beth y gellir ei wneud?</a:t>
            </a:r>
          </a:p>
        </p:txBody>
      </p:sp>
      <p:sp>
        <p:nvSpPr>
          <p:cNvPr id="77" name="Content Placeholder 76">
            <a:extLst>
              <a:ext uri="{FF2B5EF4-FFF2-40B4-BE49-F238E27FC236}">
                <a16:creationId xmlns:a16="http://schemas.microsoft.com/office/drawing/2014/main" id="{1D61D732-7B47-4236-818F-6A89AB249199}"/>
              </a:ext>
            </a:extLst>
          </p:cNvPr>
          <p:cNvSpPr>
            <a:spLocks noGrp="1"/>
          </p:cNvSpPr>
          <p:nvPr>
            <p:ph idx="1"/>
          </p:nvPr>
        </p:nvSpPr>
        <p:spPr>
          <a:xfrm>
            <a:off x="1137034" y="2194102"/>
            <a:ext cx="4438036" cy="3908585"/>
          </a:xfrm>
        </p:spPr>
        <p:txBody>
          <a:bodyPr>
            <a:normAutofit/>
          </a:bodyPr>
          <a:lstStyle/>
          <a:p>
            <a:pPr marL="0" indent="0" algn="ctr">
              <a:buNone/>
            </a:pPr>
            <a:r>
              <a:rPr lang="cy-GB" dirty="0">
                <a:solidFill>
                  <a:srgbClr val="02165E"/>
                </a:solidFill>
                <a:latin typeface="Bloom Speak OT" panose="00000500000000000000" pitchFamily="50" charset="0"/>
              </a:rPr>
              <a:t>Ymunwch â / cefnogwch / sefydlwch Pwyllgor Eco a gweithiwch gydag Eco-</a:t>
            </a:r>
            <a:r>
              <a:rPr lang="cy-GB" dirty="0" err="1">
                <a:solidFill>
                  <a:srgbClr val="02165E"/>
                </a:solidFill>
                <a:latin typeface="Bloom Speak OT" panose="00000500000000000000" pitchFamily="50" charset="0"/>
              </a:rPr>
              <a:t>Sgolion</a:t>
            </a:r>
            <a:r>
              <a:rPr lang="cy-GB" dirty="0">
                <a:solidFill>
                  <a:srgbClr val="02165E"/>
                </a:solidFill>
                <a:latin typeface="Bloom Speak OT" panose="00000500000000000000" pitchFamily="50" charset="0"/>
              </a:rPr>
              <a:t> i yrru newid amgylcheddol o fewn eich ysgol a’ch cymuned lleol</a:t>
            </a:r>
          </a:p>
        </p:txBody>
      </p:sp>
      <p:pic>
        <p:nvPicPr>
          <p:cNvPr id="5" name="Content Placeholder 4" descr="Logo, company name&#10;&#10;Description automatically generated">
            <a:extLst>
              <a:ext uri="{FF2B5EF4-FFF2-40B4-BE49-F238E27FC236}">
                <a16:creationId xmlns:a16="http://schemas.microsoft.com/office/drawing/2014/main" id="{4E65452D-1294-4045-A2F4-DEE26799F1A8}"/>
              </a:ext>
            </a:extLst>
          </p:cNvPr>
          <p:cNvPicPr>
            <a:picLocks noChangeAspect="1"/>
          </p:cNvPicPr>
          <p:nvPr/>
        </p:nvPicPr>
        <p:blipFill rotWithShape="1">
          <a:blip r:embed="rId2">
            <a:extLst>
              <a:ext uri="{28A0092B-C50C-407E-A947-70E740481C1C}">
                <a14:useLocalDpi xmlns:a14="http://schemas.microsoft.com/office/drawing/2010/main" val="0"/>
              </a:ext>
            </a:extLst>
          </a:blip>
          <a:srcRect l="18467" t="15855" r="15742" b="16883"/>
          <a:stretch/>
        </p:blipFill>
        <p:spPr>
          <a:xfrm>
            <a:off x="6741994" y="218620"/>
            <a:ext cx="5450006" cy="6692990"/>
          </a:xfrm>
          <a:prstGeom prst="rect">
            <a:avLst/>
          </a:prstGeom>
        </p:spPr>
      </p:pic>
      <p:sp>
        <p:nvSpPr>
          <p:cNvPr id="13" name="TextBox 12">
            <a:extLst>
              <a:ext uri="{FF2B5EF4-FFF2-40B4-BE49-F238E27FC236}">
                <a16:creationId xmlns:a16="http://schemas.microsoft.com/office/drawing/2014/main" id="{C7CEA657-8EF6-42F5-9070-C26440A27AB7}"/>
              </a:ext>
            </a:extLst>
          </p:cNvPr>
          <p:cNvSpPr txBox="1"/>
          <p:nvPr/>
        </p:nvSpPr>
        <p:spPr>
          <a:xfrm>
            <a:off x="63930" y="6493552"/>
            <a:ext cx="6094602" cy="246221"/>
          </a:xfrm>
          <a:prstGeom prst="rect">
            <a:avLst/>
          </a:prstGeom>
          <a:noFill/>
        </p:spPr>
        <p:txBody>
          <a:bodyPr wrap="square">
            <a:spAutoFit/>
          </a:bodyPr>
          <a:lstStyle/>
          <a:p>
            <a:r>
              <a:rPr lang="en-GB" sz="1000" dirty="0">
                <a:latin typeface="Bloom Speak OT" panose="00000500000000000000" pitchFamily="50" charset="0"/>
              </a:rPr>
              <a:t>Eco-</a:t>
            </a:r>
            <a:r>
              <a:rPr lang="en-GB" sz="1000" dirty="0" err="1">
                <a:latin typeface="Bloom Speak OT" panose="00000500000000000000" pitchFamily="50" charset="0"/>
              </a:rPr>
              <a:t>Sgolion</a:t>
            </a:r>
            <a:r>
              <a:rPr lang="en-GB" sz="1000" dirty="0">
                <a:latin typeface="Bloom Speak OT" panose="00000500000000000000" pitchFamily="50" charset="0"/>
              </a:rPr>
              <a:t> | </a:t>
            </a:r>
            <a:r>
              <a:rPr lang="en-GB" sz="1000" dirty="0" err="1">
                <a:latin typeface="Bloom Speak OT" panose="00000500000000000000" pitchFamily="50" charset="0"/>
              </a:rPr>
              <a:t>Cadwch</a:t>
            </a:r>
            <a:r>
              <a:rPr lang="en-GB" sz="1000" dirty="0">
                <a:latin typeface="Bloom Speak OT" panose="00000500000000000000" pitchFamily="50" charset="0"/>
              </a:rPr>
              <a:t> </a:t>
            </a:r>
            <a:r>
              <a:rPr lang="en-GB" sz="1000" dirty="0" err="1">
                <a:latin typeface="Bloom Speak OT" panose="00000500000000000000" pitchFamily="50" charset="0"/>
              </a:rPr>
              <a:t>Gymru’n</a:t>
            </a:r>
            <a:r>
              <a:rPr lang="en-GB" sz="1000" dirty="0">
                <a:latin typeface="Bloom Speak OT" panose="00000500000000000000" pitchFamily="50" charset="0"/>
              </a:rPr>
              <a:t> </a:t>
            </a:r>
            <a:r>
              <a:rPr lang="en-GB" sz="1000" dirty="0" err="1">
                <a:latin typeface="Bloom Speak OT" panose="00000500000000000000" pitchFamily="50" charset="0"/>
              </a:rPr>
              <a:t>Daclus</a:t>
            </a:r>
            <a:endParaRPr lang="en-GB" sz="1000" dirty="0">
              <a:latin typeface="Bloom Speak OT" panose="00000500000000000000" pitchFamily="50" charset="0"/>
            </a:endParaRPr>
          </a:p>
        </p:txBody>
      </p:sp>
    </p:spTree>
    <p:extLst>
      <p:ext uri="{BB962C8B-B14F-4D97-AF65-F5344CB8AC3E}">
        <p14:creationId xmlns:p14="http://schemas.microsoft.com/office/powerpoint/2010/main" val="1200432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1326573" y="1122363"/>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dirty="0">
                <a:solidFill>
                  <a:schemeClr val="bg1"/>
                </a:solidFill>
                <a:latin typeface="Bloom Speak OT Heavy" panose="00000500000000000000" pitchFamily="50" charset="0"/>
              </a:rPr>
              <a:t>#ArFrigYDon</a:t>
            </a:r>
            <a:endParaRPr lang="en-US" sz="7200" dirty="0">
              <a:solidFill>
                <a:schemeClr val="bg1"/>
              </a:solidFill>
              <a:latin typeface="Bloom Speak OT Heavy" panose="00000500000000000000" pitchFamily="50" charset="0"/>
            </a:endParaRPr>
          </a:p>
        </p:txBody>
      </p:sp>
      <p:pic>
        <p:nvPicPr>
          <p:cNvPr id="1026" name="Picture 2">
            <a:extLst>
              <a:ext uri="{FF2B5EF4-FFF2-40B4-BE49-F238E27FC236}">
                <a16:creationId xmlns:a16="http://schemas.microsoft.com/office/drawing/2014/main" id="{884A61EC-BBC9-44F0-9B93-D4752D898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5334000"/>
            <a:ext cx="73533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706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7BFA054-52D3-413A-89D0-9F09C9A6D8C8}"/>
              </a:ext>
            </a:extLst>
          </p:cNvPr>
          <p:cNvPicPr>
            <a:picLocks noChangeAspect="1" noChangeArrowheads="1"/>
          </p:cNvPicPr>
          <p:nvPr/>
        </p:nvPicPr>
        <p:blipFill>
          <a:blip r:embed="rId3"/>
          <a:srcRect t="5" b="5"/>
          <a:stretch/>
        </p:blipFill>
        <p:spPr bwMode="auto">
          <a:xfrm>
            <a:off x="20" y="0"/>
            <a:ext cx="12191980" cy="348805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05F36AA-E9DB-4F0B-82D7-E33D6221AE0A}"/>
              </a:ext>
            </a:extLst>
          </p:cNvPr>
          <p:cNvSpPr>
            <a:spLocks noGrp="1"/>
          </p:cNvSpPr>
          <p:nvPr>
            <p:ph idx="1"/>
          </p:nvPr>
        </p:nvSpPr>
        <p:spPr>
          <a:xfrm>
            <a:off x="3142695" y="3238500"/>
            <a:ext cx="8937544" cy="3678863"/>
          </a:xfrm>
        </p:spPr>
        <p:txBody>
          <a:bodyPr anchor="ctr">
            <a:normAutofit/>
          </a:bodyPr>
          <a:lstStyle/>
          <a:p>
            <a:pPr fontAlgn="base"/>
            <a:r>
              <a:rPr lang="cy-GB" dirty="0">
                <a:solidFill>
                  <a:srgbClr val="02165E"/>
                </a:solidFill>
                <a:latin typeface="Bloom Speak OT" panose="00000500000000000000" pitchFamily="50" charset="0"/>
              </a:rPr>
              <a:t>Mae tua 5,000 o gyfansoddion wedi’u fflworeiddio (fluorinated compounds) o’r enw PFAS.</a:t>
            </a:r>
          </a:p>
          <a:p>
            <a:pPr fontAlgn="base"/>
            <a:r>
              <a:rPr lang="cy-GB" dirty="0">
                <a:solidFill>
                  <a:srgbClr val="02165E"/>
                </a:solidFill>
                <a:latin typeface="Bloom Speak OT" panose="00000500000000000000" pitchFamily="50" charset="0"/>
              </a:rPr>
              <a:t> Cemegion parhaus yw’r enw am gemegion sy’n para am byth. Dydy’r cemegion gwenwynig hyn byth yn dadelfennu. Maen nhw’n aros yn yr amgylchedd ac yn mynd i mewn i’r gadwyn fwyd. Mae penawdau yn codi trwy’r amser am gemegion parhaus sy’n cael eu canfod ym mhopeth o ddillad i ddŵr.   </a:t>
            </a:r>
          </a:p>
        </p:txBody>
      </p:sp>
      <p:sp>
        <p:nvSpPr>
          <p:cNvPr id="2" name="Title 1">
            <a:extLst>
              <a:ext uri="{FF2B5EF4-FFF2-40B4-BE49-F238E27FC236}">
                <a16:creationId xmlns:a16="http://schemas.microsoft.com/office/drawing/2014/main" id="{DEE52CB5-51BA-47EC-88E6-643329A1FC7C}"/>
              </a:ext>
            </a:extLst>
          </p:cNvPr>
          <p:cNvSpPr>
            <a:spLocks noGrp="1"/>
          </p:cNvSpPr>
          <p:nvPr>
            <p:ph type="title"/>
          </p:nvPr>
        </p:nvSpPr>
        <p:spPr>
          <a:xfrm>
            <a:off x="111762" y="3976369"/>
            <a:ext cx="2673642" cy="2452687"/>
          </a:xfrm>
        </p:spPr>
        <p:txBody>
          <a:bodyPr anchor="ctr">
            <a:normAutofit/>
          </a:bodyPr>
          <a:lstStyle/>
          <a:p>
            <a:r>
              <a:rPr lang="cy-GB" sz="2800" dirty="0">
                <a:solidFill>
                  <a:srgbClr val="02165E"/>
                </a:solidFill>
                <a:latin typeface="Bloom Speak OT Heavy" panose="00000500000000000000" pitchFamily="50" charset="0"/>
              </a:rPr>
              <a:t>Cemegion parhaus (Forever Chemicals)</a:t>
            </a:r>
            <a:br>
              <a:rPr lang="cy-GB" sz="2800" dirty="0">
                <a:solidFill>
                  <a:srgbClr val="02165E"/>
                </a:solidFill>
                <a:latin typeface="Bloom Speak OT Heavy" panose="00000500000000000000" pitchFamily="50" charset="0"/>
              </a:rPr>
            </a:br>
            <a:r>
              <a:rPr lang="cy-GB" sz="2800" dirty="0">
                <a:solidFill>
                  <a:srgbClr val="02165E"/>
                </a:solidFill>
                <a:latin typeface="Bloom Speak OT Heavy" panose="00000500000000000000" pitchFamily="50" charset="0"/>
              </a:rPr>
              <a:t>(PFAS)</a:t>
            </a:r>
          </a:p>
        </p:txBody>
      </p:sp>
    </p:spTree>
    <p:extLst>
      <p:ext uri="{BB962C8B-B14F-4D97-AF65-F5344CB8AC3E}">
        <p14:creationId xmlns:p14="http://schemas.microsoft.com/office/powerpoint/2010/main" val="3973464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0ECAD5-EF5A-4C21-942B-E05537DCB1F8}"/>
              </a:ext>
            </a:extLst>
          </p:cNvPr>
          <p:cNvSpPr>
            <a:spLocks noGrp="1"/>
          </p:cNvSpPr>
          <p:nvPr>
            <p:ph type="body" sz="half" idx="2"/>
          </p:nvPr>
        </p:nvSpPr>
        <p:spPr>
          <a:xfrm>
            <a:off x="3237961" y="1303001"/>
            <a:ext cx="5355623" cy="2095500"/>
          </a:xfrm>
        </p:spPr>
        <p:txBody>
          <a:bodyPr/>
          <a:lstStyle/>
          <a:p>
            <a:pPr marL="285750" indent="-285750">
              <a:buFont typeface="Arial" panose="020B0604020202020204" pitchFamily="34" charset="0"/>
              <a:buChar char="•"/>
            </a:pPr>
            <a:r>
              <a:rPr lang="cy-GB" sz="2000" dirty="0">
                <a:latin typeface="Bloom Speak OT" panose="00000500000000000000" pitchFamily="50" charset="0"/>
              </a:rPr>
              <a:t>Dillad gwrth-ddŵr</a:t>
            </a:r>
          </a:p>
          <a:p>
            <a:pPr marL="285750" indent="-285750">
              <a:buFont typeface="Arial" panose="020B0604020202020204" pitchFamily="34" charset="0"/>
              <a:buChar char="•"/>
            </a:pPr>
            <a:r>
              <a:rPr lang="cy-GB" sz="2000" dirty="0">
                <a:latin typeface="Bloom Speak OT" panose="00000500000000000000" pitchFamily="50" charset="0"/>
              </a:rPr>
              <a:t>Dillad gwrth-staen </a:t>
            </a:r>
          </a:p>
          <a:p>
            <a:pPr marL="285750" indent="-285750">
              <a:buFont typeface="Arial" panose="020B0604020202020204" pitchFamily="34" charset="0"/>
              <a:buChar char="•"/>
            </a:pPr>
            <a:r>
              <a:rPr lang="cy-GB" sz="2000" dirty="0">
                <a:latin typeface="Bloom Speak OT" panose="00000500000000000000" pitchFamily="50" charset="0"/>
              </a:rPr>
              <a:t>Sosbenni gyda gorchudd Non – Stick </a:t>
            </a:r>
          </a:p>
          <a:p>
            <a:pPr marL="285750" indent="-285750">
              <a:buFont typeface="Arial" panose="020B0604020202020204" pitchFamily="34" charset="0"/>
              <a:buChar char="•"/>
            </a:pPr>
            <a:r>
              <a:rPr lang="cy-GB" sz="2000" dirty="0">
                <a:latin typeface="Bloom Speak OT" panose="00000500000000000000" pitchFamily="50" charset="0"/>
              </a:rPr>
              <a:t>Fflos deintyddol</a:t>
            </a:r>
          </a:p>
          <a:p>
            <a:pPr marL="285750" indent="-285750">
              <a:buFont typeface="Arial" panose="020B0604020202020204" pitchFamily="34" charset="0"/>
              <a:buChar char="•"/>
            </a:pPr>
            <a:r>
              <a:rPr lang="cy-GB" sz="2000" dirty="0">
                <a:latin typeface="Bloom Speak OT" panose="00000500000000000000" pitchFamily="50" charset="0"/>
              </a:rPr>
              <a:t>Matresi gwrth-ddŵr</a:t>
            </a:r>
          </a:p>
          <a:p>
            <a:pPr marL="285750" indent="-285750">
              <a:buFont typeface="Arial" panose="020B0604020202020204" pitchFamily="34" charset="0"/>
              <a:buChar char="•"/>
            </a:pPr>
            <a:r>
              <a:rPr lang="cy-GB" sz="2000" dirty="0">
                <a:latin typeface="Bloom Speak OT" panose="00000500000000000000" pitchFamily="50" charset="0"/>
              </a:rPr>
              <a:t>Soffas sy’n gwrth sefyll staeniau</a:t>
            </a:r>
          </a:p>
          <a:p>
            <a:pPr marL="285750" indent="-285750">
              <a:buFont typeface="Arial" panose="020B0604020202020204" pitchFamily="34" charset="0"/>
              <a:buChar char="•"/>
            </a:pPr>
            <a:r>
              <a:rPr lang="cy-GB" sz="2000" dirty="0">
                <a:latin typeface="Bloom Speak OT" panose="00000500000000000000" pitchFamily="50" charset="0"/>
              </a:rPr>
              <a:t>Systemau lleihau ffrithiant yn y diwydiant gweithgynhyrchu </a:t>
            </a:r>
          </a:p>
          <a:p>
            <a:pPr marL="285750" indent="-285750">
              <a:buFont typeface="Arial" panose="020B0604020202020204" pitchFamily="34" charset="0"/>
              <a:buChar char="•"/>
            </a:pPr>
            <a:r>
              <a:rPr lang="cy-GB" sz="2000" dirty="0">
                <a:latin typeface="Bloom Speak OT" panose="00000500000000000000" pitchFamily="50" charset="0"/>
              </a:rPr>
              <a:t>Systemau chwistrellu ar gyfer tannau deuol </a:t>
            </a:r>
          </a:p>
          <a:p>
            <a:pPr marL="285750" indent="-285750">
              <a:buFont typeface="Arial" panose="020B0604020202020204" pitchFamily="34" charset="0"/>
              <a:buChar char="•"/>
            </a:pPr>
            <a:r>
              <a:rPr lang="cy-GB" sz="2000" dirty="0">
                <a:latin typeface="Bloom Speak OT" panose="00000500000000000000" pitchFamily="50" charset="0"/>
              </a:rPr>
              <a:t>Pecynnu bwyd gwrthsaim </a:t>
            </a:r>
          </a:p>
          <a:p>
            <a:pPr marL="285750" indent="-285750">
              <a:buFont typeface="Arial" panose="020B0604020202020204" pitchFamily="34" charset="0"/>
              <a:buChar char="•"/>
            </a:pPr>
            <a:endParaRPr lang="en-GB" sz="2000" dirty="0">
              <a:latin typeface="Bloom Speak OT" panose="00000500000000000000" pitchFamily="50" charset="0"/>
            </a:endParaRPr>
          </a:p>
        </p:txBody>
      </p:sp>
      <p:sp>
        <p:nvSpPr>
          <p:cNvPr id="3" name="Title 1">
            <a:extLst>
              <a:ext uri="{FF2B5EF4-FFF2-40B4-BE49-F238E27FC236}">
                <a16:creationId xmlns:a16="http://schemas.microsoft.com/office/drawing/2014/main" id="{57E9BEDA-54A8-4542-B7A8-8D94DAACF354}"/>
              </a:ext>
            </a:extLst>
          </p:cNvPr>
          <p:cNvSpPr>
            <a:spLocks noGrp="1"/>
          </p:cNvSpPr>
          <p:nvPr/>
        </p:nvSpPr>
        <p:spPr>
          <a:xfrm>
            <a:off x="1246574" y="6195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y-GB" sz="3600" dirty="0">
                <a:solidFill>
                  <a:srgbClr val="02165E"/>
                </a:solidFill>
                <a:latin typeface="Bloom Speak OT Heavy" panose="00000500000000000000" pitchFamily="50" charset="0"/>
              </a:rPr>
              <a:t>Rhai pethau sy’n cynnwys PFAS</a:t>
            </a:r>
          </a:p>
        </p:txBody>
      </p:sp>
      <p:sp>
        <p:nvSpPr>
          <p:cNvPr id="4" name="TextBox 3">
            <a:extLst>
              <a:ext uri="{FF2B5EF4-FFF2-40B4-BE49-F238E27FC236}">
                <a16:creationId xmlns:a16="http://schemas.microsoft.com/office/drawing/2014/main" id="{D7F4D1CA-30BB-4F6E-861A-4729593CE338}"/>
              </a:ext>
            </a:extLst>
          </p:cNvPr>
          <p:cNvSpPr txBox="1"/>
          <p:nvPr/>
        </p:nvSpPr>
        <p:spPr>
          <a:xfrm>
            <a:off x="9391484" y="5124111"/>
            <a:ext cx="4523874"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y-GB" sz="1100" dirty="0">
                <a:latin typeface="Bloom Speak OT" panose="00000500000000000000" pitchFamily="50" charset="0"/>
              </a:rPr>
              <a:t>Cyfeiriad:</a:t>
            </a:r>
          </a:p>
          <a:p>
            <a:r>
              <a:rPr lang="en-GB" sz="1100" dirty="0">
                <a:latin typeface="Bloom Speak OT" panose="00000500000000000000" pitchFamily="50" charset="0"/>
                <a:hlinkClick r:id="rId2"/>
              </a:rPr>
              <a:t>Centre of Disease Control (USA) (cdc.gov)</a:t>
            </a:r>
            <a:endParaRPr lang="en-GB" sz="1100" dirty="0">
              <a:latin typeface="Bloom Speak OT" panose="00000500000000000000" pitchFamily="50" charset="0"/>
            </a:endParaRPr>
          </a:p>
        </p:txBody>
      </p:sp>
    </p:spTree>
    <p:extLst>
      <p:ext uri="{BB962C8B-B14F-4D97-AF65-F5344CB8AC3E}">
        <p14:creationId xmlns:p14="http://schemas.microsoft.com/office/powerpoint/2010/main" val="3873725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029F2F-1F82-4779-825F-6F0311CDFA29}"/>
              </a:ext>
            </a:extLst>
          </p:cNvPr>
          <p:cNvSpPr txBox="1">
            <a:spLocks/>
          </p:cNvSpPr>
          <p:nvPr/>
        </p:nvSpPr>
        <p:spPr>
          <a:xfrm>
            <a:off x="722790" y="880029"/>
            <a:ext cx="10515600" cy="132556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dirty="0">
              <a:solidFill>
                <a:srgbClr val="02165E"/>
              </a:solidFill>
              <a:latin typeface="Bloom Speak OT Heavy" panose="00000500000000000000" pitchFamily="50" charset="0"/>
            </a:endParaRPr>
          </a:p>
        </p:txBody>
      </p:sp>
      <p:sp>
        <p:nvSpPr>
          <p:cNvPr id="5" name="Text Placeholder 4">
            <a:extLst>
              <a:ext uri="{FF2B5EF4-FFF2-40B4-BE49-F238E27FC236}">
                <a16:creationId xmlns:a16="http://schemas.microsoft.com/office/drawing/2014/main" id="{C2B2C5C9-A0FB-4E18-B9B3-FEFA74245997}"/>
              </a:ext>
            </a:extLst>
          </p:cNvPr>
          <p:cNvSpPr>
            <a:spLocks noGrp="1"/>
          </p:cNvSpPr>
          <p:nvPr>
            <p:ph type="body" sz="half" idx="2"/>
          </p:nvPr>
        </p:nvSpPr>
        <p:spPr>
          <a:xfrm>
            <a:off x="2042149" y="1778200"/>
            <a:ext cx="7876882" cy="2095500"/>
          </a:xfrm>
        </p:spPr>
        <p:txBody>
          <a:bodyPr/>
          <a:lstStyle/>
          <a:p>
            <a:r>
              <a:rPr lang="cy-GB" sz="2000" dirty="0">
                <a:latin typeface="Bloom Speak OT" panose="00000500000000000000" pitchFamily="50" charset="0"/>
              </a:rPr>
              <a:t>Mae PFAS yn cymryd amser hir i ddadfeilio. Hanner oes PFAS yw tua 25-35 blwyddyn. S. Hanner oes yw’r term am ba mor hir mae’n ei gymryd i hanner y cemegyn ddadfeilio. </a:t>
            </a:r>
          </a:p>
          <a:p>
            <a:r>
              <a:rPr lang="cy-GB" sz="2000" dirty="0">
                <a:latin typeface="Bloom Speak OT" panose="00000500000000000000" pitchFamily="50" charset="0"/>
              </a:rPr>
              <a:t> Mae hyn yn golygu y gallan nhw gronni yn y gadwyn fwyd (biogroniad). Mae pob lefel o’r gadwyn fwyd yn fwy gwenwynig na’r un flaenorol.  </a:t>
            </a:r>
          </a:p>
          <a:p>
            <a:r>
              <a:rPr lang="cy-GB" sz="2000" dirty="0">
                <a:latin typeface="Bloom Speak OT" panose="00000500000000000000" pitchFamily="50" charset="0"/>
              </a:rPr>
              <a:t>Mae’n gallu achosi newidiadau i’r afu, lefelau’r hormonau (niweidiol o ran atgynhyrchu) ac imiwnedd addasol mewn anifeiliaid</a:t>
            </a:r>
          </a:p>
          <a:p>
            <a:r>
              <a:rPr lang="cy-GB" sz="2000" dirty="0">
                <a:latin typeface="Bloom Speak OT" panose="00000500000000000000" pitchFamily="50" charset="0"/>
              </a:rPr>
              <a:t>Gall gynyddu’r risg o ganserau megis canser yr aren, colesterol uchel, llid y coluddyn a chymhlethdodau yn ystod beichiogrwydd.  </a:t>
            </a:r>
          </a:p>
          <a:p>
            <a:endParaRPr lang="en-GB" dirty="0"/>
          </a:p>
        </p:txBody>
      </p:sp>
      <p:sp>
        <p:nvSpPr>
          <p:cNvPr id="6" name="TextBox 5">
            <a:extLst>
              <a:ext uri="{FF2B5EF4-FFF2-40B4-BE49-F238E27FC236}">
                <a16:creationId xmlns:a16="http://schemas.microsoft.com/office/drawing/2014/main" id="{1ABE95A3-3452-4598-86D4-A8C1552058A4}"/>
              </a:ext>
            </a:extLst>
          </p:cNvPr>
          <p:cNvSpPr txBox="1"/>
          <p:nvPr/>
        </p:nvSpPr>
        <p:spPr>
          <a:xfrm>
            <a:off x="1509204" y="803238"/>
            <a:ext cx="8220722" cy="523220"/>
          </a:xfrm>
          <a:prstGeom prst="rect">
            <a:avLst/>
          </a:prstGeom>
          <a:noFill/>
        </p:spPr>
        <p:txBody>
          <a:bodyPr wrap="square">
            <a:spAutoFit/>
          </a:bodyPr>
          <a:lstStyle/>
          <a:p>
            <a:r>
              <a:rPr lang="cy-GB" sz="2800" dirty="0">
                <a:solidFill>
                  <a:srgbClr val="02165E"/>
                </a:solidFill>
                <a:latin typeface="Bloom Speak OT Heavy" panose="00000500000000000000" pitchFamily="50" charset="0"/>
              </a:rPr>
              <a:t>Effeithiau PFAS ar iechyd yr amgylchedd ac iechyd dynol. </a:t>
            </a:r>
            <a:endParaRPr lang="en-GB" sz="2800" dirty="0">
              <a:solidFill>
                <a:srgbClr val="02165E"/>
              </a:solidFill>
              <a:latin typeface="Bloom Speak OT Heavy" panose="00000500000000000000" pitchFamily="50" charset="0"/>
            </a:endParaRPr>
          </a:p>
        </p:txBody>
      </p:sp>
      <p:sp>
        <p:nvSpPr>
          <p:cNvPr id="7" name="TextBox 3">
            <a:extLst>
              <a:ext uri="{FF2B5EF4-FFF2-40B4-BE49-F238E27FC236}">
                <a16:creationId xmlns:a16="http://schemas.microsoft.com/office/drawing/2014/main" id="{EF096737-04DD-4C1E-B44F-2253D32C94E0}"/>
              </a:ext>
            </a:extLst>
          </p:cNvPr>
          <p:cNvSpPr txBox="1"/>
          <p:nvPr/>
        </p:nvSpPr>
        <p:spPr>
          <a:xfrm>
            <a:off x="10154964" y="5330578"/>
            <a:ext cx="452387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latin typeface="Bloom Speak OT" panose="00000500000000000000" pitchFamily="50" charset="0"/>
              </a:rPr>
              <a:t>Cyfeiriad</a:t>
            </a:r>
            <a:r>
              <a:rPr lang="en-GB" sz="800" dirty="0">
                <a:latin typeface="Bloom Speak OT" panose="00000500000000000000" pitchFamily="50" charset="0"/>
              </a:rPr>
              <a:t>:</a:t>
            </a:r>
          </a:p>
          <a:p>
            <a:r>
              <a:rPr lang="en-GB" sz="800" dirty="0">
                <a:latin typeface="Bloom Speak OT" panose="00000500000000000000" pitchFamily="50" charset="0"/>
                <a:hlinkClick r:id="rId2"/>
              </a:rPr>
              <a:t>Centre of Disease Control (USA) (cdc.gov)</a:t>
            </a:r>
            <a:endParaRPr lang="en-GB" sz="800" dirty="0">
              <a:latin typeface="Bloom Speak OT" panose="00000500000000000000" pitchFamily="50" charset="0"/>
            </a:endParaRPr>
          </a:p>
        </p:txBody>
      </p:sp>
    </p:spTree>
    <p:extLst>
      <p:ext uri="{BB962C8B-B14F-4D97-AF65-F5344CB8AC3E}">
        <p14:creationId xmlns:p14="http://schemas.microsoft.com/office/powerpoint/2010/main" val="3525724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195AAD-BD28-4987-908F-BA81A6D511B4}"/>
              </a:ext>
            </a:extLst>
          </p:cNvPr>
          <p:cNvSpPr txBox="1"/>
          <p:nvPr/>
        </p:nvSpPr>
        <p:spPr>
          <a:xfrm>
            <a:off x="1141884" y="4772484"/>
            <a:ext cx="6716578" cy="99206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dirty="0" err="1">
                <a:solidFill>
                  <a:srgbClr val="02165E"/>
                </a:solidFill>
                <a:latin typeface="Bloom Speak OT" panose="00000500000000000000" pitchFamily="50" charset="0"/>
                <a:ea typeface="+mj-ea"/>
                <a:cs typeface="+mj-cs"/>
              </a:rPr>
              <a:t>Cyfeiriad</a:t>
            </a:r>
            <a:r>
              <a:rPr lang="en-US" sz="2400" kern="1200" dirty="0">
                <a:solidFill>
                  <a:srgbClr val="02165E"/>
                </a:solidFill>
                <a:latin typeface="Bloom Speak OT" panose="00000500000000000000" pitchFamily="50" charset="0"/>
                <a:ea typeface="+mj-ea"/>
                <a:cs typeface="+mj-cs"/>
              </a:rPr>
              <a:t>:</a:t>
            </a:r>
          </a:p>
          <a:p>
            <a:pPr>
              <a:lnSpc>
                <a:spcPct val="90000"/>
              </a:lnSpc>
              <a:spcBef>
                <a:spcPct val="0"/>
              </a:spcBef>
              <a:spcAft>
                <a:spcPts val="600"/>
              </a:spcAft>
            </a:pPr>
            <a:r>
              <a:rPr lang="en-US" sz="2400" kern="1200" dirty="0" err="1">
                <a:solidFill>
                  <a:srgbClr val="02165E"/>
                </a:solidFill>
                <a:latin typeface="Bloom Speak OT" panose="00000500000000000000" pitchFamily="50" charset="0"/>
                <a:ea typeface="+mj-ea"/>
                <a:cs typeface="+mj-cs"/>
              </a:rPr>
              <a:t>Adroddiad</a:t>
            </a:r>
            <a:r>
              <a:rPr lang="en-US" sz="2400" kern="1200" dirty="0">
                <a:solidFill>
                  <a:srgbClr val="02165E"/>
                </a:solidFill>
                <a:latin typeface="Bloom Speak OT" panose="00000500000000000000" pitchFamily="50" charset="0"/>
                <a:ea typeface="+mj-ea"/>
                <a:cs typeface="+mj-cs"/>
              </a:rPr>
              <a:t> Greenpeace Dirty Laundry</a:t>
            </a:r>
          </a:p>
        </p:txBody>
      </p:sp>
      <p:pic>
        <p:nvPicPr>
          <p:cNvPr id="5" name="Picture 4">
            <a:extLst>
              <a:ext uri="{FF2B5EF4-FFF2-40B4-BE49-F238E27FC236}">
                <a16:creationId xmlns:a16="http://schemas.microsoft.com/office/drawing/2014/main" id="{31BC2D82-8A4E-41D9-B4FA-3C24F25E92DC}"/>
              </a:ext>
            </a:extLst>
          </p:cNvPr>
          <p:cNvPicPr>
            <a:picLocks noChangeAspect="1"/>
          </p:cNvPicPr>
          <p:nvPr/>
        </p:nvPicPr>
        <p:blipFill rotWithShape="1">
          <a:blip r:embed="rId2"/>
          <a:srcRect t="39" b="-3643"/>
          <a:stretch/>
        </p:blipFill>
        <p:spPr>
          <a:xfrm>
            <a:off x="20" y="9"/>
            <a:ext cx="6095980" cy="4953827"/>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8" name="Picture 7">
            <a:extLst>
              <a:ext uri="{FF2B5EF4-FFF2-40B4-BE49-F238E27FC236}">
                <a16:creationId xmlns:a16="http://schemas.microsoft.com/office/drawing/2014/main" id="{EE19CDF6-809B-4583-87B1-E3DB7ABBDB7C}"/>
              </a:ext>
            </a:extLst>
          </p:cNvPr>
          <p:cNvPicPr>
            <a:picLocks noChangeAspect="1"/>
          </p:cNvPicPr>
          <p:nvPr/>
        </p:nvPicPr>
        <p:blipFill>
          <a:blip r:embed="rId3"/>
          <a:srcRect t="21" b="21"/>
          <a:stretch/>
        </p:blipFill>
        <p:spPr>
          <a:xfrm>
            <a:off x="6096000" y="-9845"/>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Tree>
    <p:extLst>
      <p:ext uri="{BB962C8B-B14F-4D97-AF65-F5344CB8AC3E}">
        <p14:creationId xmlns:p14="http://schemas.microsoft.com/office/powerpoint/2010/main" val="1375756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CE181EC-1161-4066-B1EA-A67BC0D81ECD}"/>
              </a:ext>
            </a:extLst>
          </p:cNvPr>
          <p:cNvPicPr>
            <a:picLocks noChangeAspect="1" noChangeArrowheads="1"/>
          </p:cNvPicPr>
          <p:nvPr/>
        </p:nvPicPr>
        <p:blipFill>
          <a:blip r:embed="rId2"/>
          <a:srcRect/>
          <a:stretch/>
        </p:blipFill>
        <p:spPr bwMode="auto">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CF2D3B-DD55-420E-A730-E4D1D1AD4FBC}"/>
              </a:ext>
            </a:extLst>
          </p:cNvPr>
          <p:cNvSpPr>
            <a:spLocks noGrp="1"/>
          </p:cNvSpPr>
          <p:nvPr>
            <p:ph type="title"/>
          </p:nvPr>
        </p:nvSpPr>
        <p:spPr>
          <a:xfrm>
            <a:off x="138424" y="6031274"/>
            <a:ext cx="6931319" cy="752217"/>
          </a:xfrm>
        </p:spPr>
        <p:txBody>
          <a:bodyPr vert="horz" lIns="91440" tIns="45720" rIns="91440" bIns="45720" rtlCol="0" anchor="b">
            <a:normAutofit fontScale="90000"/>
          </a:bodyPr>
          <a:lstStyle/>
          <a:p>
            <a:r>
              <a:rPr lang="en-US" sz="3600" dirty="0">
                <a:solidFill>
                  <a:srgbClr val="02165E"/>
                </a:solidFill>
                <a:latin typeface="Bloom Speak OT" panose="00000500000000000000" pitchFamily="50" charset="0"/>
              </a:rPr>
              <a:t>Sut </a:t>
            </a:r>
            <a:r>
              <a:rPr lang="en-US" sz="3600" dirty="0" err="1">
                <a:solidFill>
                  <a:srgbClr val="02165E"/>
                </a:solidFill>
                <a:latin typeface="Bloom Speak OT" panose="00000500000000000000" pitchFamily="50" charset="0"/>
              </a:rPr>
              <a:t>mae</a:t>
            </a:r>
            <a:r>
              <a:rPr lang="en-US" sz="3600" dirty="0">
                <a:solidFill>
                  <a:srgbClr val="02165E"/>
                </a:solidFill>
                <a:latin typeface="Bloom Speak OT" panose="00000500000000000000" pitchFamily="50" charset="0"/>
              </a:rPr>
              <a:t> </a:t>
            </a:r>
            <a:r>
              <a:rPr lang="en-US" sz="3600" dirty="0" err="1">
                <a:solidFill>
                  <a:srgbClr val="02165E"/>
                </a:solidFill>
                <a:latin typeface="Bloom Speak OT" panose="00000500000000000000" pitchFamily="50" charset="0"/>
              </a:rPr>
              <a:t>hyn</a:t>
            </a:r>
            <a:r>
              <a:rPr lang="en-US" sz="3600" dirty="0">
                <a:solidFill>
                  <a:srgbClr val="02165E"/>
                </a:solidFill>
                <a:latin typeface="Bloom Speak OT" panose="00000500000000000000" pitchFamily="50" charset="0"/>
              </a:rPr>
              <a:t> </a:t>
            </a:r>
            <a:r>
              <a:rPr lang="en-US" sz="3600" dirty="0" err="1">
                <a:solidFill>
                  <a:srgbClr val="02165E"/>
                </a:solidFill>
                <a:latin typeface="Bloom Speak OT" panose="00000500000000000000" pitchFamily="50" charset="0"/>
              </a:rPr>
              <a:t>yn</a:t>
            </a:r>
            <a:r>
              <a:rPr lang="en-US" sz="3600" dirty="0">
                <a:solidFill>
                  <a:srgbClr val="02165E"/>
                </a:solidFill>
                <a:latin typeface="Bloom Speak OT" panose="00000500000000000000" pitchFamily="50" charset="0"/>
              </a:rPr>
              <a:t> </a:t>
            </a:r>
            <a:r>
              <a:rPr lang="en-US" sz="3600" dirty="0" err="1">
                <a:solidFill>
                  <a:srgbClr val="02165E"/>
                </a:solidFill>
                <a:latin typeface="Bloom Speak OT" panose="00000500000000000000" pitchFamily="50" charset="0"/>
              </a:rPr>
              <a:t>gwneud</a:t>
            </a:r>
            <a:r>
              <a:rPr lang="en-US" sz="3600" dirty="0">
                <a:solidFill>
                  <a:srgbClr val="02165E"/>
                </a:solidFill>
                <a:latin typeface="Bloom Speak OT" panose="00000500000000000000" pitchFamily="50" charset="0"/>
              </a:rPr>
              <a:t> </a:t>
            </a:r>
            <a:r>
              <a:rPr lang="en-US" sz="3600" dirty="0" err="1">
                <a:solidFill>
                  <a:srgbClr val="02165E"/>
                </a:solidFill>
                <a:latin typeface="Bloom Speak OT" panose="00000500000000000000" pitchFamily="50" charset="0"/>
              </a:rPr>
              <a:t>i</a:t>
            </a:r>
            <a:r>
              <a:rPr lang="en-US" sz="3600" dirty="0">
                <a:solidFill>
                  <a:srgbClr val="02165E"/>
                </a:solidFill>
                <a:latin typeface="Bloom Speak OT" panose="00000500000000000000" pitchFamily="50" charset="0"/>
              </a:rPr>
              <a:t> chi </a:t>
            </a:r>
            <a:r>
              <a:rPr lang="en-US" sz="3600" dirty="0" err="1">
                <a:solidFill>
                  <a:srgbClr val="02165E"/>
                </a:solidFill>
                <a:latin typeface="Bloom Speak OT" panose="00000500000000000000" pitchFamily="50" charset="0"/>
              </a:rPr>
              <a:t>deimlo</a:t>
            </a:r>
            <a:r>
              <a:rPr lang="en-US" sz="3600" dirty="0">
                <a:solidFill>
                  <a:srgbClr val="02165E"/>
                </a:solidFill>
                <a:latin typeface="Bloom Speak OT" panose="00000500000000000000" pitchFamily="50" charset="0"/>
              </a:rPr>
              <a:t>?</a:t>
            </a:r>
          </a:p>
        </p:txBody>
      </p:sp>
    </p:spTree>
    <p:extLst>
      <p:ext uri="{BB962C8B-B14F-4D97-AF65-F5344CB8AC3E}">
        <p14:creationId xmlns:p14="http://schemas.microsoft.com/office/powerpoint/2010/main" val="1025103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B2CE3A-47FF-4CAB-B244-12C4068A10AF}"/>
              </a:ext>
            </a:extLst>
          </p:cNvPr>
          <p:cNvPicPr>
            <a:picLocks noGrp="1" noChangeAspect="1"/>
          </p:cNvPicPr>
          <p:nvPr>
            <p:ph idx="1"/>
          </p:nvPr>
        </p:nvPicPr>
        <p:blipFill>
          <a:blip r:embed="rId2"/>
          <a:srcRect t="2677" b="2677"/>
          <a:stretch/>
        </p:blipFill>
        <p:spPr>
          <a:xfrm>
            <a:off x="20" y="-1288038"/>
            <a:ext cx="12191980" cy="7608728"/>
          </a:xfrm>
          <a:custGeom>
            <a:avLst/>
            <a:gdLst/>
            <a:ahLst/>
            <a:cxnLst/>
            <a:rect l="l" t="t" r="r" b="b"/>
            <a:pathLst>
              <a:path w="12192000" h="6721475">
                <a:moveTo>
                  <a:pt x="4721175" y="5742856"/>
                </a:moveTo>
                <a:lnTo>
                  <a:pt x="4722110" y="5743067"/>
                </a:lnTo>
                <a:cubicBezTo>
                  <a:pt x="4721144" y="5743709"/>
                  <a:pt x="4718265" y="5744315"/>
                  <a:pt x="4717201" y="5744338"/>
                </a:cubicBezTo>
                <a:close/>
                <a:moveTo>
                  <a:pt x="0" y="0"/>
                </a:moveTo>
                <a:lnTo>
                  <a:pt x="12192000" y="0"/>
                </a:lnTo>
                <a:lnTo>
                  <a:pt x="12192000" y="834942"/>
                </a:lnTo>
                <a:lnTo>
                  <a:pt x="12192000" y="2274073"/>
                </a:lnTo>
                <a:lnTo>
                  <a:pt x="12192000" y="6586253"/>
                </a:lnTo>
                <a:lnTo>
                  <a:pt x="12140861" y="6605451"/>
                </a:lnTo>
                <a:cubicBezTo>
                  <a:pt x="12126657" y="6607665"/>
                  <a:pt x="12093590" y="6662867"/>
                  <a:pt x="12080162" y="6661300"/>
                </a:cubicBezTo>
                <a:cubicBezTo>
                  <a:pt x="11978189" y="6685453"/>
                  <a:pt x="11967362" y="6708506"/>
                  <a:pt x="11917886" y="6696520"/>
                </a:cubicBezTo>
                <a:cubicBezTo>
                  <a:pt x="11872780" y="6694805"/>
                  <a:pt x="11928862" y="6731720"/>
                  <a:pt x="11894611" y="6718680"/>
                </a:cubicBezTo>
                <a:cubicBezTo>
                  <a:pt x="11860360" y="6705640"/>
                  <a:pt x="11736092" y="6642174"/>
                  <a:pt x="11712380" y="6618279"/>
                </a:cubicBezTo>
                <a:cubicBezTo>
                  <a:pt x="11688668" y="6594384"/>
                  <a:pt x="11627913" y="6617875"/>
                  <a:pt x="11585367" y="6575313"/>
                </a:cubicBezTo>
                <a:lnTo>
                  <a:pt x="11516471" y="6498621"/>
                </a:lnTo>
                <a:cubicBezTo>
                  <a:pt x="11468275" y="6496789"/>
                  <a:pt x="11507336" y="6461535"/>
                  <a:pt x="11462693" y="6445069"/>
                </a:cubicBezTo>
                <a:cubicBezTo>
                  <a:pt x="11417568" y="6443442"/>
                  <a:pt x="11408022" y="6391555"/>
                  <a:pt x="11369713" y="6383596"/>
                </a:cubicBezTo>
                <a:cubicBezTo>
                  <a:pt x="11354318" y="6389646"/>
                  <a:pt x="11288329" y="6334752"/>
                  <a:pt x="11273970" y="6323928"/>
                </a:cubicBezTo>
                <a:cubicBezTo>
                  <a:pt x="11231914" y="6325320"/>
                  <a:pt x="11221974" y="6315486"/>
                  <a:pt x="11195085" y="6302909"/>
                </a:cubicBezTo>
                <a:cubicBezTo>
                  <a:pt x="11164087" y="6332691"/>
                  <a:pt x="11171650" y="6306732"/>
                  <a:pt x="11143409" y="6303556"/>
                </a:cubicBezTo>
                <a:cubicBezTo>
                  <a:pt x="11125907" y="6299917"/>
                  <a:pt x="11102604" y="6295777"/>
                  <a:pt x="11085936" y="6294307"/>
                </a:cubicBezTo>
                <a:cubicBezTo>
                  <a:pt x="11057494" y="6294603"/>
                  <a:pt x="11029907" y="6276438"/>
                  <a:pt x="11030954" y="6291426"/>
                </a:cubicBezTo>
                <a:cubicBezTo>
                  <a:pt x="11007785" y="6293943"/>
                  <a:pt x="10982006" y="6298120"/>
                  <a:pt x="10951061" y="6296182"/>
                </a:cubicBezTo>
                <a:cubicBezTo>
                  <a:pt x="10885366" y="6259348"/>
                  <a:pt x="10915289" y="6295910"/>
                  <a:pt x="10857722" y="6283099"/>
                </a:cubicBezTo>
                <a:cubicBezTo>
                  <a:pt x="10806647" y="6270732"/>
                  <a:pt x="10707076" y="6237654"/>
                  <a:pt x="10644617" y="6221981"/>
                </a:cubicBezTo>
                <a:cubicBezTo>
                  <a:pt x="10616447" y="6217166"/>
                  <a:pt x="10558604" y="6206555"/>
                  <a:pt x="10519278" y="6201735"/>
                </a:cubicBezTo>
                <a:cubicBezTo>
                  <a:pt x="10495462" y="6203254"/>
                  <a:pt x="10473831" y="6189810"/>
                  <a:pt x="10445982" y="6199677"/>
                </a:cubicBezTo>
                <a:cubicBezTo>
                  <a:pt x="10436537" y="6203715"/>
                  <a:pt x="10409282" y="6202908"/>
                  <a:pt x="10383866" y="6195830"/>
                </a:cubicBezTo>
                <a:cubicBezTo>
                  <a:pt x="10374828" y="6204037"/>
                  <a:pt x="10347865" y="6195374"/>
                  <a:pt x="10336853" y="6195219"/>
                </a:cubicBezTo>
                <a:cubicBezTo>
                  <a:pt x="10323587" y="6201929"/>
                  <a:pt x="10274742" y="6192863"/>
                  <a:pt x="10261099" y="6185468"/>
                </a:cubicBezTo>
                <a:lnTo>
                  <a:pt x="10126498" y="6173953"/>
                </a:lnTo>
                <a:lnTo>
                  <a:pt x="10082167" y="6171858"/>
                </a:lnTo>
                <a:cubicBezTo>
                  <a:pt x="10074568" y="6173927"/>
                  <a:pt x="10046861" y="6172599"/>
                  <a:pt x="10039238" y="6173522"/>
                </a:cubicBezTo>
                <a:cubicBezTo>
                  <a:pt x="9998459" y="6163421"/>
                  <a:pt x="9984395" y="6162931"/>
                  <a:pt x="9960017" y="6158007"/>
                </a:cubicBezTo>
                <a:cubicBezTo>
                  <a:pt x="9918981" y="6157865"/>
                  <a:pt x="9888742" y="6161064"/>
                  <a:pt x="9847790" y="6151239"/>
                </a:cubicBezTo>
                <a:lnTo>
                  <a:pt x="9728307" y="6131032"/>
                </a:lnTo>
                <a:cubicBezTo>
                  <a:pt x="9675057" y="6140618"/>
                  <a:pt x="9602036" y="6132224"/>
                  <a:pt x="9584505" y="6119612"/>
                </a:cubicBezTo>
                <a:cubicBezTo>
                  <a:pt x="9518953" y="6105336"/>
                  <a:pt x="9415430" y="6079210"/>
                  <a:pt x="9343050" y="6073910"/>
                </a:cubicBezTo>
                <a:lnTo>
                  <a:pt x="9231368" y="6022005"/>
                </a:lnTo>
                <a:lnTo>
                  <a:pt x="9194808" y="6011926"/>
                </a:lnTo>
                <a:lnTo>
                  <a:pt x="9189244" y="6002687"/>
                </a:lnTo>
                <a:lnTo>
                  <a:pt x="9151230" y="5991485"/>
                </a:lnTo>
                <a:lnTo>
                  <a:pt x="9150208" y="5992550"/>
                </a:lnTo>
                <a:cubicBezTo>
                  <a:pt x="9147046" y="5994681"/>
                  <a:pt x="9143082" y="5995773"/>
                  <a:pt x="9137316" y="5994719"/>
                </a:cubicBezTo>
                <a:cubicBezTo>
                  <a:pt x="9138863" y="6014203"/>
                  <a:pt x="9130953" y="6000914"/>
                  <a:pt x="9113810" y="5996085"/>
                </a:cubicBezTo>
                <a:cubicBezTo>
                  <a:pt x="9112389" y="6025268"/>
                  <a:pt x="9068115" y="5990834"/>
                  <a:pt x="9053451" y="6004399"/>
                </a:cubicBezTo>
                <a:lnTo>
                  <a:pt x="9005484" y="6001114"/>
                </a:lnTo>
                <a:lnTo>
                  <a:pt x="9005199" y="6001354"/>
                </a:lnTo>
                <a:cubicBezTo>
                  <a:pt x="9003144" y="6001574"/>
                  <a:pt x="9000325" y="6001246"/>
                  <a:pt x="8996230" y="6000143"/>
                </a:cubicBezTo>
                <a:lnTo>
                  <a:pt x="8990392" y="5998082"/>
                </a:lnTo>
                <a:lnTo>
                  <a:pt x="8974335" y="5994856"/>
                </a:lnTo>
                <a:lnTo>
                  <a:pt x="8968009" y="5995556"/>
                </a:lnTo>
                <a:lnTo>
                  <a:pt x="8963046" y="5997781"/>
                </a:lnTo>
                <a:cubicBezTo>
                  <a:pt x="8954691" y="5989830"/>
                  <a:pt x="8955518" y="5980882"/>
                  <a:pt x="8928986" y="6000969"/>
                </a:cubicBezTo>
                <a:cubicBezTo>
                  <a:pt x="8898032" y="5999949"/>
                  <a:pt x="8789301" y="5985294"/>
                  <a:pt x="8752442" y="5981737"/>
                </a:cubicBezTo>
                <a:cubicBezTo>
                  <a:pt x="8719820" y="5971017"/>
                  <a:pt x="8748195" y="5984678"/>
                  <a:pt x="8707845" y="5979636"/>
                </a:cubicBezTo>
                <a:cubicBezTo>
                  <a:pt x="8671607" y="5960101"/>
                  <a:pt x="8639143" y="5976541"/>
                  <a:pt x="8596069" y="5971064"/>
                </a:cubicBezTo>
                <a:lnTo>
                  <a:pt x="8525228" y="5985906"/>
                </a:lnTo>
                <a:lnTo>
                  <a:pt x="8510981" y="5979991"/>
                </a:lnTo>
                <a:lnTo>
                  <a:pt x="8506165" y="5976990"/>
                </a:lnTo>
                <a:cubicBezTo>
                  <a:pt x="8502647" y="5975213"/>
                  <a:pt x="8500046" y="5974402"/>
                  <a:pt x="8497966" y="5974252"/>
                </a:cubicBezTo>
                <a:lnTo>
                  <a:pt x="8497592" y="5974431"/>
                </a:lnTo>
                <a:lnTo>
                  <a:pt x="8490247" y="5971381"/>
                </a:lnTo>
                <a:lnTo>
                  <a:pt x="8367180" y="5957339"/>
                </a:lnTo>
                <a:cubicBezTo>
                  <a:pt x="8362022" y="5955314"/>
                  <a:pt x="8357731" y="5955662"/>
                  <a:pt x="8353797" y="5957145"/>
                </a:cubicBezTo>
                <a:lnTo>
                  <a:pt x="8352370" y="5957985"/>
                </a:lnTo>
                <a:lnTo>
                  <a:pt x="8320102" y="5940567"/>
                </a:lnTo>
                <a:lnTo>
                  <a:pt x="8314430" y="5940241"/>
                </a:lnTo>
                <a:lnTo>
                  <a:pt x="8295171" y="5926346"/>
                </a:lnTo>
                <a:lnTo>
                  <a:pt x="8284274" y="5920523"/>
                </a:lnTo>
                <a:lnTo>
                  <a:pt x="8283147" y="5916080"/>
                </a:lnTo>
                <a:cubicBezTo>
                  <a:pt x="8280843" y="5912835"/>
                  <a:pt x="8276149" y="5910187"/>
                  <a:pt x="8266073" y="5908905"/>
                </a:cubicBezTo>
                <a:lnTo>
                  <a:pt x="8263374" y="5909135"/>
                </a:lnTo>
                <a:lnTo>
                  <a:pt x="8252031" y="5899292"/>
                </a:lnTo>
                <a:cubicBezTo>
                  <a:pt x="8248857" y="5895442"/>
                  <a:pt x="8246645" y="5891160"/>
                  <a:pt x="8245832" y="5886300"/>
                </a:cubicBezTo>
                <a:cubicBezTo>
                  <a:pt x="8181825" y="5889207"/>
                  <a:pt x="8147128" y="5855085"/>
                  <a:pt x="8090269" y="5840139"/>
                </a:cubicBezTo>
                <a:cubicBezTo>
                  <a:pt x="8025465" y="5816997"/>
                  <a:pt x="7967068" y="5795761"/>
                  <a:pt x="7905405" y="5798166"/>
                </a:cubicBezTo>
                <a:cubicBezTo>
                  <a:pt x="7835117" y="5783254"/>
                  <a:pt x="7780963" y="5781023"/>
                  <a:pt x="7718742" y="5772451"/>
                </a:cubicBezTo>
                <a:lnTo>
                  <a:pt x="7614344" y="5775922"/>
                </a:lnTo>
                <a:lnTo>
                  <a:pt x="7527540" y="5770094"/>
                </a:lnTo>
                <a:lnTo>
                  <a:pt x="7519568" y="5767541"/>
                </a:lnTo>
                <a:cubicBezTo>
                  <a:pt x="7513990" y="5766202"/>
                  <a:pt x="7510170" y="5765852"/>
                  <a:pt x="7507409" y="5766206"/>
                </a:cubicBezTo>
                <a:lnTo>
                  <a:pt x="7507037" y="5766533"/>
                </a:lnTo>
                <a:lnTo>
                  <a:pt x="7495792" y="5764581"/>
                </a:lnTo>
                <a:cubicBezTo>
                  <a:pt x="7476983" y="5760463"/>
                  <a:pt x="7422525" y="5777879"/>
                  <a:pt x="7405388" y="5772686"/>
                </a:cubicBezTo>
                <a:cubicBezTo>
                  <a:pt x="7374786" y="5775636"/>
                  <a:pt x="7333987" y="5776741"/>
                  <a:pt x="7312177" y="5782281"/>
                </a:cubicBezTo>
                <a:lnTo>
                  <a:pt x="7310850" y="5783723"/>
                </a:lnTo>
                <a:lnTo>
                  <a:pt x="7218557" y="5758474"/>
                </a:lnTo>
                <a:lnTo>
                  <a:pt x="7201099" y="5753924"/>
                </a:lnTo>
                <a:lnTo>
                  <a:pt x="7197001" y="5748566"/>
                </a:lnTo>
                <a:cubicBezTo>
                  <a:pt x="7192109" y="5745043"/>
                  <a:pt x="7184503" y="5742904"/>
                  <a:pt x="7170805" y="5743918"/>
                </a:cubicBezTo>
                <a:lnTo>
                  <a:pt x="7096985" y="5731690"/>
                </a:lnTo>
                <a:cubicBezTo>
                  <a:pt x="7061145" y="5730712"/>
                  <a:pt x="7050186" y="5729735"/>
                  <a:pt x="7018493" y="5732064"/>
                </a:cubicBezTo>
                <a:cubicBezTo>
                  <a:pt x="6937525" y="5721126"/>
                  <a:pt x="6943642" y="5696960"/>
                  <a:pt x="6904143" y="5702558"/>
                </a:cubicBezTo>
                <a:cubicBezTo>
                  <a:pt x="6871919" y="5707766"/>
                  <a:pt x="6787986" y="5688692"/>
                  <a:pt x="6708219" y="5674603"/>
                </a:cubicBezTo>
                <a:cubicBezTo>
                  <a:pt x="6649103" y="5665148"/>
                  <a:pt x="6628103" y="5651047"/>
                  <a:pt x="6549452" y="5645827"/>
                </a:cubicBezTo>
                <a:cubicBezTo>
                  <a:pt x="6472151" y="5601737"/>
                  <a:pt x="6409693" y="5625460"/>
                  <a:pt x="6317557" y="5599027"/>
                </a:cubicBezTo>
                <a:cubicBezTo>
                  <a:pt x="6297548" y="5583505"/>
                  <a:pt x="6209289" y="5600698"/>
                  <a:pt x="6168671" y="5596940"/>
                </a:cubicBezTo>
                <a:cubicBezTo>
                  <a:pt x="6128053" y="5593182"/>
                  <a:pt x="6090537" y="5579634"/>
                  <a:pt x="6073845" y="5576478"/>
                </a:cubicBezTo>
                <a:lnTo>
                  <a:pt x="6068527" y="5578015"/>
                </a:lnTo>
                <a:lnTo>
                  <a:pt x="6048635" y="5577332"/>
                </a:lnTo>
                <a:lnTo>
                  <a:pt x="6041280" y="5585681"/>
                </a:lnTo>
                <a:lnTo>
                  <a:pt x="6010089" y="5590774"/>
                </a:lnTo>
                <a:cubicBezTo>
                  <a:pt x="5998678" y="5591361"/>
                  <a:pt x="5970125" y="5590448"/>
                  <a:pt x="5957374" y="5587130"/>
                </a:cubicBezTo>
                <a:lnTo>
                  <a:pt x="5758917" y="5571438"/>
                </a:lnTo>
                <a:lnTo>
                  <a:pt x="5626958" y="5570415"/>
                </a:lnTo>
                <a:lnTo>
                  <a:pt x="5470904" y="5584435"/>
                </a:lnTo>
                <a:cubicBezTo>
                  <a:pt x="5478132" y="5597463"/>
                  <a:pt x="5439008" y="5583397"/>
                  <a:pt x="5432758" y="5595688"/>
                </a:cubicBezTo>
                <a:cubicBezTo>
                  <a:pt x="5429367" y="5605720"/>
                  <a:pt x="5391826" y="5610404"/>
                  <a:pt x="5381665" y="5613390"/>
                </a:cubicBezTo>
                <a:lnTo>
                  <a:pt x="5261761" y="5633807"/>
                </a:lnTo>
                <a:cubicBezTo>
                  <a:pt x="5251596" y="5633991"/>
                  <a:pt x="5230549" y="5642301"/>
                  <a:pt x="5222961" y="5644931"/>
                </a:cubicBezTo>
                <a:lnTo>
                  <a:pt x="5174658" y="5647921"/>
                </a:lnTo>
                <a:lnTo>
                  <a:pt x="5156553" y="5655144"/>
                </a:lnTo>
                <a:lnTo>
                  <a:pt x="5142596" y="5658544"/>
                </a:lnTo>
                <a:lnTo>
                  <a:pt x="5139595" y="5660645"/>
                </a:lnTo>
                <a:cubicBezTo>
                  <a:pt x="5133875" y="5664685"/>
                  <a:pt x="5128077" y="5668496"/>
                  <a:pt x="5121657" y="5671498"/>
                </a:cubicBezTo>
                <a:cubicBezTo>
                  <a:pt x="5108318" y="5642879"/>
                  <a:pt x="5064854" y="5692315"/>
                  <a:pt x="5065789" y="5664927"/>
                </a:cubicBezTo>
                <a:cubicBezTo>
                  <a:pt x="5028194" y="5676443"/>
                  <a:pt x="5038945" y="5647354"/>
                  <a:pt x="5011512" y="5681308"/>
                </a:cubicBezTo>
                <a:cubicBezTo>
                  <a:pt x="4937025" y="5680925"/>
                  <a:pt x="4916355" y="5667918"/>
                  <a:pt x="4840439" y="5705325"/>
                </a:cubicBezTo>
                <a:cubicBezTo>
                  <a:pt x="4806741" y="5721967"/>
                  <a:pt x="4784108" y="5733113"/>
                  <a:pt x="4762445" y="5733093"/>
                </a:cubicBezTo>
                <a:cubicBezTo>
                  <a:pt x="4741324" y="5737594"/>
                  <a:pt x="4729483" y="5740416"/>
                  <a:pt x="4723183" y="5742108"/>
                </a:cubicBezTo>
                <a:lnTo>
                  <a:pt x="4721175" y="5742856"/>
                </a:lnTo>
                <a:lnTo>
                  <a:pt x="4715526" y="5741581"/>
                </a:lnTo>
                <a:cubicBezTo>
                  <a:pt x="4680149" y="5748537"/>
                  <a:pt x="4524746" y="5749345"/>
                  <a:pt x="4515811" y="5751483"/>
                </a:cubicBezTo>
                <a:cubicBezTo>
                  <a:pt x="4457821" y="5764595"/>
                  <a:pt x="4462660" y="5765336"/>
                  <a:pt x="4428540" y="5762134"/>
                </a:cubicBezTo>
                <a:cubicBezTo>
                  <a:pt x="4423305" y="5758763"/>
                  <a:pt x="4368975" y="5765057"/>
                  <a:pt x="4362874" y="5763480"/>
                </a:cubicBezTo>
                <a:lnTo>
                  <a:pt x="4316963" y="5756865"/>
                </a:lnTo>
                <a:lnTo>
                  <a:pt x="4315109" y="5758206"/>
                </a:lnTo>
                <a:cubicBezTo>
                  <a:pt x="4306124" y="5761577"/>
                  <a:pt x="4299996" y="5761576"/>
                  <a:pt x="4295141" y="5760085"/>
                </a:cubicBezTo>
                <a:lnTo>
                  <a:pt x="4290061" y="5757168"/>
                </a:lnTo>
                <a:lnTo>
                  <a:pt x="4276140" y="5757414"/>
                </a:lnTo>
                <a:lnTo>
                  <a:pt x="4248115" y="5755090"/>
                </a:lnTo>
                <a:lnTo>
                  <a:pt x="4202048" y="5757885"/>
                </a:lnTo>
                <a:cubicBezTo>
                  <a:pt x="4201946" y="5758305"/>
                  <a:pt x="4201844" y="5758724"/>
                  <a:pt x="4201744" y="5759144"/>
                </a:cubicBezTo>
                <a:cubicBezTo>
                  <a:pt x="4200117" y="5761981"/>
                  <a:pt x="4197141" y="5764100"/>
                  <a:pt x="4191246" y="5764778"/>
                </a:cubicBezTo>
                <a:cubicBezTo>
                  <a:pt x="4204214" y="5782067"/>
                  <a:pt x="4161275" y="5780172"/>
                  <a:pt x="4142743" y="5780643"/>
                </a:cubicBezTo>
                <a:cubicBezTo>
                  <a:pt x="4124718" y="5787709"/>
                  <a:pt x="4099100" y="5801289"/>
                  <a:pt x="4083095" y="5807176"/>
                </a:cubicBezTo>
                <a:lnTo>
                  <a:pt x="4074544" y="5808011"/>
                </a:lnTo>
                <a:cubicBezTo>
                  <a:pt x="4074505" y="5808112"/>
                  <a:pt x="4074464" y="5808211"/>
                  <a:pt x="4074425" y="5808310"/>
                </a:cubicBezTo>
                <a:cubicBezTo>
                  <a:pt x="4072679" y="5809094"/>
                  <a:pt x="4069907" y="5809595"/>
                  <a:pt x="4065508" y="5809754"/>
                </a:cubicBezTo>
                <a:lnTo>
                  <a:pt x="4058952" y="5809536"/>
                </a:lnTo>
                <a:lnTo>
                  <a:pt x="4042362" y="5811157"/>
                </a:lnTo>
                <a:lnTo>
                  <a:pt x="4036994" y="5813591"/>
                </a:lnTo>
                <a:lnTo>
                  <a:pt x="4035361" y="5817258"/>
                </a:lnTo>
                <a:lnTo>
                  <a:pt x="4033776" y="5817023"/>
                </a:lnTo>
                <a:cubicBezTo>
                  <a:pt x="4021425" y="5812159"/>
                  <a:pt x="4016875" y="5803783"/>
                  <a:pt x="4004536" y="5829591"/>
                </a:cubicBezTo>
                <a:cubicBezTo>
                  <a:pt x="3976668" y="5822526"/>
                  <a:pt x="3972978" y="5837855"/>
                  <a:pt x="3936844" y="5847048"/>
                </a:cubicBezTo>
                <a:cubicBezTo>
                  <a:pt x="3920507" y="5839324"/>
                  <a:pt x="3908536" y="5844013"/>
                  <a:pt x="3897273" y="5852703"/>
                </a:cubicBezTo>
                <a:cubicBezTo>
                  <a:pt x="3861093" y="5852207"/>
                  <a:pt x="3829629" y="5866077"/>
                  <a:pt x="3789758" y="5872941"/>
                </a:cubicBezTo>
                <a:cubicBezTo>
                  <a:pt x="3741008" y="5887647"/>
                  <a:pt x="3725130" y="5889624"/>
                  <a:pt x="3682511" y="5896864"/>
                </a:cubicBezTo>
                <a:lnTo>
                  <a:pt x="3610033" y="5929135"/>
                </a:lnTo>
                <a:lnTo>
                  <a:pt x="3603853" y="5927773"/>
                </a:lnTo>
                <a:cubicBezTo>
                  <a:pt x="3599581" y="5927154"/>
                  <a:pt x="3596727" y="5927154"/>
                  <a:pt x="3594734" y="5927609"/>
                </a:cubicBezTo>
                <a:lnTo>
                  <a:pt x="3594499" y="5927878"/>
                </a:lnTo>
                <a:lnTo>
                  <a:pt x="3585976" y="5927188"/>
                </a:lnTo>
                <a:cubicBezTo>
                  <a:pt x="3571624" y="5925397"/>
                  <a:pt x="3549390" y="5939596"/>
                  <a:pt x="3536133" y="5936887"/>
                </a:cubicBezTo>
                <a:cubicBezTo>
                  <a:pt x="3513941" y="5941183"/>
                  <a:pt x="3488623" y="5934918"/>
                  <a:pt x="3473221" y="5940548"/>
                </a:cubicBezTo>
                <a:lnTo>
                  <a:pt x="3400726" y="5952596"/>
                </a:lnTo>
                <a:lnTo>
                  <a:pt x="3375936" y="5941189"/>
                </a:lnTo>
                <a:lnTo>
                  <a:pt x="3348220" y="5944802"/>
                </a:lnTo>
                <a:cubicBezTo>
                  <a:pt x="3337207" y="5945475"/>
                  <a:pt x="3327055" y="5946237"/>
                  <a:pt x="3319640" y="5949737"/>
                </a:cubicBezTo>
                <a:lnTo>
                  <a:pt x="3248530" y="5968289"/>
                </a:lnTo>
                <a:lnTo>
                  <a:pt x="3210309" y="5954736"/>
                </a:lnTo>
                <a:cubicBezTo>
                  <a:pt x="3206089" y="5952812"/>
                  <a:pt x="3200153" y="5952268"/>
                  <a:pt x="3190376" y="5954857"/>
                </a:cubicBezTo>
                <a:lnTo>
                  <a:pt x="3188146" y="5956038"/>
                </a:lnTo>
                <a:cubicBezTo>
                  <a:pt x="3182626" y="5954058"/>
                  <a:pt x="3141857" y="5956624"/>
                  <a:pt x="3108597" y="5957358"/>
                </a:cubicBezTo>
                <a:cubicBezTo>
                  <a:pt x="3055969" y="5959784"/>
                  <a:pt x="3048941" y="5952417"/>
                  <a:pt x="2988585" y="5960444"/>
                </a:cubicBezTo>
                <a:cubicBezTo>
                  <a:pt x="2928854" y="5964632"/>
                  <a:pt x="2917952" y="5959591"/>
                  <a:pt x="2876541" y="5967961"/>
                </a:cubicBezTo>
                <a:lnTo>
                  <a:pt x="2626865" y="5968713"/>
                </a:lnTo>
                <a:cubicBezTo>
                  <a:pt x="2562349" y="5946800"/>
                  <a:pt x="2563423" y="5977398"/>
                  <a:pt x="2491423" y="5970428"/>
                </a:cubicBezTo>
                <a:cubicBezTo>
                  <a:pt x="2433092" y="6035904"/>
                  <a:pt x="2455710" y="5995425"/>
                  <a:pt x="2415618" y="6003657"/>
                </a:cubicBezTo>
                <a:lnTo>
                  <a:pt x="2290099" y="6001093"/>
                </a:lnTo>
                <a:cubicBezTo>
                  <a:pt x="2257058" y="5987464"/>
                  <a:pt x="2202459" y="6022632"/>
                  <a:pt x="2161715" y="6004244"/>
                </a:cubicBezTo>
                <a:cubicBezTo>
                  <a:pt x="2122715" y="6007244"/>
                  <a:pt x="2080451" y="6015292"/>
                  <a:pt x="2056090" y="6019086"/>
                </a:cubicBezTo>
                <a:cubicBezTo>
                  <a:pt x="2019829" y="6026050"/>
                  <a:pt x="1978840" y="6038739"/>
                  <a:pt x="1944154" y="6046026"/>
                </a:cubicBezTo>
                <a:cubicBezTo>
                  <a:pt x="1925868" y="6034021"/>
                  <a:pt x="1896028" y="6059125"/>
                  <a:pt x="1847969" y="6062810"/>
                </a:cubicBezTo>
                <a:cubicBezTo>
                  <a:pt x="1827978" y="6048913"/>
                  <a:pt x="1815571" y="6065486"/>
                  <a:pt x="1777084" y="6047209"/>
                </a:cubicBezTo>
                <a:cubicBezTo>
                  <a:pt x="1775440" y="6049158"/>
                  <a:pt x="1773398" y="6050977"/>
                  <a:pt x="1771026" y="6052610"/>
                </a:cubicBezTo>
                <a:cubicBezTo>
                  <a:pt x="1757252" y="6062088"/>
                  <a:pt x="1735529" y="6063344"/>
                  <a:pt x="1722510" y="6055412"/>
                </a:cubicBezTo>
                <a:cubicBezTo>
                  <a:pt x="1691780" y="6043382"/>
                  <a:pt x="1662322" y="6038247"/>
                  <a:pt x="1633942" y="6035716"/>
                </a:cubicBezTo>
                <a:lnTo>
                  <a:pt x="1586146" y="6045126"/>
                </a:lnTo>
                <a:cubicBezTo>
                  <a:pt x="1567949" y="6050358"/>
                  <a:pt x="1545901" y="6061305"/>
                  <a:pt x="1524749" y="6067115"/>
                </a:cubicBezTo>
                <a:cubicBezTo>
                  <a:pt x="1502587" y="6070337"/>
                  <a:pt x="1478014" y="6065935"/>
                  <a:pt x="1459243" y="6079986"/>
                </a:cubicBezTo>
                <a:cubicBezTo>
                  <a:pt x="1421475" y="6095139"/>
                  <a:pt x="1374525" y="6079162"/>
                  <a:pt x="1349458" y="6115647"/>
                </a:cubicBezTo>
                <a:cubicBezTo>
                  <a:pt x="1273277" y="6137331"/>
                  <a:pt x="1121513" y="6171202"/>
                  <a:pt x="1009213" y="6196169"/>
                </a:cubicBezTo>
                <a:cubicBezTo>
                  <a:pt x="939017" y="6208471"/>
                  <a:pt x="866896" y="6205091"/>
                  <a:pt x="808573" y="6211966"/>
                </a:cubicBezTo>
                <a:cubicBezTo>
                  <a:pt x="802824" y="6209126"/>
                  <a:pt x="726017" y="6232905"/>
                  <a:pt x="719550" y="6231933"/>
                </a:cubicBezTo>
                <a:lnTo>
                  <a:pt x="698796" y="6232599"/>
                </a:lnTo>
                <a:cubicBezTo>
                  <a:pt x="689834" y="6236836"/>
                  <a:pt x="683493" y="6237437"/>
                  <a:pt x="678328" y="6236429"/>
                </a:cubicBezTo>
                <a:lnTo>
                  <a:pt x="672785" y="6234027"/>
                </a:lnTo>
                <a:lnTo>
                  <a:pt x="658407" y="6235638"/>
                </a:lnTo>
                <a:lnTo>
                  <a:pt x="629186" y="6236074"/>
                </a:lnTo>
                <a:lnTo>
                  <a:pt x="624559" y="6238724"/>
                </a:lnTo>
                <a:lnTo>
                  <a:pt x="581799" y="6243380"/>
                </a:lnTo>
                <a:cubicBezTo>
                  <a:pt x="581737" y="6243807"/>
                  <a:pt x="581672" y="6244236"/>
                  <a:pt x="581609" y="6244664"/>
                </a:cubicBezTo>
                <a:cubicBezTo>
                  <a:pt x="580205" y="6247646"/>
                  <a:pt x="577332" y="6250048"/>
                  <a:pt x="571300" y="6251300"/>
                </a:cubicBezTo>
                <a:cubicBezTo>
                  <a:pt x="551624" y="6261209"/>
                  <a:pt x="484500" y="6294596"/>
                  <a:pt x="463550" y="6304115"/>
                </a:cubicBezTo>
                <a:cubicBezTo>
                  <a:pt x="453137" y="6305662"/>
                  <a:pt x="449732" y="6307620"/>
                  <a:pt x="445607" y="6308407"/>
                </a:cubicBezTo>
                <a:lnTo>
                  <a:pt x="438800" y="6308835"/>
                </a:lnTo>
                <a:cubicBezTo>
                  <a:pt x="417223" y="6317125"/>
                  <a:pt x="343313" y="6348349"/>
                  <a:pt x="316139" y="6358155"/>
                </a:cubicBezTo>
                <a:cubicBezTo>
                  <a:pt x="298482" y="6352074"/>
                  <a:pt x="286557" y="6357914"/>
                  <a:pt x="275749" y="6367668"/>
                </a:cubicBezTo>
                <a:cubicBezTo>
                  <a:pt x="238275" y="6370726"/>
                  <a:pt x="207077" y="6387621"/>
                  <a:pt x="166497" y="6398366"/>
                </a:cubicBezTo>
                <a:lnTo>
                  <a:pt x="1" y="6464830"/>
                </a:lnTo>
                <a:lnTo>
                  <a:pt x="1" y="2274073"/>
                </a:lnTo>
                <a:lnTo>
                  <a:pt x="0" y="2274073"/>
                </a:lnTo>
                <a:close/>
              </a:path>
            </a:pathLst>
          </a:custGeom>
        </p:spPr>
      </p:pic>
      <p:sp>
        <p:nvSpPr>
          <p:cNvPr id="6" name="TextBox 5">
            <a:extLst>
              <a:ext uri="{FF2B5EF4-FFF2-40B4-BE49-F238E27FC236}">
                <a16:creationId xmlns:a16="http://schemas.microsoft.com/office/drawing/2014/main" id="{6FC54103-26B4-466A-B176-1751590F674A}"/>
              </a:ext>
            </a:extLst>
          </p:cNvPr>
          <p:cNvSpPr txBox="1"/>
          <p:nvPr/>
        </p:nvSpPr>
        <p:spPr>
          <a:xfrm>
            <a:off x="3194269" y="6127405"/>
            <a:ext cx="4908721" cy="646331"/>
          </a:xfrm>
          <a:prstGeom prst="rect">
            <a:avLst/>
          </a:prstGeom>
          <a:noFill/>
        </p:spPr>
        <p:txBody>
          <a:bodyPr wrap="square" rtlCol="0">
            <a:spAutoFit/>
          </a:bodyPr>
          <a:lstStyle/>
          <a:p>
            <a:pPr algn="ctr"/>
            <a:r>
              <a:rPr lang="en-GB" dirty="0">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Sut </a:t>
            </a:r>
            <a:r>
              <a:rPr lang="en-GB" dirty="0" err="1">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mae</a:t>
            </a:r>
            <a:r>
              <a:rPr lang="en-GB" dirty="0">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 </a:t>
            </a:r>
            <a:r>
              <a:rPr lang="en-GB" dirty="0" err="1">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llygredd</a:t>
            </a:r>
            <a:r>
              <a:rPr lang="en-GB" dirty="0">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 </a:t>
            </a:r>
            <a:r>
              <a:rPr lang="en-GB" dirty="0" err="1">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anweladwy</a:t>
            </a:r>
            <a:r>
              <a:rPr lang="en-GB" dirty="0">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 </a:t>
            </a:r>
            <a:r>
              <a:rPr lang="en-GB" dirty="0" err="1">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yn</a:t>
            </a:r>
            <a:r>
              <a:rPr lang="en-GB" dirty="0">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 </a:t>
            </a:r>
            <a:r>
              <a:rPr lang="en-GB" dirty="0" err="1">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cyrraedd</a:t>
            </a:r>
            <a:r>
              <a:rPr lang="en-GB" dirty="0">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 y </a:t>
            </a:r>
            <a:r>
              <a:rPr lang="en-GB" dirty="0" err="1">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dŵr</a:t>
            </a:r>
            <a:r>
              <a:rPr lang="en-GB" dirty="0">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  </a:t>
            </a:r>
          </a:p>
          <a:p>
            <a:pPr algn="ctr"/>
            <a:r>
              <a:rPr lang="en-GB" dirty="0">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Chemical Pollution : Ocean Health Index</a:t>
            </a:r>
            <a:endParaRPr lang="en-GB" dirty="0">
              <a:solidFill>
                <a:srgbClr val="02165E"/>
              </a:solidFill>
              <a:latin typeface="Bloom Speak OT" panose="00000500000000000000" pitchFamily="50" charset="0"/>
            </a:endParaRPr>
          </a:p>
        </p:txBody>
      </p:sp>
    </p:spTree>
    <p:extLst>
      <p:ext uri="{BB962C8B-B14F-4D97-AF65-F5344CB8AC3E}">
        <p14:creationId xmlns:p14="http://schemas.microsoft.com/office/powerpoint/2010/main" val="1268341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See the source image">
            <a:extLst>
              <a:ext uri="{FF2B5EF4-FFF2-40B4-BE49-F238E27FC236}">
                <a16:creationId xmlns:a16="http://schemas.microsoft.com/office/drawing/2014/main" id="{C9CBF37F-A38B-4C66-B068-788AE03366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237"/>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3C8D4B3-0E8F-4EB9-996B-DB4BE8DEA0D5}"/>
              </a:ext>
            </a:extLst>
          </p:cNvPr>
          <p:cNvSpPr>
            <a:spLocks noGrp="1"/>
          </p:cNvSpPr>
          <p:nvPr>
            <p:ph idx="1"/>
          </p:nvPr>
        </p:nvSpPr>
        <p:spPr>
          <a:xfrm>
            <a:off x="7424736" y="679508"/>
            <a:ext cx="4489814" cy="5807847"/>
          </a:xfrm>
        </p:spPr>
        <p:txBody>
          <a:bodyPr>
            <a:normAutofit/>
          </a:bodyPr>
          <a:lstStyle/>
          <a:p>
            <a:pPr marL="0" indent="0" algn="ctr">
              <a:buNone/>
            </a:pPr>
            <a:r>
              <a:rPr lang="cy-GB" dirty="0">
                <a:solidFill>
                  <a:srgbClr val="02165E"/>
                </a:solidFill>
                <a:latin typeface="Bloom Speak OT" panose="00000500000000000000" pitchFamily="50" charset="0"/>
                <a:ea typeface="+mj-ea"/>
                <a:cs typeface="+mj-cs"/>
              </a:rPr>
              <a:t>Mae gan nitradau a llygredd maethol o ddŵr ffo amaethyddol (gwrteithiau) a charthion yr effaith fwyaf amlwg a gweledol ar ddyfrffyrdd, gan eu bod yn arwain at dwf blodau algaidd, sy’n lleihau’r ocsigen sydd ar gael yn y dŵr.   </a:t>
            </a:r>
          </a:p>
          <a:p>
            <a:pPr marL="0" indent="0" algn="ctr">
              <a:buNone/>
            </a:pPr>
            <a:r>
              <a:rPr lang="cy-GB" dirty="0">
                <a:solidFill>
                  <a:srgbClr val="02165E"/>
                </a:solidFill>
                <a:latin typeface="Bloom Speak OT" panose="00000500000000000000" pitchFamily="50" charset="0"/>
                <a:ea typeface="+mj-ea"/>
                <a:cs typeface="+mj-cs"/>
              </a:rPr>
              <a:t>Beth ydych chi’n meddwl fydd yn digwydd yn yr afon os nad oes ocsigen yno?</a:t>
            </a:r>
          </a:p>
        </p:txBody>
      </p:sp>
      <p:sp>
        <p:nvSpPr>
          <p:cNvPr id="8" name="TextBox 7">
            <a:extLst>
              <a:ext uri="{FF2B5EF4-FFF2-40B4-BE49-F238E27FC236}">
                <a16:creationId xmlns:a16="http://schemas.microsoft.com/office/drawing/2014/main" id="{A23AF426-6C54-432C-B25C-A7146838E8DE}"/>
              </a:ext>
            </a:extLst>
          </p:cNvPr>
          <p:cNvSpPr txBox="1"/>
          <p:nvPr/>
        </p:nvSpPr>
        <p:spPr>
          <a:xfrm>
            <a:off x="7668125" y="6073826"/>
            <a:ext cx="4523874" cy="584775"/>
          </a:xfrm>
          <a:prstGeom prst="rect">
            <a:avLst/>
          </a:prstGeom>
          <a:noFill/>
        </p:spPr>
        <p:txBody>
          <a:bodyPr wrap="square" rtlCol="0">
            <a:spAutoFit/>
          </a:bodyPr>
          <a:lstStyle/>
          <a:p>
            <a:pPr algn="r"/>
            <a:r>
              <a:rPr lang="cy-GB" sz="1600" dirty="0">
                <a:solidFill>
                  <a:srgbClr val="02165E"/>
                </a:solidFill>
                <a:latin typeface="Bloom Speak OT" panose="00000500000000000000" pitchFamily="50" charset="0"/>
              </a:rPr>
              <a:t>Cyfeiriad:</a:t>
            </a:r>
          </a:p>
          <a:p>
            <a:pPr algn="r"/>
            <a:r>
              <a:rPr lang="cy-GB" sz="1600" dirty="0">
                <a:solidFill>
                  <a:srgbClr val="02165E"/>
                </a:solidFill>
                <a:latin typeface="Bloom Speak OT" panose="00000500000000000000" pitchFamily="50" charset="0"/>
              </a:rPr>
              <a:t>Adroddiad </a:t>
            </a:r>
            <a:r>
              <a:rPr lang="en-GB" sz="1600" dirty="0">
                <a:solidFill>
                  <a:srgbClr val="02165E"/>
                </a:solidFill>
                <a:latin typeface="Bloom Speak OT" panose="00000500000000000000" pitchFamily="50" charset="0"/>
              </a:rPr>
              <a:t>Greenpeace Dirty Laundry</a:t>
            </a:r>
          </a:p>
        </p:txBody>
      </p:sp>
    </p:spTree>
    <p:extLst>
      <p:ext uri="{BB962C8B-B14F-4D97-AF65-F5344CB8AC3E}">
        <p14:creationId xmlns:p14="http://schemas.microsoft.com/office/powerpoint/2010/main" val="2820945751"/>
      </p:ext>
    </p:extLst>
  </p:cSld>
  <p:clrMapOvr>
    <a:masterClrMapping/>
  </p:clrMapOvr>
</p:sld>
</file>

<file path=ppt/theme/theme1.xml><?xml version="1.0" encoding="utf-8"?>
<a:theme xmlns:a="http://schemas.openxmlformats.org/drawingml/2006/main" name="1_Office Theme">
  <a:themeElements>
    <a:clrScheme name="Be The Wave Palet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W_presentation" id="{DB041E52-2A9D-A344-8952-F84C19370EA0}" vid="{038BD497-31CF-F743-800D-D22222BCE9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F7F21B16058BA48B86AAD76BAD68A00" ma:contentTypeVersion="13" ma:contentTypeDescription="Create a new document." ma:contentTypeScope="" ma:versionID="939375f7537d2e83efa9c9e2bec32fae">
  <xsd:schema xmlns:xsd="http://www.w3.org/2001/XMLSchema" xmlns:xs="http://www.w3.org/2001/XMLSchema" xmlns:p="http://schemas.microsoft.com/office/2006/metadata/properties" xmlns:ns2="7462a2d9-f055-4e0b-a931-2d9f1fccad37" xmlns:ns3="17ab7feb-103c-43e2-999d-b4ab3178c1c5" targetNamespace="http://schemas.microsoft.com/office/2006/metadata/properties" ma:root="true" ma:fieldsID="9369851065caed49536b4f928f657240" ns2:_="" ns3:_="">
    <xsd:import namespace="7462a2d9-f055-4e0b-a931-2d9f1fccad37"/>
    <xsd:import namespace="17ab7feb-103c-43e2-999d-b4ab3178c1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62a2d9-f055-4e0b-a931-2d9f1fccad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ab7feb-103c-43e2-999d-b4ab3178c1c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797BFC-1F97-4D8B-8906-C8AEAFC0292D}">
  <ds:schemaRefs>
    <ds:schemaRef ds:uri="http://schemas.microsoft.com/sharepoint/v3/contenttype/forms"/>
  </ds:schemaRefs>
</ds:datastoreItem>
</file>

<file path=customXml/itemProps2.xml><?xml version="1.0" encoding="utf-8"?>
<ds:datastoreItem xmlns:ds="http://schemas.openxmlformats.org/officeDocument/2006/customXml" ds:itemID="{5AF6DD4F-4C6D-40AE-8A2E-64A80AC267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62a2d9-f055-4e0b-a931-2d9f1fccad37"/>
    <ds:schemaRef ds:uri="17ab7feb-103c-43e2-999d-b4ab3178c1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8F3D80-2E91-4A8A-B623-7A968B324730}">
  <ds:schemaRefs>
    <ds:schemaRef ds:uri="http://purl.org/dc/elements/1.1/"/>
    <ds:schemaRef ds:uri="http://schemas.microsoft.com/office/2006/metadata/properties"/>
    <ds:schemaRef ds:uri="17ab7feb-103c-43e2-999d-b4ab3178c1c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462a2d9-f055-4e0b-a931-2d9f1fccad3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BTW_presentation_Template</Template>
  <TotalTime>1228</TotalTime>
  <Words>2612</Words>
  <Application>Microsoft Office PowerPoint</Application>
  <PresentationFormat>Widescreen</PresentationFormat>
  <Paragraphs>95</Paragraphs>
  <Slides>23</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Bloom Speak OT</vt:lpstr>
      <vt:lpstr>Bloom Speak OT Heavy</vt:lpstr>
      <vt:lpstr>Cabin Medium</vt:lpstr>
      <vt:lpstr>Calibri</vt:lpstr>
      <vt:lpstr>Calibri Light</vt:lpstr>
      <vt:lpstr>Passion One</vt:lpstr>
      <vt:lpstr>1_Office Theme</vt:lpstr>
      <vt:lpstr>Office Theme</vt:lpstr>
      <vt:lpstr>PowerPoint Presentation</vt:lpstr>
      <vt:lpstr>Keen – Astudiaeth achos ar dynnu PFCs o’u cynnyrch</vt:lpstr>
      <vt:lpstr>Cemegion parhaus (Forever Chemicals) (PFAS)</vt:lpstr>
      <vt:lpstr>PowerPoint Presentation</vt:lpstr>
      <vt:lpstr>PowerPoint Presentation</vt:lpstr>
      <vt:lpstr>PowerPoint Presentation</vt:lpstr>
      <vt:lpstr>Sut mae hyn yn gwneud i chi deimlo?</vt:lpstr>
      <vt:lpstr>PowerPoint Presentation</vt:lpstr>
      <vt:lpstr>PowerPoint Presentation</vt:lpstr>
      <vt:lpstr>PowerPoint Presentation</vt:lpstr>
      <vt:lpstr>Tecstilau – Cynhyrchiant gwlyb</vt:lpstr>
      <vt:lpstr>PowerPoint Presentation</vt:lpstr>
      <vt:lpstr>Olew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Beth y gellir ei wneud?</vt:lpstr>
      <vt:lpstr>Beth y gellir ei wneud?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Aimee Hallett</dc:creator>
  <cp:lastModifiedBy>Alex Prescot</cp:lastModifiedBy>
  <cp:revision>49</cp:revision>
  <dcterms:created xsi:type="dcterms:W3CDTF">2021-10-11T15:25:01Z</dcterms:created>
  <dcterms:modified xsi:type="dcterms:W3CDTF">2022-05-23T15:48:42Z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0x010100AF7F21B16058BA48B86AAD76BAD68A00</vt:lpwstr>
  </property>
</Properties>
</file>