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28.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8" r:id="rId2"/>
    <p:sldId id="269" r:id="rId3"/>
    <p:sldId id="270" r:id="rId4"/>
    <p:sldId id="271" r:id="rId5"/>
    <p:sldId id="272" r:id="rId6"/>
    <p:sldId id="304" r:id="rId7"/>
    <p:sldId id="305" r:id="rId8"/>
    <p:sldId id="307" r:id="rId9"/>
    <p:sldId id="308" r:id="rId10"/>
    <p:sldId id="309" r:id="rId11"/>
    <p:sldId id="312" r:id="rId12"/>
    <p:sldId id="311" r:id="rId13"/>
    <p:sldId id="310" r:id="rId14"/>
    <p:sldId id="313" r:id="rId15"/>
    <p:sldId id="314" r:id="rId16"/>
    <p:sldId id="315" r:id="rId17"/>
    <p:sldId id="316" r:id="rId18"/>
    <p:sldId id="292" r:id="rId19"/>
    <p:sldId id="319" r:id="rId20"/>
    <p:sldId id="317" r:id="rId21"/>
    <p:sldId id="320" r:id="rId22"/>
    <p:sldId id="329" r:id="rId23"/>
    <p:sldId id="323" r:id="rId24"/>
    <p:sldId id="324" r:id="rId25"/>
    <p:sldId id="326" r:id="rId26"/>
    <p:sldId id="327" r:id="rId27"/>
    <p:sldId id="325" r:id="rId28"/>
    <p:sldId id="291" r:id="rId29"/>
    <p:sldId id="330"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05973-204E-468D-A5DC-445AAFFFACE7}" v="1" dt="2022-02-03T22:22:42.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80788" autoAdjust="0"/>
  </p:normalViewPr>
  <p:slideViewPr>
    <p:cSldViewPr snapToGrid="0" showGuides="1">
      <p:cViewPr varScale="1">
        <p:scale>
          <a:sx n="71" d="100"/>
          <a:sy n="71" d="100"/>
        </p:scale>
        <p:origin x="109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Wright" userId="bc31bc5e-9648-4e19-a300-1fbd616859b3" providerId="ADAL" clId="{87F05973-204E-468D-A5DC-445AAFFFACE7}"/>
    <pc:docChg chg="addSld delSld modSld delMainMaster">
      <pc:chgData name="Rachael Wright" userId="bc31bc5e-9648-4e19-a300-1fbd616859b3" providerId="ADAL" clId="{87F05973-204E-468D-A5DC-445AAFFFACE7}" dt="2022-02-03T22:23:58.602" v="3" actId="47"/>
      <pc:docMkLst>
        <pc:docMk/>
      </pc:docMkLst>
      <pc:sldChg chg="del">
        <pc:chgData name="Rachael Wright" userId="bc31bc5e-9648-4e19-a300-1fbd616859b3" providerId="ADAL" clId="{87F05973-204E-468D-A5DC-445AAFFFACE7}" dt="2022-02-03T22:23:58.602" v="3" actId="47"/>
        <pc:sldMkLst>
          <pc:docMk/>
          <pc:sldMk cId="164734677" sldId="256"/>
        </pc:sldMkLst>
      </pc:sldChg>
      <pc:sldChg chg="del">
        <pc:chgData name="Rachael Wright" userId="bc31bc5e-9648-4e19-a300-1fbd616859b3" providerId="ADAL" clId="{87F05973-204E-468D-A5DC-445AAFFFACE7}" dt="2022-02-03T22:23:44.439" v="1" actId="47"/>
        <pc:sldMkLst>
          <pc:docMk/>
          <pc:sldMk cId="3209242711" sldId="257"/>
        </pc:sldMkLst>
      </pc:sldChg>
      <pc:sldChg chg="del">
        <pc:chgData name="Rachael Wright" userId="bc31bc5e-9648-4e19-a300-1fbd616859b3" providerId="ADAL" clId="{87F05973-204E-468D-A5DC-445AAFFFACE7}" dt="2022-02-03T22:23:44.439" v="1" actId="47"/>
        <pc:sldMkLst>
          <pc:docMk/>
          <pc:sldMk cId="1418583684" sldId="258"/>
        </pc:sldMkLst>
      </pc:sldChg>
      <pc:sldChg chg="del">
        <pc:chgData name="Rachael Wright" userId="bc31bc5e-9648-4e19-a300-1fbd616859b3" providerId="ADAL" clId="{87F05973-204E-468D-A5DC-445AAFFFACE7}" dt="2022-02-03T22:23:44.439" v="1" actId="47"/>
        <pc:sldMkLst>
          <pc:docMk/>
          <pc:sldMk cId="1513093137" sldId="259"/>
        </pc:sldMkLst>
      </pc:sldChg>
      <pc:sldChg chg="del">
        <pc:chgData name="Rachael Wright" userId="bc31bc5e-9648-4e19-a300-1fbd616859b3" providerId="ADAL" clId="{87F05973-204E-468D-A5DC-445AAFFFACE7}" dt="2022-02-03T22:23:44.439" v="1" actId="47"/>
        <pc:sldMkLst>
          <pc:docMk/>
          <pc:sldMk cId="1695579599" sldId="260"/>
        </pc:sldMkLst>
      </pc:sldChg>
      <pc:sldChg chg="del">
        <pc:chgData name="Rachael Wright" userId="bc31bc5e-9648-4e19-a300-1fbd616859b3" providerId="ADAL" clId="{87F05973-204E-468D-A5DC-445AAFFFACE7}" dt="2022-02-03T22:23:48.515" v="2" actId="47"/>
        <pc:sldMkLst>
          <pc:docMk/>
          <pc:sldMk cId="235473987" sldId="261"/>
        </pc:sldMkLst>
      </pc:sldChg>
      <pc:sldChg chg="del">
        <pc:chgData name="Rachael Wright" userId="bc31bc5e-9648-4e19-a300-1fbd616859b3" providerId="ADAL" clId="{87F05973-204E-468D-A5DC-445AAFFFACE7}" dt="2022-02-03T22:23:48.515" v="2" actId="47"/>
        <pc:sldMkLst>
          <pc:docMk/>
          <pc:sldMk cId="1080405224" sldId="262"/>
        </pc:sldMkLst>
      </pc:sldChg>
      <pc:sldChg chg="del">
        <pc:chgData name="Rachael Wright" userId="bc31bc5e-9648-4e19-a300-1fbd616859b3" providerId="ADAL" clId="{87F05973-204E-468D-A5DC-445AAFFFACE7}" dt="2022-02-03T22:23:48.515" v="2" actId="47"/>
        <pc:sldMkLst>
          <pc:docMk/>
          <pc:sldMk cId="1598289035" sldId="263"/>
        </pc:sldMkLst>
      </pc:sldChg>
      <pc:sldChg chg="del">
        <pc:chgData name="Rachael Wright" userId="bc31bc5e-9648-4e19-a300-1fbd616859b3" providerId="ADAL" clId="{87F05973-204E-468D-A5DC-445AAFFFACE7}" dt="2022-02-03T22:23:48.515" v="2" actId="47"/>
        <pc:sldMkLst>
          <pc:docMk/>
          <pc:sldMk cId="2177316289" sldId="264"/>
        </pc:sldMkLst>
      </pc:sldChg>
      <pc:sldChg chg="del">
        <pc:chgData name="Rachael Wright" userId="bc31bc5e-9648-4e19-a300-1fbd616859b3" providerId="ADAL" clId="{87F05973-204E-468D-A5DC-445AAFFFACE7}" dt="2022-02-03T22:23:48.515" v="2" actId="47"/>
        <pc:sldMkLst>
          <pc:docMk/>
          <pc:sldMk cId="2186873580" sldId="265"/>
        </pc:sldMkLst>
      </pc:sldChg>
      <pc:sldChg chg="del">
        <pc:chgData name="Rachael Wright" userId="bc31bc5e-9648-4e19-a300-1fbd616859b3" providerId="ADAL" clId="{87F05973-204E-468D-A5DC-445AAFFFACE7}" dt="2022-02-03T22:23:44.439" v="1" actId="47"/>
        <pc:sldMkLst>
          <pc:docMk/>
          <pc:sldMk cId="1667673613" sldId="266"/>
        </pc:sldMkLst>
      </pc:sldChg>
      <pc:sldChg chg="del">
        <pc:chgData name="Rachael Wright" userId="bc31bc5e-9648-4e19-a300-1fbd616859b3" providerId="ADAL" clId="{87F05973-204E-468D-A5DC-445AAFFFACE7}" dt="2022-02-03T22:23:44.439" v="1" actId="47"/>
        <pc:sldMkLst>
          <pc:docMk/>
          <pc:sldMk cId="108337958" sldId="267"/>
        </pc:sldMkLst>
      </pc:sldChg>
      <pc:sldChg chg="add">
        <pc:chgData name="Rachael Wright" userId="bc31bc5e-9648-4e19-a300-1fbd616859b3" providerId="ADAL" clId="{87F05973-204E-468D-A5DC-445AAFFFACE7}" dt="2022-02-03T22:22:42.930" v="0"/>
        <pc:sldMkLst>
          <pc:docMk/>
          <pc:sldMk cId="1480957316" sldId="268"/>
        </pc:sldMkLst>
      </pc:sldChg>
      <pc:sldChg chg="add">
        <pc:chgData name="Rachael Wright" userId="bc31bc5e-9648-4e19-a300-1fbd616859b3" providerId="ADAL" clId="{87F05973-204E-468D-A5DC-445AAFFFACE7}" dt="2022-02-03T22:22:42.930" v="0"/>
        <pc:sldMkLst>
          <pc:docMk/>
          <pc:sldMk cId="3528604182" sldId="269"/>
        </pc:sldMkLst>
      </pc:sldChg>
      <pc:sldChg chg="add">
        <pc:chgData name="Rachael Wright" userId="bc31bc5e-9648-4e19-a300-1fbd616859b3" providerId="ADAL" clId="{87F05973-204E-468D-A5DC-445AAFFFACE7}" dt="2022-02-03T22:22:42.930" v="0"/>
        <pc:sldMkLst>
          <pc:docMk/>
          <pc:sldMk cId="885507145" sldId="270"/>
        </pc:sldMkLst>
      </pc:sldChg>
      <pc:sldChg chg="add">
        <pc:chgData name="Rachael Wright" userId="bc31bc5e-9648-4e19-a300-1fbd616859b3" providerId="ADAL" clId="{87F05973-204E-468D-A5DC-445AAFFFACE7}" dt="2022-02-03T22:22:42.930" v="0"/>
        <pc:sldMkLst>
          <pc:docMk/>
          <pc:sldMk cId="3773076701" sldId="271"/>
        </pc:sldMkLst>
      </pc:sldChg>
      <pc:sldChg chg="add">
        <pc:chgData name="Rachael Wright" userId="bc31bc5e-9648-4e19-a300-1fbd616859b3" providerId="ADAL" clId="{87F05973-204E-468D-A5DC-445AAFFFACE7}" dt="2022-02-03T22:22:42.930" v="0"/>
        <pc:sldMkLst>
          <pc:docMk/>
          <pc:sldMk cId="477309242" sldId="272"/>
        </pc:sldMkLst>
      </pc:sldChg>
      <pc:sldChg chg="add">
        <pc:chgData name="Rachael Wright" userId="bc31bc5e-9648-4e19-a300-1fbd616859b3" providerId="ADAL" clId="{87F05973-204E-468D-A5DC-445AAFFFACE7}" dt="2022-02-03T22:22:42.930" v="0"/>
        <pc:sldMkLst>
          <pc:docMk/>
          <pc:sldMk cId="1192773798" sldId="291"/>
        </pc:sldMkLst>
      </pc:sldChg>
      <pc:sldChg chg="add">
        <pc:chgData name="Rachael Wright" userId="bc31bc5e-9648-4e19-a300-1fbd616859b3" providerId="ADAL" clId="{87F05973-204E-468D-A5DC-445AAFFFACE7}" dt="2022-02-03T22:22:42.930" v="0"/>
        <pc:sldMkLst>
          <pc:docMk/>
          <pc:sldMk cId="2471391127" sldId="292"/>
        </pc:sldMkLst>
      </pc:sldChg>
      <pc:sldChg chg="add">
        <pc:chgData name="Rachael Wright" userId="bc31bc5e-9648-4e19-a300-1fbd616859b3" providerId="ADAL" clId="{87F05973-204E-468D-A5DC-445AAFFFACE7}" dt="2022-02-03T22:22:42.930" v="0"/>
        <pc:sldMkLst>
          <pc:docMk/>
          <pc:sldMk cId="610804442" sldId="304"/>
        </pc:sldMkLst>
      </pc:sldChg>
      <pc:sldChg chg="add">
        <pc:chgData name="Rachael Wright" userId="bc31bc5e-9648-4e19-a300-1fbd616859b3" providerId="ADAL" clId="{87F05973-204E-468D-A5DC-445AAFFFACE7}" dt="2022-02-03T22:22:42.930" v="0"/>
        <pc:sldMkLst>
          <pc:docMk/>
          <pc:sldMk cId="2535106198" sldId="305"/>
        </pc:sldMkLst>
      </pc:sldChg>
      <pc:sldChg chg="add">
        <pc:chgData name="Rachael Wright" userId="bc31bc5e-9648-4e19-a300-1fbd616859b3" providerId="ADAL" clId="{87F05973-204E-468D-A5DC-445AAFFFACE7}" dt="2022-02-03T22:22:42.930" v="0"/>
        <pc:sldMkLst>
          <pc:docMk/>
          <pc:sldMk cId="3649501428" sldId="307"/>
        </pc:sldMkLst>
      </pc:sldChg>
      <pc:sldChg chg="add">
        <pc:chgData name="Rachael Wright" userId="bc31bc5e-9648-4e19-a300-1fbd616859b3" providerId="ADAL" clId="{87F05973-204E-468D-A5DC-445AAFFFACE7}" dt="2022-02-03T22:22:42.930" v="0"/>
        <pc:sldMkLst>
          <pc:docMk/>
          <pc:sldMk cId="3786016424" sldId="308"/>
        </pc:sldMkLst>
      </pc:sldChg>
      <pc:sldChg chg="add">
        <pc:chgData name="Rachael Wright" userId="bc31bc5e-9648-4e19-a300-1fbd616859b3" providerId="ADAL" clId="{87F05973-204E-468D-A5DC-445AAFFFACE7}" dt="2022-02-03T22:22:42.930" v="0"/>
        <pc:sldMkLst>
          <pc:docMk/>
          <pc:sldMk cId="1548693378" sldId="309"/>
        </pc:sldMkLst>
      </pc:sldChg>
      <pc:sldChg chg="add">
        <pc:chgData name="Rachael Wright" userId="bc31bc5e-9648-4e19-a300-1fbd616859b3" providerId="ADAL" clId="{87F05973-204E-468D-A5DC-445AAFFFACE7}" dt="2022-02-03T22:22:42.930" v="0"/>
        <pc:sldMkLst>
          <pc:docMk/>
          <pc:sldMk cId="4004750405" sldId="310"/>
        </pc:sldMkLst>
      </pc:sldChg>
      <pc:sldChg chg="add">
        <pc:chgData name="Rachael Wright" userId="bc31bc5e-9648-4e19-a300-1fbd616859b3" providerId="ADAL" clId="{87F05973-204E-468D-A5DC-445AAFFFACE7}" dt="2022-02-03T22:22:42.930" v="0"/>
        <pc:sldMkLst>
          <pc:docMk/>
          <pc:sldMk cId="1072518181" sldId="311"/>
        </pc:sldMkLst>
      </pc:sldChg>
      <pc:sldChg chg="add">
        <pc:chgData name="Rachael Wright" userId="bc31bc5e-9648-4e19-a300-1fbd616859b3" providerId="ADAL" clId="{87F05973-204E-468D-A5DC-445AAFFFACE7}" dt="2022-02-03T22:22:42.930" v="0"/>
        <pc:sldMkLst>
          <pc:docMk/>
          <pc:sldMk cId="1079944215" sldId="312"/>
        </pc:sldMkLst>
      </pc:sldChg>
      <pc:sldChg chg="add">
        <pc:chgData name="Rachael Wright" userId="bc31bc5e-9648-4e19-a300-1fbd616859b3" providerId="ADAL" clId="{87F05973-204E-468D-A5DC-445AAFFFACE7}" dt="2022-02-03T22:22:42.930" v="0"/>
        <pc:sldMkLst>
          <pc:docMk/>
          <pc:sldMk cId="3162843276" sldId="313"/>
        </pc:sldMkLst>
      </pc:sldChg>
      <pc:sldChg chg="add">
        <pc:chgData name="Rachael Wright" userId="bc31bc5e-9648-4e19-a300-1fbd616859b3" providerId="ADAL" clId="{87F05973-204E-468D-A5DC-445AAFFFACE7}" dt="2022-02-03T22:22:42.930" v="0"/>
        <pc:sldMkLst>
          <pc:docMk/>
          <pc:sldMk cId="346790474" sldId="314"/>
        </pc:sldMkLst>
      </pc:sldChg>
      <pc:sldChg chg="add">
        <pc:chgData name="Rachael Wright" userId="bc31bc5e-9648-4e19-a300-1fbd616859b3" providerId="ADAL" clId="{87F05973-204E-468D-A5DC-445AAFFFACE7}" dt="2022-02-03T22:22:42.930" v="0"/>
        <pc:sldMkLst>
          <pc:docMk/>
          <pc:sldMk cId="782847171" sldId="315"/>
        </pc:sldMkLst>
      </pc:sldChg>
      <pc:sldChg chg="add">
        <pc:chgData name="Rachael Wright" userId="bc31bc5e-9648-4e19-a300-1fbd616859b3" providerId="ADAL" clId="{87F05973-204E-468D-A5DC-445AAFFFACE7}" dt="2022-02-03T22:22:42.930" v="0"/>
        <pc:sldMkLst>
          <pc:docMk/>
          <pc:sldMk cId="2140522275" sldId="316"/>
        </pc:sldMkLst>
      </pc:sldChg>
      <pc:sldChg chg="add">
        <pc:chgData name="Rachael Wright" userId="bc31bc5e-9648-4e19-a300-1fbd616859b3" providerId="ADAL" clId="{87F05973-204E-468D-A5DC-445AAFFFACE7}" dt="2022-02-03T22:22:42.930" v="0"/>
        <pc:sldMkLst>
          <pc:docMk/>
          <pc:sldMk cId="2495994014" sldId="317"/>
        </pc:sldMkLst>
      </pc:sldChg>
      <pc:sldChg chg="add">
        <pc:chgData name="Rachael Wright" userId="bc31bc5e-9648-4e19-a300-1fbd616859b3" providerId="ADAL" clId="{87F05973-204E-468D-A5DC-445AAFFFACE7}" dt="2022-02-03T22:22:42.930" v="0"/>
        <pc:sldMkLst>
          <pc:docMk/>
          <pc:sldMk cId="3482521686" sldId="318"/>
        </pc:sldMkLst>
      </pc:sldChg>
      <pc:sldChg chg="add">
        <pc:chgData name="Rachael Wright" userId="bc31bc5e-9648-4e19-a300-1fbd616859b3" providerId="ADAL" clId="{87F05973-204E-468D-A5DC-445AAFFFACE7}" dt="2022-02-03T22:22:42.930" v="0"/>
        <pc:sldMkLst>
          <pc:docMk/>
          <pc:sldMk cId="4182678252" sldId="319"/>
        </pc:sldMkLst>
      </pc:sldChg>
      <pc:sldChg chg="add">
        <pc:chgData name="Rachael Wright" userId="bc31bc5e-9648-4e19-a300-1fbd616859b3" providerId="ADAL" clId="{87F05973-204E-468D-A5DC-445AAFFFACE7}" dt="2022-02-03T22:22:42.930" v="0"/>
        <pc:sldMkLst>
          <pc:docMk/>
          <pc:sldMk cId="358028199" sldId="320"/>
        </pc:sldMkLst>
      </pc:sldChg>
      <pc:sldChg chg="add">
        <pc:chgData name="Rachael Wright" userId="bc31bc5e-9648-4e19-a300-1fbd616859b3" providerId="ADAL" clId="{87F05973-204E-468D-A5DC-445AAFFFACE7}" dt="2022-02-03T22:22:42.930" v="0"/>
        <pc:sldMkLst>
          <pc:docMk/>
          <pc:sldMk cId="1529030975" sldId="322"/>
        </pc:sldMkLst>
      </pc:sldChg>
      <pc:sldChg chg="add">
        <pc:chgData name="Rachael Wright" userId="bc31bc5e-9648-4e19-a300-1fbd616859b3" providerId="ADAL" clId="{87F05973-204E-468D-A5DC-445AAFFFACE7}" dt="2022-02-03T22:22:42.930" v="0"/>
        <pc:sldMkLst>
          <pc:docMk/>
          <pc:sldMk cId="594640308" sldId="323"/>
        </pc:sldMkLst>
      </pc:sldChg>
      <pc:sldChg chg="add">
        <pc:chgData name="Rachael Wright" userId="bc31bc5e-9648-4e19-a300-1fbd616859b3" providerId="ADAL" clId="{87F05973-204E-468D-A5DC-445AAFFFACE7}" dt="2022-02-03T22:22:42.930" v="0"/>
        <pc:sldMkLst>
          <pc:docMk/>
          <pc:sldMk cId="374993862" sldId="324"/>
        </pc:sldMkLst>
      </pc:sldChg>
      <pc:sldChg chg="add">
        <pc:chgData name="Rachael Wright" userId="bc31bc5e-9648-4e19-a300-1fbd616859b3" providerId="ADAL" clId="{87F05973-204E-468D-A5DC-445AAFFFACE7}" dt="2022-02-03T22:22:42.930" v="0"/>
        <pc:sldMkLst>
          <pc:docMk/>
          <pc:sldMk cId="837953983" sldId="325"/>
        </pc:sldMkLst>
      </pc:sldChg>
      <pc:sldChg chg="add">
        <pc:chgData name="Rachael Wright" userId="bc31bc5e-9648-4e19-a300-1fbd616859b3" providerId="ADAL" clId="{87F05973-204E-468D-A5DC-445AAFFFACE7}" dt="2022-02-03T22:22:42.930" v="0"/>
        <pc:sldMkLst>
          <pc:docMk/>
          <pc:sldMk cId="90776791" sldId="326"/>
        </pc:sldMkLst>
      </pc:sldChg>
      <pc:sldChg chg="add">
        <pc:chgData name="Rachael Wright" userId="bc31bc5e-9648-4e19-a300-1fbd616859b3" providerId="ADAL" clId="{87F05973-204E-468D-A5DC-445AAFFFACE7}" dt="2022-02-03T22:22:42.930" v="0"/>
        <pc:sldMkLst>
          <pc:docMk/>
          <pc:sldMk cId="1013051213" sldId="327"/>
        </pc:sldMkLst>
      </pc:sldChg>
      <pc:sldChg chg="add">
        <pc:chgData name="Rachael Wright" userId="bc31bc5e-9648-4e19-a300-1fbd616859b3" providerId="ADAL" clId="{87F05973-204E-468D-A5DC-445AAFFFACE7}" dt="2022-02-03T22:22:42.930" v="0"/>
        <pc:sldMkLst>
          <pc:docMk/>
          <pc:sldMk cId="1537167209" sldId="328"/>
        </pc:sldMkLst>
      </pc:sldChg>
      <pc:sldMasterChg chg="del delSldLayout">
        <pc:chgData name="Rachael Wright" userId="bc31bc5e-9648-4e19-a300-1fbd616859b3" providerId="ADAL" clId="{87F05973-204E-468D-A5DC-445AAFFFACE7}" dt="2022-02-03T22:23:44.439" v="1" actId="47"/>
        <pc:sldMasterMkLst>
          <pc:docMk/>
          <pc:sldMasterMk cId="2644994059" sldId="2147483659"/>
        </pc:sldMasterMkLst>
        <pc:sldLayoutChg chg="del">
          <pc:chgData name="Rachael Wright" userId="bc31bc5e-9648-4e19-a300-1fbd616859b3" providerId="ADAL" clId="{87F05973-204E-468D-A5DC-445AAFFFACE7}" dt="2022-02-03T22:23:44.439" v="1" actId="47"/>
          <pc:sldLayoutMkLst>
            <pc:docMk/>
            <pc:sldMasterMk cId="2644994059" sldId="2147483659"/>
            <pc:sldLayoutMk cId="1380518443" sldId="2147483660"/>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4004967909" sldId="2147483661"/>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2525699171" sldId="2147483662"/>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3173985445" sldId="2147483663"/>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3850077123" sldId="2147483664"/>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884247441" sldId="2147483665"/>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1728821951" sldId="2147483666"/>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2026213623" sldId="2147483667"/>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17821940" sldId="2147483668"/>
          </pc:sldLayoutMkLst>
        </pc:sldLayoutChg>
        <pc:sldLayoutChg chg="del">
          <pc:chgData name="Rachael Wright" userId="bc31bc5e-9648-4e19-a300-1fbd616859b3" providerId="ADAL" clId="{87F05973-204E-468D-A5DC-445AAFFFACE7}" dt="2022-02-03T22:23:44.439" v="1" actId="47"/>
          <pc:sldLayoutMkLst>
            <pc:docMk/>
            <pc:sldMasterMk cId="2644994059" sldId="2147483659"/>
            <pc:sldLayoutMk cId="1333697966"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AF527-1C7B-49C7-A634-F9487B257EFD}" type="datetimeFigureOut">
              <a:rPr lang="en-GB" smtClean="0"/>
              <a:t>02/03/2022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8C0D8-859A-4635-816A-95E3BD646FF9}" type="slidenum">
              <a:rPr lang="en-GB" smtClean="0"/>
              <a:t>‹#›</a:t>
            </a:fld>
            <a:endParaRPr lang="en-GB"/>
          </a:p>
        </p:txBody>
      </p:sp>
    </p:spTree>
    <p:extLst>
      <p:ext uri="{BB962C8B-B14F-4D97-AF65-F5344CB8AC3E}">
        <p14:creationId xmlns:p14="http://schemas.microsoft.com/office/powerpoint/2010/main" val="69766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a:t>
            </a:fld>
            <a:endParaRPr lang="en-GB"/>
          </a:p>
        </p:txBody>
      </p:sp>
    </p:spTree>
    <p:extLst>
      <p:ext uri="{BB962C8B-B14F-4D97-AF65-F5344CB8AC3E}">
        <p14:creationId xmlns:p14="http://schemas.microsoft.com/office/powerpoint/2010/main" val="227079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Every year, an estimated 150 million seahorses are caught for the souvenir and medicine trades. As a species, seahorses could be extinct by 2050.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critically endangered European eel is the centre of the largest wildlife crime in Europe, </a:t>
            </a:r>
            <a:r>
              <a:rPr lang="en-GB" sz="1200" kern="1200" dirty="0" smtClean="0">
                <a:solidFill>
                  <a:schemeClr val="tx1"/>
                </a:solidFill>
                <a:effectLst/>
                <a:latin typeface="+mn-lt"/>
                <a:ea typeface="+mn-ea"/>
                <a:cs typeface="+mn-cs"/>
              </a:rPr>
              <a:t>as illegal </a:t>
            </a:r>
            <a:r>
              <a:rPr lang="en-GB" sz="1200" kern="1200" dirty="0">
                <a:solidFill>
                  <a:schemeClr val="tx1"/>
                </a:solidFill>
                <a:effectLst/>
                <a:latin typeface="+mn-lt"/>
                <a:ea typeface="+mn-ea"/>
                <a:cs typeface="+mn-cs"/>
              </a:rPr>
              <a:t>trafficking to Asia to be eaten as a delicacy</a:t>
            </a:r>
            <a:r>
              <a:rPr lang="en-GB" sz="1200" kern="1200" baseline="0" dirty="0">
                <a:solidFill>
                  <a:schemeClr val="tx1"/>
                </a:solidFill>
                <a:effectLst/>
                <a:latin typeface="+mn-lt"/>
                <a:ea typeface="+mn-ea"/>
                <a:cs typeface="+mn-cs"/>
              </a:rPr>
              <a:t> is</a:t>
            </a:r>
            <a:r>
              <a:rPr lang="en-GB" sz="1200" kern="1200" dirty="0">
                <a:solidFill>
                  <a:schemeClr val="tx1"/>
                </a:solidFill>
                <a:effectLst/>
                <a:latin typeface="+mn-lt"/>
                <a:ea typeface="+mn-ea"/>
                <a:cs typeface="+mn-cs"/>
              </a:rPr>
              <a:t> becoming a multibillion-euro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Sharks</a:t>
            </a:r>
            <a:r>
              <a:rPr lang="en-GB" sz="1200" kern="1200" baseline="0" dirty="0">
                <a:solidFill>
                  <a:schemeClr val="tx1"/>
                </a:solidFill>
                <a:effectLst/>
                <a:latin typeface="+mn-lt"/>
                <a:ea typeface="+mn-ea"/>
                <a:cs typeface="+mn-cs"/>
              </a:rPr>
              <a:t> are caught and traded illegally. They are used as an ingredient </a:t>
            </a:r>
            <a:r>
              <a:rPr lang="en-GB" sz="1200" kern="1200" dirty="0">
                <a:solidFill>
                  <a:schemeClr val="tx1"/>
                </a:solidFill>
                <a:effectLst/>
                <a:latin typeface="+mn-lt"/>
                <a:ea typeface="+mn-ea"/>
                <a:cs typeface="+mn-cs"/>
              </a:rPr>
              <a:t>in traditional medicine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as delicacy in shark fin soup.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11</a:t>
            </a:fld>
            <a:endParaRPr lang="en-GB"/>
          </a:p>
        </p:txBody>
      </p:sp>
    </p:spTree>
    <p:extLst>
      <p:ext uri="{BB962C8B-B14F-4D97-AF65-F5344CB8AC3E}">
        <p14:creationId xmlns:p14="http://schemas.microsoft.com/office/powerpoint/2010/main" val="271136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Drilling for oil and gas can pose serious threats, from construction of platforms, transporting of goods, creating pipelines and destructive oil spills.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12</a:t>
            </a:fld>
            <a:endParaRPr lang="en-GB"/>
          </a:p>
        </p:txBody>
      </p:sp>
    </p:spTree>
    <p:extLst>
      <p:ext uri="{BB962C8B-B14F-4D97-AF65-F5344CB8AC3E}">
        <p14:creationId xmlns:p14="http://schemas.microsoft.com/office/powerpoint/2010/main" val="72116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Construction </a:t>
            </a:r>
            <a:r>
              <a:rPr lang="en-GB" sz="1200" b="0" i="0" u="none" strike="noStrike" kern="1200" baseline="0" dirty="0" smtClean="0">
                <a:solidFill>
                  <a:schemeClr val="tx1"/>
                </a:solidFill>
                <a:latin typeface="+mn-lt"/>
                <a:ea typeface="+mn-ea"/>
                <a:cs typeface="+mn-cs"/>
              </a:rPr>
              <a:t>takes place </a:t>
            </a:r>
            <a:r>
              <a:rPr lang="en-GB" sz="1200" b="0" i="0" u="none" strike="noStrike" kern="1200" baseline="0" dirty="0">
                <a:solidFill>
                  <a:schemeClr val="tx1"/>
                </a:solidFill>
                <a:latin typeface="+mn-lt"/>
                <a:ea typeface="+mn-ea"/>
                <a:cs typeface="+mn-cs"/>
              </a:rPr>
              <a:t>for many </a:t>
            </a:r>
            <a:r>
              <a:rPr lang="en-GB" sz="1200" b="0" i="0" u="none" strike="noStrike" kern="1200" baseline="0" dirty="0" smtClean="0">
                <a:solidFill>
                  <a:schemeClr val="tx1"/>
                </a:solidFill>
                <a:latin typeface="+mn-lt"/>
                <a:ea typeface="+mn-ea"/>
                <a:cs typeface="+mn-cs"/>
              </a:rPr>
              <a:t>reasons, including</a:t>
            </a:r>
            <a:r>
              <a:rPr lang="en-GB" sz="1200" kern="1200" dirty="0" smtClean="0">
                <a:solidFill>
                  <a:schemeClr val="tx1"/>
                </a:solidFill>
                <a:effectLst/>
                <a:latin typeface="+mn-lt"/>
                <a:ea typeface="+mn-ea"/>
                <a:cs typeface="+mn-cs"/>
              </a:rPr>
              <a:t> building oil </a:t>
            </a:r>
            <a:r>
              <a:rPr lang="en-GB" sz="1200" kern="1200" dirty="0">
                <a:solidFill>
                  <a:schemeClr val="tx1"/>
                </a:solidFill>
                <a:effectLst/>
                <a:latin typeface="+mn-lt"/>
                <a:ea typeface="+mn-ea"/>
                <a:cs typeface="+mn-cs"/>
              </a:rPr>
              <a:t>and gas rigs, wind turbines, pipelines</a:t>
            </a:r>
            <a:r>
              <a:rPr lang="en-GB" sz="1200" kern="1200" baseline="0" dirty="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and </a:t>
            </a:r>
            <a:r>
              <a:rPr lang="en-GB" sz="1200" kern="1200" dirty="0">
                <a:solidFill>
                  <a:schemeClr val="tx1"/>
                </a:solidFill>
                <a:effectLst/>
                <a:latin typeface="+mn-lt"/>
                <a:ea typeface="+mn-ea"/>
                <a:cs typeface="+mn-cs"/>
              </a:rPr>
              <a:t>coastal development. All </a:t>
            </a:r>
            <a:r>
              <a:rPr lang="en-GB" sz="1200" kern="1200" dirty="0" smtClean="0">
                <a:solidFill>
                  <a:schemeClr val="tx1"/>
                </a:solidFill>
                <a:effectLst/>
                <a:latin typeface="+mn-lt"/>
                <a:ea typeface="+mn-ea"/>
                <a:cs typeface="+mn-cs"/>
              </a:rPr>
              <a:t>can cause </a:t>
            </a:r>
            <a:r>
              <a:rPr lang="en-GB" sz="1200" kern="1200" dirty="0">
                <a:solidFill>
                  <a:schemeClr val="tx1"/>
                </a:solidFill>
                <a:effectLst/>
                <a:latin typeface="+mn-lt"/>
                <a:ea typeface="+mn-ea"/>
                <a:cs typeface="+mn-cs"/>
              </a:rPr>
              <a:t>harm to the marine environment through destruction of habitats and </a:t>
            </a:r>
            <a:r>
              <a:rPr lang="en-GB" sz="1200" kern="1200" dirty="0" smtClean="0">
                <a:solidFill>
                  <a:schemeClr val="tx1"/>
                </a:solidFill>
                <a:effectLst/>
                <a:latin typeface="+mn-lt"/>
                <a:ea typeface="+mn-ea"/>
                <a:cs typeface="+mn-cs"/>
              </a:rPr>
              <a:t>noise </a:t>
            </a:r>
            <a:r>
              <a:rPr lang="en-GB" sz="1200" kern="1200" dirty="0">
                <a:solidFill>
                  <a:schemeClr val="tx1"/>
                </a:solidFill>
                <a:effectLst/>
                <a:latin typeface="+mn-lt"/>
                <a:ea typeface="+mn-ea"/>
                <a:cs typeface="+mn-cs"/>
              </a:rPr>
              <a:t>pollution.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Dredging - Sand and gravel is dredged from the seafloor to provide materials for construction, coastal defences, and to increase the depth of shipping channels. Dredging physically damages seafloor communities of plants and animals where the material is removed and where it is deposited.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13</a:t>
            </a:fld>
            <a:endParaRPr lang="en-GB"/>
          </a:p>
        </p:txBody>
      </p:sp>
    </p:spTree>
    <p:extLst>
      <p:ext uri="{BB962C8B-B14F-4D97-AF65-F5344CB8AC3E}">
        <p14:creationId xmlns:p14="http://schemas.microsoft.com/office/powerpoint/2010/main" val="2687425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Pressure from recreational development and </a:t>
            </a:r>
            <a:r>
              <a:rPr lang="en-GB" sz="1200" kern="1200" dirty="0" smtClean="0">
                <a:solidFill>
                  <a:schemeClr val="tx1"/>
                </a:solidFill>
                <a:effectLst/>
                <a:latin typeface="+mn-lt"/>
                <a:ea typeface="+mn-ea"/>
                <a:cs typeface="+mn-cs"/>
              </a:rPr>
              <a:t>activities </a:t>
            </a:r>
            <a:r>
              <a:rPr lang="en-GB" sz="1200" kern="1200" dirty="0">
                <a:solidFill>
                  <a:schemeClr val="tx1"/>
                </a:solidFill>
                <a:effectLst/>
                <a:latin typeface="+mn-lt"/>
                <a:ea typeface="+mn-ea"/>
                <a:cs typeface="+mn-cs"/>
              </a:rPr>
              <a:t>can cause harm to sensitive coastal habitats.</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Activities like pleasure boating </a:t>
            </a:r>
            <a:r>
              <a:rPr lang="en-GB" sz="1200" kern="1200" dirty="0">
                <a:solidFill>
                  <a:schemeClr val="tx1"/>
                </a:solidFill>
                <a:effectLst/>
                <a:latin typeface="+mn-lt"/>
                <a:ea typeface="+mn-ea"/>
                <a:cs typeface="+mn-cs"/>
              </a:rPr>
              <a:t>can cause harm through oil discharge and damage to </a:t>
            </a:r>
            <a:r>
              <a:rPr lang="en-GB" sz="1200" kern="1200" dirty="0" smtClean="0">
                <a:solidFill>
                  <a:schemeClr val="tx1"/>
                </a:solidFill>
                <a:effectLst/>
                <a:latin typeface="+mn-lt"/>
                <a:ea typeface="+mn-ea"/>
                <a:cs typeface="+mn-cs"/>
              </a:rPr>
              <a:t>seabed </a:t>
            </a:r>
            <a:r>
              <a:rPr lang="en-GB" sz="1200" kern="1200" dirty="0">
                <a:solidFill>
                  <a:schemeClr val="tx1"/>
                </a:solidFill>
                <a:effectLst/>
                <a:latin typeface="+mn-lt"/>
                <a:ea typeface="+mn-ea"/>
                <a:cs typeface="+mn-cs"/>
              </a:rPr>
              <a:t>habitats through anchoring.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Natural coastal habitats are being destroyed to make room for development. This not only directly reduces </a:t>
            </a:r>
            <a:r>
              <a:rPr lang="en-GB" sz="1200" kern="1200" dirty="0" smtClean="0">
                <a:solidFill>
                  <a:schemeClr val="tx1"/>
                </a:solidFill>
                <a:effectLst/>
                <a:latin typeface="+mn-lt"/>
                <a:ea typeface="+mn-ea"/>
                <a:cs typeface="+mn-cs"/>
              </a:rPr>
              <a:t>biodiversity, </a:t>
            </a:r>
            <a:r>
              <a:rPr lang="en-GB" sz="1200" kern="1200" dirty="0">
                <a:solidFill>
                  <a:schemeClr val="tx1"/>
                </a:solidFill>
                <a:effectLst/>
                <a:latin typeface="+mn-lt"/>
                <a:ea typeface="+mn-ea"/>
                <a:cs typeface="+mn-cs"/>
              </a:rPr>
              <a:t>but also reduces vital functions these habitats </a:t>
            </a:r>
            <a:r>
              <a:rPr lang="en-GB" sz="1200" kern="1200" dirty="0" smtClean="0">
                <a:solidFill>
                  <a:schemeClr val="tx1"/>
                </a:solidFill>
                <a:effectLst/>
                <a:latin typeface="+mn-lt"/>
                <a:ea typeface="+mn-ea"/>
                <a:cs typeface="+mn-cs"/>
              </a:rPr>
              <a:t>provide, </a:t>
            </a:r>
            <a:r>
              <a:rPr lang="en-GB" sz="1200" kern="1200" dirty="0">
                <a:solidFill>
                  <a:schemeClr val="tx1"/>
                </a:solidFill>
                <a:effectLst/>
                <a:latin typeface="+mn-lt"/>
                <a:ea typeface="+mn-ea"/>
                <a:cs typeface="+mn-cs"/>
              </a:rPr>
              <a:t>such as helping to protect land from erosion and helping to filter nutrient runoff from </a:t>
            </a:r>
            <a:r>
              <a:rPr lang="en-GB" sz="1200" kern="1200" dirty="0" smtClean="0">
                <a:solidFill>
                  <a:schemeClr val="tx1"/>
                </a:solidFill>
                <a:effectLst/>
                <a:latin typeface="+mn-lt"/>
                <a:ea typeface="+mn-ea"/>
                <a:cs typeface="+mn-cs"/>
              </a:rPr>
              <a:t>the land</a:t>
            </a:r>
            <a:r>
              <a:rPr lang="en-GB" sz="1200" kern="1200" dirty="0">
                <a:solidFill>
                  <a:schemeClr val="tx1"/>
                </a:solidFill>
                <a:effectLst/>
                <a:latin typeface="+mn-lt"/>
                <a:ea typeface="+mn-ea"/>
                <a:cs typeface="+mn-cs"/>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14</a:t>
            </a:fld>
            <a:endParaRPr lang="en-GB"/>
          </a:p>
        </p:txBody>
      </p:sp>
    </p:spTree>
    <p:extLst>
      <p:ext uri="{BB962C8B-B14F-4D97-AF65-F5344CB8AC3E}">
        <p14:creationId xmlns:p14="http://schemas.microsoft.com/office/powerpoint/2010/main" val="1278333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Shipping can be associated with different kinds of </a:t>
            </a:r>
            <a:r>
              <a:rPr lang="en-GB" sz="1200" b="0" i="0" u="none" strike="noStrike" kern="1200" baseline="0" dirty="0" smtClean="0">
                <a:solidFill>
                  <a:schemeClr val="tx1"/>
                </a:solidFill>
                <a:latin typeface="+mn-lt"/>
                <a:ea typeface="+mn-ea"/>
                <a:cs typeface="+mn-cs"/>
              </a:rPr>
              <a:t>pollution, including </a:t>
            </a:r>
            <a:r>
              <a:rPr lang="en-GB" sz="1200" b="0" i="0" u="none" strike="noStrike" kern="1200" baseline="0" dirty="0">
                <a:solidFill>
                  <a:schemeClr val="tx1"/>
                </a:solidFill>
                <a:latin typeface="+mn-lt"/>
                <a:ea typeface="+mn-ea"/>
                <a:cs typeface="+mn-cs"/>
              </a:rPr>
              <a:t>noise pollution, emissions, oil spills, container spills, dumping of rubbish at sea, and chemical pollution. It can also directly damage the environment through anchoring, shipwrecks, and contact with large marine mammals.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15</a:t>
            </a:fld>
            <a:endParaRPr lang="en-GB"/>
          </a:p>
        </p:txBody>
      </p:sp>
    </p:spTree>
    <p:extLst>
      <p:ext uri="{BB962C8B-B14F-4D97-AF65-F5344CB8AC3E}">
        <p14:creationId xmlns:p14="http://schemas.microsoft.com/office/powerpoint/2010/main" val="4075044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Activity 2 – Ecosystem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Based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M</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anagement (EBM)</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Use the following video </a:t>
            </a:r>
            <a:r>
              <a:rPr lang="en-GB" sz="1800" dirty="0">
                <a:effectLst/>
                <a:latin typeface="Calibri" panose="020F0502020204030204" pitchFamily="34" charset="0"/>
                <a:ea typeface="Calibri" panose="020F0502020204030204" pitchFamily="34" charset="0"/>
                <a:cs typeface="Times New Roman" panose="02020603050405020304" pitchFamily="18" charset="0"/>
              </a:rPr>
              <a:t>on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Ecosystem </a:t>
            </a:r>
            <a:r>
              <a:rPr lang="en-GB" sz="1800" dirty="0">
                <a:effectLst/>
                <a:latin typeface="Calibri" panose="020F0502020204030204" pitchFamily="34" charset="0"/>
                <a:ea typeface="Calibri" panose="020F0502020204030204" pitchFamily="34" charset="0"/>
                <a:cs typeface="Times New Roman" panose="02020603050405020304" pitchFamily="18" charset="0"/>
              </a:rPr>
              <a:t>B</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ased </a:t>
            </a:r>
            <a:r>
              <a:rPr lang="en-GB" sz="1800" dirty="0">
                <a:effectLst/>
                <a:latin typeface="Calibri" panose="020F0502020204030204" pitchFamily="34" charset="0"/>
                <a:ea typeface="Calibri" panose="020F0502020204030204" pitchFamily="34" charset="0"/>
                <a:cs typeface="Times New Roman" panose="02020603050405020304" pitchFamily="18" charset="0"/>
              </a:rPr>
              <a:t>M</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anagement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introduce the need for interconnectivity between industries, communities and the marine environment.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See the notes on slide 18 to introduce</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term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‘stakeholder.’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Split the class into small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groups</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hand </a:t>
            </a:r>
            <a:r>
              <a:rPr lang="en-GB" sz="1800" dirty="0">
                <a:effectLst/>
                <a:latin typeface="Calibri" panose="020F0502020204030204" pitchFamily="34" charset="0"/>
                <a:ea typeface="Calibri" panose="020F0502020204030204" pitchFamily="34" charset="0"/>
                <a:cs typeface="Times New Roman" panose="02020603050405020304" pitchFamily="18" charset="0"/>
              </a:rPr>
              <a:t>each group a copy of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the stakeholder groups</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cards.</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This resource shows a selection of key stakeholders in the marine environment. Allocate a stakeholder to each group. Students should mind map:</a:t>
            </a: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the actions of their stakeholder could affect the environment. </a:t>
            </a: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map should then branch out. For each affect, students should consider how they could reduce risk. </a:t>
            </a: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Then for each risk, students should consider what other sectors they could work with to share knowledge and experience and why it makes sense to work with that stakeholder.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For example, for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the Ministry </a:t>
            </a:r>
            <a:r>
              <a:rPr lang="en-GB" sz="1800" dirty="0">
                <a:effectLst/>
                <a:latin typeface="Calibri" panose="020F0502020204030204" pitchFamily="34" charset="0"/>
                <a:ea typeface="Calibri" panose="020F0502020204030204" pitchFamily="34" charset="0"/>
                <a:cs typeface="Times New Roman" panose="02020603050405020304" pitchFamily="18" charset="0"/>
              </a:rPr>
              <a:t>of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Defence: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One of the actions could be testing sonar at sea.</a:t>
            </a: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would then branch out to the risk being noise pollution to marine animals. </a:t>
            </a: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could suggest working with environmental charities to understand how noise pollution affects animals, and understand where are the best areas of the ocean to test sonar which would cause the least harm to animals.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Once students have completed their extended mind maps, they should present their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Ecosystem </a:t>
            </a:r>
            <a:r>
              <a:rPr lang="en-GB" sz="1800" dirty="0">
                <a:effectLst/>
                <a:latin typeface="Calibri" panose="020F0502020204030204" pitchFamily="34" charset="0"/>
                <a:ea typeface="Calibri" panose="020F0502020204030204" pitchFamily="34" charset="0"/>
                <a:cs typeface="Times New Roman" panose="02020603050405020304" pitchFamily="18" charset="0"/>
              </a:rPr>
              <a:t>B</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ased </a:t>
            </a:r>
            <a:r>
              <a:rPr lang="en-GB" sz="1800" dirty="0">
                <a:effectLst/>
                <a:latin typeface="Calibri" panose="020F0502020204030204" pitchFamily="34" charset="0"/>
                <a:ea typeface="Calibri" panose="020F0502020204030204" pitchFamily="34" charset="0"/>
                <a:cs typeface="Times New Roman" panose="02020603050405020304" pitchFamily="18" charset="0"/>
              </a:rPr>
              <a:t>M</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anagement </a:t>
            </a:r>
            <a:r>
              <a:rPr lang="en-GB" sz="1800" dirty="0">
                <a:effectLst/>
                <a:latin typeface="Calibri" panose="020F0502020204030204" pitchFamily="34" charset="0"/>
                <a:ea typeface="Calibri" panose="020F0502020204030204" pitchFamily="34" charset="0"/>
                <a:cs typeface="Times New Roman" panose="02020603050405020304" pitchFamily="18" charset="0"/>
              </a:rPr>
              <a:t>ideas to the rest of the stakeholders. Stakeholder groups can then decide whether they should work collaboratively. Keep a note of how many links between stakeholders the students come up with. </a:t>
            </a:r>
          </a:p>
        </p:txBody>
      </p:sp>
      <p:sp>
        <p:nvSpPr>
          <p:cNvPr id="4" name="Slide Number Placeholder 3"/>
          <p:cNvSpPr>
            <a:spLocks noGrp="1"/>
          </p:cNvSpPr>
          <p:nvPr>
            <p:ph type="sldNum" sz="quarter" idx="5"/>
          </p:nvPr>
        </p:nvSpPr>
        <p:spPr/>
        <p:txBody>
          <a:bodyPr/>
          <a:lstStyle/>
          <a:p>
            <a:fld id="{E546FDF2-0229-4141-A718-27BB436F4723}" type="slidenum">
              <a:rPr lang="en-GB" smtClean="0"/>
              <a:t>16</a:t>
            </a:fld>
            <a:endParaRPr lang="en-GB"/>
          </a:p>
        </p:txBody>
      </p:sp>
    </p:spTree>
    <p:extLst>
      <p:ext uri="{BB962C8B-B14F-4D97-AF65-F5344CB8AC3E}">
        <p14:creationId xmlns:p14="http://schemas.microsoft.com/office/powerpoint/2010/main" val="3035388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Click the image to play the video – you may need to double click.</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17</a:t>
            </a:fld>
            <a:endParaRPr lang="en-GB"/>
          </a:p>
        </p:txBody>
      </p:sp>
    </p:spTree>
    <p:extLst>
      <p:ext uri="{BB962C8B-B14F-4D97-AF65-F5344CB8AC3E}">
        <p14:creationId xmlns:p14="http://schemas.microsoft.com/office/powerpoint/2010/main" val="1118979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Ecosystem</a:t>
            </a:r>
            <a:r>
              <a:rPr lang="en-GB" baseline="0" dirty="0"/>
              <a:t> </a:t>
            </a:r>
            <a:r>
              <a:rPr lang="en-GB" baseline="0" dirty="0" smtClean="0"/>
              <a:t>Based Management </a:t>
            </a:r>
            <a:r>
              <a:rPr lang="en-GB" baseline="0" dirty="0"/>
              <a:t>requires stakeholders to work together. </a:t>
            </a:r>
            <a:endParaRPr lang="en-GB" baseline="0" dirty="0" smtClean="0"/>
          </a:p>
          <a:p>
            <a:endParaRPr lang="en-GB" baseline="0" dirty="0" smtClean="0"/>
          </a:p>
          <a:p>
            <a:r>
              <a:rPr lang="en-GB" baseline="0" dirty="0" smtClean="0"/>
              <a:t>But </a:t>
            </a:r>
            <a:r>
              <a:rPr lang="en-GB" baseline="0" dirty="0"/>
              <a:t>what is a stakeholder?</a:t>
            </a:r>
          </a:p>
          <a:p>
            <a:r>
              <a:rPr lang="en-GB" sz="1200" b="0" i="0" kern="1200" dirty="0">
                <a:solidFill>
                  <a:schemeClr val="tx1"/>
                </a:solidFill>
                <a:effectLst/>
                <a:latin typeface="+mn-lt"/>
                <a:ea typeface="+mn-ea"/>
                <a:cs typeface="+mn-cs"/>
              </a:rPr>
              <a:t>A stakeholder is anybody who </a:t>
            </a:r>
            <a:r>
              <a:rPr lang="en-GB" sz="1200" b="1" i="0" kern="1200" dirty="0">
                <a:solidFill>
                  <a:schemeClr val="tx1"/>
                </a:solidFill>
                <a:effectLst/>
                <a:latin typeface="+mn-lt"/>
                <a:ea typeface="+mn-ea"/>
                <a:cs typeface="+mn-cs"/>
              </a:rPr>
              <a:t>can affect </a:t>
            </a:r>
            <a:r>
              <a:rPr lang="en-GB" sz="1200" b="0" i="0" kern="1200" dirty="0">
                <a:solidFill>
                  <a:schemeClr val="tx1"/>
                </a:solidFill>
                <a:effectLst/>
                <a:latin typeface="+mn-lt"/>
                <a:ea typeface="+mn-ea"/>
                <a:cs typeface="+mn-cs"/>
              </a:rPr>
              <a:t>or </a:t>
            </a:r>
            <a:r>
              <a:rPr lang="en-GB" sz="1200" b="1" i="0" kern="1200" dirty="0">
                <a:solidFill>
                  <a:schemeClr val="tx1"/>
                </a:solidFill>
                <a:effectLst/>
                <a:latin typeface="+mn-lt"/>
                <a:ea typeface="+mn-ea"/>
                <a:cs typeface="+mn-cs"/>
              </a:rPr>
              <a:t>is affected </a:t>
            </a:r>
            <a:r>
              <a:rPr lang="en-GB" sz="1200" b="0" i="0" kern="1200" dirty="0">
                <a:solidFill>
                  <a:schemeClr val="tx1"/>
                </a:solidFill>
                <a:effectLst/>
                <a:latin typeface="+mn-lt"/>
                <a:ea typeface="+mn-ea"/>
                <a:cs typeface="+mn-cs"/>
              </a:rPr>
              <a:t>by an organization, or a strategy or a project. Stakeholders can</a:t>
            </a:r>
            <a:r>
              <a:rPr lang="en-GB" sz="1200" b="0" i="0" kern="1200" baseline="0" dirty="0">
                <a:solidFill>
                  <a:schemeClr val="tx1"/>
                </a:solidFill>
                <a:effectLst/>
                <a:latin typeface="+mn-lt"/>
                <a:ea typeface="+mn-ea"/>
                <a:cs typeface="+mn-cs"/>
              </a:rPr>
              <a:t> be </a:t>
            </a:r>
            <a:r>
              <a:rPr lang="en-GB" sz="1200" b="1" i="0" kern="1200" dirty="0">
                <a:solidFill>
                  <a:schemeClr val="tx1"/>
                </a:solidFill>
                <a:effectLst/>
                <a:latin typeface="+mn-lt"/>
                <a:ea typeface="+mn-ea"/>
                <a:cs typeface="+mn-cs"/>
              </a:rPr>
              <a:t>individuals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groups</a:t>
            </a:r>
            <a:r>
              <a:rPr lang="en-GB" sz="1200" b="0" i="0" kern="1200" dirty="0">
                <a:solidFill>
                  <a:schemeClr val="tx1"/>
                </a:solidFill>
                <a:effectLst/>
                <a:latin typeface="+mn-lt"/>
                <a:ea typeface="+mn-ea"/>
                <a:cs typeface="+mn-cs"/>
              </a:rPr>
              <a:t> or </a:t>
            </a:r>
            <a:r>
              <a:rPr lang="en-GB" sz="1200" b="1" i="0" kern="1200" dirty="0">
                <a:solidFill>
                  <a:schemeClr val="tx1"/>
                </a:solidFill>
                <a:effectLst/>
                <a:latin typeface="+mn-lt"/>
                <a:ea typeface="+mn-ea"/>
                <a:cs typeface="+mn-cs"/>
              </a:rPr>
              <a:t>organisations. </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Stakeholder</a:t>
            </a:r>
            <a:r>
              <a:rPr lang="en-GB" sz="1200" b="0" i="0" kern="1200" baseline="0" dirty="0" smtClean="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groups interested in </a:t>
            </a:r>
            <a:r>
              <a:rPr lang="en-GB" sz="1200" b="0" i="0" kern="1200" baseline="0" dirty="0" smtClean="0">
                <a:solidFill>
                  <a:schemeClr val="tx1"/>
                </a:solidFill>
                <a:effectLst/>
                <a:latin typeface="+mn-lt"/>
                <a:ea typeface="+mn-ea"/>
                <a:cs typeface="+mn-cs"/>
              </a:rPr>
              <a:t>activity </a:t>
            </a:r>
            <a:r>
              <a:rPr lang="en-GB" sz="1200" b="0" i="0" kern="1200" baseline="0" dirty="0">
                <a:solidFill>
                  <a:schemeClr val="tx1"/>
                </a:solidFill>
                <a:effectLst/>
                <a:latin typeface="+mn-lt"/>
                <a:ea typeface="+mn-ea"/>
                <a:cs typeface="+mn-cs"/>
              </a:rPr>
              <a:t>at </a:t>
            </a:r>
            <a:r>
              <a:rPr lang="en-GB" sz="1200" b="0" i="0" kern="1200" baseline="0" dirty="0" smtClean="0">
                <a:solidFill>
                  <a:schemeClr val="tx1"/>
                </a:solidFill>
                <a:effectLst/>
                <a:latin typeface="+mn-lt"/>
                <a:ea typeface="+mn-ea"/>
                <a:cs typeface="+mn-cs"/>
              </a:rPr>
              <a:t>sea </a:t>
            </a:r>
            <a:r>
              <a:rPr lang="en-GB" dirty="0" smtClean="0"/>
              <a:t>could </a:t>
            </a:r>
            <a:r>
              <a:rPr lang="en-GB" dirty="0"/>
              <a:t>include those whose</a:t>
            </a:r>
            <a:r>
              <a:rPr lang="en-GB" sz="1200" kern="1200" dirty="0">
                <a:solidFill>
                  <a:schemeClr val="tx1"/>
                </a:solidFill>
                <a:effectLst/>
                <a:latin typeface="+mn-lt"/>
                <a:ea typeface="+mn-ea"/>
                <a:cs typeface="+mn-cs"/>
              </a:rPr>
              <a:t> actions </a:t>
            </a:r>
            <a:r>
              <a:rPr lang="en-GB" sz="1200" kern="1200" dirty="0" smtClean="0">
                <a:solidFill>
                  <a:schemeClr val="tx1"/>
                </a:solidFill>
                <a:effectLst/>
                <a:latin typeface="+mn-lt"/>
                <a:ea typeface="+mn-ea"/>
                <a:cs typeface="+mn-cs"/>
              </a:rPr>
              <a:t>affect </a:t>
            </a:r>
            <a:r>
              <a:rPr lang="en-GB" sz="1200" kern="1200" dirty="0">
                <a:solidFill>
                  <a:schemeClr val="tx1"/>
                </a:solidFill>
                <a:effectLst/>
                <a:latin typeface="+mn-lt"/>
                <a:ea typeface="+mn-ea"/>
                <a:cs typeface="+mn-cs"/>
              </a:rPr>
              <a:t>the marine </a:t>
            </a:r>
            <a:r>
              <a:rPr lang="en-GB" sz="1200" kern="1200" dirty="0" smtClean="0">
                <a:solidFill>
                  <a:schemeClr val="tx1"/>
                </a:solidFill>
                <a:effectLst/>
                <a:latin typeface="+mn-lt"/>
                <a:ea typeface="+mn-ea"/>
                <a:cs typeface="+mn-cs"/>
              </a:rPr>
              <a:t>environment, </a:t>
            </a:r>
            <a:r>
              <a:rPr lang="en-GB" sz="1200" kern="1200" dirty="0">
                <a:solidFill>
                  <a:schemeClr val="tx1"/>
                </a:solidFill>
                <a:effectLst/>
                <a:latin typeface="+mn-lt"/>
                <a:ea typeface="+mn-ea"/>
                <a:cs typeface="+mn-cs"/>
              </a:rPr>
              <a:t>or whose livelihoods depend on a healthy ocean.  </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18</a:t>
            </a:fld>
            <a:endParaRPr lang="en-GB"/>
          </a:p>
        </p:txBody>
      </p:sp>
    </p:spTree>
    <p:extLst>
      <p:ext uri="{BB962C8B-B14F-4D97-AF65-F5344CB8AC3E}">
        <p14:creationId xmlns:p14="http://schemas.microsoft.com/office/powerpoint/2010/main" val="384799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marine environment there are many different stakeholder groups, such as </a:t>
            </a:r>
            <a:r>
              <a:rPr lang="en-GB" baseline="0" dirty="0"/>
              <a:t>the </a:t>
            </a:r>
            <a:r>
              <a:rPr lang="en-GB" sz="1200" kern="1200" dirty="0">
                <a:solidFill>
                  <a:schemeClr val="tx1"/>
                </a:solidFill>
                <a:effectLst/>
                <a:latin typeface="+mn-lt"/>
                <a:ea typeface="+mn-ea"/>
                <a:cs typeface="+mn-cs"/>
              </a:rPr>
              <a:t>fishing industry, shipping, green energy, tourism, oil and gas</a:t>
            </a:r>
            <a:r>
              <a:rPr lang="en-GB" sz="1200" kern="1200" dirty="0" smtClean="0">
                <a:solidFill>
                  <a:schemeClr val="tx1"/>
                </a:solidFill>
                <a:effectLst/>
                <a:latin typeface="+mn-lt"/>
                <a:ea typeface="+mn-ea"/>
                <a:cs typeface="+mn-cs"/>
              </a:rPr>
              <a:t>, the </a:t>
            </a:r>
            <a:r>
              <a:rPr lang="en-GB" sz="1200" kern="1200" dirty="0">
                <a:solidFill>
                  <a:schemeClr val="tx1"/>
                </a:solidFill>
                <a:effectLst/>
                <a:latin typeface="+mn-lt"/>
                <a:ea typeface="+mn-ea"/>
                <a:cs typeface="+mn-cs"/>
              </a:rPr>
              <a:t>Ministry of Defence, environmental charities,</a:t>
            </a:r>
            <a:r>
              <a:rPr lang="en-GB" sz="1200" kern="1200" baseline="0" dirty="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and coastal communities. </a:t>
            </a:r>
            <a:endParaRPr lang="en-GB" dirty="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19</a:t>
            </a:fld>
            <a:endParaRPr lang="en-GB"/>
          </a:p>
        </p:txBody>
      </p:sp>
    </p:spTree>
    <p:extLst>
      <p:ext uri="{BB962C8B-B14F-4D97-AF65-F5344CB8AC3E}">
        <p14:creationId xmlns:p14="http://schemas.microsoft.com/office/powerpoint/2010/main" val="387191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Split the class into small groups</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and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hand each group a copy of the stakeholder groups</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cards.</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This resource shows a selection of key stakeholders in the marine environment. Allocate a stakeholder to each group. Students should mind map:</a:t>
            </a:r>
          </a:p>
          <a:p>
            <a:pPr marL="342900" lvl="0" indent="-342900">
              <a:buFont typeface="+mj-lt"/>
              <a:buAutoNum type="arabicPeriod"/>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How the actions of their stakeholder could affect the environment. </a:t>
            </a:r>
          </a:p>
          <a:p>
            <a:pPr marL="342900" lvl="0" indent="-342900">
              <a:buFont typeface="+mj-lt"/>
              <a:buAutoNum type="arabicPeriod"/>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 map should then branch out. For each affect, students should consider how they could reduce risk. </a:t>
            </a:r>
          </a:p>
          <a:p>
            <a:pPr marL="342900" lvl="0" indent="-342900">
              <a:buFont typeface="+mj-lt"/>
              <a:buAutoNum type="arabicPeriod"/>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Then for each risk, students should consider what other sectors they could work with to share knowledge and experience and why it makes sense to work with that stakeholder.</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For example, for the Ministry of Defence:</a:t>
            </a:r>
          </a:p>
          <a:p>
            <a:pPr marL="342900" lvl="0" indent="-342900">
              <a:buFont typeface="+mj-lt"/>
              <a:buAutoNum type="arabicPeriod"/>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One of the actions could be testing sonar at sea.</a:t>
            </a:r>
          </a:p>
          <a:p>
            <a:pPr marL="342900" lvl="0" indent="-342900">
              <a:buFont typeface="+mj-lt"/>
              <a:buAutoNum type="arabicPeriod"/>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This would then branch out to the risk being noise pollution to marine animals. </a:t>
            </a:r>
          </a:p>
          <a:p>
            <a:pPr marL="342900" lvl="0" indent="-342900">
              <a:buFont typeface="+mj-lt"/>
              <a:buAutoNum type="arabicPeriod"/>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They could suggest working with environmental charities to understand how noise pollution affects animals, and understand where are the best areas of the ocean to test sonar which would cause the least harm to animals.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Once students have completed their extended mind maps, they should present their Ecosystem Based Management ideas to the rest of the stakeholders. Stakeholder groups can then decide whether they should work collaboratively. Keep a note of how many links between stakeholders the students come up with.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20</a:t>
            </a:fld>
            <a:endParaRPr lang="en-GB"/>
          </a:p>
        </p:txBody>
      </p:sp>
    </p:spTree>
    <p:extLst>
      <p:ext uri="{BB962C8B-B14F-4D97-AF65-F5344CB8AC3E}">
        <p14:creationId xmlns:p14="http://schemas.microsoft.com/office/powerpoint/2010/main" val="64453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To set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scene,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introduce the importance of the ocean by watching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following video</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What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did the ocean ever do for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us?</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a:effectLst/>
                <a:latin typeface="Calibri" panose="020F0502020204030204" pitchFamily="34" charset="0"/>
                <a:ea typeface="Calibri" panose="020F0502020204030204" pitchFamily="34" charset="0"/>
                <a:cs typeface="Times New Roman" panose="02020603050405020304" pitchFamily="18" charset="0"/>
              </a:rPr>
              <a:t>discuss some of the ways in which the ocean is vitally important. </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3</a:t>
            </a:fld>
            <a:endParaRPr lang="en-GB"/>
          </a:p>
        </p:txBody>
      </p:sp>
    </p:spTree>
    <p:extLst>
      <p:ext uri="{BB962C8B-B14F-4D97-AF65-F5344CB8AC3E}">
        <p14:creationId xmlns:p14="http://schemas.microsoft.com/office/powerpoint/2010/main" val="151728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should mind map:</a:t>
            </a:r>
          </a:p>
          <a:p>
            <a:pPr marL="342900" lvl="0" indent="-3429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How the actions of their stakeholder could affect the environment. </a:t>
            </a:r>
          </a:p>
          <a:p>
            <a:pPr marL="342900" lvl="0" indent="-3429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map should then branch out. For each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effect</a:t>
            </a:r>
            <a:r>
              <a:rPr lang="en-GB" sz="1200" dirty="0">
                <a:effectLst/>
                <a:latin typeface="Calibri" panose="020F0502020204030204" pitchFamily="34" charset="0"/>
                <a:ea typeface="Calibri" panose="020F0502020204030204" pitchFamily="34" charset="0"/>
                <a:cs typeface="Times New Roman" panose="02020603050405020304" pitchFamily="18" charset="0"/>
              </a:rPr>
              <a:t>, students should consider how they could reduce risk. </a:t>
            </a:r>
          </a:p>
          <a:p>
            <a:pPr marL="342900" lvl="0" indent="-3429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Then for each risk, students should consider what other sectors they could work with to share knowledge and experience and why it makes sense to work with that stakeholder.</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21</a:t>
            </a:fld>
            <a:endParaRPr lang="en-GB"/>
          </a:p>
        </p:txBody>
      </p:sp>
    </p:spTree>
    <p:extLst>
      <p:ext uri="{BB962C8B-B14F-4D97-AF65-F5344CB8AC3E}">
        <p14:creationId xmlns:p14="http://schemas.microsoft.com/office/powerpoint/2010/main" val="276458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For example, for Ministry of Defence, </a:t>
            </a:r>
          </a:p>
          <a:p>
            <a:pPr marL="342900" lvl="0" indent="-3429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One of the actions could be testing sonar at sea.</a:t>
            </a:r>
          </a:p>
          <a:p>
            <a:pPr marL="342900" lvl="0" indent="-3429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This would then branch out to the risk being noise pollution to marine animals. </a:t>
            </a:r>
          </a:p>
          <a:p>
            <a:pPr marL="342900" lvl="0" indent="-3429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 could suggest working with environmental charities to understand how noise pollution affects animals, and understand where are the best areas of the ocean to test sonar which would cause the least harm to animals.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Once students have completed their extended mind maps, they should present their ecosystem based management ideas to the rest of the stakeholders. Stakeholder groups can then decide whether they should work collaboratively. Keep a note of how many links between stakeholders the students come up with. </a:t>
            </a:r>
          </a:p>
        </p:txBody>
      </p:sp>
      <p:sp>
        <p:nvSpPr>
          <p:cNvPr id="4" name="Slide Number Placeholder 3"/>
          <p:cNvSpPr>
            <a:spLocks noGrp="1"/>
          </p:cNvSpPr>
          <p:nvPr>
            <p:ph type="sldNum" sz="quarter" idx="5"/>
          </p:nvPr>
        </p:nvSpPr>
        <p:spPr/>
        <p:txBody>
          <a:bodyPr/>
          <a:lstStyle/>
          <a:p>
            <a:fld id="{E546FDF2-0229-4141-A718-27BB436F4723}" type="slidenum">
              <a:rPr lang="en-GB" smtClean="0"/>
              <a:t>22</a:t>
            </a:fld>
            <a:endParaRPr lang="en-GB"/>
          </a:p>
        </p:txBody>
      </p:sp>
    </p:spTree>
    <p:extLst>
      <p:ext uri="{BB962C8B-B14F-4D97-AF65-F5344CB8AC3E}">
        <p14:creationId xmlns:p14="http://schemas.microsoft.com/office/powerpoint/2010/main" val="337771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3 - Marine Protected Areas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several management measures which can help to protect the ocean, such a legislations and laws, restoration projects and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Marine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rotected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reas</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(MPAs). As a class, watch the short video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on the next slide to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introduce students to MPAs in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your area – there are different videos for each UK country.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the same stakeholder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groups as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Activity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students should be presented with a scenario of the designation of an MPA in their local area of the ocean. Stakeholder groups should discuss reasons for or against the designation of an MPA. After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5-10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minutes of group discussions, stakeholders should explain to the rest of the class their views. Other stakeholders can challenge them to create heated discussions.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activity highlights that though MPAs can have great benefits for marine biodiversity, management is a difficult balance between environmental, economic and social needs.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23</a:t>
            </a:fld>
            <a:endParaRPr lang="en-GB"/>
          </a:p>
        </p:txBody>
      </p:sp>
    </p:spTree>
    <p:extLst>
      <p:ext uri="{BB962C8B-B14F-4D97-AF65-F5344CB8AC3E}">
        <p14:creationId xmlns:p14="http://schemas.microsoft.com/office/powerpoint/2010/main" val="3745650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USE THIS SLIDE IF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BASED </a:t>
            </a:r>
            <a:r>
              <a:rPr lang="en-GB" sz="1200" dirty="0">
                <a:effectLst/>
                <a:latin typeface="Calibri" panose="020F0502020204030204" pitchFamily="34" charset="0"/>
                <a:ea typeface="Calibri" panose="020F0502020204030204" pitchFamily="34" charset="0"/>
                <a:cs typeface="Times New Roman" panose="02020603050405020304" pitchFamily="18" charset="0"/>
              </a:rPr>
              <a:t>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 are several management measures which can help to protect the ocean, such a legislations and laws, restoration projects and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Marine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P</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rotected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reas</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(MPAs).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As a class, watch the short video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introduce </a:t>
            </a:r>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to MPAs in Wales.</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24</a:t>
            </a:fld>
            <a:endParaRPr lang="en-GB"/>
          </a:p>
        </p:txBody>
      </p:sp>
    </p:spTree>
    <p:extLst>
      <p:ext uri="{BB962C8B-B14F-4D97-AF65-F5344CB8AC3E}">
        <p14:creationId xmlns:p14="http://schemas.microsoft.com/office/powerpoint/2010/main" val="3656833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USE THIS SLIDE IF BASED IN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SCOTLAND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There are several management measures which can help to protect the ocean, such a legislations and laws, restoration projects and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Marine Protected Areas</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(MPAs).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As a class, watch the short video introduce students to MPAs in Scotland.</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25</a:t>
            </a:fld>
            <a:endParaRPr lang="en-GB"/>
          </a:p>
        </p:txBody>
      </p:sp>
    </p:spTree>
    <p:extLst>
      <p:ext uri="{BB962C8B-B14F-4D97-AF65-F5344CB8AC3E}">
        <p14:creationId xmlns:p14="http://schemas.microsoft.com/office/powerpoint/2010/main" val="54128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USE THIS SLIDE IF BASED IN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ENGLAND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There are several management measures which can help to protect the ocean, such a legislations and laws, restoration projects and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Marine Protected Areas</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(MPAs).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As a class, watch the short video introduce students to MPAs in England.</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26</a:t>
            </a:fld>
            <a:endParaRPr lang="en-GB"/>
          </a:p>
        </p:txBody>
      </p:sp>
    </p:spTree>
    <p:extLst>
      <p:ext uri="{BB962C8B-B14F-4D97-AF65-F5344CB8AC3E}">
        <p14:creationId xmlns:p14="http://schemas.microsoft.com/office/powerpoint/2010/main" val="315623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In the same stakeholder </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groups as </a:t>
            </a:r>
            <a:r>
              <a:rPr lang="en-GB"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Activity </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students should be presented with a scenario of the designation of an MPA in their local area of the ocean. Stakeholder groups should discuss reasons for or against the designation of an MPA. After </a:t>
            </a:r>
            <a:r>
              <a:rPr lang="en-GB"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5-10 </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minutes of group discussions, stakeholders should explain to the rest of the class their views. Other stakeholders can challenge them to create heated discussions.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activity highlights that though MPAs can have great benefits for marine biodiversity, management is a difficult balance between environmental, economic and social needs</a:t>
            </a:r>
            <a:r>
              <a:rPr lang="en-GB"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27</a:t>
            </a:fld>
            <a:endParaRPr lang="en-GB"/>
          </a:p>
        </p:txBody>
      </p:sp>
    </p:spTree>
    <p:extLst>
      <p:ext uri="{BB962C8B-B14F-4D97-AF65-F5344CB8AC3E}">
        <p14:creationId xmlns:p14="http://schemas.microsoft.com/office/powerpoint/2010/main" val="1078329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E546FDF2-0229-4141-A718-27BB436F4723}" type="slidenum">
              <a:rPr lang="en-GB" smtClean="0"/>
              <a:t>28</a:t>
            </a:fld>
            <a:endParaRPr lang="en-GB"/>
          </a:p>
        </p:txBody>
      </p:sp>
    </p:spTree>
    <p:extLst>
      <p:ext uri="{BB962C8B-B14F-4D97-AF65-F5344CB8AC3E}">
        <p14:creationId xmlns:p14="http://schemas.microsoft.com/office/powerpoint/2010/main" val="2539620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Can you explain how the one of the key threats to the ocean and the environmental, economic and social consequences of this 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What is a stakeholder? Why is it important for stakeholders to work collaboratively?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Why is it important for us to fully protect some areas of the ocean?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9D8C0D8-859A-4635-816A-95E3BD646FF9}" type="slidenum">
              <a:rPr lang="en-GB" smtClean="0"/>
              <a:t>29</a:t>
            </a:fld>
            <a:endParaRPr lang="en-GB"/>
          </a:p>
        </p:txBody>
      </p:sp>
    </p:spTree>
    <p:extLst>
      <p:ext uri="{BB962C8B-B14F-4D97-AF65-F5344CB8AC3E}">
        <p14:creationId xmlns:p14="http://schemas.microsoft.com/office/powerpoint/2010/main" val="167891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Click the image to play the video – you may need to double click.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4</a:t>
            </a:fld>
            <a:endParaRPr lang="en-GB"/>
          </a:p>
        </p:txBody>
      </p:sp>
    </p:spTree>
    <p:extLst>
      <p:ext uri="{BB962C8B-B14F-4D97-AF65-F5344CB8AC3E}">
        <p14:creationId xmlns:p14="http://schemas.microsoft.com/office/powerpoint/2010/main" val="279878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1 – What are the main threats to the ocean?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Use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following slides to </a:t>
            </a:r>
            <a:r>
              <a:rPr lang="en-GB" sz="1800" dirty="0">
                <a:effectLst/>
                <a:latin typeface="Calibri" panose="020F0502020204030204" pitchFamily="34" charset="0"/>
                <a:ea typeface="Calibri" panose="020F0502020204030204" pitchFamily="34" charset="0"/>
                <a:cs typeface="Times New Roman" panose="02020603050405020304" pitchFamily="18" charset="0"/>
              </a:rPr>
              <a:t>highlight some of the key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threats</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notes </a:t>
            </a:r>
            <a:r>
              <a:rPr lang="en-GB" sz="1800" dirty="0">
                <a:effectLst/>
                <a:latin typeface="Calibri" panose="020F0502020204030204" pitchFamily="34" charset="0"/>
                <a:ea typeface="Calibri" panose="020F0502020204030204" pitchFamily="34" charset="0"/>
                <a:cs typeface="Times New Roman" panose="02020603050405020304" pitchFamily="18" charset="0"/>
              </a:rPr>
              <a:t>are provided for each slide to aid you. </a:t>
            </a:r>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For </a:t>
            </a:r>
            <a:r>
              <a:rPr lang="en-GB" sz="1800" dirty="0">
                <a:effectLst/>
                <a:latin typeface="Calibri" panose="020F0502020204030204" pitchFamily="34" charset="0"/>
                <a:ea typeface="Calibri" panose="020F0502020204030204" pitchFamily="34" charset="0"/>
                <a:cs typeface="Times New Roman" panose="02020603050405020304" pitchFamily="18" charset="0"/>
              </a:rPr>
              <a:t>each threat, discuss as a class how the threat will affect the ocean environmentally, as well as how communities and industries who rely on the ocean will be affected economically and socially. Create a table on the whiteboard with column headings for environment, economy and society and fill this out as you work your way through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slides.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help to highlight how threats to the ocean don’t just harm the environment but have many knock on effects. </a:t>
            </a:r>
          </a:p>
        </p:txBody>
      </p:sp>
      <p:sp>
        <p:nvSpPr>
          <p:cNvPr id="4" name="Slide Number Placeholder 3"/>
          <p:cNvSpPr>
            <a:spLocks noGrp="1"/>
          </p:cNvSpPr>
          <p:nvPr>
            <p:ph type="sldNum" sz="quarter" idx="5"/>
          </p:nvPr>
        </p:nvSpPr>
        <p:spPr/>
        <p:txBody>
          <a:bodyPr/>
          <a:lstStyle/>
          <a:p>
            <a:fld id="{E546FDF2-0229-4141-A718-27BB436F4723}" type="slidenum">
              <a:rPr lang="en-GB" smtClean="0"/>
              <a:t>5</a:t>
            </a:fld>
            <a:endParaRPr lang="en-GB"/>
          </a:p>
        </p:txBody>
      </p:sp>
    </p:spTree>
    <p:extLst>
      <p:ext uri="{BB962C8B-B14F-4D97-AF65-F5344CB8AC3E}">
        <p14:creationId xmlns:p14="http://schemas.microsoft.com/office/powerpoint/2010/main" val="322992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60-90% of marine litter is made of plastic items, which can take hundreds of years to break up.</a:t>
            </a:r>
          </a:p>
          <a:p>
            <a:pPr marL="0" indent="0">
              <a:buFont typeface="Arial" panose="020B0604020202020204" pitchFamily="34" charset="0"/>
              <a:buNone/>
            </a:pPr>
            <a:r>
              <a:rPr lang="en-GB" sz="1200" b="0" i="0" u="none" strike="noStrike" kern="1200" baseline="0" dirty="0" smtClean="0">
                <a:solidFill>
                  <a:schemeClr val="tx1"/>
                </a:solidFill>
                <a:latin typeface="+mn-lt"/>
                <a:ea typeface="+mn-ea"/>
                <a:cs typeface="+mn-cs"/>
              </a:rPr>
              <a:t>Litter </a:t>
            </a:r>
            <a:r>
              <a:rPr lang="en-GB" sz="1200" b="0" i="0" u="none" strike="noStrike" kern="1200" baseline="0" dirty="0">
                <a:solidFill>
                  <a:schemeClr val="tx1"/>
                </a:solidFill>
                <a:latin typeface="+mn-lt"/>
                <a:ea typeface="+mn-ea"/>
                <a:cs typeface="+mn-cs"/>
              </a:rPr>
              <a:t>items can cause harm to all sorts of marine life.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Animals </a:t>
            </a:r>
            <a:r>
              <a:rPr lang="en-GB" sz="1200" b="0" i="0" u="none" strike="noStrike" kern="1200" baseline="0" dirty="0">
                <a:solidFill>
                  <a:schemeClr val="tx1"/>
                </a:solidFill>
                <a:latin typeface="+mn-lt"/>
                <a:ea typeface="+mn-ea"/>
                <a:cs typeface="+mn-cs"/>
              </a:rPr>
              <a:t>can become entangled in litter, causing injury, reduced mobility and even death.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Ingestion of litter, particularly plastic, is very problematic for marine life who are unable to digest it.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6</a:t>
            </a:fld>
            <a:endParaRPr lang="en-GB"/>
          </a:p>
        </p:txBody>
      </p:sp>
    </p:spTree>
    <p:extLst>
      <p:ext uri="{BB962C8B-B14F-4D97-AF65-F5344CB8AC3E}">
        <p14:creationId xmlns:p14="http://schemas.microsoft.com/office/powerpoint/2010/main" val="263227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Chemical</a:t>
            </a:r>
            <a:r>
              <a:rPr lang="en-GB" sz="1200" kern="1200" baseline="0" dirty="0">
                <a:solidFill>
                  <a:schemeClr val="tx1"/>
                </a:solidFill>
                <a:effectLst/>
                <a:latin typeface="+mn-lt"/>
                <a:ea typeface="+mn-ea"/>
                <a:cs typeface="+mn-cs"/>
              </a:rPr>
              <a:t> pollution is </a:t>
            </a:r>
            <a:r>
              <a:rPr lang="en-GB" sz="1200" kern="1200" baseline="0" dirty="0" smtClean="0">
                <a:solidFill>
                  <a:schemeClr val="tx1"/>
                </a:solidFill>
                <a:effectLst/>
                <a:latin typeface="+mn-lt"/>
                <a:ea typeface="+mn-ea"/>
                <a:cs typeface="+mn-cs"/>
              </a:rPr>
              <a:t>often </a:t>
            </a:r>
            <a:r>
              <a:rPr lang="en-GB" sz="1200" kern="1200" dirty="0" smtClean="0">
                <a:solidFill>
                  <a:schemeClr val="tx1"/>
                </a:solidFill>
                <a:effectLst/>
                <a:latin typeface="+mn-lt"/>
                <a:ea typeface="+mn-ea"/>
                <a:cs typeface="+mn-cs"/>
              </a:rPr>
              <a:t>invisible</a:t>
            </a:r>
            <a:r>
              <a:rPr lang="en-GB" sz="1200" kern="1200" dirty="0">
                <a:solidFill>
                  <a:schemeClr val="tx1"/>
                </a:solidFill>
                <a:effectLst/>
                <a:latin typeface="+mn-lt"/>
                <a:ea typeface="+mn-ea"/>
                <a:cs typeface="+mn-cs"/>
              </a:rPr>
              <a:t>, but</a:t>
            </a:r>
            <a:r>
              <a:rPr lang="en-GB" sz="1200" kern="1200" baseline="0" dirty="0">
                <a:solidFill>
                  <a:schemeClr val="tx1"/>
                </a:solidFill>
                <a:effectLst/>
                <a:latin typeface="+mn-lt"/>
                <a:ea typeface="+mn-ea"/>
                <a:cs typeface="+mn-cs"/>
              </a:rPr>
              <a:t> that doesn’t mean </a:t>
            </a:r>
            <a:r>
              <a:rPr lang="en-GB" sz="1200" kern="1200" baseline="0" dirty="0" smtClean="0">
                <a:solidFill>
                  <a:schemeClr val="tx1"/>
                </a:solidFill>
                <a:effectLst/>
                <a:latin typeface="+mn-lt"/>
                <a:ea typeface="+mn-ea"/>
                <a:cs typeface="+mn-cs"/>
              </a:rPr>
              <a:t>it’s not harmful</a:t>
            </a:r>
            <a:r>
              <a:rPr lang="en-GB" sz="1200" kern="1200" baseline="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There</a:t>
            </a:r>
            <a:r>
              <a:rPr lang="en-GB" sz="1200" kern="1200" baseline="0" dirty="0" smtClean="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are many forms of chemical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Sewage enters the ocean either treated from water treatment plants or untreated from drains.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Harmful chemicals from factories, industries and even household products are discharged into rivers </a:t>
            </a:r>
            <a:r>
              <a:rPr lang="en-GB" sz="1200" kern="1200" dirty="0" smtClean="0">
                <a:solidFill>
                  <a:schemeClr val="tx1"/>
                </a:solidFill>
                <a:effectLst/>
                <a:latin typeface="+mn-lt"/>
                <a:ea typeface="+mn-ea"/>
                <a:cs typeface="+mn-cs"/>
              </a:rPr>
              <a:t>and eventually find their </a:t>
            </a:r>
            <a:r>
              <a:rPr lang="en-GB" sz="1200" kern="1200" dirty="0">
                <a:solidFill>
                  <a:schemeClr val="tx1"/>
                </a:solidFill>
                <a:effectLst/>
                <a:latin typeface="+mn-lt"/>
                <a:ea typeface="+mn-ea"/>
                <a:cs typeface="+mn-cs"/>
              </a:rPr>
              <a:t>way </a:t>
            </a:r>
            <a:r>
              <a:rPr lang="en-GB" sz="1200" kern="1200" dirty="0" smtClean="0">
                <a:solidFill>
                  <a:schemeClr val="tx1"/>
                </a:solidFill>
                <a:effectLst/>
                <a:latin typeface="+mn-lt"/>
                <a:ea typeface="+mn-ea"/>
                <a:cs typeface="+mn-cs"/>
              </a:rPr>
              <a:t>to </a:t>
            </a:r>
            <a:r>
              <a:rPr lang="en-GB" sz="1200" kern="1200" dirty="0">
                <a:solidFill>
                  <a:schemeClr val="tx1"/>
                </a:solidFill>
                <a:effectLst/>
                <a:latin typeface="+mn-lt"/>
                <a:ea typeface="+mn-ea"/>
                <a:cs typeface="+mn-cs"/>
              </a:rPr>
              <a:t>the ocean.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Agriculture runoff entering the ocean contains pesticides and other </a:t>
            </a:r>
            <a:r>
              <a:rPr lang="en-GB" sz="1200" kern="1200" dirty="0" smtClean="0">
                <a:solidFill>
                  <a:schemeClr val="tx1"/>
                </a:solidFill>
                <a:effectLst/>
                <a:latin typeface="+mn-lt"/>
                <a:ea typeface="+mn-ea"/>
                <a:cs typeface="+mn-cs"/>
              </a:rPr>
              <a:t>chemicals </a:t>
            </a:r>
            <a:r>
              <a:rPr lang="en-GB" sz="1200" kern="1200" dirty="0">
                <a:solidFill>
                  <a:schemeClr val="tx1"/>
                </a:solidFill>
                <a:effectLst/>
                <a:latin typeface="+mn-lt"/>
                <a:ea typeface="+mn-ea"/>
                <a:cs typeface="+mn-cs"/>
              </a:rPr>
              <a:t>which can cause algal blooms, reducing oxygen and harming marine life. </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Toxic </a:t>
            </a:r>
            <a:r>
              <a:rPr lang="en-GB" sz="1200" kern="1200" dirty="0">
                <a:solidFill>
                  <a:schemeClr val="tx1"/>
                </a:solidFill>
                <a:effectLst/>
                <a:latin typeface="+mn-lt"/>
                <a:ea typeface="+mn-ea"/>
                <a:cs typeface="+mn-cs"/>
              </a:rPr>
              <a:t>chemicals can build up in food chains causing harm to a variety of marine life.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7</a:t>
            </a:fld>
            <a:endParaRPr lang="en-GB"/>
          </a:p>
        </p:txBody>
      </p:sp>
    </p:spTree>
    <p:extLst>
      <p:ext uri="{BB962C8B-B14F-4D97-AF65-F5344CB8AC3E}">
        <p14:creationId xmlns:p14="http://schemas.microsoft.com/office/powerpoint/2010/main" val="53827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smtClean="0">
                <a:solidFill>
                  <a:schemeClr val="tx1"/>
                </a:solidFill>
                <a:latin typeface="+mn-lt"/>
                <a:ea typeface="+mn-ea"/>
                <a:cs typeface="+mn-cs"/>
              </a:rPr>
              <a:t>Climate change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High </a:t>
            </a:r>
            <a:r>
              <a:rPr lang="en-GB" sz="1200" b="0" i="0" u="none" strike="noStrike" kern="1200" baseline="0" dirty="0">
                <a:solidFill>
                  <a:schemeClr val="tx1"/>
                </a:solidFill>
                <a:latin typeface="+mn-lt"/>
                <a:ea typeface="+mn-ea"/>
                <a:cs typeface="+mn-cs"/>
              </a:rPr>
              <a:t>temperatures are causing ice to melt and sea levels to rise.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Increasing temperatures in the ocean </a:t>
            </a:r>
            <a:r>
              <a:rPr lang="en-GB" sz="1200" b="0" i="0" u="none" strike="noStrike" kern="1200" baseline="0" dirty="0" smtClean="0">
                <a:solidFill>
                  <a:schemeClr val="tx1"/>
                </a:solidFill>
                <a:latin typeface="+mn-lt"/>
                <a:ea typeface="+mn-ea"/>
                <a:cs typeface="+mn-cs"/>
              </a:rPr>
              <a:t>are also </a:t>
            </a:r>
            <a:r>
              <a:rPr lang="en-GB" sz="1200" b="0" i="0" u="none" strike="noStrike" kern="1200" baseline="0" dirty="0">
                <a:solidFill>
                  <a:schemeClr val="tx1"/>
                </a:solidFill>
                <a:latin typeface="+mn-lt"/>
                <a:ea typeface="+mn-ea"/>
                <a:cs typeface="+mn-cs"/>
              </a:rPr>
              <a:t>causing corals to bleach and changing migration routes of many species.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Increased storms </a:t>
            </a:r>
            <a:r>
              <a:rPr lang="en-GB" sz="1200" b="0" i="0" u="none" strike="noStrike" kern="1200" baseline="0" dirty="0" smtClean="0">
                <a:solidFill>
                  <a:schemeClr val="tx1"/>
                </a:solidFill>
                <a:latin typeface="+mn-lt"/>
                <a:ea typeface="+mn-ea"/>
                <a:cs typeface="+mn-cs"/>
              </a:rPr>
              <a:t>affects </a:t>
            </a:r>
            <a:r>
              <a:rPr lang="en-GB" sz="1200" b="0" i="0" u="none" strike="noStrike" kern="1200" baseline="0" dirty="0">
                <a:solidFill>
                  <a:schemeClr val="tx1"/>
                </a:solidFill>
                <a:latin typeface="+mn-lt"/>
                <a:ea typeface="+mn-ea"/>
                <a:cs typeface="+mn-cs"/>
              </a:rPr>
              <a:t>fragile marine habitats like seagrass beds, salt marshes and mangroves.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8</a:t>
            </a:fld>
            <a:endParaRPr lang="en-GB"/>
          </a:p>
        </p:txBody>
      </p:sp>
    </p:spTree>
    <p:extLst>
      <p:ext uri="{BB962C8B-B14F-4D97-AF65-F5344CB8AC3E}">
        <p14:creationId xmlns:p14="http://schemas.microsoft.com/office/powerpoint/2010/main" val="381206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Increased carbon dioxide is making the ocean more acidic. </a:t>
            </a:r>
            <a:r>
              <a:rPr lang="en-GB" sz="1200" b="0" i="0" u="none" strike="noStrike" kern="1200" baseline="0" dirty="0" smtClean="0">
                <a:solidFill>
                  <a:schemeClr val="tx1"/>
                </a:solidFill>
                <a:latin typeface="+mn-lt"/>
                <a:ea typeface="+mn-ea"/>
                <a:cs typeface="+mn-cs"/>
              </a:rPr>
              <a:t>This process is known </a:t>
            </a:r>
            <a:r>
              <a:rPr lang="en-GB" sz="1200" b="0" i="0" u="none" strike="noStrike" kern="1200" baseline="0" dirty="0">
                <a:solidFill>
                  <a:schemeClr val="tx1"/>
                </a:solidFill>
                <a:latin typeface="+mn-lt"/>
                <a:ea typeface="+mn-ea"/>
                <a:cs typeface="+mn-cs"/>
              </a:rPr>
              <a:t>as ocean acidification. </a:t>
            </a:r>
            <a:endParaRPr lang="en-GB"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dirty="0" smtClean="0">
                <a:solidFill>
                  <a:schemeClr val="tx1"/>
                </a:solidFill>
                <a:latin typeface="+mn-lt"/>
                <a:ea typeface="+mn-ea"/>
                <a:cs typeface="+mn-cs"/>
              </a:rPr>
              <a:t>Ocean acidification affects </a:t>
            </a:r>
            <a:r>
              <a:rPr lang="en-GB" sz="1200" b="0" i="0" u="none" strike="noStrike" kern="1200" baseline="0" dirty="0">
                <a:solidFill>
                  <a:schemeClr val="tx1"/>
                </a:solidFill>
                <a:latin typeface="+mn-lt"/>
                <a:ea typeface="+mn-ea"/>
                <a:cs typeface="+mn-cs"/>
              </a:rPr>
              <a:t>animals with a calcium carbonate </a:t>
            </a:r>
            <a:r>
              <a:rPr lang="en-GB" sz="1200" b="0" i="0" u="none" strike="noStrike" kern="1200" baseline="0" dirty="0" smtClean="0">
                <a:solidFill>
                  <a:schemeClr val="tx1"/>
                </a:solidFill>
                <a:latin typeface="+mn-lt"/>
                <a:ea typeface="+mn-ea"/>
                <a:cs typeface="+mn-cs"/>
              </a:rPr>
              <a:t>skeleton </a:t>
            </a:r>
            <a:r>
              <a:rPr lang="en-GB" sz="1200" b="0" i="0" u="none" strike="noStrike" kern="1200" baseline="0" dirty="0">
                <a:solidFill>
                  <a:schemeClr val="tx1"/>
                </a:solidFill>
                <a:latin typeface="+mn-lt"/>
                <a:ea typeface="+mn-ea"/>
                <a:cs typeface="+mn-cs"/>
              </a:rPr>
              <a:t>such as corals, some phytoplankton and some seafood </a:t>
            </a:r>
            <a:r>
              <a:rPr lang="en-GB" sz="1200" b="0" i="0" u="none" strike="noStrike" kern="1200" baseline="0" dirty="0" smtClean="0">
                <a:solidFill>
                  <a:schemeClr val="tx1"/>
                </a:solidFill>
                <a:latin typeface="+mn-lt"/>
                <a:ea typeface="+mn-ea"/>
                <a:cs typeface="+mn-cs"/>
              </a:rPr>
              <a:t>like </a:t>
            </a:r>
            <a:r>
              <a:rPr lang="en-GB" sz="1200" b="0" i="0" u="none" strike="noStrike" kern="1200" baseline="0" dirty="0">
                <a:solidFill>
                  <a:schemeClr val="tx1"/>
                </a:solidFill>
                <a:latin typeface="+mn-lt"/>
                <a:ea typeface="+mn-ea"/>
                <a:cs typeface="+mn-cs"/>
              </a:rPr>
              <a:t>mussels, lobsters, </a:t>
            </a:r>
            <a:r>
              <a:rPr lang="en-GB" sz="1200" b="0" i="0" u="none" strike="noStrike" kern="1200" baseline="0" dirty="0" smtClean="0">
                <a:solidFill>
                  <a:schemeClr val="tx1"/>
                </a:solidFill>
                <a:latin typeface="+mn-lt"/>
                <a:ea typeface="+mn-ea"/>
                <a:cs typeface="+mn-cs"/>
              </a:rPr>
              <a:t>and crabs.</a:t>
            </a: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9</a:t>
            </a:fld>
            <a:endParaRPr lang="en-GB"/>
          </a:p>
        </p:txBody>
      </p:sp>
    </p:spTree>
    <p:extLst>
      <p:ext uri="{BB962C8B-B14F-4D97-AF65-F5344CB8AC3E}">
        <p14:creationId xmlns:p14="http://schemas.microsoft.com/office/powerpoint/2010/main" val="85587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Unsustainable fishing poses a huge threat to marine biodiversity, </a:t>
            </a:r>
            <a:r>
              <a:rPr lang="en-GB" sz="1200" kern="1200" dirty="0" smtClean="0">
                <a:solidFill>
                  <a:schemeClr val="tx1"/>
                </a:solidFill>
                <a:effectLst/>
                <a:latin typeface="+mn-lt"/>
                <a:ea typeface="+mn-ea"/>
                <a:cs typeface="+mn-cs"/>
              </a:rPr>
              <a:t>affecting </a:t>
            </a:r>
            <a:r>
              <a:rPr lang="en-GB" sz="1200" kern="1200" dirty="0">
                <a:solidFill>
                  <a:schemeClr val="tx1"/>
                </a:solidFill>
                <a:effectLst/>
                <a:latin typeface="+mn-lt"/>
                <a:ea typeface="+mn-ea"/>
                <a:cs typeface="+mn-cs"/>
              </a:rPr>
              <a:t>food chains and causing depleting fish stocks.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During fishing, animals can be accidentally caught along with the ‘target </a:t>
            </a:r>
            <a:r>
              <a:rPr lang="en-GB" sz="1200" b="0" i="0" u="none" strike="noStrike" kern="1200" baseline="0" dirty="0" smtClean="0">
                <a:solidFill>
                  <a:schemeClr val="tx1"/>
                </a:solidFill>
                <a:latin typeface="+mn-lt"/>
                <a:ea typeface="+mn-ea"/>
                <a:cs typeface="+mn-cs"/>
              </a:rPr>
              <a:t>species’. The species that are accidentally caught are </a:t>
            </a:r>
            <a:r>
              <a:rPr lang="en-GB" sz="1200" b="0" i="0" u="none" strike="noStrike" kern="1200" baseline="0" dirty="0">
                <a:solidFill>
                  <a:schemeClr val="tx1"/>
                </a:solidFill>
                <a:latin typeface="+mn-lt"/>
                <a:ea typeface="+mn-ea"/>
                <a:cs typeface="+mn-cs"/>
              </a:rPr>
              <a:t>known as bycatch.</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Bottom trawling, or dredging, are fishing methods that involve scraping heavy machinery along the seafloor, which can be </a:t>
            </a:r>
            <a:r>
              <a:rPr lang="en-GB" sz="1200" b="0" i="0" u="none" strike="noStrike" kern="1200" baseline="0" dirty="0" smtClean="0">
                <a:solidFill>
                  <a:schemeClr val="tx1"/>
                </a:solidFill>
                <a:latin typeface="+mn-lt"/>
                <a:ea typeface="+mn-ea"/>
                <a:cs typeface="+mn-cs"/>
              </a:rPr>
              <a:t>extremely </a:t>
            </a:r>
            <a:r>
              <a:rPr lang="en-GB" sz="1200" b="0" i="0" u="none" strike="noStrike" kern="1200" baseline="0" dirty="0">
                <a:solidFill>
                  <a:schemeClr val="tx1"/>
                </a:solidFill>
                <a:latin typeface="+mn-lt"/>
                <a:ea typeface="+mn-ea"/>
                <a:cs typeface="+mn-cs"/>
              </a:rPr>
              <a:t>destructive to marine habitats.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Illegal and unregulated fishing </a:t>
            </a:r>
            <a:r>
              <a:rPr lang="en-GB" sz="1200" b="0" kern="1200" dirty="0" smtClean="0">
                <a:solidFill>
                  <a:schemeClr val="tx1"/>
                </a:solidFill>
                <a:effectLst/>
                <a:latin typeface="+mn-lt"/>
                <a:ea typeface="+mn-ea"/>
                <a:cs typeface="+mn-cs"/>
              </a:rPr>
              <a:t>can </a:t>
            </a:r>
            <a:r>
              <a:rPr lang="en-GB" sz="1200" kern="1200" dirty="0" smtClean="0">
                <a:solidFill>
                  <a:schemeClr val="tx1"/>
                </a:solidFill>
                <a:effectLst/>
                <a:latin typeface="+mn-lt"/>
                <a:ea typeface="+mn-ea"/>
                <a:cs typeface="+mn-cs"/>
              </a:rPr>
              <a:t>have </a:t>
            </a:r>
            <a:r>
              <a:rPr lang="en-GB" sz="1200" kern="1200" dirty="0">
                <a:solidFill>
                  <a:schemeClr val="tx1"/>
                </a:solidFill>
                <a:effectLst/>
                <a:latin typeface="+mn-lt"/>
                <a:ea typeface="+mn-ea"/>
                <a:cs typeface="+mn-cs"/>
              </a:rPr>
              <a:t>disastrous effects </a:t>
            </a:r>
            <a:r>
              <a:rPr lang="en-GB" sz="1200" kern="1200" dirty="0" smtClean="0">
                <a:solidFill>
                  <a:schemeClr val="tx1"/>
                </a:solidFill>
                <a:effectLst/>
                <a:latin typeface="+mn-lt"/>
                <a:ea typeface="+mn-ea"/>
                <a:cs typeface="+mn-cs"/>
              </a:rPr>
              <a:t>on the </a:t>
            </a:r>
            <a:r>
              <a:rPr lang="en-GB" sz="1200" kern="1200" dirty="0">
                <a:solidFill>
                  <a:schemeClr val="tx1"/>
                </a:solidFill>
                <a:effectLst/>
                <a:latin typeface="+mn-lt"/>
                <a:ea typeface="+mn-ea"/>
                <a:cs typeface="+mn-cs"/>
              </a:rPr>
              <a:t>marine environment and </a:t>
            </a:r>
            <a:r>
              <a:rPr lang="en-GB" sz="1200" kern="1200" dirty="0" smtClean="0">
                <a:solidFill>
                  <a:schemeClr val="tx1"/>
                </a:solidFill>
                <a:effectLst/>
                <a:latin typeface="+mn-lt"/>
                <a:ea typeface="+mn-ea"/>
                <a:cs typeface="+mn-cs"/>
              </a:rPr>
              <a:t>harm </a:t>
            </a:r>
            <a:r>
              <a:rPr lang="en-GB" sz="1200" kern="1200" dirty="0">
                <a:solidFill>
                  <a:schemeClr val="tx1"/>
                </a:solidFill>
                <a:effectLst/>
                <a:latin typeface="+mn-lt"/>
                <a:ea typeface="+mn-ea"/>
                <a:cs typeface="+mn-cs"/>
              </a:rPr>
              <a:t>the livelihood of honest fishers.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10</a:t>
            </a:fld>
            <a:endParaRPr lang="en-GB"/>
          </a:p>
        </p:txBody>
      </p:sp>
    </p:spTree>
    <p:extLst>
      <p:ext uri="{BB962C8B-B14F-4D97-AF65-F5344CB8AC3E}">
        <p14:creationId xmlns:p14="http://schemas.microsoft.com/office/powerpoint/2010/main" val="3903669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b="8419"/>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ECA3E87B-8A00-40BB-9801-1D2966200B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r="64770" b="8419"/>
          <a:stretch/>
        </p:blipFill>
        <p:spPr>
          <a:xfrm>
            <a:off x="7896726" y="0"/>
            <a:ext cx="4295274" cy="6858000"/>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pact_Text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58426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26" b="8589"/>
          <a:stretch/>
        </p:blipFill>
        <p:spPr>
          <a:xfrm>
            <a:off x="0" y="0"/>
            <a:ext cx="12211965"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22" b="8648"/>
          <a:stretch/>
        </p:blipFill>
        <p:spPr>
          <a:xfrm>
            <a:off x="0" y="0"/>
            <a:ext cx="1220405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91773-8F2F-4E87-A368-10F11237DA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b="8419"/>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3BBC3-B7C6-44A1-8200-CFE978B16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b="8419"/>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9F7D01B2-63D2-414F-8036-F33C0B2009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r="64770" b="8419"/>
          <a:stretch/>
        </p:blipFill>
        <p:spPr>
          <a:xfrm>
            <a:off x="0" y="0"/>
            <a:ext cx="4295274" cy="6858000"/>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CC836B5B-856B-4DE9-9A9E-CFA0F43301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r="64770" b="8419"/>
          <a:stretch/>
        </p:blipFill>
        <p:spPr>
          <a:xfrm>
            <a:off x="7896726" y="0"/>
            <a:ext cx="4295274" cy="6858000"/>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02/03/2022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ideo" Target="https://www.youtube.com/embed/5jAApTjCJr0" TargetMode="External"/><Relationship Id="rId5" Type="http://schemas.openxmlformats.org/officeDocument/2006/relationships/image" Target="../media/image1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video" Target="https://www.youtube.com/embed/8n69525nIe4?feature=oembed" TargetMode="External"/><Relationship Id="rId5" Type="http://schemas.openxmlformats.org/officeDocument/2006/relationships/image" Target="../media/image27.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ideo" Target="https://www.youtube.com/embed/o0m5reNnoko?feature=oembed" TargetMode="External"/><Relationship Id="rId5" Type="http://schemas.openxmlformats.org/officeDocument/2006/relationships/image" Target="../media/image28.jpe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video" Target="https://www.youtube.com/embed/SD59BvJdEgs?start=138&amp;feature=oembed" TargetMode="External"/><Relationship Id="rId5" Type="http://schemas.openxmlformats.org/officeDocument/2006/relationships/image" Target="../media/image29.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AtS4RUGaevc"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7BE8D2-D475-4E7F-802C-FA72035A1473}"/>
              </a:ext>
            </a:extLst>
          </p:cNvPr>
          <p:cNvSpPr>
            <a:spLocks noGrp="1"/>
          </p:cNvSpPr>
          <p:nvPr>
            <p:ph type="title"/>
          </p:nvPr>
        </p:nvSpPr>
        <p:spPr>
          <a:xfrm>
            <a:off x="856574" y="1746210"/>
            <a:ext cx="7984867" cy="3053442"/>
          </a:xfrm>
        </p:spPr>
        <p:txBody>
          <a:bodyPr>
            <a:noAutofit/>
          </a:bodyPr>
          <a:lstStyle/>
          <a:p>
            <a:r>
              <a:rPr lang="en-GB" sz="9600" dirty="0"/>
              <a:t>Threats to the ocean</a:t>
            </a:r>
          </a:p>
        </p:txBody>
      </p:sp>
      <p:pic>
        <p:nvPicPr>
          <p:cNvPr id="3" name="Picture 2" descr="Text&#10;&#10;Description automatically generated">
            <a:extLst>
              <a:ext uri="{FF2B5EF4-FFF2-40B4-BE49-F238E27FC236}">
                <a16:creationId xmlns:a16="http://schemas.microsoft.com/office/drawing/2014/main" id="{AE5CC22F-7D3D-490B-9275-676507D3F3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52799" y="4930485"/>
            <a:ext cx="3894552" cy="1616307"/>
          </a:xfrm>
          <a:prstGeom prst="rect">
            <a:avLst/>
          </a:prstGeom>
        </p:spPr>
      </p:pic>
    </p:spTree>
    <p:extLst>
      <p:ext uri="{BB962C8B-B14F-4D97-AF65-F5344CB8AC3E}">
        <p14:creationId xmlns:p14="http://schemas.microsoft.com/office/powerpoint/2010/main" val="1480957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sp>
        <p:nvSpPr>
          <p:cNvPr id="8" name="TextBox 7">
            <a:extLst>
              <a:ext uri="{FF2B5EF4-FFF2-40B4-BE49-F238E27FC236}">
                <a16:creationId xmlns:a16="http://schemas.microsoft.com/office/drawing/2014/main" id="{2A135285-5045-4BCA-B93A-BC532946A85C}"/>
              </a:ext>
            </a:extLst>
          </p:cNvPr>
          <p:cNvSpPr txBox="1"/>
          <p:nvPr/>
        </p:nvSpPr>
        <p:spPr>
          <a:xfrm>
            <a:off x="8574894" y="6420918"/>
            <a:ext cx="2700527" cy="246221"/>
          </a:xfrm>
          <a:prstGeom prst="rect">
            <a:avLst/>
          </a:prstGeom>
          <a:noFill/>
        </p:spPr>
        <p:txBody>
          <a:bodyPr wrap="square" rtlCol="0">
            <a:spAutoFit/>
          </a:bodyPr>
          <a:lstStyle/>
          <a:p>
            <a:r>
              <a:rPr lang="en-GB" sz="1000" dirty="0">
                <a:solidFill>
                  <a:schemeClr val="bg1"/>
                </a:solidFill>
              </a:rPr>
              <a:t>© Rich Carey, Shutterstock</a:t>
            </a:r>
          </a:p>
        </p:txBody>
      </p:sp>
      <p:pic>
        <p:nvPicPr>
          <p:cNvPr id="10" name="Picture 9" descr="A picture containing water, outdoor, sky, boat&#10;&#10;Description automatically generated">
            <a:extLst>
              <a:ext uri="{FF2B5EF4-FFF2-40B4-BE49-F238E27FC236}">
                <a16:creationId xmlns:a16="http://schemas.microsoft.com/office/drawing/2014/main" id="{8352F147-5B0A-47C8-8FB1-513724AE6AA4}"/>
              </a:ext>
            </a:extLst>
          </p:cNvPr>
          <p:cNvPicPr>
            <a:picLocks noChangeAspect="1"/>
          </p:cNvPicPr>
          <p:nvPr/>
        </p:nvPicPr>
        <p:blipFill rotWithShape="1">
          <a:blip r:embed="rId3">
            <a:extLst>
              <a:ext uri="{28A0092B-C50C-407E-A947-70E740481C1C}">
                <a14:useLocalDpi xmlns:a14="http://schemas.microsoft.com/office/drawing/2010/main" val="0"/>
              </a:ext>
            </a:extLst>
          </a:blip>
          <a:srcRect t="3704"/>
          <a:stretch/>
        </p:blipFill>
        <p:spPr>
          <a:xfrm>
            <a:off x="1419598" y="1078355"/>
            <a:ext cx="8979760" cy="5465673"/>
          </a:xfrm>
          <a:prstGeom prst="rect">
            <a:avLst/>
          </a:prstGeom>
        </p:spPr>
      </p:pic>
      <p:sp>
        <p:nvSpPr>
          <p:cNvPr id="11" name="Rectangle 10">
            <a:extLst>
              <a:ext uri="{FF2B5EF4-FFF2-40B4-BE49-F238E27FC236}">
                <a16:creationId xmlns:a16="http://schemas.microsoft.com/office/drawing/2014/main" id="{F0D5CA47-D02A-4089-B533-9B1E175F3B57}"/>
              </a:ext>
            </a:extLst>
          </p:cNvPr>
          <p:cNvSpPr/>
          <p:nvPr/>
        </p:nvSpPr>
        <p:spPr>
          <a:xfrm>
            <a:off x="7783158" y="6343825"/>
            <a:ext cx="26162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 </a:t>
            </a:r>
            <a:r>
              <a:rPr lang="en-GB" sz="1200" dirty="0" err="1">
                <a:solidFill>
                  <a:schemeClr val="bg1"/>
                </a:solidFill>
              </a:rPr>
              <a:t>NarisaFotoSS</a:t>
            </a:r>
            <a:r>
              <a:rPr lang="en-GB" sz="1200" dirty="0">
                <a:solidFill>
                  <a:schemeClr val="bg1"/>
                </a:solidFill>
              </a:rPr>
              <a:t> via </a:t>
            </a:r>
            <a:r>
              <a:rPr lang="en-GB" sz="1200" dirty="0" err="1">
                <a:solidFill>
                  <a:schemeClr val="bg1"/>
                </a:solidFill>
              </a:rPr>
              <a:t>Shutterstock</a:t>
            </a:r>
            <a:endParaRPr lang="en-GB" sz="1200" dirty="0">
              <a:solidFill>
                <a:schemeClr val="bg1"/>
              </a:solidFill>
            </a:endParaRPr>
          </a:p>
          <a:p>
            <a:endParaRPr lang="en-GB" dirty="0">
              <a:solidFill>
                <a:schemeClr val="tx1"/>
              </a:solidFill>
            </a:endParaRPr>
          </a:p>
        </p:txBody>
      </p:sp>
      <p:sp>
        <p:nvSpPr>
          <p:cNvPr id="9"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Overfishing</a:t>
            </a:r>
            <a:endParaRPr lang="en-GB" sz="4800" b="1" dirty="0">
              <a:solidFill>
                <a:schemeClr val="accent1"/>
              </a:solidFill>
            </a:endParaRPr>
          </a:p>
        </p:txBody>
      </p:sp>
    </p:spTree>
    <p:extLst>
      <p:ext uri="{BB962C8B-B14F-4D97-AF65-F5344CB8AC3E}">
        <p14:creationId xmlns:p14="http://schemas.microsoft.com/office/powerpoint/2010/main" val="1548693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pic>
        <p:nvPicPr>
          <p:cNvPr id="10" name="Picture 9">
            <a:extLst>
              <a:ext uri="{FF2B5EF4-FFF2-40B4-BE49-F238E27FC236}">
                <a16:creationId xmlns:a16="http://schemas.microsoft.com/office/drawing/2014/main" id="{911DC52C-1ED6-4568-BA70-69A00939D20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1407"/>
          <a:stretch/>
        </p:blipFill>
        <p:spPr>
          <a:xfrm>
            <a:off x="1501142" y="1102906"/>
            <a:ext cx="9365274" cy="5534084"/>
          </a:xfrm>
          <a:prstGeom prst="rect">
            <a:avLst/>
          </a:prstGeom>
        </p:spPr>
      </p:pic>
      <p:sp>
        <p:nvSpPr>
          <p:cNvPr id="11" name="TextBox 10">
            <a:extLst>
              <a:ext uri="{FF2B5EF4-FFF2-40B4-BE49-F238E27FC236}">
                <a16:creationId xmlns:a16="http://schemas.microsoft.com/office/drawing/2014/main" id="{3C16ADDF-532E-49E4-8142-3C5F21AC0170}"/>
              </a:ext>
            </a:extLst>
          </p:cNvPr>
          <p:cNvSpPr txBox="1"/>
          <p:nvPr/>
        </p:nvSpPr>
        <p:spPr>
          <a:xfrm>
            <a:off x="9000458" y="6383074"/>
            <a:ext cx="2096390" cy="253916"/>
          </a:xfrm>
          <a:prstGeom prst="rect">
            <a:avLst/>
          </a:prstGeom>
          <a:noFill/>
        </p:spPr>
        <p:txBody>
          <a:bodyPr wrap="square" rtlCol="0">
            <a:spAutoFit/>
          </a:bodyPr>
          <a:lstStyle/>
          <a:p>
            <a:r>
              <a:rPr lang="en-GB" sz="1050" dirty="0">
                <a:solidFill>
                  <a:schemeClr val="bg1"/>
                </a:solidFill>
              </a:rPr>
              <a:t>© Sergiu </a:t>
            </a:r>
            <a:r>
              <a:rPr lang="en-GB" sz="1050" dirty="0" err="1">
                <a:solidFill>
                  <a:schemeClr val="bg1"/>
                </a:solidFill>
              </a:rPr>
              <a:t>Lacob</a:t>
            </a:r>
            <a:r>
              <a:rPr lang="en-GB" sz="1050" dirty="0">
                <a:solidFill>
                  <a:schemeClr val="bg1"/>
                </a:solidFill>
              </a:rPr>
              <a:t> via </a:t>
            </a:r>
            <a:r>
              <a:rPr lang="en-GB" sz="1050" dirty="0" err="1">
                <a:solidFill>
                  <a:schemeClr val="bg1"/>
                </a:solidFill>
              </a:rPr>
              <a:t>Pexel</a:t>
            </a:r>
            <a:r>
              <a:rPr lang="en-GB" sz="1050" dirty="0">
                <a:solidFill>
                  <a:schemeClr val="bg1"/>
                </a:solidFill>
              </a:rPr>
              <a:t> </a:t>
            </a:r>
          </a:p>
        </p:txBody>
      </p:sp>
      <p:sp>
        <p:nvSpPr>
          <p:cNvPr id="7"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Trafficking of species</a:t>
            </a:r>
            <a:endParaRPr lang="en-GB" sz="4800" b="1" dirty="0">
              <a:solidFill>
                <a:schemeClr val="accent1"/>
              </a:solidFill>
            </a:endParaRPr>
          </a:p>
        </p:txBody>
      </p:sp>
    </p:spTree>
    <p:extLst>
      <p:ext uri="{BB962C8B-B14F-4D97-AF65-F5344CB8AC3E}">
        <p14:creationId xmlns:p14="http://schemas.microsoft.com/office/powerpoint/2010/main" val="1079944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pic>
        <p:nvPicPr>
          <p:cNvPr id="7" name="Picture 6">
            <a:extLst>
              <a:ext uri="{FF2B5EF4-FFF2-40B4-BE49-F238E27FC236}">
                <a16:creationId xmlns:a16="http://schemas.microsoft.com/office/drawing/2014/main" id="{951DBFFA-8C57-4AD3-8131-192A6516C199}"/>
              </a:ext>
            </a:extLst>
          </p:cNvPr>
          <p:cNvPicPr>
            <a:picLocks noChangeAspect="1"/>
          </p:cNvPicPr>
          <p:nvPr/>
        </p:nvPicPr>
        <p:blipFill rotWithShape="1">
          <a:blip r:embed="rId3"/>
          <a:srcRect l="4339" t="12117" r="4539" b="6472"/>
          <a:stretch/>
        </p:blipFill>
        <p:spPr>
          <a:xfrm>
            <a:off x="1352827" y="1074164"/>
            <a:ext cx="9358919" cy="5571916"/>
          </a:xfrm>
          <a:prstGeom prst="rect">
            <a:avLst/>
          </a:prstGeom>
        </p:spPr>
      </p:pic>
      <p:sp>
        <p:nvSpPr>
          <p:cNvPr id="9" name="TextBox 8">
            <a:extLst>
              <a:ext uri="{FF2B5EF4-FFF2-40B4-BE49-F238E27FC236}">
                <a16:creationId xmlns:a16="http://schemas.microsoft.com/office/drawing/2014/main" id="{3FFBCA7E-3C6E-432F-A685-F7C059086108}"/>
              </a:ext>
            </a:extLst>
          </p:cNvPr>
          <p:cNvSpPr txBox="1"/>
          <p:nvPr/>
        </p:nvSpPr>
        <p:spPr>
          <a:xfrm>
            <a:off x="8839679" y="6400413"/>
            <a:ext cx="2110879" cy="415498"/>
          </a:xfrm>
          <a:prstGeom prst="rect">
            <a:avLst/>
          </a:prstGeom>
          <a:noFill/>
        </p:spPr>
        <p:txBody>
          <a:bodyPr wrap="square" rtlCol="0">
            <a:spAutoFit/>
          </a:bodyPr>
          <a:lstStyle/>
          <a:p>
            <a:r>
              <a:rPr lang="en-GB" sz="1050" dirty="0">
                <a:solidFill>
                  <a:schemeClr val="bg1"/>
                </a:solidFill>
              </a:rPr>
              <a:t>© Elise </a:t>
            </a:r>
            <a:r>
              <a:rPr lang="en-GB" sz="1050" dirty="0" err="1">
                <a:solidFill>
                  <a:schemeClr val="bg1"/>
                </a:solidFill>
              </a:rPr>
              <a:t>Aldramvia</a:t>
            </a:r>
            <a:r>
              <a:rPr lang="en-GB" sz="1050" dirty="0">
                <a:solidFill>
                  <a:schemeClr val="bg1"/>
                </a:solidFill>
              </a:rPr>
              <a:t> </a:t>
            </a:r>
            <a:r>
              <a:rPr lang="en-GB" sz="1050" dirty="0" err="1">
                <a:solidFill>
                  <a:schemeClr val="bg1"/>
                </a:solidFill>
              </a:rPr>
              <a:t>Pixabay</a:t>
            </a:r>
            <a:endParaRPr lang="en-GB" sz="1050" dirty="0">
              <a:solidFill>
                <a:schemeClr val="bg1"/>
              </a:solidFill>
            </a:endParaRPr>
          </a:p>
          <a:p>
            <a:endParaRPr lang="en-GB" sz="1050" dirty="0">
              <a:solidFill>
                <a:schemeClr val="bg1"/>
              </a:solidFill>
            </a:endParaRPr>
          </a:p>
        </p:txBody>
      </p:sp>
      <p:sp>
        <p:nvSpPr>
          <p:cNvPr id="8"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Oil and gas</a:t>
            </a:r>
            <a:endParaRPr lang="en-GB" sz="4800" b="1" dirty="0">
              <a:solidFill>
                <a:schemeClr val="accent1"/>
              </a:solidFill>
            </a:endParaRPr>
          </a:p>
        </p:txBody>
      </p:sp>
    </p:spTree>
    <p:extLst>
      <p:ext uri="{BB962C8B-B14F-4D97-AF65-F5344CB8AC3E}">
        <p14:creationId xmlns:p14="http://schemas.microsoft.com/office/powerpoint/2010/main" val="1072518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pic>
        <p:nvPicPr>
          <p:cNvPr id="7" name="Picture 6">
            <a:extLst>
              <a:ext uri="{FF2B5EF4-FFF2-40B4-BE49-F238E27FC236}">
                <a16:creationId xmlns:a16="http://schemas.microsoft.com/office/drawing/2014/main" id="{8D3AEDEF-000D-4925-896A-DD0E4E1E23FB}"/>
              </a:ext>
            </a:extLst>
          </p:cNvPr>
          <p:cNvPicPr>
            <a:picLocks noChangeAspect="1"/>
          </p:cNvPicPr>
          <p:nvPr/>
        </p:nvPicPr>
        <p:blipFill rotWithShape="1">
          <a:blip r:embed="rId3"/>
          <a:srcRect t="4547" b="3262"/>
          <a:stretch/>
        </p:blipFill>
        <p:spPr>
          <a:xfrm>
            <a:off x="1411736" y="1130531"/>
            <a:ext cx="9189928" cy="5515549"/>
          </a:xfrm>
          <a:prstGeom prst="rect">
            <a:avLst/>
          </a:prstGeom>
        </p:spPr>
      </p:pic>
      <p:sp>
        <p:nvSpPr>
          <p:cNvPr id="9" name="TextBox 8">
            <a:extLst>
              <a:ext uri="{FF2B5EF4-FFF2-40B4-BE49-F238E27FC236}">
                <a16:creationId xmlns:a16="http://schemas.microsoft.com/office/drawing/2014/main" id="{672C3EEE-B49B-4CF4-97C0-D9D1CEAD3A86}"/>
              </a:ext>
            </a:extLst>
          </p:cNvPr>
          <p:cNvSpPr txBox="1"/>
          <p:nvPr/>
        </p:nvSpPr>
        <p:spPr>
          <a:xfrm>
            <a:off x="8040405" y="6384470"/>
            <a:ext cx="2739859" cy="415498"/>
          </a:xfrm>
          <a:prstGeom prst="rect">
            <a:avLst/>
          </a:prstGeom>
          <a:noFill/>
        </p:spPr>
        <p:txBody>
          <a:bodyPr wrap="square" rtlCol="0">
            <a:spAutoFit/>
          </a:bodyPr>
          <a:lstStyle/>
          <a:p>
            <a:r>
              <a:rPr lang="en-GB" sz="1050" dirty="0">
                <a:solidFill>
                  <a:schemeClr val="bg1"/>
                </a:solidFill>
              </a:rPr>
              <a:t>© Simon </a:t>
            </a:r>
            <a:r>
              <a:rPr lang="en-GB" sz="1050" dirty="0" err="1">
                <a:solidFill>
                  <a:schemeClr val="bg1"/>
                </a:solidFill>
              </a:rPr>
              <a:t>Annablevia</a:t>
            </a:r>
            <a:r>
              <a:rPr lang="en-GB" sz="1050" dirty="0">
                <a:solidFill>
                  <a:schemeClr val="bg1"/>
                </a:solidFill>
              </a:rPr>
              <a:t> </a:t>
            </a:r>
            <a:r>
              <a:rPr lang="en-GB" sz="1050" dirty="0" err="1">
                <a:solidFill>
                  <a:schemeClr val="bg1"/>
                </a:solidFill>
              </a:rPr>
              <a:t>Shutterstock</a:t>
            </a:r>
            <a:endParaRPr lang="en-GB" sz="1050" dirty="0">
              <a:solidFill>
                <a:schemeClr val="bg1"/>
              </a:solidFill>
            </a:endParaRPr>
          </a:p>
          <a:p>
            <a:endParaRPr lang="en-GB" sz="1050" dirty="0">
              <a:solidFill>
                <a:schemeClr val="bg1"/>
              </a:solidFill>
            </a:endParaRPr>
          </a:p>
        </p:txBody>
      </p:sp>
      <p:sp>
        <p:nvSpPr>
          <p:cNvPr id="8"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Construction and dredging</a:t>
            </a:r>
            <a:endParaRPr lang="en-GB" sz="4800" b="1" dirty="0">
              <a:solidFill>
                <a:schemeClr val="accent1"/>
              </a:solidFill>
            </a:endParaRPr>
          </a:p>
        </p:txBody>
      </p:sp>
    </p:spTree>
    <p:extLst>
      <p:ext uri="{BB962C8B-B14F-4D97-AF65-F5344CB8AC3E}">
        <p14:creationId xmlns:p14="http://schemas.microsoft.com/office/powerpoint/2010/main" val="4004750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pic>
        <p:nvPicPr>
          <p:cNvPr id="7" name="Picture 6">
            <a:extLst>
              <a:ext uri="{FF2B5EF4-FFF2-40B4-BE49-F238E27FC236}">
                <a16:creationId xmlns:a16="http://schemas.microsoft.com/office/drawing/2014/main" id="{D06BB3C8-D314-4BFF-937C-B6425FB84F04}"/>
              </a:ext>
            </a:extLst>
          </p:cNvPr>
          <p:cNvPicPr>
            <a:picLocks noChangeAspect="1"/>
          </p:cNvPicPr>
          <p:nvPr/>
        </p:nvPicPr>
        <p:blipFill rotWithShape="1">
          <a:blip r:embed="rId3"/>
          <a:srcRect t="9350" b="8238"/>
          <a:stretch/>
        </p:blipFill>
        <p:spPr>
          <a:xfrm>
            <a:off x="1562384" y="1121257"/>
            <a:ext cx="9080502" cy="5394018"/>
          </a:xfrm>
          <a:prstGeom prst="rect">
            <a:avLst/>
          </a:prstGeom>
        </p:spPr>
      </p:pic>
      <p:sp>
        <p:nvSpPr>
          <p:cNvPr id="9" name="Rectangle 8">
            <a:extLst>
              <a:ext uri="{FF2B5EF4-FFF2-40B4-BE49-F238E27FC236}">
                <a16:creationId xmlns:a16="http://schemas.microsoft.com/office/drawing/2014/main" id="{AE9A5277-36EE-40DE-9174-7D6DD197D57A}"/>
              </a:ext>
            </a:extLst>
          </p:cNvPr>
          <p:cNvSpPr/>
          <p:nvPr/>
        </p:nvSpPr>
        <p:spPr>
          <a:xfrm>
            <a:off x="8703971" y="6269054"/>
            <a:ext cx="1691489" cy="246221"/>
          </a:xfrm>
          <a:prstGeom prst="rect">
            <a:avLst/>
          </a:prstGeom>
        </p:spPr>
        <p:txBody>
          <a:bodyPr wrap="none">
            <a:spAutoFit/>
          </a:bodyPr>
          <a:lstStyle/>
          <a:p>
            <a:r>
              <a:rPr lang="en-GB" sz="1000" dirty="0">
                <a:solidFill>
                  <a:schemeClr val="bg1"/>
                </a:solidFill>
              </a:rPr>
              <a:t>© Andre Mouton via </a:t>
            </a:r>
            <a:r>
              <a:rPr lang="en-GB" sz="1000" dirty="0" err="1">
                <a:solidFill>
                  <a:schemeClr val="bg1"/>
                </a:solidFill>
              </a:rPr>
              <a:t>Pixabay</a:t>
            </a:r>
            <a:endParaRPr lang="en-GB" sz="1000" dirty="0">
              <a:solidFill>
                <a:schemeClr val="bg1"/>
              </a:solidFill>
            </a:endParaRPr>
          </a:p>
        </p:txBody>
      </p:sp>
      <p:sp>
        <p:nvSpPr>
          <p:cNvPr id="8"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Recreation</a:t>
            </a:r>
            <a:endParaRPr lang="en-GB" sz="4800" b="1" dirty="0">
              <a:solidFill>
                <a:schemeClr val="accent1"/>
              </a:solidFill>
            </a:endParaRPr>
          </a:p>
        </p:txBody>
      </p:sp>
    </p:spTree>
    <p:extLst>
      <p:ext uri="{BB962C8B-B14F-4D97-AF65-F5344CB8AC3E}">
        <p14:creationId xmlns:p14="http://schemas.microsoft.com/office/powerpoint/2010/main" val="316284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sp>
        <p:nvSpPr>
          <p:cNvPr id="8" name="TextBox 7">
            <a:extLst>
              <a:ext uri="{FF2B5EF4-FFF2-40B4-BE49-F238E27FC236}">
                <a16:creationId xmlns:a16="http://schemas.microsoft.com/office/drawing/2014/main" id="{2A135285-5045-4BCA-B93A-BC532946A85C}"/>
              </a:ext>
            </a:extLst>
          </p:cNvPr>
          <p:cNvSpPr txBox="1"/>
          <p:nvPr/>
        </p:nvSpPr>
        <p:spPr>
          <a:xfrm>
            <a:off x="8574894" y="6420918"/>
            <a:ext cx="2700527" cy="246221"/>
          </a:xfrm>
          <a:prstGeom prst="rect">
            <a:avLst/>
          </a:prstGeom>
          <a:noFill/>
        </p:spPr>
        <p:txBody>
          <a:bodyPr wrap="square" rtlCol="0">
            <a:spAutoFit/>
          </a:bodyPr>
          <a:lstStyle/>
          <a:p>
            <a:r>
              <a:rPr lang="en-GB" sz="1000" dirty="0">
                <a:solidFill>
                  <a:schemeClr val="bg1"/>
                </a:solidFill>
              </a:rPr>
              <a:t>© Rich Carey, Shutterstock</a:t>
            </a:r>
          </a:p>
        </p:txBody>
      </p:sp>
      <p:pic>
        <p:nvPicPr>
          <p:cNvPr id="7" name="Picture 6">
            <a:extLst>
              <a:ext uri="{FF2B5EF4-FFF2-40B4-BE49-F238E27FC236}">
                <a16:creationId xmlns:a16="http://schemas.microsoft.com/office/drawing/2014/main" id="{FE531B7B-3724-473F-B8F3-639FF2737906}"/>
              </a:ext>
            </a:extLst>
          </p:cNvPr>
          <p:cNvPicPr>
            <a:picLocks noChangeAspect="1"/>
          </p:cNvPicPr>
          <p:nvPr/>
        </p:nvPicPr>
        <p:blipFill rotWithShape="1">
          <a:blip r:embed="rId3"/>
          <a:srcRect t="6249" b="9754"/>
          <a:stretch/>
        </p:blipFill>
        <p:spPr>
          <a:xfrm>
            <a:off x="1701113" y="1048375"/>
            <a:ext cx="8789773" cy="5712591"/>
          </a:xfrm>
          <a:prstGeom prst="rect">
            <a:avLst/>
          </a:prstGeom>
        </p:spPr>
      </p:pic>
      <p:sp>
        <p:nvSpPr>
          <p:cNvPr id="9" name="Rectangle 8">
            <a:extLst>
              <a:ext uri="{FF2B5EF4-FFF2-40B4-BE49-F238E27FC236}">
                <a16:creationId xmlns:a16="http://schemas.microsoft.com/office/drawing/2014/main" id="{EEF347C4-9229-43E1-BC0F-2AA3C6343D1F}"/>
              </a:ext>
            </a:extLst>
          </p:cNvPr>
          <p:cNvSpPr/>
          <p:nvPr/>
        </p:nvSpPr>
        <p:spPr>
          <a:xfrm>
            <a:off x="8372999" y="6438807"/>
            <a:ext cx="2117887" cy="276999"/>
          </a:xfrm>
          <a:prstGeom prst="rect">
            <a:avLst/>
          </a:prstGeom>
        </p:spPr>
        <p:txBody>
          <a:bodyPr wrap="none">
            <a:spAutoFit/>
          </a:bodyPr>
          <a:lstStyle/>
          <a:p>
            <a:r>
              <a:rPr lang="en-GB" sz="1200" dirty="0">
                <a:solidFill>
                  <a:schemeClr val="bg1"/>
                </a:solidFill>
              </a:rPr>
              <a:t>© Ian Taylor via Unsplash</a:t>
            </a:r>
          </a:p>
        </p:txBody>
      </p:sp>
      <p:sp>
        <p:nvSpPr>
          <p:cNvPr id="10"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Shipping</a:t>
            </a:r>
            <a:endParaRPr lang="en-GB" sz="4800" b="1" dirty="0">
              <a:solidFill>
                <a:schemeClr val="accent1"/>
              </a:solidFill>
            </a:endParaRPr>
          </a:p>
        </p:txBody>
      </p:sp>
    </p:spTree>
    <p:extLst>
      <p:ext uri="{BB962C8B-B14F-4D97-AF65-F5344CB8AC3E}">
        <p14:creationId xmlns:p14="http://schemas.microsoft.com/office/powerpoint/2010/main" val="34679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574882" y="1689699"/>
            <a:ext cx="7832271" cy="3785652"/>
          </a:xfrm>
          <a:prstGeom prst="rect">
            <a:avLst/>
          </a:prstGeom>
          <a:noFill/>
        </p:spPr>
        <p:txBody>
          <a:bodyPr wrap="square" rtlCol="0">
            <a:spAutoFit/>
          </a:bodyPr>
          <a:lstStyle/>
          <a:p>
            <a:r>
              <a:rPr lang="en-GB" sz="8000" b="1" dirty="0">
                <a:solidFill>
                  <a:schemeClr val="accent1"/>
                </a:solidFill>
              </a:rPr>
              <a:t>Ecosystem Based Management</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Activity 2</a:t>
            </a:r>
          </a:p>
        </p:txBody>
      </p:sp>
    </p:spTree>
    <p:extLst>
      <p:ext uri="{BB962C8B-B14F-4D97-AF65-F5344CB8AC3E}">
        <p14:creationId xmlns:p14="http://schemas.microsoft.com/office/powerpoint/2010/main" val="78284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277005" y="229241"/>
            <a:ext cx="11763756" cy="646331"/>
          </a:xfrm>
          <a:prstGeom prst="rect">
            <a:avLst/>
          </a:prstGeom>
          <a:noFill/>
        </p:spPr>
        <p:txBody>
          <a:bodyPr wrap="square" rtlCol="0">
            <a:spAutoFit/>
          </a:bodyPr>
          <a:lstStyle/>
          <a:p>
            <a:r>
              <a:rPr lang="en-GB" sz="3600" b="1" dirty="0">
                <a:solidFill>
                  <a:schemeClr val="accent1"/>
                </a:solidFill>
              </a:rPr>
              <a:t>What is </a:t>
            </a:r>
            <a:r>
              <a:rPr lang="en-GB" sz="3600" b="1" dirty="0" smtClean="0">
                <a:solidFill>
                  <a:schemeClr val="accent1"/>
                </a:solidFill>
              </a:rPr>
              <a:t>Ecosystem </a:t>
            </a:r>
            <a:r>
              <a:rPr lang="en-GB" sz="3600" b="1" dirty="0">
                <a:solidFill>
                  <a:schemeClr val="accent1"/>
                </a:solidFill>
              </a:rPr>
              <a:t>B</a:t>
            </a:r>
            <a:r>
              <a:rPr lang="en-GB" sz="3600" b="1" dirty="0" smtClean="0">
                <a:solidFill>
                  <a:schemeClr val="accent1"/>
                </a:solidFill>
              </a:rPr>
              <a:t>ased </a:t>
            </a:r>
            <a:r>
              <a:rPr lang="en-GB" sz="3600" b="1" dirty="0">
                <a:solidFill>
                  <a:schemeClr val="accent1"/>
                </a:solidFill>
              </a:rPr>
              <a:t>M</a:t>
            </a:r>
            <a:r>
              <a:rPr lang="en-GB" sz="3600" b="1" dirty="0" smtClean="0">
                <a:solidFill>
                  <a:schemeClr val="accent1"/>
                </a:solidFill>
              </a:rPr>
              <a:t>anagement</a:t>
            </a:r>
            <a:r>
              <a:rPr lang="en-GB" sz="3600" b="1" dirty="0">
                <a:solidFill>
                  <a:schemeClr val="accent1"/>
                </a:solidFill>
              </a:rPr>
              <a:t>?</a:t>
            </a:r>
          </a:p>
        </p:txBody>
      </p:sp>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8" name="5jAApTjCJr0">
            <a:extLst>
              <a:ext uri="{FF2B5EF4-FFF2-40B4-BE49-F238E27FC236}">
                <a16:creationId xmlns:a16="http://schemas.microsoft.com/office/drawing/2014/main" id="{670ED216-4F7F-420D-8908-AF8D14ECCBD2}"/>
              </a:ext>
            </a:extLst>
          </p:cNvPr>
          <p:cNvPicPr>
            <a:picLocks noRot="1" noChangeAspect="1"/>
          </p:cNvPicPr>
          <p:nvPr>
            <a:videoFile r:link="rId1"/>
          </p:nvPr>
        </p:nvPicPr>
        <p:blipFill>
          <a:blip r:embed="rId5"/>
          <a:stretch>
            <a:fillRect/>
          </a:stretch>
        </p:blipFill>
        <p:spPr>
          <a:xfrm>
            <a:off x="1177644" y="1048290"/>
            <a:ext cx="9836711" cy="5533150"/>
          </a:xfrm>
          <a:prstGeom prst="rect">
            <a:avLst/>
          </a:prstGeom>
        </p:spPr>
      </p:pic>
    </p:spTree>
    <p:extLst>
      <p:ext uri="{BB962C8B-B14F-4D97-AF65-F5344CB8AC3E}">
        <p14:creationId xmlns:p14="http://schemas.microsoft.com/office/powerpoint/2010/main" val="2140522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521618" y="1679444"/>
            <a:ext cx="10515600" cy="3499111"/>
          </a:xfrm>
        </p:spPr>
        <p:txBody>
          <a:bodyPr>
            <a:noAutofit/>
          </a:bodyPr>
          <a:lstStyle/>
          <a:p>
            <a:r>
              <a:rPr lang="en-GB" sz="8800" dirty="0"/>
              <a:t>What is a stakeholder?</a:t>
            </a:r>
          </a:p>
        </p:txBody>
      </p:sp>
    </p:spTree>
    <p:extLst>
      <p:ext uri="{BB962C8B-B14F-4D97-AF65-F5344CB8AC3E}">
        <p14:creationId xmlns:p14="http://schemas.microsoft.com/office/powerpoint/2010/main" val="2471391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A250C-13D5-4A92-912E-5E6824F7265F}"/>
              </a:ext>
            </a:extLst>
          </p:cNvPr>
          <p:cNvPicPr>
            <a:picLocks noChangeAspect="1"/>
          </p:cNvPicPr>
          <p:nvPr/>
        </p:nvPicPr>
        <p:blipFill rotWithShape="1">
          <a:blip r:embed="rId3"/>
          <a:srcRect l="5556" t="6048" r="3055" b="7037"/>
          <a:stretch/>
        </p:blipFill>
        <p:spPr>
          <a:xfrm>
            <a:off x="0" y="167918"/>
            <a:ext cx="12192000" cy="6522164"/>
          </a:xfrm>
          <a:prstGeom prst="rect">
            <a:avLst/>
          </a:prstGeom>
        </p:spPr>
      </p:pic>
    </p:spTree>
    <p:extLst>
      <p:ext uri="{BB962C8B-B14F-4D97-AF65-F5344CB8AC3E}">
        <p14:creationId xmlns:p14="http://schemas.microsoft.com/office/powerpoint/2010/main" val="4182678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838200" y="349642"/>
            <a:ext cx="10515600" cy="988264"/>
          </a:xfrm>
        </p:spPr>
        <p:txBody>
          <a:bodyPr/>
          <a:lstStyle/>
          <a:p>
            <a:r>
              <a:rPr lang="en-GB" dirty="0"/>
              <a:t>Learning Objectives</a:t>
            </a:r>
          </a:p>
        </p:txBody>
      </p:sp>
      <p:sp>
        <p:nvSpPr>
          <p:cNvPr id="3" name="TextBox 2">
            <a:extLst>
              <a:ext uri="{FF2B5EF4-FFF2-40B4-BE49-F238E27FC236}">
                <a16:creationId xmlns:a16="http://schemas.microsoft.com/office/drawing/2014/main" id="{BE8B142B-AFD0-46F4-89F9-E1D975F61D99}"/>
              </a:ext>
            </a:extLst>
          </p:cNvPr>
          <p:cNvSpPr txBox="1"/>
          <p:nvPr/>
        </p:nvSpPr>
        <p:spPr>
          <a:xfrm>
            <a:off x="799972" y="1596091"/>
            <a:ext cx="10592056" cy="4647426"/>
          </a:xfrm>
          <a:prstGeom prst="rect">
            <a:avLst/>
          </a:prstGeom>
          <a:noFill/>
        </p:spPr>
        <p:txBody>
          <a:bodyPr wrap="square" rtlCol="0">
            <a:spAutoFit/>
          </a:bodyPr>
          <a:lstStyle/>
          <a:p>
            <a:pPr marL="342900" lvl="0" indent="-342900">
              <a:buFont typeface="Symbol" panose="05050102010706020507" pitchFamily="18" charset="2"/>
              <a:buChar char=""/>
            </a:pPr>
            <a:r>
              <a:rPr lang="en-GB" sz="2800" dirty="0">
                <a:solidFill>
                  <a:schemeClr val="accent1"/>
                </a:solidFill>
              </a:rPr>
              <a:t>Be able to explain </a:t>
            </a:r>
            <a:r>
              <a:rPr lang="en-GB" sz="2800" dirty="0" smtClean="0">
                <a:solidFill>
                  <a:schemeClr val="accent1"/>
                </a:solidFill>
              </a:rPr>
              <a:t>key </a:t>
            </a:r>
            <a:r>
              <a:rPr lang="en-GB" sz="2800" dirty="0">
                <a:solidFill>
                  <a:schemeClr val="accent1"/>
                </a:solidFill>
              </a:rPr>
              <a:t>threats to the ocean and how these have environmental, economic and social consequences. </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Work in groups to identify how stakeholders can work collaboratively to achieve ecosystem based management. </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Be able to argue for and against </a:t>
            </a:r>
            <a:r>
              <a:rPr lang="en-GB" sz="2800" dirty="0" smtClean="0">
                <a:solidFill>
                  <a:schemeClr val="accent1"/>
                </a:solidFill>
              </a:rPr>
              <a:t>Marine </a:t>
            </a:r>
            <a:r>
              <a:rPr lang="en-GB" sz="2800" dirty="0">
                <a:solidFill>
                  <a:schemeClr val="accent1"/>
                </a:solidFill>
              </a:rPr>
              <a:t>P</a:t>
            </a:r>
            <a:r>
              <a:rPr lang="en-GB" sz="2800" dirty="0" smtClean="0">
                <a:solidFill>
                  <a:schemeClr val="accent1"/>
                </a:solidFill>
              </a:rPr>
              <a:t>rotected </a:t>
            </a:r>
            <a:r>
              <a:rPr lang="en-GB" sz="2800" dirty="0">
                <a:solidFill>
                  <a:schemeClr val="accent1"/>
                </a:solidFill>
              </a:rPr>
              <a:t>A</a:t>
            </a:r>
            <a:r>
              <a:rPr lang="en-GB" sz="2800" dirty="0" smtClean="0">
                <a:solidFill>
                  <a:schemeClr val="accent1"/>
                </a:solidFill>
              </a:rPr>
              <a:t>reas </a:t>
            </a:r>
            <a:r>
              <a:rPr lang="en-GB" sz="2800" dirty="0">
                <a:solidFill>
                  <a:schemeClr val="accent1"/>
                </a:solidFill>
              </a:rPr>
              <a:t>in the ocean through the views of a key stakeholder. </a:t>
            </a:r>
          </a:p>
          <a:p>
            <a:endParaRPr lang="en-GB" sz="1600" dirty="0"/>
          </a:p>
        </p:txBody>
      </p:sp>
    </p:spTree>
    <p:extLst>
      <p:ext uri="{BB962C8B-B14F-4D97-AF65-F5344CB8AC3E}">
        <p14:creationId xmlns:p14="http://schemas.microsoft.com/office/powerpoint/2010/main" val="3528604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221742" y="129792"/>
            <a:ext cx="11763756" cy="707886"/>
          </a:xfrm>
          <a:prstGeom prst="rect">
            <a:avLst/>
          </a:prstGeom>
          <a:noFill/>
        </p:spPr>
        <p:txBody>
          <a:bodyPr wrap="square" rtlCol="0">
            <a:spAutoFit/>
          </a:bodyPr>
          <a:lstStyle/>
          <a:p>
            <a:r>
              <a:rPr lang="en-GB" sz="4000" b="1" dirty="0">
                <a:solidFill>
                  <a:schemeClr val="accent1"/>
                </a:solidFill>
              </a:rPr>
              <a:t>Stakeholder </a:t>
            </a:r>
            <a:r>
              <a:rPr lang="en-GB" sz="4000" b="1" dirty="0" smtClean="0">
                <a:solidFill>
                  <a:schemeClr val="accent1"/>
                </a:solidFill>
              </a:rPr>
              <a:t>activity</a:t>
            </a:r>
            <a:endParaRPr lang="en-GB" sz="4000" b="1" dirty="0">
              <a:solidFill>
                <a:schemeClr val="accent1"/>
              </a:solidFill>
            </a:endParaRPr>
          </a:p>
        </p:txBody>
      </p:sp>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7" name="Picture 6">
            <a:extLst>
              <a:ext uri="{FF2B5EF4-FFF2-40B4-BE49-F238E27FC236}">
                <a16:creationId xmlns:a16="http://schemas.microsoft.com/office/drawing/2014/main" id="{44ED4FB0-3A50-4F3D-9E05-4EA534DE45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408" y="4946921"/>
            <a:ext cx="2200275" cy="1649677"/>
          </a:xfrm>
          <a:prstGeom prst="rect">
            <a:avLst/>
          </a:prstGeom>
          <a:noFill/>
          <a:ln w="38100">
            <a:solidFill>
              <a:schemeClr val="accent1"/>
            </a:solidFill>
          </a:ln>
        </p:spPr>
      </p:pic>
      <p:pic>
        <p:nvPicPr>
          <p:cNvPr id="9" name="Picture 8">
            <a:extLst>
              <a:ext uri="{FF2B5EF4-FFF2-40B4-BE49-F238E27FC236}">
                <a16:creationId xmlns:a16="http://schemas.microsoft.com/office/drawing/2014/main" id="{9073A602-C81B-4A70-BB0A-837FBB2B7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03"/>
          <a:stretch/>
        </p:blipFill>
        <p:spPr bwMode="auto">
          <a:xfrm>
            <a:off x="787452" y="4860357"/>
            <a:ext cx="2200275" cy="1689365"/>
          </a:xfrm>
          <a:prstGeom prst="rect">
            <a:avLst/>
          </a:prstGeom>
          <a:noFill/>
          <a:ln w="38100">
            <a:solidFill>
              <a:schemeClr val="accent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23C943D-922A-4218-8F86-6F6DCF111BAF}"/>
              </a:ext>
            </a:extLst>
          </p:cNvPr>
          <p:cNvPicPr>
            <a:picLocks noChangeAspect="1"/>
          </p:cNvPicPr>
          <p:nvPr/>
        </p:nvPicPr>
        <p:blipFill rotWithShape="1">
          <a:blip r:embed="rId6">
            <a:extLst>
              <a:ext uri="{28A0092B-C50C-407E-A947-70E740481C1C}">
                <a14:useLocalDpi xmlns:a14="http://schemas.microsoft.com/office/drawing/2010/main" val="0"/>
              </a:ext>
            </a:extLst>
          </a:blip>
          <a:srcRect l="53226" r="5646" b="10791"/>
          <a:stretch/>
        </p:blipFill>
        <p:spPr bwMode="auto">
          <a:xfrm>
            <a:off x="5172552" y="1089059"/>
            <a:ext cx="1799156" cy="1693272"/>
          </a:xfrm>
          <a:prstGeom prst="rect">
            <a:avLst/>
          </a:prstGeom>
          <a:noFill/>
          <a:ln w="38100">
            <a:solidFill>
              <a:schemeClr val="accent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6679C5AC-796C-4031-83BC-39256135FB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810" r="7669" b="5904"/>
          <a:stretch/>
        </p:blipFill>
        <p:spPr bwMode="auto">
          <a:xfrm>
            <a:off x="7382492" y="2838950"/>
            <a:ext cx="1977135" cy="1755390"/>
          </a:xfrm>
          <a:prstGeom prst="rect">
            <a:avLst/>
          </a:prstGeom>
          <a:noFill/>
          <a:ln w="38100">
            <a:solidFill>
              <a:schemeClr val="accent1"/>
            </a:solid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FE15878-99A0-4241-804B-4CC5C4C0D29F}"/>
              </a:ext>
            </a:extLst>
          </p:cNvPr>
          <p:cNvPicPr>
            <a:picLocks noChangeAspect="1"/>
          </p:cNvPicPr>
          <p:nvPr/>
        </p:nvPicPr>
        <p:blipFill rotWithShape="1">
          <a:blip r:embed="rId8">
            <a:extLst>
              <a:ext uri="{28A0092B-C50C-407E-A947-70E740481C1C}">
                <a14:useLocalDpi xmlns:a14="http://schemas.microsoft.com/office/drawing/2010/main" val="0"/>
              </a:ext>
            </a:extLst>
          </a:blip>
          <a:srcRect t="17139"/>
          <a:stretch/>
        </p:blipFill>
        <p:spPr bwMode="auto">
          <a:xfrm>
            <a:off x="2832375" y="2956369"/>
            <a:ext cx="1977134" cy="1637971"/>
          </a:xfrm>
          <a:prstGeom prst="rect">
            <a:avLst/>
          </a:prstGeom>
          <a:noFill/>
          <a:ln w="38100">
            <a:solidFill>
              <a:schemeClr val="accent1"/>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5AADB42-D2F7-4ACC-BF59-F7E94EB9D0B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0515" y="1084912"/>
            <a:ext cx="1757680" cy="1757680"/>
          </a:xfrm>
          <a:prstGeom prst="rect">
            <a:avLst/>
          </a:prstGeom>
          <a:noFill/>
          <a:ln w="38100">
            <a:solidFill>
              <a:schemeClr val="accent1"/>
            </a:solidFill>
          </a:ln>
        </p:spPr>
      </p:pic>
      <p:pic>
        <p:nvPicPr>
          <p:cNvPr id="15" name="Picture 14">
            <a:extLst>
              <a:ext uri="{FF2B5EF4-FFF2-40B4-BE49-F238E27FC236}">
                <a16:creationId xmlns:a16="http://schemas.microsoft.com/office/drawing/2014/main" id="{BA946360-083E-4B01-8A8F-4491F635649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420" b="18810"/>
          <a:stretch/>
        </p:blipFill>
        <p:spPr bwMode="auto">
          <a:xfrm>
            <a:off x="9870493" y="1082709"/>
            <a:ext cx="1799156" cy="1697597"/>
          </a:xfrm>
          <a:prstGeom prst="rect">
            <a:avLst/>
          </a:prstGeom>
          <a:noFill/>
          <a:ln w="38100">
            <a:solidFill>
              <a:schemeClr val="accent1"/>
            </a:solid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091B743E-724A-421B-915F-EA06A1DB580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0" r="5513"/>
          <a:stretch/>
        </p:blipFill>
        <p:spPr bwMode="auto">
          <a:xfrm>
            <a:off x="9715213" y="4885270"/>
            <a:ext cx="2109716" cy="1599845"/>
          </a:xfrm>
          <a:prstGeom prst="rect">
            <a:avLst/>
          </a:prstGeom>
          <a:noFill/>
          <a:ln w="3810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5994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E38941F-E381-4BDA-BFE7-E15CE3B7869F}"/>
              </a:ext>
            </a:extLst>
          </p:cNvPr>
          <p:cNvSpPr/>
          <p:nvPr/>
        </p:nvSpPr>
        <p:spPr>
          <a:xfrm>
            <a:off x="1123315" y="319791"/>
            <a:ext cx="3544336" cy="16021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ECF8210-0FE9-43BC-9980-62805827082D}"/>
              </a:ext>
            </a:extLst>
          </p:cNvPr>
          <p:cNvSpPr txBox="1"/>
          <p:nvPr/>
        </p:nvSpPr>
        <p:spPr>
          <a:xfrm>
            <a:off x="1380064" y="797702"/>
            <a:ext cx="3287587" cy="646331"/>
          </a:xfrm>
          <a:prstGeom prst="rect">
            <a:avLst/>
          </a:prstGeom>
          <a:noFill/>
        </p:spPr>
        <p:txBody>
          <a:bodyPr wrap="square" rtlCol="0">
            <a:spAutoFit/>
          </a:bodyPr>
          <a:lstStyle/>
          <a:p>
            <a:r>
              <a:rPr lang="en-GB" sz="3600" dirty="0">
                <a:solidFill>
                  <a:schemeClr val="bg1"/>
                </a:solidFill>
              </a:rPr>
              <a:t>Stakeholde</a:t>
            </a:r>
            <a:r>
              <a:rPr lang="en-GB" sz="3200" dirty="0">
                <a:solidFill>
                  <a:schemeClr val="bg1"/>
                </a:solidFill>
              </a:rPr>
              <a:t>r</a:t>
            </a:r>
          </a:p>
        </p:txBody>
      </p:sp>
      <p:sp>
        <p:nvSpPr>
          <p:cNvPr id="8" name="TextBox 7">
            <a:extLst>
              <a:ext uri="{FF2B5EF4-FFF2-40B4-BE49-F238E27FC236}">
                <a16:creationId xmlns:a16="http://schemas.microsoft.com/office/drawing/2014/main" id="{B722CBCF-1E1B-4017-A64B-4350321BEC0D}"/>
              </a:ext>
            </a:extLst>
          </p:cNvPr>
          <p:cNvSpPr txBox="1"/>
          <p:nvPr/>
        </p:nvSpPr>
        <p:spPr>
          <a:xfrm>
            <a:off x="2723686" y="3797399"/>
            <a:ext cx="6093577" cy="461665"/>
          </a:xfrm>
          <a:prstGeom prst="rect">
            <a:avLst/>
          </a:prstGeom>
          <a:noFill/>
        </p:spPr>
        <p:txBody>
          <a:bodyPr wrap="square" rtlCol="0">
            <a:spAutoFit/>
          </a:bodyPr>
          <a:lstStyle/>
          <a:p>
            <a:r>
              <a:rPr lang="en-GB" sz="2400" dirty="0">
                <a:solidFill>
                  <a:srgbClr val="02165E"/>
                </a:solidFill>
              </a:rPr>
              <a:t>How could you reduce this risk?</a:t>
            </a:r>
          </a:p>
        </p:txBody>
      </p:sp>
      <p:sp>
        <p:nvSpPr>
          <p:cNvPr id="13" name="TextBox 12">
            <a:extLst>
              <a:ext uri="{FF2B5EF4-FFF2-40B4-BE49-F238E27FC236}">
                <a16:creationId xmlns:a16="http://schemas.microsoft.com/office/drawing/2014/main" id="{92A38E8C-C256-4D30-860A-DE4621BB6FE9}"/>
              </a:ext>
            </a:extLst>
          </p:cNvPr>
          <p:cNvSpPr txBox="1"/>
          <p:nvPr/>
        </p:nvSpPr>
        <p:spPr>
          <a:xfrm>
            <a:off x="849166" y="2569041"/>
            <a:ext cx="7968097" cy="461665"/>
          </a:xfrm>
          <a:prstGeom prst="rect">
            <a:avLst/>
          </a:prstGeom>
          <a:noFill/>
        </p:spPr>
        <p:txBody>
          <a:bodyPr wrap="square" rtlCol="0">
            <a:spAutoFit/>
          </a:bodyPr>
          <a:lstStyle/>
          <a:p>
            <a:r>
              <a:rPr lang="en-GB" sz="2400" dirty="0">
                <a:solidFill>
                  <a:srgbClr val="02165E"/>
                </a:solidFill>
              </a:rPr>
              <a:t>What is the </a:t>
            </a:r>
            <a:r>
              <a:rPr lang="en-GB" sz="2400" dirty="0" smtClean="0">
                <a:solidFill>
                  <a:srgbClr val="02165E"/>
                </a:solidFill>
              </a:rPr>
              <a:t>effect </a:t>
            </a:r>
            <a:r>
              <a:rPr lang="en-GB" sz="2400" dirty="0">
                <a:solidFill>
                  <a:srgbClr val="02165E"/>
                </a:solidFill>
              </a:rPr>
              <a:t>on the marine environment?</a:t>
            </a:r>
          </a:p>
        </p:txBody>
      </p:sp>
      <p:cxnSp>
        <p:nvCxnSpPr>
          <p:cNvPr id="14" name="Straight Arrow Connector 13">
            <a:extLst>
              <a:ext uri="{FF2B5EF4-FFF2-40B4-BE49-F238E27FC236}">
                <a16:creationId xmlns:a16="http://schemas.microsoft.com/office/drawing/2014/main" id="{6131EA4D-9C2B-417A-AFBB-9C56B831EE5B}"/>
              </a:ext>
            </a:extLst>
          </p:cNvPr>
          <p:cNvCxnSpPr>
            <a:cxnSpLocks/>
          </p:cNvCxnSpPr>
          <p:nvPr/>
        </p:nvCxnSpPr>
        <p:spPr>
          <a:xfrm>
            <a:off x="3652850" y="1921942"/>
            <a:ext cx="478086" cy="64709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31EA4D-9C2B-417A-AFBB-9C56B831EE5B}"/>
              </a:ext>
            </a:extLst>
          </p:cNvPr>
          <p:cNvCxnSpPr>
            <a:cxnSpLocks/>
          </p:cNvCxnSpPr>
          <p:nvPr/>
        </p:nvCxnSpPr>
        <p:spPr>
          <a:xfrm>
            <a:off x="4428608" y="3030706"/>
            <a:ext cx="478086" cy="64709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31EA4D-9C2B-417A-AFBB-9C56B831EE5B}"/>
              </a:ext>
            </a:extLst>
          </p:cNvPr>
          <p:cNvCxnSpPr>
            <a:cxnSpLocks/>
          </p:cNvCxnSpPr>
          <p:nvPr/>
        </p:nvCxnSpPr>
        <p:spPr>
          <a:xfrm>
            <a:off x="5214502" y="4273794"/>
            <a:ext cx="478086" cy="64709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C47F1E-CD60-4ED2-A578-4D3AA4EFE048}"/>
              </a:ext>
            </a:extLst>
          </p:cNvPr>
          <p:cNvSpPr txBox="1"/>
          <p:nvPr/>
        </p:nvSpPr>
        <p:spPr>
          <a:xfrm>
            <a:off x="3149234" y="5152429"/>
            <a:ext cx="8536953" cy="461665"/>
          </a:xfrm>
          <a:prstGeom prst="rect">
            <a:avLst/>
          </a:prstGeom>
          <a:noFill/>
        </p:spPr>
        <p:txBody>
          <a:bodyPr wrap="square" rtlCol="0">
            <a:spAutoFit/>
          </a:bodyPr>
          <a:lstStyle/>
          <a:p>
            <a:r>
              <a:rPr lang="en-GB" sz="2400" dirty="0">
                <a:solidFill>
                  <a:srgbClr val="02165E"/>
                </a:solidFill>
              </a:rPr>
              <a:t>Who can you collaboratively work with to reduce risk? </a:t>
            </a:r>
          </a:p>
        </p:txBody>
      </p:sp>
    </p:spTree>
    <p:extLst>
      <p:ext uri="{BB962C8B-B14F-4D97-AF65-F5344CB8AC3E}">
        <p14:creationId xmlns:p14="http://schemas.microsoft.com/office/powerpoint/2010/main" val="3580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47F1E-CD60-4ED2-A578-4D3AA4EFE048}"/>
              </a:ext>
            </a:extLst>
          </p:cNvPr>
          <p:cNvSpPr txBox="1"/>
          <p:nvPr/>
        </p:nvSpPr>
        <p:spPr>
          <a:xfrm>
            <a:off x="3149234" y="5152429"/>
            <a:ext cx="8536953" cy="461665"/>
          </a:xfrm>
          <a:prstGeom prst="rect">
            <a:avLst/>
          </a:prstGeom>
          <a:noFill/>
        </p:spPr>
        <p:txBody>
          <a:bodyPr wrap="square" rtlCol="0">
            <a:spAutoFit/>
          </a:bodyPr>
          <a:lstStyle/>
          <a:p>
            <a:r>
              <a:rPr lang="en-GB" sz="2400" dirty="0">
                <a:solidFill>
                  <a:srgbClr val="02165E"/>
                </a:solidFill>
              </a:rPr>
              <a:t>Who can you collaboratively work with to reduce risk? </a:t>
            </a:r>
          </a:p>
        </p:txBody>
      </p:sp>
      <p:sp>
        <p:nvSpPr>
          <p:cNvPr id="15" name="TextBox 14">
            <a:extLst>
              <a:ext uri="{FF2B5EF4-FFF2-40B4-BE49-F238E27FC236}">
                <a16:creationId xmlns:a16="http://schemas.microsoft.com/office/drawing/2014/main" id="{1C1FB9E3-561F-43AB-A432-DFD221261289}"/>
              </a:ext>
            </a:extLst>
          </p:cNvPr>
          <p:cNvSpPr txBox="1"/>
          <p:nvPr/>
        </p:nvSpPr>
        <p:spPr>
          <a:xfrm>
            <a:off x="4891347" y="2911112"/>
            <a:ext cx="7968097" cy="461665"/>
          </a:xfrm>
          <a:prstGeom prst="rect">
            <a:avLst/>
          </a:prstGeom>
          <a:noFill/>
        </p:spPr>
        <p:txBody>
          <a:bodyPr wrap="square" rtlCol="0">
            <a:spAutoFit/>
          </a:bodyPr>
          <a:lstStyle/>
          <a:p>
            <a:r>
              <a:rPr lang="en-GB" sz="2400" dirty="0">
                <a:solidFill>
                  <a:schemeClr val="accent2"/>
                </a:solidFill>
              </a:rPr>
              <a:t>Testing sonar at sea.</a:t>
            </a:r>
          </a:p>
        </p:txBody>
      </p:sp>
      <p:sp>
        <p:nvSpPr>
          <p:cNvPr id="17" name="TextBox 16">
            <a:extLst>
              <a:ext uri="{FF2B5EF4-FFF2-40B4-BE49-F238E27FC236}">
                <a16:creationId xmlns:a16="http://schemas.microsoft.com/office/drawing/2014/main" id="{E34824D2-BD15-4E8B-A80D-EB05DDD85672}"/>
              </a:ext>
            </a:extLst>
          </p:cNvPr>
          <p:cNvSpPr txBox="1"/>
          <p:nvPr/>
        </p:nvSpPr>
        <p:spPr>
          <a:xfrm>
            <a:off x="6041083" y="4194760"/>
            <a:ext cx="4856414" cy="830997"/>
          </a:xfrm>
          <a:prstGeom prst="rect">
            <a:avLst/>
          </a:prstGeom>
          <a:noFill/>
        </p:spPr>
        <p:txBody>
          <a:bodyPr wrap="square" rtlCol="0">
            <a:spAutoFit/>
          </a:bodyPr>
          <a:lstStyle/>
          <a:p>
            <a:r>
              <a:rPr lang="en-GB" sz="2400" dirty="0">
                <a:solidFill>
                  <a:schemeClr val="accent2"/>
                </a:solidFill>
              </a:rPr>
              <a:t>Reduce noise pollution in marine wildlife hotspots. </a:t>
            </a:r>
          </a:p>
        </p:txBody>
      </p:sp>
      <p:sp>
        <p:nvSpPr>
          <p:cNvPr id="18" name="TextBox 17">
            <a:extLst>
              <a:ext uri="{FF2B5EF4-FFF2-40B4-BE49-F238E27FC236}">
                <a16:creationId xmlns:a16="http://schemas.microsoft.com/office/drawing/2014/main" id="{5BF3D874-747C-49D4-9CB6-A7808D0414B5}"/>
              </a:ext>
            </a:extLst>
          </p:cNvPr>
          <p:cNvSpPr txBox="1"/>
          <p:nvPr/>
        </p:nvSpPr>
        <p:spPr>
          <a:xfrm>
            <a:off x="849166" y="5614094"/>
            <a:ext cx="11159161" cy="1200329"/>
          </a:xfrm>
          <a:prstGeom prst="rect">
            <a:avLst/>
          </a:prstGeom>
          <a:noFill/>
        </p:spPr>
        <p:txBody>
          <a:bodyPr wrap="square" rtlCol="0">
            <a:spAutoFit/>
          </a:bodyPr>
          <a:lstStyle/>
          <a:p>
            <a:r>
              <a:rPr lang="en-GB" sz="2400" dirty="0">
                <a:solidFill>
                  <a:schemeClr val="accent2"/>
                </a:solidFill>
              </a:rPr>
              <a:t>Working with environmental charities to understand how noise pollution affects animals, and to discuss which areas of the ocean would cause the least risk to wildlife. </a:t>
            </a:r>
          </a:p>
        </p:txBody>
      </p:sp>
      <p:sp>
        <p:nvSpPr>
          <p:cNvPr id="14" name="Oval 13">
            <a:extLst>
              <a:ext uri="{FF2B5EF4-FFF2-40B4-BE49-F238E27FC236}">
                <a16:creationId xmlns:a16="http://schemas.microsoft.com/office/drawing/2014/main" id="{FE38941F-E381-4BDA-BFE7-E15CE3B7869F}"/>
              </a:ext>
            </a:extLst>
          </p:cNvPr>
          <p:cNvSpPr/>
          <p:nvPr/>
        </p:nvSpPr>
        <p:spPr>
          <a:xfrm>
            <a:off x="1123315" y="319791"/>
            <a:ext cx="3544336" cy="16021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A648691B-FDAF-4EB5-B58F-5CCF5A5D648F}"/>
              </a:ext>
            </a:extLst>
          </p:cNvPr>
          <p:cNvSpPr txBox="1"/>
          <p:nvPr/>
        </p:nvSpPr>
        <p:spPr>
          <a:xfrm>
            <a:off x="1541028" y="555138"/>
            <a:ext cx="2708910" cy="1200329"/>
          </a:xfrm>
          <a:prstGeom prst="rect">
            <a:avLst/>
          </a:prstGeom>
          <a:noFill/>
        </p:spPr>
        <p:txBody>
          <a:bodyPr wrap="square" rtlCol="0">
            <a:spAutoFit/>
          </a:bodyPr>
          <a:lstStyle/>
          <a:p>
            <a:pPr algn="ctr"/>
            <a:r>
              <a:rPr lang="en-GB" sz="3600" b="1" dirty="0">
                <a:solidFill>
                  <a:schemeClr val="bg1"/>
                </a:solidFill>
              </a:rPr>
              <a:t>Ministry of Defence</a:t>
            </a:r>
            <a:endParaRPr lang="en-GB" sz="3200" b="1" dirty="0">
              <a:solidFill>
                <a:schemeClr val="bg1"/>
              </a:solidFill>
            </a:endParaRPr>
          </a:p>
        </p:txBody>
      </p:sp>
      <p:sp>
        <p:nvSpPr>
          <p:cNvPr id="19" name="TextBox 18">
            <a:extLst>
              <a:ext uri="{FF2B5EF4-FFF2-40B4-BE49-F238E27FC236}">
                <a16:creationId xmlns:a16="http://schemas.microsoft.com/office/drawing/2014/main" id="{92A38E8C-C256-4D30-860A-DE4621BB6FE9}"/>
              </a:ext>
            </a:extLst>
          </p:cNvPr>
          <p:cNvSpPr txBox="1"/>
          <p:nvPr/>
        </p:nvSpPr>
        <p:spPr>
          <a:xfrm>
            <a:off x="849166" y="2569041"/>
            <a:ext cx="7968097" cy="461665"/>
          </a:xfrm>
          <a:prstGeom prst="rect">
            <a:avLst/>
          </a:prstGeom>
          <a:noFill/>
        </p:spPr>
        <p:txBody>
          <a:bodyPr wrap="square" rtlCol="0">
            <a:spAutoFit/>
          </a:bodyPr>
          <a:lstStyle/>
          <a:p>
            <a:r>
              <a:rPr lang="en-GB" sz="2400" dirty="0">
                <a:solidFill>
                  <a:srgbClr val="02165E"/>
                </a:solidFill>
              </a:rPr>
              <a:t>What is the </a:t>
            </a:r>
            <a:r>
              <a:rPr lang="en-GB" sz="2400" dirty="0" smtClean="0">
                <a:solidFill>
                  <a:srgbClr val="02165E"/>
                </a:solidFill>
              </a:rPr>
              <a:t>effect </a:t>
            </a:r>
            <a:r>
              <a:rPr lang="en-GB" sz="2400" dirty="0">
                <a:solidFill>
                  <a:srgbClr val="02165E"/>
                </a:solidFill>
              </a:rPr>
              <a:t>on the marine environment?</a:t>
            </a:r>
          </a:p>
        </p:txBody>
      </p:sp>
      <p:cxnSp>
        <p:nvCxnSpPr>
          <p:cNvPr id="21" name="Straight Arrow Connector 20">
            <a:extLst>
              <a:ext uri="{FF2B5EF4-FFF2-40B4-BE49-F238E27FC236}">
                <a16:creationId xmlns:a16="http://schemas.microsoft.com/office/drawing/2014/main" id="{6131EA4D-9C2B-417A-AFBB-9C56B831EE5B}"/>
              </a:ext>
            </a:extLst>
          </p:cNvPr>
          <p:cNvCxnSpPr>
            <a:cxnSpLocks/>
          </p:cNvCxnSpPr>
          <p:nvPr/>
        </p:nvCxnSpPr>
        <p:spPr>
          <a:xfrm>
            <a:off x="3652850" y="1921942"/>
            <a:ext cx="478086" cy="64709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31EA4D-9C2B-417A-AFBB-9C56B831EE5B}"/>
              </a:ext>
            </a:extLst>
          </p:cNvPr>
          <p:cNvCxnSpPr>
            <a:cxnSpLocks/>
          </p:cNvCxnSpPr>
          <p:nvPr/>
        </p:nvCxnSpPr>
        <p:spPr>
          <a:xfrm>
            <a:off x="4428608" y="3030706"/>
            <a:ext cx="478086" cy="64709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722CBCF-1E1B-4017-A64B-4350321BEC0D}"/>
              </a:ext>
            </a:extLst>
          </p:cNvPr>
          <p:cNvSpPr txBox="1"/>
          <p:nvPr/>
        </p:nvSpPr>
        <p:spPr>
          <a:xfrm>
            <a:off x="2723686" y="3797399"/>
            <a:ext cx="6093577" cy="461665"/>
          </a:xfrm>
          <a:prstGeom prst="rect">
            <a:avLst/>
          </a:prstGeom>
          <a:noFill/>
        </p:spPr>
        <p:txBody>
          <a:bodyPr wrap="square" rtlCol="0">
            <a:spAutoFit/>
          </a:bodyPr>
          <a:lstStyle/>
          <a:p>
            <a:r>
              <a:rPr lang="en-GB" sz="2400" dirty="0">
                <a:solidFill>
                  <a:srgbClr val="02165E"/>
                </a:solidFill>
              </a:rPr>
              <a:t>How could you reduce this risk?</a:t>
            </a:r>
          </a:p>
        </p:txBody>
      </p:sp>
      <p:cxnSp>
        <p:nvCxnSpPr>
          <p:cNvPr id="24" name="Straight Arrow Connector 23">
            <a:extLst>
              <a:ext uri="{FF2B5EF4-FFF2-40B4-BE49-F238E27FC236}">
                <a16:creationId xmlns:a16="http://schemas.microsoft.com/office/drawing/2014/main" id="{6131EA4D-9C2B-417A-AFBB-9C56B831EE5B}"/>
              </a:ext>
            </a:extLst>
          </p:cNvPr>
          <p:cNvCxnSpPr>
            <a:cxnSpLocks/>
          </p:cNvCxnSpPr>
          <p:nvPr/>
        </p:nvCxnSpPr>
        <p:spPr>
          <a:xfrm>
            <a:off x="5214502" y="4273794"/>
            <a:ext cx="478086" cy="64709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5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761796" y="1771727"/>
            <a:ext cx="7711440" cy="3785652"/>
          </a:xfrm>
          <a:prstGeom prst="rect">
            <a:avLst/>
          </a:prstGeom>
          <a:noFill/>
        </p:spPr>
        <p:txBody>
          <a:bodyPr wrap="square" rtlCol="0">
            <a:spAutoFit/>
          </a:bodyPr>
          <a:lstStyle/>
          <a:p>
            <a:r>
              <a:rPr lang="en-GB" sz="8000" b="1" dirty="0">
                <a:solidFill>
                  <a:schemeClr val="accent1"/>
                </a:solidFill>
              </a:rPr>
              <a:t>Marine Protected Areas</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Activity 3</a:t>
            </a:r>
          </a:p>
        </p:txBody>
      </p:sp>
    </p:spTree>
    <p:extLst>
      <p:ext uri="{BB962C8B-B14F-4D97-AF65-F5344CB8AC3E}">
        <p14:creationId xmlns:p14="http://schemas.microsoft.com/office/powerpoint/2010/main" val="594640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350834" y="212726"/>
            <a:ext cx="11763756" cy="707886"/>
          </a:xfrm>
          <a:prstGeom prst="rect">
            <a:avLst/>
          </a:prstGeom>
          <a:noFill/>
        </p:spPr>
        <p:txBody>
          <a:bodyPr wrap="square" rtlCol="0">
            <a:spAutoFit/>
          </a:bodyPr>
          <a:lstStyle/>
          <a:p>
            <a:r>
              <a:rPr lang="en-GB" sz="4000" b="1" dirty="0">
                <a:solidFill>
                  <a:schemeClr val="accent1"/>
                </a:solidFill>
              </a:rPr>
              <a:t>Marine Protected Areas - Wales</a:t>
            </a:r>
          </a:p>
        </p:txBody>
      </p:sp>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3" name="Online Media 2" title="Marine Protected Areas">
            <a:hlinkClick r:id="" action="ppaction://media"/>
            <a:extLst>
              <a:ext uri="{FF2B5EF4-FFF2-40B4-BE49-F238E27FC236}">
                <a16:creationId xmlns:a16="http://schemas.microsoft.com/office/drawing/2014/main" id="{CAA93E29-E0D8-42FB-8AED-6C96A7B4D245}"/>
              </a:ext>
            </a:extLst>
          </p:cNvPr>
          <p:cNvPicPr>
            <a:picLocks noRot="1" noChangeAspect="1"/>
          </p:cNvPicPr>
          <p:nvPr>
            <a:videoFile r:link="rId1"/>
          </p:nvPr>
        </p:nvPicPr>
        <p:blipFill>
          <a:blip r:embed="rId5"/>
          <a:stretch>
            <a:fillRect/>
          </a:stretch>
        </p:blipFill>
        <p:spPr>
          <a:xfrm>
            <a:off x="1304516" y="1051417"/>
            <a:ext cx="9582967" cy="5414376"/>
          </a:xfrm>
          <a:prstGeom prst="rect">
            <a:avLst/>
          </a:prstGeom>
        </p:spPr>
      </p:pic>
    </p:spTree>
    <p:extLst>
      <p:ext uri="{BB962C8B-B14F-4D97-AF65-F5344CB8AC3E}">
        <p14:creationId xmlns:p14="http://schemas.microsoft.com/office/powerpoint/2010/main" val="3749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763" r="34297" b="22763"/>
          <a:stretch/>
        </p:blipFill>
        <p:spPr>
          <a:xfrm>
            <a:off x="0" y="0"/>
            <a:ext cx="12207241" cy="6858000"/>
          </a:xfrm>
        </p:spPr>
      </p:pic>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3" name="Online Media 2" title="Save Scottish Seas - Scotland's marine and coastal habitats">
            <a:hlinkClick r:id="" action="ppaction://media"/>
            <a:extLst>
              <a:ext uri="{FF2B5EF4-FFF2-40B4-BE49-F238E27FC236}">
                <a16:creationId xmlns:a16="http://schemas.microsoft.com/office/drawing/2014/main" id="{86B1F05B-8693-4E2B-A31B-89D6A4CA1DF2}"/>
              </a:ext>
            </a:extLst>
          </p:cNvPr>
          <p:cNvPicPr>
            <a:picLocks noRot="1" noChangeAspect="1"/>
          </p:cNvPicPr>
          <p:nvPr>
            <a:videoFile r:link="rId1"/>
          </p:nvPr>
        </p:nvPicPr>
        <p:blipFill>
          <a:blip r:embed="rId5"/>
          <a:stretch>
            <a:fillRect/>
          </a:stretch>
        </p:blipFill>
        <p:spPr>
          <a:xfrm>
            <a:off x="1311490" y="1059298"/>
            <a:ext cx="9569020" cy="5406495"/>
          </a:xfrm>
          <a:prstGeom prst="rect">
            <a:avLst/>
          </a:prstGeom>
        </p:spPr>
      </p:pic>
      <p:sp>
        <p:nvSpPr>
          <p:cNvPr id="7" name="TextBox 6"/>
          <p:cNvSpPr txBox="1"/>
          <p:nvPr/>
        </p:nvSpPr>
        <p:spPr>
          <a:xfrm>
            <a:off x="350834" y="212726"/>
            <a:ext cx="11763756" cy="707886"/>
          </a:xfrm>
          <a:prstGeom prst="rect">
            <a:avLst/>
          </a:prstGeom>
          <a:noFill/>
        </p:spPr>
        <p:txBody>
          <a:bodyPr wrap="square" rtlCol="0">
            <a:spAutoFit/>
          </a:bodyPr>
          <a:lstStyle/>
          <a:p>
            <a:r>
              <a:rPr lang="en-GB" sz="4000" b="1" dirty="0">
                <a:solidFill>
                  <a:schemeClr val="accent1"/>
                </a:solidFill>
              </a:rPr>
              <a:t>Marine Protected Areas - </a:t>
            </a:r>
            <a:r>
              <a:rPr lang="en-GB" sz="4000" b="1" dirty="0" smtClean="0">
                <a:solidFill>
                  <a:schemeClr val="accent1"/>
                </a:solidFill>
              </a:rPr>
              <a:t>Scotland</a:t>
            </a:r>
            <a:endParaRPr lang="en-GB" sz="4000" b="1" dirty="0">
              <a:solidFill>
                <a:schemeClr val="accent1"/>
              </a:solidFill>
            </a:endParaRPr>
          </a:p>
        </p:txBody>
      </p:sp>
    </p:spTree>
    <p:extLst>
      <p:ext uri="{BB962C8B-B14F-4D97-AF65-F5344CB8AC3E}">
        <p14:creationId xmlns:p14="http://schemas.microsoft.com/office/powerpoint/2010/main" val="907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763" r="34297" b="22763"/>
          <a:stretch/>
        </p:blipFill>
        <p:spPr>
          <a:xfrm>
            <a:off x="0" y="0"/>
            <a:ext cx="12207241" cy="6858000"/>
          </a:xfrm>
        </p:spPr>
      </p:pic>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3" name="Online Media 2" title="JNCC's work on Marine Protected Areas">
            <a:hlinkClick r:id="" action="ppaction://media"/>
            <a:extLst>
              <a:ext uri="{FF2B5EF4-FFF2-40B4-BE49-F238E27FC236}">
                <a16:creationId xmlns:a16="http://schemas.microsoft.com/office/drawing/2014/main" id="{79595A55-B845-41FF-931D-27FAFA93085B}"/>
              </a:ext>
            </a:extLst>
          </p:cNvPr>
          <p:cNvPicPr>
            <a:picLocks noRot="1" noChangeAspect="1"/>
          </p:cNvPicPr>
          <p:nvPr>
            <a:videoFile r:link="rId1"/>
          </p:nvPr>
        </p:nvPicPr>
        <p:blipFill>
          <a:blip r:embed="rId5"/>
          <a:stretch>
            <a:fillRect/>
          </a:stretch>
        </p:blipFill>
        <p:spPr>
          <a:xfrm>
            <a:off x="1353558" y="1133338"/>
            <a:ext cx="9500123" cy="5367570"/>
          </a:xfrm>
          <a:prstGeom prst="rect">
            <a:avLst/>
          </a:prstGeom>
        </p:spPr>
      </p:pic>
      <p:sp>
        <p:nvSpPr>
          <p:cNvPr id="7" name="TextBox 6"/>
          <p:cNvSpPr txBox="1"/>
          <p:nvPr/>
        </p:nvSpPr>
        <p:spPr>
          <a:xfrm>
            <a:off x="350834" y="212726"/>
            <a:ext cx="11763756" cy="707886"/>
          </a:xfrm>
          <a:prstGeom prst="rect">
            <a:avLst/>
          </a:prstGeom>
          <a:noFill/>
        </p:spPr>
        <p:txBody>
          <a:bodyPr wrap="square" rtlCol="0">
            <a:spAutoFit/>
          </a:bodyPr>
          <a:lstStyle/>
          <a:p>
            <a:r>
              <a:rPr lang="en-GB" sz="4000" b="1" dirty="0">
                <a:solidFill>
                  <a:schemeClr val="accent1"/>
                </a:solidFill>
              </a:rPr>
              <a:t>Marine Protected Areas </a:t>
            </a:r>
            <a:r>
              <a:rPr lang="en-GB" sz="4000" b="1" dirty="0" smtClean="0">
                <a:solidFill>
                  <a:schemeClr val="accent1"/>
                </a:solidFill>
              </a:rPr>
              <a:t>– England</a:t>
            </a:r>
            <a:endParaRPr lang="en-GB" sz="4000" b="1" dirty="0">
              <a:solidFill>
                <a:schemeClr val="accent1"/>
              </a:solidFill>
            </a:endParaRPr>
          </a:p>
        </p:txBody>
      </p:sp>
    </p:spTree>
    <p:extLst>
      <p:ext uri="{BB962C8B-B14F-4D97-AF65-F5344CB8AC3E}">
        <p14:creationId xmlns:p14="http://schemas.microsoft.com/office/powerpoint/2010/main" val="101305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309667" y="223157"/>
            <a:ext cx="11763756" cy="707886"/>
          </a:xfrm>
          <a:prstGeom prst="rect">
            <a:avLst/>
          </a:prstGeom>
          <a:noFill/>
        </p:spPr>
        <p:txBody>
          <a:bodyPr wrap="square" rtlCol="0">
            <a:spAutoFit/>
          </a:bodyPr>
          <a:lstStyle/>
          <a:p>
            <a:r>
              <a:rPr lang="en-GB" sz="4000" b="1" dirty="0">
                <a:solidFill>
                  <a:schemeClr val="accent1"/>
                </a:solidFill>
              </a:rPr>
              <a:t>Marine </a:t>
            </a:r>
            <a:r>
              <a:rPr lang="en-GB" sz="4000" b="1" dirty="0" smtClean="0">
                <a:solidFill>
                  <a:schemeClr val="accent1"/>
                </a:solidFill>
              </a:rPr>
              <a:t>Protected Area designation</a:t>
            </a:r>
            <a:endParaRPr lang="en-GB" sz="4000" b="1" dirty="0">
              <a:solidFill>
                <a:schemeClr val="accent1"/>
              </a:solidFill>
            </a:endParaRPr>
          </a:p>
        </p:txBody>
      </p:sp>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7" name="Picture 6">
            <a:extLst>
              <a:ext uri="{FF2B5EF4-FFF2-40B4-BE49-F238E27FC236}">
                <a16:creationId xmlns:a16="http://schemas.microsoft.com/office/drawing/2014/main" id="{44ED4FB0-3A50-4F3D-9E05-4EA534DE45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408" y="4946921"/>
            <a:ext cx="2200275" cy="1649677"/>
          </a:xfrm>
          <a:prstGeom prst="rect">
            <a:avLst/>
          </a:prstGeom>
          <a:noFill/>
          <a:ln w="38100">
            <a:solidFill>
              <a:schemeClr val="accent1"/>
            </a:solidFill>
          </a:ln>
        </p:spPr>
      </p:pic>
      <p:pic>
        <p:nvPicPr>
          <p:cNvPr id="9" name="Picture 8">
            <a:extLst>
              <a:ext uri="{FF2B5EF4-FFF2-40B4-BE49-F238E27FC236}">
                <a16:creationId xmlns:a16="http://schemas.microsoft.com/office/drawing/2014/main" id="{9073A602-C81B-4A70-BB0A-837FBB2B7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03"/>
          <a:stretch/>
        </p:blipFill>
        <p:spPr bwMode="auto">
          <a:xfrm>
            <a:off x="787451" y="4907233"/>
            <a:ext cx="2200275" cy="1689365"/>
          </a:xfrm>
          <a:prstGeom prst="rect">
            <a:avLst/>
          </a:prstGeom>
          <a:noFill/>
          <a:ln w="38100">
            <a:solidFill>
              <a:schemeClr val="accent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23C943D-922A-4218-8F86-6F6DCF111BAF}"/>
              </a:ext>
            </a:extLst>
          </p:cNvPr>
          <p:cNvPicPr>
            <a:picLocks noChangeAspect="1"/>
          </p:cNvPicPr>
          <p:nvPr/>
        </p:nvPicPr>
        <p:blipFill rotWithShape="1">
          <a:blip r:embed="rId6">
            <a:extLst>
              <a:ext uri="{28A0092B-C50C-407E-A947-70E740481C1C}">
                <a14:useLocalDpi xmlns:a14="http://schemas.microsoft.com/office/drawing/2010/main" val="0"/>
              </a:ext>
            </a:extLst>
          </a:blip>
          <a:srcRect l="53226" r="5646" b="10791"/>
          <a:stretch/>
        </p:blipFill>
        <p:spPr bwMode="auto">
          <a:xfrm>
            <a:off x="5267487" y="1291071"/>
            <a:ext cx="1799156" cy="1693272"/>
          </a:xfrm>
          <a:prstGeom prst="rect">
            <a:avLst/>
          </a:prstGeom>
          <a:noFill/>
          <a:ln w="38100">
            <a:solidFill>
              <a:schemeClr val="accent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6679C5AC-796C-4031-83BC-39256135FB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810" r="7669" b="5904"/>
          <a:stretch/>
        </p:blipFill>
        <p:spPr bwMode="auto">
          <a:xfrm>
            <a:off x="7519807" y="3007860"/>
            <a:ext cx="1977135" cy="1755390"/>
          </a:xfrm>
          <a:prstGeom prst="rect">
            <a:avLst/>
          </a:prstGeom>
          <a:noFill/>
          <a:ln w="38100">
            <a:solidFill>
              <a:schemeClr val="accent1"/>
            </a:solid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FE15878-99A0-4241-804B-4CC5C4C0D29F}"/>
              </a:ext>
            </a:extLst>
          </p:cNvPr>
          <p:cNvPicPr>
            <a:picLocks noChangeAspect="1"/>
          </p:cNvPicPr>
          <p:nvPr/>
        </p:nvPicPr>
        <p:blipFill rotWithShape="1">
          <a:blip r:embed="rId8">
            <a:extLst>
              <a:ext uri="{28A0092B-C50C-407E-A947-70E740481C1C}">
                <a14:useLocalDpi xmlns:a14="http://schemas.microsoft.com/office/drawing/2010/main" val="0"/>
              </a:ext>
            </a:extLst>
          </a:blip>
          <a:srcRect t="17139"/>
          <a:stretch/>
        </p:blipFill>
        <p:spPr bwMode="auto">
          <a:xfrm>
            <a:off x="2832375" y="3007860"/>
            <a:ext cx="1977134" cy="1637971"/>
          </a:xfrm>
          <a:prstGeom prst="rect">
            <a:avLst/>
          </a:prstGeom>
          <a:noFill/>
          <a:ln w="38100">
            <a:solidFill>
              <a:schemeClr val="accent1"/>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5AADB42-D2F7-4ACC-BF59-F7E94EB9D0B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3563" y="1155905"/>
            <a:ext cx="1757680" cy="1757680"/>
          </a:xfrm>
          <a:prstGeom prst="rect">
            <a:avLst/>
          </a:prstGeom>
          <a:noFill/>
          <a:ln w="38100">
            <a:solidFill>
              <a:schemeClr val="accent1"/>
            </a:solidFill>
          </a:ln>
        </p:spPr>
      </p:pic>
      <p:pic>
        <p:nvPicPr>
          <p:cNvPr id="15" name="Picture 14">
            <a:extLst>
              <a:ext uri="{FF2B5EF4-FFF2-40B4-BE49-F238E27FC236}">
                <a16:creationId xmlns:a16="http://schemas.microsoft.com/office/drawing/2014/main" id="{BA946360-083E-4B01-8A8F-4491F635649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420" b="18810"/>
          <a:stretch/>
        </p:blipFill>
        <p:spPr bwMode="auto">
          <a:xfrm>
            <a:off x="9935228" y="1258772"/>
            <a:ext cx="1799156" cy="1697597"/>
          </a:xfrm>
          <a:prstGeom prst="rect">
            <a:avLst/>
          </a:prstGeom>
          <a:noFill/>
          <a:ln w="38100">
            <a:solidFill>
              <a:schemeClr val="accent1"/>
            </a:solid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091B743E-724A-421B-915F-EA06A1DB580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0" r="5513"/>
          <a:stretch/>
        </p:blipFill>
        <p:spPr bwMode="auto">
          <a:xfrm>
            <a:off x="9715213" y="4885270"/>
            <a:ext cx="2109716" cy="1599845"/>
          </a:xfrm>
          <a:prstGeom prst="rect">
            <a:avLst/>
          </a:prstGeom>
          <a:noFill/>
          <a:ln w="3810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7953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456176" y="1843950"/>
            <a:ext cx="7711440" cy="2800767"/>
          </a:xfrm>
          <a:prstGeom prst="rect">
            <a:avLst/>
          </a:prstGeom>
          <a:noFill/>
        </p:spPr>
        <p:txBody>
          <a:bodyPr wrap="square" rtlCol="0">
            <a:spAutoFit/>
          </a:bodyPr>
          <a:lstStyle/>
          <a:p>
            <a:r>
              <a:rPr lang="en-GB" sz="8800" b="1" dirty="0">
                <a:solidFill>
                  <a:schemeClr val="accent1"/>
                </a:solidFill>
              </a:rPr>
              <a:t>What have you learnt?</a:t>
            </a:r>
          </a:p>
        </p:txBody>
      </p:sp>
      <p:sp>
        <p:nvSpPr>
          <p:cNvPr id="4" name="TextBox 3">
            <a:extLst>
              <a:ext uri="{FF2B5EF4-FFF2-40B4-BE49-F238E27FC236}">
                <a16:creationId xmlns:a16="http://schemas.microsoft.com/office/drawing/2014/main" id="{2C866DC6-C753-45F5-9DAB-CC46A908B7A8}"/>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Reflect</a:t>
            </a:r>
          </a:p>
        </p:txBody>
      </p:sp>
    </p:spTree>
    <p:extLst>
      <p:ext uri="{BB962C8B-B14F-4D97-AF65-F5344CB8AC3E}">
        <p14:creationId xmlns:p14="http://schemas.microsoft.com/office/powerpoint/2010/main" val="1192773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838200" y="349642"/>
            <a:ext cx="10515600" cy="988264"/>
          </a:xfrm>
        </p:spPr>
        <p:txBody>
          <a:bodyPr/>
          <a:lstStyle/>
          <a:p>
            <a:r>
              <a:rPr lang="en-GB" dirty="0"/>
              <a:t>Learning Objectives</a:t>
            </a:r>
          </a:p>
        </p:txBody>
      </p:sp>
      <p:sp>
        <p:nvSpPr>
          <p:cNvPr id="3" name="TextBox 2">
            <a:extLst>
              <a:ext uri="{FF2B5EF4-FFF2-40B4-BE49-F238E27FC236}">
                <a16:creationId xmlns:a16="http://schemas.microsoft.com/office/drawing/2014/main" id="{BE8B142B-AFD0-46F4-89F9-E1D975F61D99}"/>
              </a:ext>
            </a:extLst>
          </p:cNvPr>
          <p:cNvSpPr txBox="1"/>
          <p:nvPr/>
        </p:nvSpPr>
        <p:spPr>
          <a:xfrm>
            <a:off x="799972" y="1596091"/>
            <a:ext cx="10592056" cy="4647426"/>
          </a:xfrm>
          <a:prstGeom prst="rect">
            <a:avLst/>
          </a:prstGeom>
          <a:noFill/>
        </p:spPr>
        <p:txBody>
          <a:bodyPr wrap="square" rtlCol="0">
            <a:spAutoFit/>
          </a:bodyPr>
          <a:lstStyle/>
          <a:p>
            <a:pPr marL="342900" lvl="0" indent="-342900">
              <a:buFont typeface="Symbol" panose="05050102010706020507" pitchFamily="18" charset="2"/>
              <a:buChar char=""/>
            </a:pPr>
            <a:r>
              <a:rPr lang="en-GB" sz="2800" dirty="0">
                <a:solidFill>
                  <a:schemeClr val="accent1"/>
                </a:solidFill>
              </a:rPr>
              <a:t>Be able to explain the key threats to the ocean and how these have environmental, economic and social consequences. </a:t>
            </a:r>
          </a:p>
          <a:p>
            <a:pPr lvl="0"/>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Work in groups to identify how stakeholders can work collaboratively to achieve ecosystem based management. </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Be able to argue for and against </a:t>
            </a:r>
            <a:r>
              <a:rPr lang="en-GB" sz="2800" dirty="0" smtClean="0">
                <a:solidFill>
                  <a:schemeClr val="accent1"/>
                </a:solidFill>
              </a:rPr>
              <a:t>Marine Protected Areas </a:t>
            </a:r>
            <a:r>
              <a:rPr lang="en-GB" sz="2800" dirty="0">
                <a:solidFill>
                  <a:schemeClr val="accent1"/>
                </a:solidFill>
              </a:rPr>
              <a:t>in the ocean through the views of a key stakeholder. </a:t>
            </a:r>
          </a:p>
          <a:p>
            <a:endParaRPr lang="en-GB" sz="1600" dirty="0"/>
          </a:p>
        </p:txBody>
      </p:sp>
    </p:spTree>
    <p:extLst>
      <p:ext uri="{BB962C8B-B14F-4D97-AF65-F5344CB8AC3E}">
        <p14:creationId xmlns:p14="http://schemas.microsoft.com/office/powerpoint/2010/main" val="1377806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52682" y="1655883"/>
            <a:ext cx="7711440" cy="3785652"/>
          </a:xfrm>
          <a:prstGeom prst="rect">
            <a:avLst/>
          </a:prstGeom>
          <a:noFill/>
        </p:spPr>
        <p:txBody>
          <a:bodyPr wrap="square" rtlCol="0">
            <a:spAutoFit/>
          </a:bodyPr>
          <a:lstStyle/>
          <a:p>
            <a:r>
              <a:rPr lang="en-GB" sz="8000" b="1" dirty="0">
                <a:solidFill>
                  <a:schemeClr val="accent1"/>
                </a:solidFill>
              </a:rPr>
              <a:t>Why is the ocean important?</a:t>
            </a:r>
          </a:p>
        </p:txBody>
      </p:sp>
      <p:sp>
        <p:nvSpPr>
          <p:cNvPr id="2" name="TextBox 1">
            <a:extLst>
              <a:ext uri="{FF2B5EF4-FFF2-40B4-BE49-F238E27FC236}">
                <a16:creationId xmlns:a16="http://schemas.microsoft.com/office/drawing/2014/main" id="{05ED9BA8-0D21-402F-A103-F00D6FA61A1D}"/>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Set the scene </a:t>
            </a:r>
          </a:p>
        </p:txBody>
      </p:sp>
    </p:spTree>
    <p:extLst>
      <p:ext uri="{BB962C8B-B14F-4D97-AF65-F5344CB8AC3E}">
        <p14:creationId xmlns:p14="http://schemas.microsoft.com/office/powerpoint/2010/main" val="885507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EEA4-A476-4C68-80A7-B5490F07C667}"/>
              </a:ext>
            </a:extLst>
          </p:cNvPr>
          <p:cNvSpPr>
            <a:spLocks noGrp="1"/>
          </p:cNvSpPr>
          <p:nvPr>
            <p:ph type="body" sz="quarter" idx="10"/>
          </p:nvPr>
        </p:nvSpPr>
        <p:spPr>
          <a:xfrm>
            <a:off x="575170" y="734968"/>
            <a:ext cx="10302875" cy="5230812"/>
          </a:xfrm>
        </p:spPr>
        <p:txBody>
          <a:bodyPr>
            <a:normAutofit/>
          </a:bodyPr>
          <a:lstStyle/>
          <a:p>
            <a:r>
              <a:rPr lang="en-US" sz="7200" dirty="0"/>
              <a:t>We will continue to fight for the </a:t>
            </a:r>
            <a:r>
              <a:rPr lang="en-US" sz="7200" dirty="0" smtClean="0"/>
              <a:t>ocean </a:t>
            </a:r>
            <a:r>
              <a:rPr lang="en-US" sz="7200" dirty="0"/>
              <a:t>and protect wildlife</a:t>
            </a:r>
            <a:endParaRPr lang="en-GB" sz="7200" dirty="0"/>
          </a:p>
        </p:txBody>
      </p:sp>
      <p:pic>
        <p:nvPicPr>
          <p:cNvPr id="3" name="Picture 2" descr="Text&#10;&#10;Description automatically generated">
            <a:extLst>
              <a:ext uri="{FF2B5EF4-FFF2-40B4-BE49-F238E27FC236}">
                <a16:creationId xmlns:a16="http://schemas.microsoft.com/office/drawing/2014/main" id="{9049E1ED-5A7E-4577-9C87-718298E6A21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1392" y="5227478"/>
            <a:ext cx="3148410" cy="1306645"/>
          </a:xfrm>
          <a:prstGeom prst="rect">
            <a:avLst/>
          </a:prstGeom>
        </p:spPr>
      </p:pic>
    </p:spTree>
    <p:extLst>
      <p:ext uri="{BB962C8B-B14F-4D97-AF65-F5344CB8AC3E}">
        <p14:creationId xmlns:p14="http://schemas.microsoft.com/office/powerpoint/2010/main" val="1537167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443485" y="198464"/>
            <a:ext cx="11763756" cy="707886"/>
          </a:xfrm>
          <a:prstGeom prst="rect">
            <a:avLst/>
          </a:prstGeom>
          <a:noFill/>
        </p:spPr>
        <p:txBody>
          <a:bodyPr wrap="square" rtlCol="0">
            <a:spAutoFit/>
          </a:bodyPr>
          <a:lstStyle/>
          <a:p>
            <a:r>
              <a:rPr lang="en-GB" sz="4000" b="1" dirty="0">
                <a:solidFill>
                  <a:schemeClr val="accent1"/>
                </a:solidFill>
              </a:rPr>
              <a:t>What did the ocean ever do for us?</a:t>
            </a:r>
          </a:p>
        </p:txBody>
      </p:sp>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pic>
        <p:nvPicPr>
          <p:cNvPr id="7" name="AtS4RUGaevc">
            <a:extLst>
              <a:ext uri="{FF2B5EF4-FFF2-40B4-BE49-F238E27FC236}">
                <a16:creationId xmlns:a16="http://schemas.microsoft.com/office/drawing/2014/main" id="{AEA937BB-A308-4792-B403-7766619B1A36}"/>
              </a:ext>
            </a:extLst>
          </p:cNvPr>
          <p:cNvPicPr>
            <a:picLocks noRot="1" noChangeAspect="1"/>
          </p:cNvPicPr>
          <p:nvPr>
            <a:videoFile r:link="rId1"/>
          </p:nvPr>
        </p:nvPicPr>
        <p:blipFill>
          <a:blip r:embed="rId5"/>
          <a:stretch>
            <a:fillRect/>
          </a:stretch>
        </p:blipFill>
        <p:spPr>
          <a:xfrm>
            <a:off x="1335577" y="1104814"/>
            <a:ext cx="9540404" cy="5366478"/>
          </a:xfrm>
          <a:prstGeom prst="rect">
            <a:avLst/>
          </a:prstGeom>
        </p:spPr>
      </p:pic>
    </p:spTree>
    <p:extLst>
      <p:ext uri="{BB962C8B-B14F-4D97-AF65-F5344CB8AC3E}">
        <p14:creationId xmlns:p14="http://schemas.microsoft.com/office/powerpoint/2010/main" val="3773076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598893" y="1665266"/>
            <a:ext cx="7711440" cy="3785652"/>
          </a:xfrm>
          <a:prstGeom prst="rect">
            <a:avLst/>
          </a:prstGeom>
          <a:noFill/>
        </p:spPr>
        <p:txBody>
          <a:bodyPr wrap="square" rtlCol="0">
            <a:spAutoFit/>
          </a:bodyPr>
          <a:lstStyle/>
          <a:p>
            <a:r>
              <a:rPr lang="en-GB" sz="8000" b="1" dirty="0">
                <a:solidFill>
                  <a:schemeClr val="accent1"/>
                </a:solidFill>
              </a:rPr>
              <a:t>What are the main threats </a:t>
            </a:r>
            <a:r>
              <a:rPr lang="en-GB" sz="8000" b="1" dirty="0" smtClean="0">
                <a:solidFill>
                  <a:schemeClr val="accent1"/>
                </a:solidFill>
              </a:rPr>
              <a:t/>
            </a:r>
            <a:br>
              <a:rPr lang="en-GB" sz="8000" b="1" dirty="0" smtClean="0">
                <a:solidFill>
                  <a:schemeClr val="accent1"/>
                </a:solidFill>
              </a:rPr>
            </a:br>
            <a:r>
              <a:rPr lang="en-GB" sz="8000" b="1" dirty="0" smtClean="0">
                <a:solidFill>
                  <a:schemeClr val="accent1"/>
                </a:solidFill>
              </a:rPr>
              <a:t>to </a:t>
            </a:r>
            <a:r>
              <a:rPr lang="en-GB" sz="8000" b="1" dirty="0">
                <a:solidFill>
                  <a:schemeClr val="accent1"/>
                </a:solidFill>
              </a:rPr>
              <a:t>the ocean?</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Activity 1</a:t>
            </a:r>
          </a:p>
        </p:txBody>
      </p:sp>
    </p:spTree>
    <p:extLst>
      <p:ext uri="{BB962C8B-B14F-4D97-AF65-F5344CB8AC3E}">
        <p14:creationId xmlns:p14="http://schemas.microsoft.com/office/powerpoint/2010/main" val="477309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sp>
        <p:nvSpPr>
          <p:cNvPr id="6"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a:solidFill>
                  <a:schemeClr val="accent1"/>
                </a:solidFill>
              </a:rPr>
              <a:t>Marine </a:t>
            </a:r>
            <a:r>
              <a:rPr lang="en-GB" sz="4800" b="1" dirty="0" smtClean="0">
                <a:solidFill>
                  <a:schemeClr val="accent1"/>
                </a:solidFill>
              </a:rPr>
              <a:t>litter</a:t>
            </a:r>
            <a:endParaRPr lang="en-GB" sz="4800" b="1" dirty="0">
              <a:solidFill>
                <a:schemeClr val="accent1"/>
              </a:solidFill>
            </a:endParaRPr>
          </a:p>
        </p:txBody>
      </p:sp>
      <p:pic>
        <p:nvPicPr>
          <p:cNvPr id="4" name="Picture 3" descr="A fish swimming in the water&#10;&#10;Description automatically generated with low confidence">
            <a:extLst>
              <a:ext uri="{FF2B5EF4-FFF2-40B4-BE49-F238E27FC236}">
                <a16:creationId xmlns:a16="http://schemas.microsoft.com/office/drawing/2014/main" id="{8E52E4DA-A908-4399-8E49-5BCC2263842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673"/>
          <a:stretch/>
        </p:blipFill>
        <p:spPr>
          <a:xfrm>
            <a:off x="1803213" y="1107752"/>
            <a:ext cx="8448825" cy="5538328"/>
          </a:xfrm>
          <a:prstGeom prst="rect">
            <a:avLst/>
          </a:prstGeom>
        </p:spPr>
      </p:pic>
      <p:sp>
        <p:nvSpPr>
          <p:cNvPr id="8" name="TextBox 7">
            <a:extLst>
              <a:ext uri="{FF2B5EF4-FFF2-40B4-BE49-F238E27FC236}">
                <a16:creationId xmlns:a16="http://schemas.microsoft.com/office/drawing/2014/main" id="{2A135285-5045-4BCA-B93A-BC532946A85C}"/>
              </a:ext>
            </a:extLst>
          </p:cNvPr>
          <p:cNvSpPr txBox="1"/>
          <p:nvPr/>
        </p:nvSpPr>
        <p:spPr>
          <a:xfrm>
            <a:off x="8446878" y="6384470"/>
            <a:ext cx="2700527" cy="246221"/>
          </a:xfrm>
          <a:prstGeom prst="rect">
            <a:avLst/>
          </a:prstGeom>
          <a:noFill/>
        </p:spPr>
        <p:txBody>
          <a:bodyPr wrap="square" rtlCol="0">
            <a:spAutoFit/>
          </a:bodyPr>
          <a:lstStyle/>
          <a:p>
            <a:r>
              <a:rPr lang="en-GB" sz="1000" dirty="0">
                <a:solidFill>
                  <a:schemeClr val="bg1"/>
                </a:solidFill>
              </a:rPr>
              <a:t>© Rich Carey, Shutterstock</a:t>
            </a:r>
          </a:p>
        </p:txBody>
      </p:sp>
    </p:spTree>
    <p:extLst>
      <p:ext uri="{BB962C8B-B14F-4D97-AF65-F5344CB8AC3E}">
        <p14:creationId xmlns:p14="http://schemas.microsoft.com/office/powerpoint/2010/main" val="610804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pic>
        <p:nvPicPr>
          <p:cNvPr id="7" name="Picture 6">
            <a:extLst>
              <a:ext uri="{FF2B5EF4-FFF2-40B4-BE49-F238E27FC236}">
                <a16:creationId xmlns:a16="http://schemas.microsoft.com/office/drawing/2014/main" id="{F9679AB6-D831-4C69-B29F-18B422B2E37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6262" b="23700"/>
          <a:stretch/>
        </p:blipFill>
        <p:spPr>
          <a:xfrm>
            <a:off x="1471881" y="1188208"/>
            <a:ext cx="8875194" cy="5391222"/>
          </a:xfrm>
          <a:prstGeom prst="rect">
            <a:avLst/>
          </a:prstGeom>
        </p:spPr>
      </p:pic>
      <p:sp>
        <p:nvSpPr>
          <p:cNvPr id="9" name="TextBox 8">
            <a:extLst>
              <a:ext uri="{FF2B5EF4-FFF2-40B4-BE49-F238E27FC236}">
                <a16:creationId xmlns:a16="http://schemas.microsoft.com/office/drawing/2014/main" id="{6911DABA-B6CF-4B88-8626-F20DB589FBD4}"/>
              </a:ext>
            </a:extLst>
          </p:cNvPr>
          <p:cNvSpPr txBox="1"/>
          <p:nvPr/>
        </p:nvSpPr>
        <p:spPr>
          <a:xfrm>
            <a:off x="9234555" y="6366534"/>
            <a:ext cx="1477191" cy="246221"/>
          </a:xfrm>
          <a:prstGeom prst="rect">
            <a:avLst/>
          </a:prstGeom>
          <a:noFill/>
        </p:spPr>
        <p:txBody>
          <a:bodyPr wrap="square" rtlCol="0">
            <a:spAutoFit/>
          </a:bodyPr>
          <a:lstStyle/>
          <a:p>
            <a:r>
              <a:rPr lang="en-GB" sz="1000" dirty="0">
                <a:solidFill>
                  <a:schemeClr val="bg1"/>
                </a:solidFill>
              </a:rPr>
              <a:t>© Shutterstock</a:t>
            </a:r>
          </a:p>
        </p:txBody>
      </p:sp>
      <p:sp>
        <p:nvSpPr>
          <p:cNvPr id="8"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Chemical pollution</a:t>
            </a:r>
            <a:endParaRPr lang="en-GB" sz="4800" b="1" dirty="0">
              <a:solidFill>
                <a:schemeClr val="accent1"/>
              </a:solidFill>
            </a:endParaRPr>
          </a:p>
        </p:txBody>
      </p:sp>
    </p:spTree>
    <p:extLst>
      <p:ext uri="{BB962C8B-B14F-4D97-AF65-F5344CB8AC3E}">
        <p14:creationId xmlns:p14="http://schemas.microsoft.com/office/powerpoint/2010/main" val="2535106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sp>
        <p:nvSpPr>
          <p:cNvPr id="8" name="TextBox 7">
            <a:extLst>
              <a:ext uri="{FF2B5EF4-FFF2-40B4-BE49-F238E27FC236}">
                <a16:creationId xmlns:a16="http://schemas.microsoft.com/office/drawing/2014/main" id="{2A135285-5045-4BCA-B93A-BC532946A85C}"/>
              </a:ext>
            </a:extLst>
          </p:cNvPr>
          <p:cNvSpPr txBox="1"/>
          <p:nvPr/>
        </p:nvSpPr>
        <p:spPr>
          <a:xfrm>
            <a:off x="8574894" y="6420918"/>
            <a:ext cx="2700527" cy="246221"/>
          </a:xfrm>
          <a:prstGeom prst="rect">
            <a:avLst/>
          </a:prstGeom>
          <a:noFill/>
        </p:spPr>
        <p:txBody>
          <a:bodyPr wrap="square" rtlCol="0">
            <a:spAutoFit/>
          </a:bodyPr>
          <a:lstStyle/>
          <a:p>
            <a:r>
              <a:rPr lang="en-GB" sz="1000" dirty="0">
                <a:solidFill>
                  <a:schemeClr val="bg1"/>
                </a:solidFill>
              </a:rPr>
              <a:t>© Rich Carey, Shutterstock</a:t>
            </a:r>
          </a:p>
        </p:txBody>
      </p:sp>
      <p:pic>
        <p:nvPicPr>
          <p:cNvPr id="7" name="Picture 6">
            <a:extLst>
              <a:ext uri="{FF2B5EF4-FFF2-40B4-BE49-F238E27FC236}">
                <a16:creationId xmlns:a16="http://schemas.microsoft.com/office/drawing/2014/main" id="{FA5FAC2C-5886-4B89-9FE0-13835CAD97FE}"/>
              </a:ext>
            </a:extLst>
          </p:cNvPr>
          <p:cNvPicPr>
            <a:picLocks noChangeAspect="1"/>
          </p:cNvPicPr>
          <p:nvPr/>
        </p:nvPicPr>
        <p:blipFill rotWithShape="1">
          <a:blip r:embed="rId3"/>
          <a:srcRect t="18894" b="-1"/>
          <a:stretch/>
        </p:blipFill>
        <p:spPr>
          <a:xfrm>
            <a:off x="1595929" y="1118641"/>
            <a:ext cx="9201973" cy="5527439"/>
          </a:xfrm>
          <a:prstGeom prst="rect">
            <a:avLst/>
          </a:prstGeom>
        </p:spPr>
      </p:pic>
      <p:sp>
        <p:nvSpPr>
          <p:cNvPr id="9" name="TextBox 8">
            <a:extLst>
              <a:ext uri="{FF2B5EF4-FFF2-40B4-BE49-F238E27FC236}">
                <a16:creationId xmlns:a16="http://schemas.microsoft.com/office/drawing/2014/main" id="{650158A7-8B8D-4AD6-8E22-70A86C9CB763}"/>
              </a:ext>
            </a:extLst>
          </p:cNvPr>
          <p:cNvSpPr txBox="1"/>
          <p:nvPr/>
        </p:nvSpPr>
        <p:spPr>
          <a:xfrm>
            <a:off x="8327571" y="6420918"/>
            <a:ext cx="2535502" cy="531702"/>
          </a:xfrm>
          <a:prstGeom prst="rect">
            <a:avLst/>
          </a:prstGeom>
          <a:noFill/>
        </p:spPr>
        <p:txBody>
          <a:bodyPr wrap="square" rtlCol="0">
            <a:spAutoFit/>
          </a:bodyPr>
          <a:lstStyle/>
          <a:p>
            <a:r>
              <a:rPr lang="en-GB" sz="1000" dirty="0">
                <a:solidFill>
                  <a:schemeClr val="bg1"/>
                </a:solidFill>
              </a:rPr>
              <a:t>© Jean-Christophe </a:t>
            </a:r>
            <a:r>
              <a:rPr lang="en-GB" sz="1000" dirty="0" err="1">
                <a:solidFill>
                  <a:schemeClr val="bg1"/>
                </a:solidFill>
              </a:rPr>
              <a:t>Andrévia</a:t>
            </a:r>
            <a:r>
              <a:rPr lang="en-GB" sz="1000" dirty="0">
                <a:solidFill>
                  <a:schemeClr val="bg1"/>
                </a:solidFill>
              </a:rPr>
              <a:t> </a:t>
            </a:r>
            <a:r>
              <a:rPr lang="en-GB" sz="1000" dirty="0" err="1">
                <a:solidFill>
                  <a:schemeClr val="bg1"/>
                </a:solidFill>
              </a:rPr>
              <a:t>Pexels</a:t>
            </a:r>
            <a:endParaRPr lang="en-GB" sz="1000" dirty="0">
              <a:solidFill>
                <a:schemeClr val="bg1"/>
              </a:solidFill>
            </a:endParaRPr>
          </a:p>
          <a:p>
            <a:endParaRPr lang="en-GB" dirty="0"/>
          </a:p>
        </p:txBody>
      </p:sp>
      <p:sp>
        <p:nvSpPr>
          <p:cNvPr id="10" name="Text Placeholder 1">
            <a:extLst>
              <a:ext uri="{FF2B5EF4-FFF2-40B4-BE49-F238E27FC236}">
                <a16:creationId xmlns:a16="http://schemas.microsoft.com/office/drawing/2014/main" id="{448D84D5-E511-4662-BA69-35BA191E5A35}"/>
              </a:ext>
            </a:extLst>
          </p:cNvPr>
          <p:cNvSpPr txBox="1">
            <a:spLocks/>
          </p:cNvSpPr>
          <p:nvPr/>
        </p:nvSpPr>
        <p:spPr>
          <a:xfrm>
            <a:off x="402699" y="255861"/>
            <a:ext cx="11602835"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Climate change </a:t>
            </a:r>
            <a:r>
              <a:rPr lang="en-GB" sz="4000" dirty="0" smtClean="0">
                <a:solidFill>
                  <a:schemeClr val="accent1"/>
                </a:solidFill>
              </a:rPr>
              <a:t>– extreme weather</a:t>
            </a:r>
            <a:endParaRPr lang="en-GB" sz="4800" dirty="0">
              <a:solidFill>
                <a:schemeClr val="accent1"/>
              </a:solidFill>
            </a:endParaRPr>
          </a:p>
        </p:txBody>
      </p:sp>
    </p:spTree>
    <p:extLst>
      <p:ext uri="{BB962C8B-B14F-4D97-AF65-F5344CB8AC3E}">
        <p14:creationId xmlns:p14="http://schemas.microsoft.com/office/powerpoint/2010/main" val="3649501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3" name="TextBox 2">
            <a:extLst>
              <a:ext uri="{FF2B5EF4-FFF2-40B4-BE49-F238E27FC236}">
                <a16:creationId xmlns:a16="http://schemas.microsoft.com/office/drawing/2014/main" id="{22CF57A4-2237-49A0-A096-D9929C131F76}"/>
              </a:ext>
            </a:extLst>
          </p:cNvPr>
          <p:cNvSpPr txBox="1"/>
          <p:nvPr/>
        </p:nvSpPr>
        <p:spPr>
          <a:xfrm>
            <a:off x="2524834" y="2882696"/>
            <a:ext cx="6769289" cy="1092607"/>
          </a:xfrm>
          <a:prstGeom prst="rect">
            <a:avLst/>
          </a:prstGeom>
          <a:noFill/>
        </p:spPr>
        <p:txBody>
          <a:bodyPr wrap="square" rtlCol="0">
            <a:spAutoFit/>
          </a:bodyPr>
          <a:lstStyle/>
          <a:p>
            <a:r>
              <a:rPr lang="en-GB" sz="6500" b="1" dirty="0">
                <a:solidFill>
                  <a:schemeClr val="bg1"/>
                </a:solidFill>
              </a:rPr>
              <a:t>Direct Services</a:t>
            </a:r>
          </a:p>
        </p:txBody>
      </p:sp>
      <p:sp>
        <p:nvSpPr>
          <p:cNvPr id="8" name="TextBox 7">
            <a:extLst>
              <a:ext uri="{FF2B5EF4-FFF2-40B4-BE49-F238E27FC236}">
                <a16:creationId xmlns:a16="http://schemas.microsoft.com/office/drawing/2014/main" id="{2A135285-5045-4BCA-B93A-BC532946A85C}"/>
              </a:ext>
            </a:extLst>
          </p:cNvPr>
          <p:cNvSpPr txBox="1"/>
          <p:nvPr/>
        </p:nvSpPr>
        <p:spPr>
          <a:xfrm>
            <a:off x="8574894" y="6420918"/>
            <a:ext cx="2700527" cy="246221"/>
          </a:xfrm>
          <a:prstGeom prst="rect">
            <a:avLst/>
          </a:prstGeom>
          <a:noFill/>
        </p:spPr>
        <p:txBody>
          <a:bodyPr wrap="square" rtlCol="0">
            <a:spAutoFit/>
          </a:bodyPr>
          <a:lstStyle/>
          <a:p>
            <a:r>
              <a:rPr lang="en-GB" sz="1000" dirty="0">
                <a:solidFill>
                  <a:schemeClr val="bg1"/>
                </a:solidFill>
              </a:rPr>
              <a:t>© Rich Carey, Shutterstock</a:t>
            </a:r>
          </a:p>
        </p:txBody>
      </p:sp>
      <p:pic>
        <p:nvPicPr>
          <p:cNvPr id="7" name="Picture 6" descr="A picture containing nature, reef, different, colors&#10;&#10;Description automatically generated">
            <a:extLst>
              <a:ext uri="{FF2B5EF4-FFF2-40B4-BE49-F238E27FC236}">
                <a16:creationId xmlns:a16="http://schemas.microsoft.com/office/drawing/2014/main" id="{9BD6B910-990F-46FB-9F36-8409B949BEE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076" r="13961"/>
          <a:stretch/>
        </p:blipFill>
        <p:spPr>
          <a:xfrm>
            <a:off x="1584622" y="1037119"/>
            <a:ext cx="8649712" cy="5608961"/>
          </a:xfrm>
          <a:prstGeom prst="rect">
            <a:avLst/>
          </a:prstGeom>
        </p:spPr>
      </p:pic>
      <p:sp>
        <p:nvSpPr>
          <p:cNvPr id="9" name="TextBox 8">
            <a:extLst>
              <a:ext uri="{FF2B5EF4-FFF2-40B4-BE49-F238E27FC236}">
                <a16:creationId xmlns:a16="http://schemas.microsoft.com/office/drawing/2014/main" id="{55DD23DC-5869-4125-A88D-E05C3D945FFE}"/>
              </a:ext>
            </a:extLst>
          </p:cNvPr>
          <p:cNvSpPr txBox="1"/>
          <p:nvPr/>
        </p:nvSpPr>
        <p:spPr>
          <a:xfrm>
            <a:off x="7968777" y="6411200"/>
            <a:ext cx="2895600" cy="276999"/>
          </a:xfrm>
          <a:prstGeom prst="rect">
            <a:avLst/>
          </a:prstGeom>
          <a:noFill/>
        </p:spPr>
        <p:txBody>
          <a:bodyPr wrap="square" rtlCol="0">
            <a:spAutoFit/>
          </a:bodyPr>
          <a:lstStyle/>
          <a:p>
            <a:r>
              <a:rPr lang="en-GB" sz="1200" dirty="0">
                <a:solidFill>
                  <a:schemeClr val="bg1"/>
                </a:solidFill>
              </a:rPr>
              <a:t>© Ralf Schlegel via Unsplash</a:t>
            </a:r>
          </a:p>
        </p:txBody>
      </p:sp>
      <p:sp>
        <p:nvSpPr>
          <p:cNvPr id="10" name="Text Placeholder 1">
            <a:extLst>
              <a:ext uri="{FF2B5EF4-FFF2-40B4-BE49-F238E27FC236}">
                <a16:creationId xmlns:a16="http://schemas.microsoft.com/office/drawing/2014/main" id="{448D84D5-E511-4662-BA69-35BA191E5A35}"/>
              </a:ext>
            </a:extLst>
          </p:cNvPr>
          <p:cNvSpPr txBox="1">
            <a:spLocks/>
          </p:cNvSpPr>
          <p:nvPr/>
        </p:nvSpPr>
        <p:spPr>
          <a:xfrm>
            <a:off x="402698" y="255861"/>
            <a:ext cx="12635569"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Climate change </a:t>
            </a:r>
            <a:r>
              <a:rPr lang="en-GB" sz="4000" dirty="0" smtClean="0">
                <a:solidFill>
                  <a:schemeClr val="accent1"/>
                </a:solidFill>
              </a:rPr>
              <a:t>– ocean acidification</a:t>
            </a:r>
            <a:endParaRPr lang="en-GB" sz="4800" b="1" dirty="0">
              <a:solidFill>
                <a:schemeClr val="accent1"/>
              </a:solidFill>
            </a:endParaRPr>
          </a:p>
        </p:txBody>
      </p:sp>
    </p:spTree>
    <p:extLst>
      <p:ext uri="{BB962C8B-B14F-4D97-AF65-F5344CB8AC3E}">
        <p14:creationId xmlns:p14="http://schemas.microsoft.com/office/powerpoint/2010/main" val="3786016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CS_Purple">
      <a:dk1>
        <a:srgbClr val="1B1B26"/>
      </a:dk1>
      <a:lt1>
        <a:srgbClr val="FFFFFF"/>
      </a:lt1>
      <a:dk2>
        <a:srgbClr val="2F2F3F"/>
      </a:dk2>
      <a:lt2>
        <a:srgbClr val="D9F5F3"/>
      </a:lt2>
      <a:accent1>
        <a:srgbClr val="B172CD"/>
      </a:accent1>
      <a:accent2>
        <a:srgbClr val="8D3EB0"/>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1201AD-1696-4CF7-BCBC-9578F3680058}"/>
</file>

<file path=customXml/itemProps2.xml><?xml version="1.0" encoding="utf-8"?>
<ds:datastoreItem xmlns:ds="http://schemas.openxmlformats.org/officeDocument/2006/customXml" ds:itemID="{E79FEFFC-D514-480F-B20A-35D1D16A275B}"/>
</file>

<file path=docProps/app.xml><?xml version="1.0" encoding="utf-8"?>
<Properties xmlns="http://schemas.openxmlformats.org/officeDocument/2006/extended-properties" xmlns:vt="http://schemas.openxmlformats.org/officeDocument/2006/docPropsVTypes">
  <TotalTime>39</TotalTime>
  <Words>2649</Words>
  <Application>Microsoft Office PowerPoint</Application>
  <PresentationFormat>Widescreen</PresentationFormat>
  <Paragraphs>226</Paragraphs>
  <Slides>30</Slides>
  <Notes>28</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Poppins</vt:lpstr>
      <vt:lpstr>Poppins ExtraBold</vt:lpstr>
      <vt:lpstr>Symbol</vt:lpstr>
      <vt:lpstr>Times New Roman</vt:lpstr>
      <vt:lpstr>Office Theme</vt:lpstr>
      <vt:lpstr>Threats to the ocean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stakeholder?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9</cp:revision>
  <dcterms:created xsi:type="dcterms:W3CDTF">2021-04-12T14:26:30Z</dcterms:created>
  <dcterms:modified xsi:type="dcterms:W3CDTF">2022-03-02T19:38:26Z</dcterms:modified>
</cp:coreProperties>
</file>