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315" r:id="rId6"/>
    <p:sldId id="307" r:id="rId7"/>
    <p:sldId id="311" r:id="rId8"/>
    <p:sldId id="259" r:id="rId9"/>
    <p:sldId id="261" r:id="rId10"/>
    <p:sldId id="312" r:id="rId11"/>
    <p:sldId id="313" r:id="rId12"/>
    <p:sldId id="314" r:id="rId13"/>
    <p:sldId id="308" r:id="rId14"/>
    <p:sldId id="309" r:id="rId15"/>
    <p:sldId id="310" r:id="rId16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815A8-5039-4290-AD52-2E2C7918CA35}" v="2" dt="2022-05-24T11:16:22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 varScale="1">
        <p:scale>
          <a:sx n="80" d="100"/>
          <a:sy n="80" d="100"/>
        </p:scale>
        <p:origin x="5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Prescot" userId="e6b975fd-046a-421f-9425-f8a7e787a584" providerId="ADAL" clId="{3E9815A8-5039-4290-AD52-2E2C7918CA35}"/>
    <pc:docChg chg="modSld">
      <pc:chgData name="Alex Prescot" userId="e6b975fd-046a-421f-9425-f8a7e787a584" providerId="ADAL" clId="{3E9815A8-5039-4290-AD52-2E2C7918CA35}" dt="2022-05-24T11:16:22.542" v="1" actId="14826"/>
      <pc:docMkLst>
        <pc:docMk/>
      </pc:docMkLst>
      <pc:sldChg chg="modSp">
        <pc:chgData name="Alex Prescot" userId="e6b975fd-046a-421f-9425-f8a7e787a584" providerId="ADAL" clId="{3E9815A8-5039-4290-AD52-2E2C7918CA35}" dt="2022-05-24T11:16:22.542" v="1" actId="14826"/>
        <pc:sldMkLst>
          <pc:docMk/>
          <pc:sldMk cId="1009728537" sldId="259"/>
        </pc:sldMkLst>
        <pc:picChg chg="mod">
          <ac:chgData name="Alex Prescot" userId="e6b975fd-046a-421f-9425-f8a7e787a584" providerId="ADAL" clId="{3E9815A8-5039-4290-AD52-2E2C7918CA35}" dt="2022-05-24T11:16:22.542" v="1" actId="14826"/>
          <ac:picMkLst>
            <pc:docMk/>
            <pc:sldMk cId="1009728537" sldId="259"/>
            <ac:picMk id="1026" creationId="{535AD261-3E9A-4437-8E7B-FA74023A6198}"/>
          </ac:picMkLst>
        </pc:picChg>
      </pc:sldChg>
    </pc:docChg>
  </pc:docChgLst>
  <pc:docChgLst>
    <pc:chgData name="Julie Giles" userId="S::julie.giles@keepwalestidy.cymru::93e75539-ae24-466d-834a-37246990e99f" providerId="AD" clId="Web-{572853AC-38EE-DAB7-9E5F-D10788959D19}"/>
    <pc:docChg chg="modSld">
      <pc:chgData name="Julie Giles" userId="S::julie.giles@keepwalestidy.cymru::93e75539-ae24-466d-834a-37246990e99f" providerId="AD" clId="Web-{572853AC-38EE-DAB7-9E5F-D10788959D19}" dt="2022-03-16T08:42:17.255" v="1"/>
      <pc:docMkLst>
        <pc:docMk/>
      </pc:docMkLst>
      <pc:sldChg chg="modNotes">
        <pc:chgData name="Julie Giles" userId="S::julie.giles@keepwalestidy.cymru::93e75539-ae24-466d-834a-37246990e99f" providerId="AD" clId="Web-{572853AC-38EE-DAB7-9E5F-D10788959D19}" dt="2022-03-16T08:42:17.255" v="1"/>
        <pc:sldMkLst>
          <pc:docMk/>
          <pc:sldMk cId="1009728537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885DD-FC9B-4B85-B3D6-1E9D05F722F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2B1B-E3FE-4397-A967-745009254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40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5.safelinks.protection.outlook.com/?url=http%3A%2F%2Fcleancoasts.org%2Fmarine-litter%2F%23sources&amp;data=04%7C01%7C%7C8efc4a51d72745d68bde08d9dc0f8de4%7C9b3403b7a34f4d1fbb4111c343a1fcc7%7C0%7C0%7C637782782784328277%7CUnknown%7CTWFpbGZsb3d8eyJWIjoiMC4wLjAwMDAiLCJQIjoiV2luMzIiLCJBTiI6Ik1haWwiLCJXVCI6Mn0%3D%7C1000&amp;sdata=R%2F980wE71Nn1MK1eXpp26JpnxjQAI1SCxbKsvq4sBiA%3D&amp;reserved=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 from Clean Coasts Ireland, who are support by Irish Government and Failte Ireland.</a:t>
            </a:r>
          </a:p>
          <a:p>
            <a:r>
              <a:rPr lang="en-US" dirty="0">
                <a:hlinkClick r:id="rId3"/>
              </a:rPr>
              <a:t>http://cleancoasts.org/marine-litter/#sources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42B1B-E3FE-4397-A967-74500925433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08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D12A0-72C6-4230-9167-9B54F0075EE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4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D12A0-72C6-4230-9167-9B54F0075EE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9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2D50-575D-4D8E-B42E-41E148A1E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D6B6B-0BA0-401F-A98A-A518FF698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4042F-5615-4CCC-8E50-DA673CC4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EC1-8A67-454F-A92A-7379DD1AB40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C85C9-6575-492E-992C-EB8FC8F17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7290A-199C-4A70-B10A-812D3D2F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6693-F578-4A4C-AF2C-2627221D7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1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C085-1B64-4CB6-A047-CBEF8491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DBBD6B-001B-4FAA-BC40-05C96F10E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950D2-0E46-4F2F-9AEB-A724D259A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EC1-8A67-454F-A92A-7379DD1AB40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E1EB-0C9A-417D-9EAF-33DC7C92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19F93-3AAB-4F69-AB0A-BF8315E3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6693-F578-4A4C-AF2C-2627221D7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95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F3CE14-9BC3-4515-BC5D-66CDCDE24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1640F-DED3-4657-A248-96917B021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A4E98-05BB-45C8-AC92-764459E0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EC1-8A67-454F-A92A-7379DD1AB40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E585A-FEE3-46C2-8270-E47E32F7E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A9146-9037-4256-94B8-AA568E83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6693-F578-4A4C-AF2C-2627221D7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7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AA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C2A18E30-40A2-284D-90F7-245A20459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09" t="78154" r="83188" b="2783"/>
          <a:stretch/>
        </p:blipFill>
        <p:spPr>
          <a:xfrm>
            <a:off x="439838" y="5359078"/>
            <a:ext cx="1608881" cy="130794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6A1516-9378-564A-B3FE-569C7FAFEB15}"/>
              </a:ext>
            </a:extLst>
          </p:cNvPr>
          <p:cNvGrpSpPr/>
          <p:nvPr userDrawn="1"/>
        </p:nvGrpSpPr>
        <p:grpSpPr>
          <a:xfrm>
            <a:off x="5440101" y="5359078"/>
            <a:ext cx="6740130" cy="1226917"/>
            <a:chOff x="5440101" y="5359078"/>
            <a:chExt cx="6740130" cy="12269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531811A-A8DF-BA46-BE58-D09B32E0143A}"/>
                </a:ext>
              </a:extLst>
            </p:cNvPr>
            <p:cNvSpPr/>
            <p:nvPr userDrawn="1"/>
          </p:nvSpPr>
          <p:spPr>
            <a:xfrm>
              <a:off x="5440101" y="5359078"/>
              <a:ext cx="6740130" cy="1226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4C3F5F23-1DF3-9B41-B0E8-CD0E559987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7394" t="78143" b="3967"/>
            <a:stretch/>
          </p:blipFill>
          <p:spPr>
            <a:xfrm>
              <a:off x="7477246" y="5359078"/>
              <a:ext cx="3971465" cy="122691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D9728A-0C3E-2149-886E-E6AB724A68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315132" y="5449824"/>
              <a:ext cx="745804" cy="1051228"/>
            </a:xfrm>
            <a:prstGeom prst="rect">
              <a:avLst/>
            </a:prstGeom>
          </p:spPr>
        </p:pic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174BCBF-C10E-B14E-8744-74BEB0FD1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541578" y="5449824"/>
              <a:ext cx="2072109" cy="85492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3C88876-5157-364E-8250-94B5C3BD6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82110"/>
          <a:stretch/>
        </p:blipFill>
        <p:spPr>
          <a:xfrm>
            <a:off x="-6835" y="0"/>
            <a:ext cx="12187066" cy="12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8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CD4384C-3D1C-AB45-80AE-B8EF82318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84" y="0"/>
            <a:ext cx="12187066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DC68C58-454A-8040-915A-E3B021480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5194" y="809624"/>
            <a:ext cx="4629406" cy="2095499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7200">
                <a:solidFill>
                  <a:srgbClr val="02165E"/>
                </a:solidFill>
                <a:latin typeface="Passion One" panose="02000506080000020004" pitchFamily="2" charset="77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0A0C87B-F58A-DC4A-ACBE-4D9DA76FE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5194" y="3105150"/>
            <a:ext cx="3932237" cy="2095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2165E"/>
                </a:solidFill>
                <a:latin typeface="Cabin Mediu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C53DF93-60B2-0845-B363-E2B9D80A1EA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549359" y="809624"/>
            <a:ext cx="5166391" cy="4749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2165E"/>
                </a:solidFill>
                <a:latin typeface="Cabin Medium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187722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021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359A1C0-3AA6-0C41-81CB-B1D1F479C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19" t="74274" r="82523" b="3964"/>
          <a:stretch/>
        </p:blipFill>
        <p:spPr>
          <a:xfrm>
            <a:off x="416688" y="5092862"/>
            <a:ext cx="1713053" cy="1493134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77CE2FC-F729-8544-B7C4-EF780428D0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823" b="64388"/>
          <a:stretch/>
        </p:blipFill>
        <p:spPr>
          <a:xfrm>
            <a:off x="5884" y="1770926"/>
            <a:ext cx="12180232" cy="6713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2532445-C5B6-1149-BA26-A01B0B72C087}"/>
              </a:ext>
            </a:extLst>
          </p:cNvPr>
          <p:cNvGrpSpPr/>
          <p:nvPr userDrawn="1"/>
        </p:nvGrpSpPr>
        <p:grpSpPr>
          <a:xfrm>
            <a:off x="5440101" y="5359078"/>
            <a:ext cx="6740130" cy="1226917"/>
            <a:chOff x="5440101" y="5359078"/>
            <a:chExt cx="6740130" cy="12269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A030DE-0D4E-AC44-B087-3A6136DDBDB3}"/>
                </a:ext>
              </a:extLst>
            </p:cNvPr>
            <p:cNvSpPr/>
            <p:nvPr userDrawn="1"/>
          </p:nvSpPr>
          <p:spPr>
            <a:xfrm>
              <a:off x="5440101" y="5359078"/>
              <a:ext cx="6740130" cy="1226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69759CA6-EF98-3147-9F7A-A2192B7D47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7394" t="78143" b="3967"/>
            <a:stretch/>
          </p:blipFill>
          <p:spPr>
            <a:xfrm>
              <a:off x="7477246" y="5359078"/>
              <a:ext cx="3971465" cy="122691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AF1555-042D-4748-ABC5-A364BADAEA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315132" y="5449824"/>
              <a:ext cx="745804" cy="1051228"/>
            </a:xfrm>
            <a:prstGeom prst="rect">
              <a:avLst/>
            </a:prstGeom>
          </p:spPr>
        </p:pic>
        <p:pic>
          <p:nvPicPr>
            <p:cNvPr id="9" name="Picture 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8DF675F-DD35-2C41-9FD6-2C7152392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541578" y="5449824"/>
              <a:ext cx="2072109" cy="854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461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5FD9D-B4D6-478A-ADDC-E8953DC1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9865E-5FC1-4013-9FB3-86F24CB3D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0EF89-6AEF-42A9-8A45-0E61DC42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EC1-8A67-454F-A92A-7379DD1AB40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60852-DA08-4FAE-80BE-F532D362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0DECA-0D30-43E3-9AFE-9245C803B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6693-F578-4A4C-AF2C-2627221D7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40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1BE2C-3300-453E-992F-91E9A4CE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ECAF4-385C-45BF-920B-17556339C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78C7D-D8F8-4CFE-8FA4-8DE9F618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EC1-8A67-454F-A92A-7379DD1AB40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B84C2-C6EE-413D-92A1-6427B810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26172-099D-45DA-9A1F-18366468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6693-F578-4A4C-AF2C-2627221D7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9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D7C1A-F124-4F64-B3C6-CD99C694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8FC21-4128-47AA-BA13-8E8C3986E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F9C64-2BF1-4812-AA0E-25A9B9814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42AB4-4FC8-4AF6-B1FF-F9D382082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EC1-8A67-454F-A92A-7379DD1AB40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3175D-035D-405E-8340-3ABC885E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DF95B-75D5-4280-87C8-D0A5CE61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6693-F578-4A4C-AF2C-2627221D7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64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A14F-201B-4107-9F3B-3657144F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E8DBF-CE28-40FC-B3C9-AA1A8F24B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FF445-F2D1-4312-A4C8-33DC462BE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9E2017-1C4B-4907-A4B9-F1BACCD7A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9091C-426C-49BC-B62B-48E0F957BC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5E1E10-9E15-45AA-BECC-4EAE1C35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EC1-8A67-454F-A92A-7379DD1AB40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B8693B-6B77-43CB-BBF5-360A62E7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68EEA-7004-463D-ABD3-3076EF65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6693-F578-4A4C-AF2C-2627221D7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1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ED25-9D19-43E5-9293-BC1A195B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6BBEB-C036-4F7C-8E8D-B9E76C0D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EC1-8A67-454F-A92A-7379DD1AB40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C78CD-CFB2-4C4B-B714-E13A0C340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3BC9A-E785-413E-8426-B936D1D7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6693-F578-4A4C-AF2C-2627221D7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59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F77E29-58DE-4D14-AF0F-8D8F85AB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EC1-8A67-454F-A92A-7379DD1AB40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16D9C6-93E8-460C-B80C-A0DF92E6C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86D57-C398-41F0-8DA4-23AA31C9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6693-F578-4A4C-AF2C-2627221D7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45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2CA8-4808-482D-B966-239F06B4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B0BF0-F32E-4807-A6EC-4B82DD52E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6FA53-AA86-4CDE-89BD-7C6852E81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E991D-5421-492B-B496-142D0C91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EC1-8A67-454F-A92A-7379DD1AB40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1E264-4543-4755-B437-91DCC0EAD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8317A-3AD1-4EAB-96D3-DEF07234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6693-F578-4A4C-AF2C-2627221D7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74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E80C-3486-4E6A-BF57-B9DC077D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52D5C-969A-4C21-B936-1956CA05E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CACA5-F49A-4350-99A0-3E32F7D59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AB9DE-3BFB-4F5E-9041-B5E0EFAF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EC1-8A67-454F-A92A-7379DD1AB40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1870C-EB98-4029-BABB-D94AA64C9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8A5B-1358-400E-956B-0B1B2DD2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6693-F578-4A4C-AF2C-2627221D7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06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3372B-B408-4D54-9586-E9BB644B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FFD10-ACBD-43FA-867C-2F85FA871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220F4-9B8B-4640-BC1F-A13DF1EEB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8CEC1-8A67-454F-A92A-7379DD1AB40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EB3F5-F46F-49D5-BCC6-10D514520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8A159-C0F0-422D-8485-DB664BC90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F6693-F578-4A4C-AF2C-2627221D7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2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49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4" r:id="rId2"/>
    <p:sldLayoutId id="21474836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tosea.org.uk/campaig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hyperlink" Target="https://keepwalestidy.cymru/cy/" TargetMode="External"/><Relationship Id="rId4" Type="http://schemas.openxmlformats.org/officeDocument/2006/relationships/hyperlink" Target="https://www.mcsuk.org/what-you-can-do/campaigns/dontletg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ceantoday.noaa.gov/trashtalk_wheredoesmarinedebriscomefr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Lgh9h2ePYw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bbc.co.uk/news/av/uk-wales-51843564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qUDgWUp6xUg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iver running through a forest&#10;&#10;Description automatically generated with medium confidence">
            <a:extLst>
              <a:ext uri="{FF2B5EF4-FFF2-40B4-BE49-F238E27FC236}">
                <a16:creationId xmlns:a16="http://schemas.microsoft.com/office/drawing/2014/main" id="{FBF92F41-E3C8-43F4-BF10-DD59C13116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8"/>
          <a:stretch/>
        </p:blipFill>
        <p:spPr>
          <a:xfrm>
            <a:off x="0" y="1"/>
            <a:ext cx="12192000" cy="5707952"/>
          </a:xfrm>
          <a:prstGeom prst="rect">
            <a:avLst/>
          </a:prstGeom>
        </p:spPr>
      </p:pic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A4FA364E-2D1D-467B-B4DD-BB4FAAE27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0031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5D6129F-A521-41B3-A11B-1C5115F4D7C4}"/>
              </a:ext>
            </a:extLst>
          </p:cNvPr>
          <p:cNvSpPr txBox="1">
            <a:spLocks/>
          </p:cNvSpPr>
          <p:nvPr/>
        </p:nvSpPr>
        <p:spPr>
          <a:xfrm>
            <a:off x="0" y="983750"/>
            <a:ext cx="12192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AAC7"/>
              </a:solidFill>
              <a:latin typeface="Bloom Speak OT" panose="000005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32B082-3856-496F-9DDB-443D16850DC6}"/>
              </a:ext>
            </a:extLst>
          </p:cNvPr>
          <p:cNvSpPr txBox="1"/>
          <p:nvPr/>
        </p:nvSpPr>
        <p:spPr>
          <a:xfrm>
            <a:off x="0" y="102027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loom Speak OT Heavy" panose="00000500000000000000" pitchFamily="50" charset="0"/>
                <a:ea typeface="+mn-ea"/>
                <a:cs typeface="+mn-cs"/>
              </a:rPr>
              <a:t>O’r Ffynhonnell i’r Môr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loom Speak OT Heavy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576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CEEEF8-40DB-4033-955C-979A739962C4}"/>
              </a:ext>
            </a:extLst>
          </p:cNvPr>
          <p:cNvSpPr txBox="1"/>
          <p:nvPr/>
        </p:nvSpPr>
        <p:spPr>
          <a:xfrm>
            <a:off x="9351449" y="238621"/>
            <a:ext cx="309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2165E"/>
                </a:solidFill>
                <a:latin typeface="Bloom Speak OT Heavy" panose="00000500000000000000" pitchFamily="50" charset="0"/>
              </a:rPr>
              <a:t>#ArFrigYDon</a:t>
            </a:r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E3604A03-38C5-4F39-87CA-92BBB1822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302" y="883060"/>
            <a:ext cx="666750" cy="495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37E03F-4870-42D2-9647-FE6FED67CD6D}"/>
              </a:ext>
            </a:extLst>
          </p:cNvPr>
          <p:cNvSpPr txBox="1"/>
          <p:nvPr/>
        </p:nvSpPr>
        <p:spPr>
          <a:xfrm>
            <a:off x="550606" y="823396"/>
            <a:ext cx="11090787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800" dirty="0">
                <a:solidFill>
                  <a:srgbClr val="02165E"/>
                </a:solidFill>
                <a:latin typeface="Bloom Speak OT Heavy" panose="00000500000000000000" pitchFamily="50" charset="0"/>
                <a:cs typeface="Arial"/>
              </a:rPr>
              <a:t>Ysgol:</a:t>
            </a:r>
          </a:p>
          <a:p>
            <a:pPr fontAlgn="base"/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GB" sz="1800" dirty="0">
              <a:effectLst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cy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Defnyddiwch Adolygiad Amgylcheddol Sbwriel Eco-Sgolion i ymchwilio problemau sbwriel yn eich ysgol a’ch cymuned. Cydweithiwch â busnes lleol i greu camau gweithredu sbwriel a chodi ymwybyddiaeth ar y cyfryngau cymdeithasol. 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endParaRPr lang="cy-GB" dirty="0">
              <a:solidFill>
                <a:srgbClr val="02165E"/>
              </a:solidFill>
              <a:latin typeface="Bloom Speak OT" panose="00000500000000000000" pitchFamily="50" charset="0"/>
              <a:cs typeface="Arial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cy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Gwnewch yn siŵr bod pawb yn yr ysgol yn cael gwybod am y llwybrau mae sbwriel yn gallu eu cymryd i gyrraedd y cefnforoedd. Gwnewch yn siŵr bod gan eich ysgol bolisi sbwriel a bod pawb yn yr ysgol yn ymwybodol o’i gynnwys. 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endParaRPr lang="cy-GB" dirty="0">
              <a:solidFill>
                <a:srgbClr val="02165E"/>
              </a:solidFill>
              <a:latin typeface="Bloom Speak OT" panose="00000500000000000000" pitchFamily="50" charset="0"/>
              <a:cs typeface="Arial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cy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Gwnewch Her Sbwriel ar gyfer yr ysgol gyfan – cael barn eich pennaeth neu lanhawyr yr ysgol. Beth ydyn nhw’n meddwl am yr sbwriel yn yr ysgol ac o’i chwmpas? Beth allai’r disgyblion ei wneud i’w helpu? 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endParaRPr lang="cy-GB" dirty="0">
              <a:solidFill>
                <a:srgbClr val="02165E"/>
              </a:solidFill>
              <a:latin typeface="Bloom Speak OT" panose="00000500000000000000" pitchFamily="50" charset="0"/>
              <a:cs typeface="Arial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cy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Lledaenwch eich neges sbwriel y tu allan i’r ysgol. Beth am greu ymgyrch megis ‘Dim ond glaw i lawr y draen’ a chodi ymwybyddiaeth yn eich ardal leol. 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endParaRPr lang="cy-GB" dirty="0">
              <a:solidFill>
                <a:srgbClr val="02165E"/>
              </a:solidFill>
              <a:latin typeface="Bloom Speak OT" panose="00000500000000000000" pitchFamily="50" charset="0"/>
              <a:cs typeface="Arial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cy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Ymunwch â digwyddiadau codi sbwriel swyddogol megis Gwanwyn/Hydref Glân Cymru gyda Cadwch Gymru’n Daclus neu ymchwilio i grwpiau codi sbwriel lleol a’u cefnogi. Os nad oes grŵp yn eich ardal, beth am greu un? </a:t>
            </a:r>
          </a:p>
        </p:txBody>
      </p:sp>
    </p:spTree>
    <p:extLst>
      <p:ext uri="{BB962C8B-B14F-4D97-AF65-F5344CB8AC3E}">
        <p14:creationId xmlns:p14="http://schemas.microsoft.com/office/powerpoint/2010/main" val="3319460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CEEEF8-40DB-4033-955C-979A739962C4}"/>
              </a:ext>
            </a:extLst>
          </p:cNvPr>
          <p:cNvSpPr txBox="1"/>
          <p:nvPr/>
        </p:nvSpPr>
        <p:spPr>
          <a:xfrm>
            <a:off x="9351449" y="238621"/>
            <a:ext cx="309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2165E"/>
                </a:solidFill>
                <a:latin typeface="Bloom Speak OT Heavy" panose="00000500000000000000" pitchFamily="50" charset="0"/>
              </a:rPr>
              <a:t>#ArFrigYDon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A6693-73F3-4D85-8E3B-41DECBBA2FD6}"/>
              </a:ext>
            </a:extLst>
          </p:cNvPr>
          <p:cNvSpPr txBox="1"/>
          <p:nvPr/>
        </p:nvSpPr>
        <p:spPr>
          <a:xfrm>
            <a:off x="432619" y="993059"/>
            <a:ext cx="11058317" cy="5160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ts val="750"/>
              </a:spcBef>
              <a:spcAft>
                <a:spcPts val="750"/>
              </a:spcAft>
            </a:pPr>
            <a:r>
              <a:rPr lang="cy-GB" sz="2800" dirty="0">
                <a:solidFill>
                  <a:srgbClr val="02165E"/>
                </a:solidFill>
                <a:latin typeface="Bloom Speak OT Heavy" panose="00000500000000000000" pitchFamily="50" charset="0"/>
                <a:cs typeface="Arial"/>
              </a:rPr>
              <a:t>Unigolion</a:t>
            </a:r>
          </a:p>
          <a:p>
            <a:pPr marL="342900" lvl="0" indent="-342900">
              <a:buFont typeface="Arial,Sans-Serif"/>
              <a:buChar char="•"/>
            </a:pPr>
            <a:r>
              <a:rPr lang="cy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Peidiwch â thaflu sbwriel! Gwnewch yn siŵr bod unrhyw sbwriel yr ydych chi’n taflu yn ddiogel ac nid yw’n gallu dianc neu gael ei chwythu i ffwrdd. </a:t>
            </a:r>
          </a:p>
          <a:p>
            <a:pPr marL="342900" lvl="0" indent="-342900">
              <a:buFont typeface="Arial,Sans-Serif"/>
              <a:buChar char="•"/>
            </a:pPr>
            <a:endParaRPr lang="cy-GB" dirty="0">
              <a:solidFill>
                <a:srgbClr val="02165E"/>
              </a:solidFill>
              <a:latin typeface="Bloom Speak OT" panose="00000500000000000000" pitchFamily="50" charset="0"/>
              <a:cs typeface="Arial"/>
            </a:endParaRPr>
          </a:p>
          <a:p>
            <a:pPr marL="342900" lvl="0" indent="-342900">
              <a:buFont typeface="Arial,Sans-Serif"/>
              <a:buChar char="•"/>
            </a:pPr>
            <a:r>
              <a:rPr lang="cy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Gwrthodwch ddefnyddio o leiaf un eitem yr ydych wedi’i darganfod sy’n achosi problem yn ein cefnforoedd. Dywedwch wrth eich ffrindiau a’ch teulu beth ydych chi’n gwneud a pham. Gofynnwch iddyn nhw ymuno â chi. Codwch ymwybyddiaeth o’ch gweithredoedd ar y cyfryngau cymdeithasol. Teimlwch yn dda am yr hyn yr ydych yn ei wneud a dathlu! </a:t>
            </a:r>
          </a:p>
          <a:p>
            <a:pPr marL="342900" lvl="0" indent="-342900">
              <a:buFont typeface="Arial,Sans-Serif"/>
              <a:buChar char="•"/>
            </a:pPr>
            <a:endParaRPr lang="cy-GB" dirty="0">
              <a:solidFill>
                <a:srgbClr val="02165E"/>
              </a:solidFill>
              <a:latin typeface="Bloom Speak OT" panose="00000500000000000000" pitchFamily="50" charset="0"/>
              <a:cs typeface="Arial"/>
            </a:endParaRPr>
          </a:p>
          <a:p>
            <a:pPr marL="342900" lvl="0" indent="-342900">
              <a:buFont typeface="Arial,Sans-Serif"/>
              <a:buChar char="•"/>
            </a:pPr>
            <a:r>
              <a:rPr lang="en-GB" dirty="0" err="1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Cefnogwch</a:t>
            </a:r>
            <a:r>
              <a:rPr lang="en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 </a:t>
            </a:r>
            <a:r>
              <a:rPr lang="en-GB" dirty="0" err="1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ymgyrch</a:t>
            </a:r>
            <a:r>
              <a:rPr lang="en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 </a:t>
            </a:r>
            <a:r>
              <a:rPr lang="en-GB" dirty="0" err="1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sefydledig</a:t>
            </a:r>
            <a:r>
              <a:rPr lang="en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. </a:t>
            </a:r>
            <a:r>
              <a:rPr lang="en-GB" dirty="0" err="1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Edrychwch</a:t>
            </a:r>
            <a:r>
              <a:rPr lang="en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 </a:t>
            </a:r>
            <a:r>
              <a:rPr lang="en-GB" dirty="0" err="1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ar</a:t>
            </a:r>
            <a:r>
              <a:rPr lang="en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 </a:t>
            </a:r>
            <a:r>
              <a:rPr lang="en-GB" dirty="0" err="1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ymgyrchoedd</a:t>
            </a:r>
            <a:r>
              <a:rPr lang="en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 </a:t>
            </a:r>
            <a:r>
              <a:rPr lang="en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City to Sea</a:t>
            </a:r>
            <a:r>
              <a:rPr lang="en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 neu </a:t>
            </a:r>
            <a:r>
              <a:rPr lang="en-GB" dirty="0" err="1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edrych</a:t>
            </a:r>
            <a:r>
              <a:rPr lang="en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 </a:t>
            </a:r>
            <a:r>
              <a:rPr lang="en-GB" dirty="0" err="1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ar</a:t>
            </a:r>
            <a:r>
              <a:rPr lang="en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 </a:t>
            </a:r>
            <a:r>
              <a:rPr lang="en-GB" dirty="0" err="1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ymgyrch</a:t>
            </a:r>
            <a:r>
              <a:rPr lang="en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 </a:t>
            </a:r>
            <a:r>
              <a:rPr lang="en-GB" dirty="0" err="1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balwnau’r</a:t>
            </a:r>
            <a:r>
              <a:rPr lang="en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 </a:t>
            </a:r>
            <a:r>
              <a:rPr lang="en-GB" dirty="0" err="1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Gymdeithas</a:t>
            </a:r>
            <a:r>
              <a:rPr lang="en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 </a:t>
            </a:r>
            <a:r>
              <a:rPr lang="en-GB" dirty="0" err="1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Gadwraeth</a:t>
            </a:r>
            <a:r>
              <a:rPr lang="en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 </a:t>
            </a:r>
            <a:r>
              <a:rPr lang="en-GB" dirty="0" err="1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Forol</a:t>
            </a:r>
            <a:r>
              <a:rPr lang="en-US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"Don't Let Go"</a:t>
            </a:r>
            <a:r>
              <a:rPr lang="en-US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  .</a:t>
            </a:r>
          </a:p>
          <a:p>
            <a:pPr marL="342900" lvl="0" indent="-342900">
              <a:buFont typeface="Arial,Sans-Serif"/>
              <a:buChar char="•"/>
            </a:pPr>
            <a:endParaRPr lang="en-US" dirty="0">
              <a:solidFill>
                <a:srgbClr val="02165E"/>
              </a:solidFill>
              <a:latin typeface="Bloom Speak OT" panose="00000500000000000000" pitchFamily="50" charset="0"/>
              <a:cs typeface="Arial"/>
            </a:endParaRPr>
          </a:p>
          <a:p>
            <a:pPr marL="342900" lvl="0" indent="-342900">
              <a:buFont typeface="Arial,Sans-Serif"/>
              <a:buChar char="•"/>
            </a:pPr>
            <a:r>
              <a:rPr lang="cy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Ymunwch â digwyddiadau codi sbwriel swyddogol megis Gwanwyn/Hydref Glân Cymru gyda Chadwch Gymru’n Daclus  </a:t>
            </a:r>
            <a:r>
              <a:rPr lang="cy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https://keepwalestidy.cymru/cy/</a:t>
            </a:r>
            <a:r>
              <a:rPr lang="cy-GB" dirty="0">
                <a:solidFill>
                  <a:srgbClr val="02165E"/>
                </a:solidFill>
                <a:latin typeface="Bloom Speak OT" panose="00000500000000000000" pitchFamily="50" charset="0"/>
                <a:cs typeface="Arial"/>
              </a:rPr>
              <a:t>  neu chwilio am grwpiau codi sbwriel lleol a’u cefnogi. Os nad oes grwp yn eich ardal, beth am greu un? </a:t>
            </a:r>
          </a:p>
          <a:p>
            <a:pPr marL="342900" lvl="0" indent="-342900" fontAlgn="base">
              <a:buFont typeface="Arial,Sans-Serif"/>
              <a:buChar char="•"/>
              <a:tabLst>
                <a:tab pos="457200" algn="l"/>
              </a:tabLst>
            </a:pPr>
            <a:endParaRPr lang="cy-GB" dirty="0">
              <a:solidFill>
                <a:srgbClr val="02165E"/>
              </a:solidFill>
              <a:latin typeface="Bloom Speak OT" panose="00000500000000000000" pitchFamily="50" charset="0"/>
              <a:cs typeface="Arial"/>
            </a:endParaRPr>
          </a:p>
          <a:p>
            <a:pPr marL="342900" lvl="0" indent="-342900">
              <a:spcBef>
                <a:spcPts val="75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endParaRPr lang="en-GB" dirty="0">
              <a:solidFill>
                <a:srgbClr val="02165E"/>
              </a:solidFill>
              <a:latin typeface="Bloom Speak OT" panose="00000500000000000000" pitchFamily="50" charset="0"/>
            </a:endParaRPr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E3604A03-38C5-4F39-87CA-92BBB1822C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6302" y="883060"/>
            <a:ext cx="6667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2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CEEEF8-40DB-4033-955C-979A739962C4}"/>
              </a:ext>
            </a:extLst>
          </p:cNvPr>
          <p:cNvSpPr txBox="1"/>
          <p:nvPr/>
        </p:nvSpPr>
        <p:spPr>
          <a:xfrm>
            <a:off x="728475" y="689551"/>
            <a:ext cx="38401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 err="1">
                <a:solidFill>
                  <a:srgbClr val="02165E"/>
                </a:solidFill>
                <a:latin typeface="Bloom Speak OT Heavy"/>
              </a:rPr>
              <a:t>Amcanion</a:t>
            </a:r>
            <a:endParaRPr lang="en-GB" sz="2800" dirty="0">
              <a:solidFill>
                <a:srgbClr val="02165E"/>
              </a:solidFill>
              <a:latin typeface="Bloom Speak OT Heavy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4FF319-D8D0-4AFA-993C-D553A0F2442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5497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2165E"/>
                </a:solidFill>
                <a:latin typeface="Cabin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7000"/>
              </a:lnSpc>
              <a:buFont typeface="Symbol" panose="05050102010706020507" pitchFamily="18" charset="2"/>
              <a:buChar char=""/>
            </a:pPr>
            <a:r>
              <a:rPr lang="cy-GB">
                <a:latin typeface="Bloom Speak OT"/>
              </a:rPr>
              <a:t>Darganfod ffyrdd y gall sbwriel eu cymryd i gyrraedd y cefnforoedd. </a:t>
            </a:r>
          </a:p>
          <a:p>
            <a:pPr marL="342900" indent="-342900">
              <a:lnSpc>
                <a:spcPct val="127000"/>
              </a:lnSpc>
              <a:buFont typeface="Symbol" panose="05050102010706020507" pitchFamily="18" charset="2"/>
              <a:buChar char=""/>
            </a:pPr>
            <a:r>
              <a:rPr lang="cy-GB">
                <a:latin typeface="Bloom Speak OT"/>
              </a:rPr>
              <a:t>Archwilio’r mathau cyffredin o sbwriel sy’n cyrraedd y cefnforoedd. </a:t>
            </a:r>
          </a:p>
          <a:p>
            <a:pPr marL="342900" indent="-342900">
              <a:lnSpc>
                <a:spcPct val="12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y-GB">
                <a:latin typeface="Bloom Speak OT"/>
              </a:rPr>
              <a:t>Datblygu dealltwriaeth o’r effaith y mae sbwriel yn ei chael ar yr amgylchedd morol. </a:t>
            </a:r>
          </a:p>
          <a:p>
            <a:pPr marL="342900" indent="-342900">
              <a:lnSpc>
                <a:spcPct val="12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y-GB">
                <a:latin typeface="Bloom Speak OT"/>
              </a:rPr>
              <a:t>Cymhwyso gwybodaeth o ffynonellau sbwriel morol i fywyd bob dydd drwy weithredu #ArFrigYDon a’r rhaglen Eco-Sgolion. </a:t>
            </a:r>
            <a:endParaRPr lang="cy-GB" dirty="0">
              <a:latin typeface="Bloom Speak OT"/>
            </a:endParaRPr>
          </a:p>
        </p:txBody>
      </p:sp>
    </p:spTree>
    <p:extLst>
      <p:ext uri="{BB962C8B-B14F-4D97-AF65-F5344CB8AC3E}">
        <p14:creationId xmlns:p14="http://schemas.microsoft.com/office/powerpoint/2010/main" val="283706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ee the source image">
            <a:extLst>
              <a:ext uri="{FF2B5EF4-FFF2-40B4-BE49-F238E27FC236}">
                <a16:creationId xmlns:a16="http://schemas.microsoft.com/office/drawing/2014/main" id="{A25D8B90-8D7F-4575-AE93-25D55B0E0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602" y="1967322"/>
            <a:ext cx="2229853" cy="222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5C172E-D70B-4A0F-B147-5282A23E5D0E}"/>
              </a:ext>
            </a:extLst>
          </p:cNvPr>
          <p:cNvSpPr txBox="1">
            <a:spLocks/>
          </p:cNvSpPr>
          <p:nvPr/>
        </p:nvSpPr>
        <p:spPr>
          <a:xfrm>
            <a:off x="602225" y="473281"/>
            <a:ext cx="10515600" cy="804914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kern="1200">
                <a:solidFill>
                  <a:srgbClr val="02165E"/>
                </a:solidFill>
                <a:latin typeface="Passion One" panose="02000506080000020004" pitchFamily="2" charset="77"/>
                <a:ea typeface="+mj-ea"/>
                <a:cs typeface="+mj-cs"/>
              </a:defRPr>
            </a:lvl1pPr>
          </a:lstStyle>
          <a:p>
            <a:br>
              <a:rPr lang="cy-GB" sz="3200" dirty="0">
                <a:latin typeface="Bloom Speak OT Heavy" panose="00000500000000000000" pitchFamily="50" charset="0"/>
                <a:ea typeface="+mn-ea"/>
                <a:cs typeface="+mn-cs"/>
              </a:rPr>
            </a:br>
            <a:r>
              <a:rPr lang="cy-GB" sz="3200" dirty="0">
                <a:latin typeface="Bloom Speak OT Heavy" panose="00000500000000000000" pitchFamily="50" charset="0"/>
                <a:ea typeface="+mn-ea"/>
                <a:cs typeface="+mn-cs"/>
              </a:rPr>
              <a:t>Sut mae sbwriel yn cyrraedd y cefnfor?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1D03DD-D3D6-42C7-874B-0F497991DBE4}"/>
              </a:ext>
            </a:extLst>
          </p:cNvPr>
          <p:cNvSpPr txBox="1">
            <a:spLocks/>
          </p:cNvSpPr>
          <p:nvPr/>
        </p:nvSpPr>
        <p:spPr>
          <a:xfrm>
            <a:off x="1544978" y="2130425"/>
            <a:ext cx="7578969" cy="2864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2165E"/>
                </a:solidFill>
                <a:latin typeface="Cabin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y-GB" sz="2200">
                <a:latin typeface="Bloom Speak OT"/>
              </a:rPr>
              <a:t>Meddyliwch am gymaint o syniadau ag y gallwch a gwnewch restr ddosbarth. </a:t>
            </a:r>
          </a:p>
          <a:p>
            <a:pPr marL="457200" indent="-457200">
              <a:buFont typeface="+mj-lt"/>
              <a:buAutoNum type="arabicPeriod"/>
            </a:pPr>
            <a:endParaRPr lang="cy-GB" sz="2200">
              <a:latin typeface="Bloom Speak OT"/>
            </a:endParaRPr>
          </a:p>
          <a:p>
            <a:pPr marL="457200" indent="-457200">
              <a:buFont typeface="+mj-lt"/>
              <a:buAutoNum type="arabicPeriod"/>
            </a:pPr>
            <a:r>
              <a:rPr lang="cy-GB" sz="2200">
                <a:latin typeface="Bloom Speak OT"/>
              </a:rPr>
              <a:t>Yna gwyliwch y fideo ar:  </a:t>
            </a:r>
            <a:r>
              <a:rPr lang="cy-GB" sz="2200">
                <a:latin typeface="Bloom Speak O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TRASH TALK:</a:t>
            </a:r>
            <a:endParaRPr lang="cy-GB" sz="2200">
              <a:latin typeface="Bloom Speak OT"/>
            </a:endParaRPr>
          </a:p>
          <a:p>
            <a:pPr marL="457200" indent="-457200">
              <a:buFont typeface="+mj-lt"/>
              <a:buAutoNum type="arabicPeriod"/>
            </a:pPr>
            <a:endParaRPr lang="cy-GB" sz="2200">
              <a:latin typeface="Bloom Speak OT"/>
            </a:endParaRPr>
          </a:p>
          <a:p>
            <a:pPr marL="457200" indent="-457200">
              <a:buFont typeface="+mj-lt"/>
              <a:buAutoNum type="arabicPeriod"/>
            </a:pPr>
            <a:r>
              <a:rPr lang="cy-GB" sz="2200">
                <a:latin typeface="Bloom Speak OT"/>
              </a:rPr>
              <a:t>Ydych chi’n gallu ychwanegu mwy i’ch rhestr? </a:t>
            </a:r>
            <a:endParaRPr lang="cy-GB" sz="2200" dirty="0">
              <a:latin typeface="Bloom Speak OT"/>
            </a:endParaRPr>
          </a:p>
        </p:txBody>
      </p:sp>
    </p:spTree>
    <p:extLst>
      <p:ext uri="{BB962C8B-B14F-4D97-AF65-F5344CB8AC3E}">
        <p14:creationId xmlns:p14="http://schemas.microsoft.com/office/powerpoint/2010/main" val="209060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5AD261-3E9A-4437-8E7B-FA74023A6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-29036"/>
            <a:ext cx="12192001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2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he Majestic Plastic Bag - A Mockumentary">
            <a:hlinkClick r:id="" action="ppaction://media"/>
            <a:extLst>
              <a:ext uri="{FF2B5EF4-FFF2-40B4-BE49-F238E27FC236}">
                <a16:creationId xmlns:a16="http://schemas.microsoft.com/office/drawing/2014/main" id="{0A78AB61-1A24-46A4-A4B4-3BE7A83494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0093" y="182562"/>
            <a:ext cx="11491814" cy="649287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175DD42-F824-465F-8137-2699D1F6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5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5AA777F-31F4-4436-9065-21AF1C9F447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6147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kern="1200">
                <a:solidFill>
                  <a:srgbClr val="02165E"/>
                </a:solidFill>
                <a:latin typeface="Passion One" panose="02000506080000020004" pitchFamily="2" charset="77"/>
                <a:ea typeface="+mj-ea"/>
                <a:cs typeface="+mj-cs"/>
              </a:defRPr>
            </a:lvl1pPr>
          </a:lstStyle>
          <a:p>
            <a:br>
              <a:rPr lang="cy-GB" sz="2800" dirty="0"/>
            </a:br>
            <a:r>
              <a:rPr lang="cy-GB" sz="2800" dirty="0">
                <a:latin typeface="Bloom Speak OT Heavy" panose="00000500000000000000" pitchFamily="50" charset="0"/>
                <a:ea typeface="+mn-ea"/>
                <a:cs typeface="+mn-cs"/>
              </a:rPr>
              <a:t>O’r Ffynhonnell i’r Môr - Lleol a Byd-eang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B75F5E9-4BBC-4921-948C-206A8542BFC7}"/>
              </a:ext>
            </a:extLst>
          </p:cNvPr>
          <p:cNvSpPr txBox="1">
            <a:spLocks/>
          </p:cNvSpPr>
          <p:nvPr/>
        </p:nvSpPr>
        <p:spPr>
          <a:xfrm>
            <a:off x="1344563" y="3279868"/>
            <a:ext cx="4210664" cy="8791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2165E"/>
                </a:solidFill>
                <a:latin typeface="Cabin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loom Speak OT" panose="00000500000000000000" pitchFamily="50" charset="0"/>
                <a:hlinkClick r:id="rId2"/>
              </a:rPr>
              <a:t>Flooding after Storm Dennis: Trail of river litter left behind - BBC News</a:t>
            </a:r>
            <a:endParaRPr lang="en-GB" dirty="0">
              <a:latin typeface="Bloom Speak OT" panose="00000500000000000000" pitchFamily="50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1154A81-8A33-40A3-974E-88E2C20C3223}"/>
              </a:ext>
            </a:extLst>
          </p:cNvPr>
          <p:cNvSpPr txBox="1">
            <a:spLocks/>
          </p:cNvSpPr>
          <p:nvPr/>
        </p:nvSpPr>
        <p:spPr>
          <a:xfrm>
            <a:off x="1344562" y="1995020"/>
            <a:ext cx="104033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2400" dirty="0">
                <a:solidFill>
                  <a:srgbClr val="02165E"/>
                </a:solidFill>
                <a:latin typeface="Bloom Speak OT"/>
              </a:rPr>
              <a:t>Gwyliwch y fideos hyn. </a:t>
            </a:r>
          </a:p>
          <a:p>
            <a:pPr marL="0" indent="0">
              <a:buNone/>
            </a:pPr>
            <a:r>
              <a:rPr lang="cy-GB" sz="2400" dirty="0">
                <a:solidFill>
                  <a:srgbClr val="02165E"/>
                </a:solidFill>
                <a:latin typeface="Bloom Speak OT"/>
              </a:rPr>
              <a:t>Sut ydyn nhw’n gwneud i chi deimlo?</a:t>
            </a:r>
          </a:p>
          <a:p>
            <a:endParaRPr lang="en-GB" sz="2600" dirty="0"/>
          </a:p>
        </p:txBody>
      </p:sp>
      <p:pic>
        <p:nvPicPr>
          <p:cNvPr id="13" name="Picture 2" descr="See the source image">
            <a:extLst>
              <a:ext uri="{FF2B5EF4-FFF2-40B4-BE49-F238E27FC236}">
                <a16:creationId xmlns:a16="http://schemas.microsoft.com/office/drawing/2014/main" id="{C2D5B2BC-514B-453F-BA25-CB2E6DFB8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22" y="1995020"/>
            <a:ext cx="4318819" cy="256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42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3" title="The World's DIRTIEST River">
            <a:hlinkClick r:id="" action="ppaction://media"/>
            <a:extLst>
              <a:ext uri="{FF2B5EF4-FFF2-40B4-BE49-F238E27FC236}">
                <a16:creationId xmlns:a16="http://schemas.microsoft.com/office/drawing/2014/main" id="{BE3D4334-6992-4FFA-9DC3-17F0881DD2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25445" y="754542"/>
            <a:ext cx="8567051" cy="48407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EA143CD-C7A4-471B-B356-5DBB236B824D}"/>
              </a:ext>
            </a:extLst>
          </p:cNvPr>
          <p:cNvSpPr txBox="1">
            <a:spLocks/>
          </p:cNvSpPr>
          <p:nvPr/>
        </p:nvSpPr>
        <p:spPr>
          <a:xfrm>
            <a:off x="274100" y="79990"/>
            <a:ext cx="10489764" cy="5346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kern="1200">
                <a:solidFill>
                  <a:srgbClr val="02165E"/>
                </a:solidFill>
                <a:latin typeface="Passion One" panose="02000506080000020004" pitchFamily="2" charset="77"/>
                <a:ea typeface="+mj-ea"/>
                <a:cs typeface="+mj-cs"/>
              </a:defRPr>
            </a:lvl1pPr>
          </a:lstStyle>
          <a:p>
            <a:br>
              <a:rPr lang="cy-GB" sz="2800" dirty="0"/>
            </a:br>
            <a:r>
              <a:rPr lang="cy-GB" sz="2800" dirty="0">
                <a:latin typeface="Bloom Speak OT Heavy" panose="00000500000000000000" pitchFamily="50" charset="0"/>
                <a:ea typeface="+mn-ea"/>
                <a:cs typeface="+mn-cs"/>
              </a:rPr>
              <a:t>O’r Ffynhonnell i’r Môr - Lleol a Byd-eang</a:t>
            </a:r>
          </a:p>
        </p:txBody>
      </p:sp>
    </p:spTree>
    <p:extLst>
      <p:ext uri="{BB962C8B-B14F-4D97-AF65-F5344CB8AC3E}">
        <p14:creationId xmlns:p14="http://schemas.microsoft.com/office/powerpoint/2010/main" val="183501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E8539D-2176-4A18-B82E-1512680095D1}"/>
              </a:ext>
            </a:extLst>
          </p:cNvPr>
          <p:cNvSpPr txBox="1">
            <a:spLocks/>
          </p:cNvSpPr>
          <p:nvPr/>
        </p:nvSpPr>
        <p:spPr>
          <a:xfrm>
            <a:off x="749710" y="1023183"/>
            <a:ext cx="10515600" cy="28105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2165E"/>
                </a:solidFill>
                <a:latin typeface="Cabin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y-GB" sz="3200">
                <a:latin typeface="Bloom Speak OT"/>
              </a:rPr>
              <a:t>Mae’r Ymddiriedolaeth Gamlesi ac Afonydd wedi amcangyfrif bod bron 60% o’r sbwriel mewn camlesi yn blastig, megis bagiau, poteli, cwpanau tafladwy a phapurau bwyd. </a:t>
            </a:r>
            <a:endParaRPr lang="cy-GB" sz="3200" dirty="0">
              <a:latin typeface="Bloom Speak O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5664A-186A-4A8E-BDBF-357D09C23E54}"/>
              </a:ext>
            </a:extLst>
          </p:cNvPr>
          <p:cNvSpPr txBox="1"/>
          <p:nvPr/>
        </p:nvSpPr>
        <p:spPr>
          <a:xfrm>
            <a:off x="1505888" y="3281516"/>
            <a:ext cx="942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3200" dirty="0">
                <a:solidFill>
                  <a:srgbClr val="02165E"/>
                </a:solidFill>
                <a:latin typeface="Bloom Speak OT"/>
              </a:rPr>
              <a:t>Sut allwn ni leihau’r eitemau hyn o’r amgylchedd? </a:t>
            </a:r>
          </a:p>
          <a:p>
            <a:pPr algn="ctr"/>
            <a:r>
              <a:rPr lang="cy-GB" sz="3200" dirty="0">
                <a:solidFill>
                  <a:srgbClr val="02165E"/>
                </a:solidFill>
                <a:latin typeface="Bloom Speak OT"/>
              </a:rPr>
              <a:t>Beth am greu cam gweithredu neu reol i’ch ysgol ddilyn? </a:t>
            </a:r>
          </a:p>
          <a:p>
            <a:pPr algn="ctr"/>
            <a:r>
              <a:rPr lang="cy-GB" sz="3200" dirty="0">
                <a:solidFill>
                  <a:srgbClr val="02165E"/>
                </a:solidFill>
                <a:latin typeface="Bloom Speak OT"/>
              </a:rPr>
              <a:t>Rhannwch y rhain gyda’r ysgol a’r Eco-Bwyllor. </a:t>
            </a:r>
          </a:p>
        </p:txBody>
      </p:sp>
    </p:spTree>
    <p:extLst>
      <p:ext uri="{BB962C8B-B14F-4D97-AF65-F5344CB8AC3E}">
        <p14:creationId xmlns:p14="http://schemas.microsoft.com/office/powerpoint/2010/main" val="119555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3A393D4-EB4F-0B4A-98D3-75572894B615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bg1"/>
                </a:solidFill>
                <a:latin typeface="Bloom Speak OT Heavy"/>
              </a:rPr>
              <a:t>#ArFrigYDon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A9C3D2-4802-4714-A107-155C7C539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34" t="53118" r="11119" b="32967"/>
          <a:stretch/>
        </p:blipFill>
        <p:spPr>
          <a:xfrm>
            <a:off x="4396154" y="4888523"/>
            <a:ext cx="7795846" cy="196947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5B27B2A-9001-401F-9C13-7B872E907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9" y="5041566"/>
            <a:ext cx="67246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F2AD5DF3-1EE2-47C1-8865-8DA021CCC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966" y="5041566"/>
            <a:ext cx="197167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315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e The Wave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W_presentation" id="{DB041E52-2A9D-A344-8952-F84C19370EA0}" vid="{038BD497-31CF-F743-800D-D22222BCE9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7F21B16058BA48B86AAD76BAD68A00" ma:contentTypeVersion="13" ma:contentTypeDescription="Create a new document." ma:contentTypeScope="" ma:versionID="939375f7537d2e83efa9c9e2bec32fae">
  <xsd:schema xmlns:xsd="http://www.w3.org/2001/XMLSchema" xmlns:xs="http://www.w3.org/2001/XMLSchema" xmlns:p="http://schemas.microsoft.com/office/2006/metadata/properties" xmlns:ns2="7462a2d9-f055-4e0b-a931-2d9f1fccad37" xmlns:ns3="17ab7feb-103c-43e2-999d-b4ab3178c1c5" targetNamespace="http://schemas.microsoft.com/office/2006/metadata/properties" ma:root="true" ma:fieldsID="9369851065caed49536b4f928f657240" ns2:_="" ns3:_="">
    <xsd:import namespace="7462a2d9-f055-4e0b-a931-2d9f1fccad37"/>
    <xsd:import namespace="17ab7feb-103c-43e2-999d-b4ab3178c1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2a2d9-f055-4e0b-a931-2d9f1fccad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b7feb-103c-43e2-999d-b4ab3178c1c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421989-BC62-47F7-8D97-CC4C67108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2B6041-B2E4-4C71-8596-E3D1F9970E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62a2d9-f055-4e0b-a931-2d9f1fccad37"/>
    <ds:schemaRef ds:uri="17ab7feb-103c-43e2-999d-b4ab3178c1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E96E22-D035-4CC2-892B-F9E4B56E513A}">
  <ds:schemaRefs>
    <ds:schemaRef ds:uri="http://purl.org/dc/elements/1.1/"/>
    <ds:schemaRef ds:uri="http://schemas.microsoft.com/office/2006/metadata/properties"/>
    <ds:schemaRef ds:uri="17ab7feb-103c-43e2-999d-b4ab3178c1c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462a2d9-f055-4e0b-a931-2d9f1fccad3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587</Words>
  <Application>Microsoft Office PowerPoint</Application>
  <PresentationFormat>Widescreen</PresentationFormat>
  <Paragraphs>48</Paragraphs>
  <Slides>11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Arial,Sans-Serif</vt:lpstr>
      <vt:lpstr>Bloom Speak OT</vt:lpstr>
      <vt:lpstr>Bloom Speak OT Heavy</vt:lpstr>
      <vt:lpstr>Cabin Medium</vt:lpstr>
      <vt:lpstr>Calibri</vt:lpstr>
      <vt:lpstr>Calibri Light</vt:lpstr>
      <vt:lpstr>Passion One</vt:lpstr>
      <vt:lpstr>Symbol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Litter  Source to Sea</dc:title>
  <dc:creator>Fran Watkin</dc:creator>
  <cp:lastModifiedBy>Alex Prescot</cp:lastModifiedBy>
  <cp:revision>24</cp:revision>
  <cp:lastPrinted>2021-11-05T16:29:29Z</cp:lastPrinted>
  <dcterms:created xsi:type="dcterms:W3CDTF">2021-08-18T09:33:41Z</dcterms:created>
  <dcterms:modified xsi:type="dcterms:W3CDTF">2022-05-24T11:16:25Z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0x010100AF7F21B16058BA48B86AAD76BAD68A00</vt:lpwstr>
  </property>
</Properties>
</file>