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 id="2147483673" r:id="rId6"/>
  </p:sldMasterIdLst>
  <p:notesMasterIdLst>
    <p:notesMasterId r:id="rId33"/>
  </p:notesMasterIdLst>
  <p:handoutMasterIdLst>
    <p:handoutMasterId r:id="rId34"/>
  </p:handoutMasterIdLst>
  <p:sldIdLst>
    <p:sldId id="333" r:id="rId7"/>
    <p:sldId id="272" r:id="rId8"/>
    <p:sldId id="334" r:id="rId9"/>
    <p:sldId id="258" r:id="rId10"/>
    <p:sldId id="353" r:id="rId11"/>
    <p:sldId id="307" r:id="rId12"/>
    <p:sldId id="351" r:id="rId13"/>
    <p:sldId id="355" r:id="rId14"/>
    <p:sldId id="361" r:id="rId15"/>
    <p:sldId id="362" r:id="rId16"/>
    <p:sldId id="363" r:id="rId17"/>
    <p:sldId id="357" r:id="rId18"/>
    <p:sldId id="356" r:id="rId19"/>
    <p:sldId id="354" r:id="rId20"/>
    <p:sldId id="365" r:id="rId21"/>
    <p:sldId id="368" r:id="rId22"/>
    <p:sldId id="366" r:id="rId23"/>
    <p:sldId id="352" r:id="rId24"/>
    <p:sldId id="279" r:id="rId25"/>
    <p:sldId id="371" r:id="rId26"/>
    <p:sldId id="267" r:id="rId27"/>
    <p:sldId id="269" r:id="rId28"/>
    <p:sldId id="271" r:id="rId29"/>
    <p:sldId id="268" r:id="rId30"/>
    <p:sldId id="270" r:id="rId31"/>
    <p:sldId id="36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8BF918-ECE5-A8F9-28EF-554E1EA58883}" name="Catherine Gemmell" initials="CG" userId="S::catherine.gemmell@mcsuk.org::3c52b8ee-59de-435e-b6cb-522d3c35276e" providerId="AD"/>
  <p188:author id="{1036E959-4D20-27AC-0E73-4976FDD715AD}" name="Laura Foster" initials="LF" userId="S::laura.foster@mcsuk.org::ad74c01c-53d4-431c-ab37-10cf3d4ecd44" providerId="AD"/>
  <p188:author id="{413F7CCC-C98A-11A4-C2D5-4C6169314A5A}" name="Gareth Cunningham" initials="GC" userId="S::gareth.cunningham@mcsuk.org::72246c7b-29a0-4b3c-9a29-4577653653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B2422-99AE-4A46-985E-0AF03245ED47}" v="1" dt="2025-11-05T15:04:05.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407" autoAdjust="0"/>
  </p:normalViewPr>
  <p:slideViewPr>
    <p:cSldViewPr snapToGrid="0">
      <p:cViewPr varScale="1">
        <p:scale>
          <a:sx n="63" d="100"/>
          <a:sy n="63" d="100"/>
        </p:scale>
        <p:origin x="239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ughes" userId="ea5cf709-299b-48d1-bfcd-74c9bb3e8bf1" providerId="ADAL" clId="{86F48F23-ADE6-477E-97FF-F298E0731EB2}"/>
    <pc:docChg chg="addSld modSld">
      <pc:chgData name="Anna Hughes" userId="ea5cf709-299b-48d1-bfcd-74c9bb3e8bf1" providerId="ADAL" clId="{86F48F23-ADE6-477E-97FF-F298E0731EB2}" dt="2025-11-05T15:34:38.196" v="287" actId="1076"/>
      <pc:docMkLst>
        <pc:docMk/>
      </pc:docMkLst>
      <pc:sldChg chg="modNotesTx">
        <pc:chgData name="Anna Hughes" userId="ea5cf709-299b-48d1-bfcd-74c9bb3e8bf1" providerId="ADAL" clId="{86F48F23-ADE6-477E-97FF-F298E0731EB2}" dt="2025-09-01T15:17:22.176" v="6" actId="20577"/>
        <pc:sldMkLst>
          <pc:docMk/>
          <pc:sldMk cId="2971441151" sldId="333"/>
        </pc:sldMkLst>
      </pc:sldChg>
      <pc:sldChg chg="add modNotesTx">
        <pc:chgData name="Anna Hughes" userId="ea5cf709-299b-48d1-bfcd-74c9bb3e8bf1" providerId="ADAL" clId="{86F48F23-ADE6-477E-97FF-F298E0731EB2}" dt="2025-09-01T15:18:31.351" v="46" actId="20577"/>
        <pc:sldMkLst>
          <pc:docMk/>
          <pc:sldMk cId="1157954931" sldId="334"/>
        </pc:sldMkLst>
      </pc:sldChg>
      <pc:sldChg chg="modSp mod">
        <pc:chgData name="Anna Hughes" userId="ea5cf709-299b-48d1-bfcd-74c9bb3e8bf1" providerId="ADAL" clId="{86F48F23-ADE6-477E-97FF-F298E0731EB2}" dt="2025-11-05T15:02:40" v="166" actId="20577"/>
        <pc:sldMkLst>
          <pc:docMk/>
          <pc:sldMk cId="462586260" sldId="361"/>
        </pc:sldMkLst>
        <pc:spChg chg="mod">
          <ac:chgData name="Anna Hughes" userId="ea5cf709-299b-48d1-bfcd-74c9bb3e8bf1" providerId="ADAL" clId="{86F48F23-ADE6-477E-97FF-F298E0731EB2}" dt="2025-11-05T15:02:40" v="166" actId="20577"/>
          <ac:spMkLst>
            <pc:docMk/>
            <pc:sldMk cId="462586260" sldId="361"/>
            <ac:spMk id="4" creationId="{9720ED8A-EAD6-C92D-4031-2D4728F36F91}"/>
          </ac:spMkLst>
        </pc:spChg>
      </pc:sldChg>
      <pc:sldChg chg="modSp mod">
        <pc:chgData name="Anna Hughes" userId="ea5cf709-299b-48d1-bfcd-74c9bb3e8bf1" providerId="ADAL" clId="{86F48F23-ADE6-477E-97FF-F298E0731EB2}" dt="2025-11-05T15:34:38.196" v="287" actId="1076"/>
        <pc:sldMkLst>
          <pc:docMk/>
          <pc:sldMk cId="1790373526" sldId="362"/>
        </pc:sldMkLst>
        <pc:spChg chg="mod">
          <ac:chgData name="Anna Hughes" userId="ea5cf709-299b-48d1-bfcd-74c9bb3e8bf1" providerId="ADAL" clId="{86F48F23-ADE6-477E-97FF-F298E0731EB2}" dt="2025-11-05T15:34:35.089" v="286" actId="20577"/>
          <ac:spMkLst>
            <pc:docMk/>
            <pc:sldMk cId="1790373526" sldId="362"/>
            <ac:spMk id="3" creationId="{804139BE-8A32-998C-329E-D1FB5DAE33DE}"/>
          </ac:spMkLst>
        </pc:spChg>
        <pc:spChg chg="mod">
          <ac:chgData name="Anna Hughes" userId="ea5cf709-299b-48d1-bfcd-74c9bb3e8bf1" providerId="ADAL" clId="{86F48F23-ADE6-477E-97FF-F298E0731EB2}" dt="2025-11-05T15:34:38.196" v="287" actId="1076"/>
          <ac:spMkLst>
            <pc:docMk/>
            <pc:sldMk cId="1790373526" sldId="362"/>
            <ac:spMk id="4" creationId="{DF88EF95-D83F-BD48-1592-3C0DFE398B1D}"/>
          </ac:spMkLst>
        </pc:spChg>
        <pc:picChg chg="mod">
          <ac:chgData name="Anna Hughes" userId="ea5cf709-299b-48d1-bfcd-74c9bb3e8bf1" providerId="ADAL" clId="{86F48F23-ADE6-477E-97FF-F298E0731EB2}" dt="2025-11-05T15:04:38.773" v="195" actId="1076"/>
          <ac:picMkLst>
            <pc:docMk/>
            <pc:sldMk cId="1790373526" sldId="362"/>
            <ac:picMk id="5" creationId="{6F4E617A-8361-2C27-F56E-F4ABD6FF888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304DC7-B1A5-4308-92FD-E5EBE38128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2D876A-E13E-479E-8E02-C4E5734789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E1F8E-F6ED-4D28-89C2-BA82F602EAA4}" type="datetimeFigureOut">
              <a:rPr lang="en-GB" smtClean="0"/>
              <a:t>05/11/2025</a:t>
            </a:fld>
            <a:endParaRPr lang="en-GB"/>
          </a:p>
        </p:txBody>
      </p:sp>
      <p:sp>
        <p:nvSpPr>
          <p:cNvPr id="4" name="Footer Placeholder 3">
            <a:extLst>
              <a:ext uri="{FF2B5EF4-FFF2-40B4-BE49-F238E27FC236}">
                <a16:creationId xmlns:a16="http://schemas.microsoft.com/office/drawing/2014/main" id="{90D75BE9-9D1E-4B39-9DB3-CA38B4A31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52491B-1901-4C5D-92B7-D2459BB0F2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C0A9A-A158-41FC-82EA-CA2B710111E7}" type="slidenum">
              <a:rPr lang="en-GB" smtClean="0"/>
              <a:t>‹#›</a:t>
            </a:fld>
            <a:endParaRPr lang="en-GB"/>
          </a:p>
        </p:txBody>
      </p:sp>
    </p:spTree>
    <p:extLst>
      <p:ext uri="{BB962C8B-B14F-4D97-AF65-F5344CB8AC3E}">
        <p14:creationId xmlns:p14="http://schemas.microsoft.com/office/powerpoint/2010/main" val="1885544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70CF0-A62D-4D84-9C2D-84B41BCB4FF4}"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7642C-E2E7-47B6-963B-5F149004E54C}" type="slidenum">
              <a:rPr lang="en-GB" smtClean="0"/>
              <a:t>‹#›</a:t>
            </a:fld>
            <a:endParaRPr lang="en-GB"/>
          </a:p>
        </p:txBody>
      </p:sp>
    </p:spTree>
    <p:extLst>
      <p:ext uri="{BB962C8B-B14F-4D97-AF65-F5344CB8AC3E}">
        <p14:creationId xmlns:p14="http://schemas.microsoft.com/office/powerpoint/2010/main" val="110385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csuk.org/news/a-legal-case-to-stop-sewage-pollution-how-did-we-get-he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csuk.org/what-you-can-do/volunteer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csuk.org/what-you-can-do/join-a-beach-clean/the-importance-of-dat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VERSION SEPT 2025</a:t>
            </a:r>
          </a:p>
          <a:p>
            <a:endParaRPr lang="en-GB" b="1" dirty="0"/>
          </a:p>
          <a:p>
            <a:r>
              <a:rPr lang="en-GB" b="1" dirty="0"/>
              <a:t>Notes for using these slides </a:t>
            </a:r>
            <a:endParaRPr lang="en-GB" dirty="0"/>
          </a:p>
          <a:p>
            <a:pPr marL="171450" indent="-171450">
              <a:buFont typeface="Arial" panose="020B0604020202020204" pitchFamily="34" charset="0"/>
              <a:buChar char="•"/>
            </a:pPr>
            <a:r>
              <a:rPr lang="en-GB" dirty="0"/>
              <a:t>You can use these slides and speaker notes when presenting this ocean pollution talk for Marine Conservation Society. </a:t>
            </a:r>
          </a:p>
          <a:p>
            <a:pPr marL="171450" indent="-171450">
              <a:buFont typeface="Arial" panose="020B0604020202020204" pitchFamily="34" charset="0"/>
              <a:buChar char="•"/>
            </a:pPr>
            <a:r>
              <a:rPr lang="en-GB" dirty="0"/>
              <a:t>You don’t need to include all the slides or all the information in the notes. </a:t>
            </a:r>
          </a:p>
          <a:p>
            <a:pPr marL="171450" indent="-171450">
              <a:buFont typeface="Arial" panose="020B0604020202020204" pitchFamily="34" charset="0"/>
              <a:buChar char="•"/>
            </a:pPr>
            <a:r>
              <a:rPr lang="en-GB" dirty="0"/>
              <a:t>Feel free to adapt the presentation to you, your audience and the duration of your talk – in fact, we encourage this! </a:t>
            </a:r>
          </a:p>
          <a:p>
            <a:pPr marL="171450" indent="-171450">
              <a:buFont typeface="Arial" panose="020B0604020202020204" pitchFamily="34" charset="0"/>
              <a:buChar char="•"/>
            </a:pPr>
            <a:r>
              <a:rPr lang="en-GB" dirty="0"/>
              <a:t>Please do not add new, unbranded slides. </a:t>
            </a:r>
          </a:p>
          <a:p>
            <a:pPr marL="171450" indent="-171450">
              <a:buFont typeface="Arial" panose="020B0604020202020204" pitchFamily="34" charset="0"/>
              <a:buChar char="•"/>
            </a:pPr>
            <a:r>
              <a:rPr lang="en-GB" dirty="0"/>
              <a:t>Please also make sure to download the latest version before each talk, as we intend this to be an ever improving and evolving presentation. For example, we will update the content to stay current in line with our campaigns and projects.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If you are using a second screen / projector and wish to see these notes while presenting, go to slide show in the top ribbon </a:t>
            </a:r>
            <a:r>
              <a:rPr lang="en-GB" dirty="0">
                <a:sym typeface="Wingdings" panose="05000000000000000000" pitchFamily="2" charset="2"/>
              </a:rPr>
              <a:t> tick “use presenter view”  then start slide show from beginning</a:t>
            </a:r>
            <a:endParaRPr lang="en-GB" dirty="0"/>
          </a:p>
          <a:p>
            <a:endParaRPr lang="en-GB" b="1" dirty="0"/>
          </a:p>
          <a:p>
            <a:r>
              <a:rPr lang="en-GB" b="1" dirty="0"/>
              <a:t>Before you start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Before starting your presentation, it is a good idea to make sure you are safe and comfortable in the space. Ask the talk organiser to remove any obstructions that may cause trip hazards, for example.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talk organiser is responsible for the talk attendees and should make sure they are all safe and comfortable before you start. </a:t>
            </a:r>
          </a:p>
          <a:p>
            <a:endParaRPr lang="en-GB" b="1" dirty="0"/>
          </a:p>
          <a:p>
            <a:r>
              <a:rPr lang="en-GB" b="1" dirty="0"/>
              <a:t>Introduce yourself! </a:t>
            </a:r>
          </a:p>
          <a:p>
            <a:r>
              <a:rPr lang="en-GB" b="0" dirty="0"/>
              <a:t>Sea Champions bring unique stories and perspective to MCS. We want you to let your audience know a little bit about your background, interests and roles within MCS.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Judge the type and size of group you are presenting to, and with that you can decide whether a round robin of introductions or similar icebreaker would be suitable.</a:t>
            </a:r>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F6B23-4649-4B99-B65B-5A065A5F609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20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You may wish to give an overview of all three nations, or hide the slides for the ones less relevant to your talk/area.</a:t>
            </a:r>
          </a:p>
          <a:p>
            <a:endParaRPr lang="en-GB" i="1" dirty="0"/>
          </a:p>
          <a:p>
            <a:r>
              <a:rPr lang="en-GB" i="1" dirty="0"/>
              <a:t>Read from the side. </a:t>
            </a:r>
          </a:p>
          <a:p>
            <a:endParaRPr lang="en-GB" i="1" dirty="0"/>
          </a:p>
          <a:p>
            <a:endParaRPr lang="en-GB" i="1" dirty="0"/>
          </a:p>
        </p:txBody>
      </p:sp>
      <p:sp>
        <p:nvSpPr>
          <p:cNvPr id="4" name="Slide Number Placeholder 3"/>
          <p:cNvSpPr>
            <a:spLocks noGrp="1"/>
          </p:cNvSpPr>
          <p:nvPr>
            <p:ph type="sldNum" sz="quarter" idx="5"/>
          </p:nvPr>
        </p:nvSpPr>
        <p:spPr/>
        <p:txBody>
          <a:bodyPr/>
          <a:lstStyle/>
          <a:p>
            <a:fld id="{8887642C-E2E7-47B6-963B-5F149004E54C}" type="slidenum">
              <a:rPr lang="en-GB" smtClean="0"/>
              <a:t>10</a:t>
            </a:fld>
            <a:endParaRPr lang="en-GB"/>
          </a:p>
        </p:txBody>
      </p:sp>
    </p:spTree>
    <p:extLst>
      <p:ext uri="{BB962C8B-B14F-4D97-AF65-F5344CB8AC3E}">
        <p14:creationId xmlns:p14="http://schemas.microsoft.com/office/powerpoint/2010/main" val="372715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You may wish to give an overview of all three nations, or hide the slides for the ones less relevant to your talk/area.</a:t>
            </a:r>
          </a:p>
          <a:p>
            <a:endParaRPr lang="en-GB" i="1" dirty="0"/>
          </a:p>
          <a:p>
            <a:r>
              <a:rPr lang="en-GB" i="1" dirty="0"/>
              <a:t>Read from the slide. </a:t>
            </a:r>
          </a:p>
          <a:p>
            <a:endParaRPr lang="en-GB" i="1" dirty="0"/>
          </a:p>
          <a:p>
            <a:pPr marL="171450" indent="-171450">
              <a:buFont typeface="Arial" panose="020B0604020202020204" pitchFamily="34" charset="0"/>
              <a:buChar char="•"/>
            </a:pPr>
            <a:r>
              <a:rPr lang="en-GB" i="1" dirty="0"/>
              <a:t>Note: </a:t>
            </a:r>
            <a:r>
              <a:rPr lang="en-GB" b="1" i="0" dirty="0">
                <a:solidFill>
                  <a:srgbClr val="474747"/>
                </a:solidFill>
                <a:effectLst/>
                <a:latin typeface="Google Sans"/>
              </a:rPr>
              <a:t>Oxo-degradable</a:t>
            </a:r>
            <a:r>
              <a:rPr lang="en-GB" b="0" i="0" dirty="0">
                <a:solidFill>
                  <a:srgbClr val="474747"/>
                </a:solidFill>
                <a:effectLst/>
                <a:latin typeface="Google Sans"/>
              </a:rPr>
              <a:t> plastics </a:t>
            </a:r>
            <a:r>
              <a:rPr lang="en-GB" b="0" i="0" dirty="0">
                <a:solidFill>
                  <a:srgbClr val="040C28"/>
                </a:solidFill>
                <a:effectLst/>
                <a:latin typeface="Google Sans"/>
              </a:rPr>
              <a:t>quickly fragment into smaller and smaller pieces, called microplastics, but don't break down at the molecular or polymer level like biodegradable and compostable plastics</a:t>
            </a:r>
            <a:r>
              <a:rPr lang="en-GB" b="0" i="0" dirty="0">
                <a:solidFill>
                  <a:srgbClr val="474747"/>
                </a:solidFill>
                <a:effectLst/>
                <a:latin typeface="Google Sans"/>
              </a:rPr>
              <a:t>. The resulting microplastics are left in the environment indefinitely. </a:t>
            </a:r>
          </a:p>
          <a:p>
            <a:pPr marL="171450" indent="-171450">
              <a:buFont typeface="Arial" panose="020B0604020202020204" pitchFamily="34" charset="0"/>
              <a:buChar char="•"/>
            </a:pPr>
            <a:r>
              <a:rPr lang="en-GB" b="0" i="0" dirty="0">
                <a:solidFill>
                  <a:srgbClr val="474747"/>
                </a:solidFill>
                <a:effectLst/>
                <a:latin typeface="Google Sans"/>
              </a:rPr>
              <a:t>We respect the Welsh Government's decision to move forward with a Deposit Return Scheme tailored to Wales. While the November 2024 announcement lacked timescales for delivery, we support the goal of implementing a Scheme in Wales by 2027, which includes glass. </a:t>
            </a:r>
          </a:p>
          <a:p>
            <a:endParaRPr lang="en-GB" i="1" dirty="0"/>
          </a:p>
        </p:txBody>
      </p:sp>
      <p:sp>
        <p:nvSpPr>
          <p:cNvPr id="4" name="Slide Number Placeholder 3"/>
          <p:cNvSpPr>
            <a:spLocks noGrp="1"/>
          </p:cNvSpPr>
          <p:nvPr>
            <p:ph type="sldNum" sz="quarter" idx="5"/>
          </p:nvPr>
        </p:nvSpPr>
        <p:spPr/>
        <p:txBody>
          <a:bodyPr/>
          <a:lstStyle/>
          <a:p>
            <a:fld id="{8887642C-E2E7-47B6-963B-5F149004E54C}" type="slidenum">
              <a:rPr lang="en-GB" smtClean="0"/>
              <a:t>11</a:t>
            </a:fld>
            <a:endParaRPr lang="en-GB"/>
          </a:p>
        </p:txBody>
      </p:sp>
    </p:spTree>
    <p:extLst>
      <p:ext uri="{BB962C8B-B14F-4D97-AF65-F5344CB8AC3E}">
        <p14:creationId xmlns:p14="http://schemas.microsoft.com/office/powerpoint/2010/main" val="356892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Microplastics are bits of plastic </a:t>
            </a:r>
            <a:r>
              <a:rPr lang="en-GB" b="1" dirty="0"/>
              <a:t>less than 5mm in size.</a:t>
            </a:r>
          </a:p>
          <a:p>
            <a:pPr marL="171450" indent="-171450">
              <a:buFont typeface="Arial" panose="020B0604020202020204" pitchFamily="34" charset="0"/>
              <a:buChar char="•"/>
            </a:pPr>
            <a:r>
              <a:rPr lang="en-GB" dirty="0"/>
              <a:t>These microplastics may be </a:t>
            </a:r>
            <a:r>
              <a:rPr lang="en-GB" b="1" dirty="0"/>
              <a:t>from products we use every day </a:t>
            </a:r>
            <a:r>
              <a:rPr lang="en-GB" dirty="0"/>
              <a:t>such as cosmetics, fibres from fishing gear and the clothes we wear, and even from our car tyres.</a:t>
            </a:r>
          </a:p>
          <a:p>
            <a:pPr marL="171450" indent="-171450">
              <a:buFont typeface="Arial" panose="020B0604020202020204" pitchFamily="34" charset="0"/>
              <a:buChar char="•"/>
            </a:pPr>
            <a:r>
              <a:rPr lang="en-GB" dirty="0"/>
              <a:t>Nearly a </a:t>
            </a:r>
            <a:r>
              <a:rPr lang="en-GB" b="1" dirty="0"/>
              <a:t>million tonnes </a:t>
            </a:r>
            <a:r>
              <a:rPr lang="en-GB" dirty="0"/>
              <a:t>goes into the sea as “primary microplastics”, meaning they’re already less than 5mm in size.</a:t>
            </a:r>
          </a:p>
          <a:p>
            <a:pPr marL="171450" indent="-171450">
              <a:buFont typeface="Arial" panose="020B0604020202020204" pitchFamily="34" charset="0"/>
              <a:buChar char="•"/>
            </a:pPr>
            <a:r>
              <a:rPr lang="en-GB" dirty="0"/>
              <a:t>The rest of the microplastics in the ocean come </a:t>
            </a:r>
            <a:r>
              <a:rPr lang="en-GB" b="1" dirty="0"/>
              <a:t>from degrading of larger plastics </a:t>
            </a:r>
            <a:r>
              <a:rPr lang="en-GB" dirty="0"/>
              <a:t>during their time in the ocean. </a:t>
            </a:r>
          </a:p>
          <a:p>
            <a:pPr marL="171450" indent="-171450">
              <a:buFont typeface="Arial" panose="020B0604020202020204" pitchFamily="34" charset="0"/>
              <a:buChar char="•"/>
            </a:pPr>
            <a:r>
              <a:rPr lang="en-GB" dirty="0"/>
              <a:t>It’s estimated that </a:t>
            </a:r>
            <a:r>
              <a:rPr lang="en-GB" b="1" dirty="0"/>
              <a:t>35% of primary microplastics come from domestic and industrial washing cycles</a:t>
            </a:r>
            <a:r>
              <a:rPr lang="en-GB" dirty="0"/>
              <a:t>. Up </a:t>
            </a:r>
            <a:r>
              <a:rPr lang="en-GB" b="0" dirty="0"/>
              <a:t>to</a:t>
            </a:r>
            <a:r>
              <a:rPr lang="en-GB" b="1" dirty="0"/>
              <a:t> 700,000 </a:t>
            </a:r>
            <a:r>
              <a:rPr lang="en-GB" dirty="0"/>
              <a:t>fibres in one cycle! We’re working with industry and government to get all washing machines fitted with a filter. </a:t>
            </a:r>
          </a:p>
          <a:p>
            <a:pPr marL="171450" indent="-171450">
              <a:buFont typeface="Arial" panose="020B0604020202020204" pitchFamily="34" charset="0"/>
              <a:buChar char="•"/>
            </a:pPr>
            <a:r>
              <a:rPr lang="en-GB" b="1" dirty="0"/>
              <a:t>Road run-off </a:t>
            </a:r>
            <a:r>
              <a:rPr lang="en-GB" dirty="0"/>
              <a:t>acts as a major pathway to the ocean. It is estimated that around </a:t>
            </a:r>
            <a:r>
              <a:rPr lang="en-GB" b="1" dirty="0"/>
              <a:t>28% </a:t>
            </a:r>
            <a:r>
              <a:rPr lang="en-GB" dirty="0"/>
              <a:t>of microplastics that end up in the environment are caused by tyre wear, plus more from paints. </a:t>
            </a:r>
          </a:p>
          <a:p>
            <a:pPr marL="171450" indent="-171450">
              <a:buFont typeface="Arial" panose="020B0604020202020204" pitchFamily="34" charset="0"/>
              <a:buChar char="•"/>
            </a:pPr>
            <a:r>
              <a:rPr lang="en-GB" dirty="0"/>
              <a:t>We’re calling on UK governments and the automotive industry to produce a roadmap for reducing microplastics from roads.</a:t>
            </a:r>
          </a:p>
          <a:p>
            <a:pPr marL="171450" indent="-171450">
              <a:buFont typeface="Arial" panose="020B0604020202020204" pitchFamily="34" charset="0"/>
              <a:buChar char="•"/>
            </a:pPr>
            <a:r>
              <a:rPr lang="en-GB" dirty="0"/>
              <a:t>Some products, such as decorative glitter, have plastic and microplastics </a:t>
            </a:r>
            <a:r>
              <a:rPr lang="en-GB" b="1" dirty="0"/>
              <a:t>intentionally</a:t>
            </a:r>
            <a:r>
              <a:rPr lang="en-GB" dirty="0"/>
              <a:t> added to them. We're calling for a ban on all intentionally added microplastics.</a:t>
            </a:r>
          </a:p>
          <a:p>
            <a:pPr marL="171450" indent="-171450">
              <a:buFont typeface="Arial" panose="020B0604020202020204" pitchFamily="34" charset="0"/>
              <a:buChar char="•"/>
            </a:pPr>
            <a:r>
              <a:rPr lang="en-GB" dirty="0"/>
              <a:t>We’re also working with other organisations to prevent plastic pellets pollution. </a:t>
            </a:r>
          </a:p>
          <a:p>
            <a:pPr marL="171450" indent="-171450">
              <a:buFont typeface="Arial" panose="020B0604020202020204" pitchFamily="34" charset="0"/>
              <a:buChar char="•"/>
            </a:pPr>
            <a:r>
              <a:rPr lang="en-GB" dirty="0"/>
              <a:t>If you have time, show this video about ocean threads: https://vimeo.com/481186590 </a:t>
            </a:r>
          </a:p>
        </p:txBody>
      </p:sp>
      <p:sp>
        <p:nvSpPr>
          <p:cNvPr id="4" name="Slide Number Placeholder 3"/>
          <p:cNvSpPr>
            <a:spLocks noGrp="1"/>
          </p:cNvSpPr>
          <p:nvPr>
            <p:ph type="sldNum" sz="quarter" idx="5"/>
          </p:nvPr>
        </p:nvSpPr>
        <p:spPr/>
        <p:txBody>
          <a:bodyPr/>
          <a:lstStyle/>
          <a:p>
            <a:fld id="{8887642C-E2E7-47B6-963B-5F149004E54C}" type="slidenum">
              <a:rPr lang="en-GB" smtClean="0"/>
              <a:t>12</a:t>
            </a:fld>
            <a:endParaRPr lang="en-GB"/>
          </a:p>
        </p:txBody>
      </p:sp>
    </p:spTree>
    <p:extLst>
      <p:ext uri="{BB962C8B-B14F-4D97-AF65-F5344CB8AC3E}">
        <p14:creationId xmlns:p14="http://schemas.microsoft.com/office/powerpoint/2010/main" val="325454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232332"/>
                </a:solidFill>
                <a:effectLst/>
                <a:latin typeface="+mn-lt"/>
              </a:rPr>
              <a:t>Single-use plastic cigarette filters are </a:t>
            </a:r>
            <a:r>
              <a:rPr lang="en-GB" b="1" i="0" dirty="0">
                <a:solidFill>
                  <a:srgbClr val="232332"/>
                </a:solidFill>
                <a:effectLst/>
                <a:latin typeface="+mn-lt"/>
              </a:rPr>
              <a:t>consistently in the top 5 items </a:t>
            </a:r>
            <a:r>
              <a:rPr lang="en-GB" b="0" i="0" dirty="0">
                <a:solidFill>
                  <a:srgbClr val="232332"/>
                </a:solidFill>
                <a:effectLst/>
                <a:latin typeface="+mn-lt"/>
              </a:rPr>
              <a:t>found on UK beaches during our Great British Beach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444444"/>
                </a:solidFill>
                <a:effectLst/>
                <a:latin typeface="+mn-lt"/>
              </a:rPr>
              <a:t>Filters can take around </a:t>
            </a:r>
            <a:r>
              <a:rPr lang="en-GB" b="1" i="0" dirty="0">
                <a:solidFill>
                  <a:srgbClr val="444444"/>
                </a:solidFill>
                <a:effectLst/>
                <a:latin typeface="+mn-lt"/>
              </a:rPr>
              <a:t>14 years </a:t>
            </a:r>
            <a:r>
              <a:rPr lang="en-GB" b="0" i="0" dirty="0">
                <a:solidFill>
                  <a:srgbClr val="444444"/>
                </a:solidFill>
                <a:effectLst/>
                <a:latin typeface="+mn-lt"/>
              </a:rPr>
              <a:t>to degrade while releasing a cocktail of chemicals, as well as microplastics, into the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dirty="0">
                <a:solidFill>
                  <a:srgbClr val="444444"/>
                </a:solidFill>
                <a:effectLst/>
                <a:latin typeface="+mn-lt"/>
              </a:rPr>
              <a:t>Recycling disposable vapes is tricky</a:t>
            </a:r>
            <a:r>
              <a:rPr lang="en-GB" b="0" i="0" dirty="0">
                <a:solidFill>
                  <a:srgbClr val="444444"/>
                </a:solidFill>
                <a:effectLst/>
                <a:latin typeface="+mn-lt"/>
              </a:rPr>
              <a:t>, as they contain several different materials, including plastic, copper, lithium, and many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dirty="0">
                <a:solidFill>
                  <a:srgbClr val="444444"/>
                </a:solidFill>
                <a:effectLst/>
                <a:latin typeface="+mn-lt"/>
              </a:rPr>
              <a:t>Laura Young</a:t>
            </a:r>
            <a:r>
              <a:rPr lang="en-GB" b="0" i="0" dirty="0">
                <a:solidFill>
                  <a:srgbClr val="444444"/>
                </a:solidFill>
                <a:effectLst/>
                <a:latin typeface="+mn-lt"/>
              </a:rPr>
              <a:t>, environmental activist and member of our Youth Ocean Network, has been leading the </a:t>
            </a:r>
            <a:r>
              <a:rPr lang="en-GB" b="1" i="0" dirty="0">
                <a:solidFill>
                  <a:srgbClr val="444444"/>
                </a:solidFill>
                <a:effectLst/>
                <a:latin typeface="+mn-lt"/>
              </a:rPr>
              <a:t>#BanDisposableVapes campaign</a:t>
            </a:r>
            <a:r>
              <a:rPr lang="en-GB" b="0" i="0" dirty="0">
                <a:solidFill>
                  <a:srgbClr val="444444"/>
                </a:solidFill>
                <a:effectLst/>
                <a:latin typeface="+mn-lt"/>
              </a:rPr>
              <a:t>, affecting change across the UK.</a:t>
            </a:r>
            <a:endParaRPr lang="en-GB" b="0" i="0" dirty="0">
              <a:solidFill>
                <a:srgbClr val="232332"/>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444444"/>
                </a:solidFill>
                <a:effectLst/>
                <a:latin typeface="+mn-lt"/>
              </a:rPr>
              <a:t>Due to the work of Laura and others, </a:t>
            </a:r>
            <a:r>
              <a:rPr lang="en-GB" b="0" i="0" dirty="0">
                <a:solidFill>
                  <a:srgbClr val="141414"/>
                </a:solidFill>
                <a:effectLst/>
                <a:latin typeface="+mn-lt"/>
              </a:rPr>
              <a:t>a </a:t>
            </a:r>
            <a:r>
              <a:rPr lang="en-GB" b="1" i="0" dirty="0">
                <a:solidFill>
                  <a:srgbClr val="141414"/>
                </a:solidFill>
                <a:effectLst/>
                <a:latin typeface="+mn-lt"/>
              </a:rPr>
              <a:t>ban on disposable vapes, was announced in Jan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From 1 June 2025, it is illegal for businesses to sell or supply single-use vapes!</a:t>
            </a:r>
            <a:endParaRPr lang="en-GB" b="0" i="0" dirty="0">
              <a:solidFill>
                <a:srgbClr val="444444"/>
              </a:solidFill>
              <a:effectLst/>
              <a:latin typeface="+mn-lt"/>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887642C-E2E7-47B6-963B-5F149004E54C}" type="slidenum">
              <a:rPr lang="en-GB" smtClean="0"/>
              <a:t>13</a:t>
            </a:fld>
            <a:endParaRPr lang="en-GB"/>
          </a:p>
        </p:txBody>
      </p:sp>
    </p:spTree>
    <p:extLst>
      <p:ext uri="{BB962C8B-B14F-4D97-AF65-F5344CB8AC3E}">
        <p14:creationId xmlns:p14="http://schemas.microsoft.com/office/powerpoint/2010/main" val="2851154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dirty="0">
                <a:latin typeface="+mn-lt"/>
                <a:cs typeface="Poppins ExtraBold" panose="00000900000000000000" pitchFamily="2" charset="0"/>
              </a:rPr>
              <a:t>Raw, untreated waste </a:t>
            </a:r>
            <a:r>
              <a:rPr lang="en-GB" b="0" dirty="0">
                <a:latin typeface="+mn-lt"/>
                <a:cs typeface="Poppins ExtraBold" panose="00000900000000000000" pitchFamily="2" charset="0"/>
              </a:rPr>
              <a:t>contains</a:t>
            </a:r>
            <a:r>
              <a:rPr lang="en-GB" b="1" dirty="0">
                <a:latin typeface="+mn-lt"/>
                <a:cs typeface="Poppins ExtraBold" panose="00000900000000000000" pitchFamily="2" charset="0"/>
              </a:rPr>
              <a:t> viruses and bacteria</a:t>
            </a:r>
            <a:r>
              <a:rPr lang="en-GB" dirty="0">
                <a:latin typeface="+mn-lt"/>
                <a:cs typeface="Poppins ExtraBold" panose="00000900000000000000" pitchFamily="2" charset="0"/>
              </a:rPr>
              <a:t>, as well as </a:t>
            </a:r>
            <a:r>
              <a:rPr lang="en-GB" b="1" dirty="0">
                <a:latin typeface="+mn-lt"/>
                <a:cs typeface="Poppins ExtraBold" panose="00000900000000000000" pitchFamily="2" charset="0"/>
              </a:rPr>
              <a:t>chemicals</a:t>
            </a:r>
            <a:r>
              <a:rPr lang="en-GB" dirty="0">
                <a:latin typeface="+mn-lt"/>
                <a:cs typeface="Poppins ExtraBold" panose="00000900000000000000" pitchFamily="2" charset="0"/>
              </a:rPr>
              <a:t> (e.g. from cleaning) and </a:t>
            </a:r>
            <a:r>
              <a:rPr lang="en-GB" b="1" dirty="0">
                <a:latin typeface="+mn-lt"/>
                <a:cs typeface="Poppins ExtraBold" panose="00000900000000000000" pitchFamily="2" charset="0"/>
              </a:rPr>
              <a:t>microplastics</a:t>
            </a:r>
            <a:r>
              <a:rPr lang="en-GB" dirty="0">
                <a:latin typeface="+mn-lt"/>
                <a:cs typeface="Poppins ExtraBold" panose="00000900000000000000" pitchFamily="2" charset="0"/>
              </a:rPr>
              <a:t>.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dirty="0">
                <a:latin typeface="+mn-lt"/>
                <a:cs typeface="Poppins ExtraBold" panose="00000900000000000000" pitchFamily="2" charset="0"/>
              </a:rPr>
              <a:t>Unfortunately, undegradable flushed items like wet wipes and sanitary products are common finds on our beaches.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dirty="0">
                <a:latin typeface="+mn-lt"/>
                <a:cs typeface="Poppins ExtraBold" panose="00000900000000000000" pitchFamily="2" charset="0"/>
              </a:rPr>
              <a:t>But how do sewage and sewage related products reach our beaches and oceans?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0" i="0" dirty="0">
                <a:solidFill>
                  <a:srgbClr val="444444"/>
                </a:solidFill>
                <a:effectLst/>
                <a:latin typeface="+mn-lt"/>
              </a:rPr>
              <a:t>Many of our sewer pipes in the UK </a:t>
            </a:r>
            <a:r>
              <a:rPr lang="en-GB" b="1" i="0" dirty="0">
                <a:solidFill>
                  <a:srgbClr val="444444"/>
                </a:solidFill>
                <a:effectLst/>
                <a:latin typeface="+mn-lt"/>
              </a:rPr>
              <a:t>collect both rainwater and sewage</a:t>
            </a:r>
            <a:r>
              <a:rPr lang="en-GB" b="0" i="0" dirty="0">
                <a:solidFill>
                  <a:srgbClr val="444444"/>
                </a:solidFill>
                <a:effectLst/>
                <a:latin typeface="+mn-lt"/>
              </a:rPr>
              <a:t>. Safety valves (also known as </a:t>
            </a:r>
            <a:r>
              <a:rPr lang="en-GB" b="1" i="0" dirty="0">
                <a:solidFill>
                  <a:srgbClr val="444444"/>
                </a:solidFill>
                <a:effectLst/>
                <a:latin typeface="+mn-lt"/>
              </a:rPr>
              <a:t>storm overflows</a:t>
            </a:r>
            <a:r>
              <a:rPr lang="en-GB" b="0" i="0" dirty="0">
                <a:solidFill>
                  <a:srgbClr val="444444"/>
                </a:solidFill>
                <a:effectLst/>
                <a:latin typeface="+mn-lt"/>
              </a:rPr>
              <a:t>) were built into them to stop flooding during periods of very heavy rainfall. These storm overflows allow untreated sewage to spill into our rivers, estuaries and seas.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1" i="0" dirty="0">
                <a:solidFill>
                  <a:srgbClr val="444444"/>
                </a:solidFill>
                <a:effectLst/>
                <a:latin typeface="+mn-lt"/>
              </a:rPr>
              <a:t>Water companies have become too reliant on using storm overflows </a:t>
            </a:r>
            <a:r>
              <a:rPr lang="en-GB" b="0" i="0" dirty="0">
                <a:solidFill>
                  <a:srgbClr val="444444"/>
                </a:solidFill>
                <a:effectLst/>
                <a:latin typeface="+mn-lt"/>
              </a:rPr>
              <a:t>to dump raw sewage in our waters, rather than improve their infrastructure.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0" i="0" dirty="0">
                <a:solidFill>
                  <a:srgbClr val="444444"/>
                </a:solidFill>
                <a:effectLst/>
                <a:latin typeface="+mn-lt"/>
              </a:rPr>
              <a:t>Sewage damages the health of marine habitats by compromising water quality, which can prevent precious ecosystems like seagrass from surviving.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0" i="0" dirty="0">
                <a:solidFill>
                  <a:srgbClr val="444444"/>
                </a:solidFill>
                <a:effectLst/>
                <a:latin typeface="+mn-lt"/>
              </a:rPr>
              <a:t>Sewage also looks and smells unpleasant and can cause serious </a:t>
            </a:r>
            <a:r>
              <a:rPr lang="en-GB" b="1" i="0" dirty="0">
                <a:solidFill>
                  <a:srgbClr val="444444"/>
                </a:solidFill>
                <a:effectLst/>
                <a:latin typeface="+mn-lt"/>
              </a:rPr>
              <a:t>illness</a:t>
            </a:r>
            <a:r>
              <a:rPr lang="en-GB" b="0" i="0" dirty="0">
                <a:solidFill>
                  <a:srgbClr val="444444"/>
                </a:solidFill>
                <a:effectLst/>
                <a:latin typeface="+mn-lt"/>
              </a:rPr>
              <a:t>, which makes swimming or spending time at the beach less safe and accessible.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dirty="0">
              <a:latin typeface="+mn-lt"/>
              <a:cs typeface="Poppins ExtraBold" panose="00000900000000000000" pitchFamily="2" charset="0"/>
            </a:endParaRPr>
          </a:p>
          <a:p>
            <a:pPr marL="342900" lvl="0" indent="-342900">
              <a:lnSpc>
                <a:spcPct val="107000"/>
              </a:lnSpc>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87642C-E2E7-47B6-963B-5F149004E54C}" type="slidenum">
              <a:rPr lang="en-GB" smtClean="0"/>
              <a:t>14</a:t>
            </a:fld>
            <a:endParaRPr lang="en-GB"/>
          </a:p>
        </p:txBody>
      </p:sp>
    </p:spTree>
    <p:extLst>
      <p:ext uri="{BB962C8B-B14F-4D97-AF65-F5344CB8AC3E}">
        <p14:creationId xmlns:p14="http://schemas.microsoft.com/office/powerpoint/2010/main" val="101258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100" i="0" dirty="0">
                <a:effectLst/>
                <a:latin typeface="+mn-lt"/>
                <a:ea typeface="Calibri" panose="020F0502020204030204" pitchFamily="34" charset="0"/>
                <a:cs typeface="Arial" panose="020B0604020202020204" pitchFamily="34" charset="0"/>
              </a:rPr>
              <a:t>Pollution affecting water quality at the coast comes from three main sources : water draining from </a:t>
            </a:r>
            <a:r>
              <a:rPr lang="en-GB" sz="1100" b="1" i="0" dirty="0">
                <a:effectLst/>
                <a:latin typeface="+mn-lt"/>
                <a:ea typeface="Calibri" panose="020F0502020204030204" pitchFamily="34" charset="0"/>
                <a:cs typeface="Arial" panose="020B0604020202020204" pitchFamily="34" charset="0"/>
              </a:rPr>
              <a:t>agricultural land and towns </a:t>
            </a:r>
            <a:r>
              <a:rPr lang="en-GB" sz="1100" i="0" dirty="0">
                <a:effectLst/>
                <a:latin typeface="+mn-lt"/>
                <a:ea typeface="Calibri" panose="020F0502020204030204" pitchFamily="34" charset="0"/>
                <a:cs typeface="Arial" panose="020B0604020202020204" pitchFamily="34" charset="0"/>
              </a:rPr>
              <a:t>during heavy rain; </a:t>
            </a:r>
            <a:r>
              <a:rPr lang="en-GB" sz="1100" b="1" i="0" dirty="0">
                <a:effectLst/>
                <a:latin typeface="+mn-lt"/>
                <a:ea typeface="Calibri" panose="020F0502020204030204" pitchFamily="34" charset="0"/>
                <a:cs typeface="Arial" panose="020B0604020202020204" pitchFamily="34" charset="0"/>
              </a:rPr>
              <a:t>sewage pollution </a:t>
            </a:r>
            <a:r>
              <a:rPr lang="en-GB" sz="1100" i="0" dirty="0">
                <a:effectLst/>
                <a:latin typeface="+mn-lt"/>
                <a:ea typeface="Calibri" panose="020F0502020204030204" pitchFamily="34" charset="0"/>
                <a:cs typeface="Arial" panose="020B0604020202020204" pitchFamily="34" charset="0"/>
              </a:rPr>
              <a:t>from combined sewer overflows; and </a:t>
            </a:r>
            <a:r>
              <a:rPr lang="en-GB" sz="1100" b="1" i="0" dirty="0">
                <a:effectLst/>
                <a:latin typeface="+mn-lt"/>
                <a:ea typeface="Calibri" panose="020F0502020204030204" pitchFamily="34" charset="0"/>
                <a:cs typeface="Arial" panose="020B0604020202020204" pitchFamily="34" charset="0"/>
              </a:rPr>
              <a:t>misconnections</a:t>
            </a:r>
            <a:r>
              <a:rPr lang="en-GB" sz="1100" i="0" dirty="0">
                <a:effectLst/>
                <a:latin typeface="+mn-lt"/>
                <a:ea typeface="Calibri" panose="020F0502020204030204" pitchFamily="34" charset="0"/>
                <a:cs typeface="Arial" panose="020B0604020202020204" pitchFamily="34" charset="0"/>
              </a:rPr>
              <a:t>, where homes and businesses drain waste water into surface water pipes instead of the foul sewer.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100" b="0" i="0" dirty="0">
                <a:solidFill>
                  <a:srgbClr val="232332"/>
                </a:solidFill>
                <a:effectLst/>
                <a:latin typeface="+mn-lt"/>
              </a:rPr>
              <a:t>For more than 30 years we have campaigned for better water quality.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100" b="0" i="0" dirty="0">
                <a:solidFill>
                  <a:srgbClr val="444444"/>
                </a:solidFill>
                <a:effectLst/>
                <a:latin typeface="+mn-lt"/>
              </a:rPr>
              <a:t>By highlighting which beaches were </a:t>
            </a:r>
            <a:r>
              <a:rPr lang="en-GB" sz="1100" b="1" i="0" dirty="0">
                <a:solidFill>
                  <a:srgbClr val="444444"/>
                </a:solidFill>
                <a:effectLst/>
                <a:latin typeface="+mn-lt"/>
              </a:rPr>
              <a:t>too dirty to swim in</a:t>
            </a:r>
            <a:r>
              <a:rPr lang="en-GB" sz="1100" b="0" i="0" dirty="0">
                <a:solidFill>
                  <a:srgbClr val="444444"/>
                </a:solidFill>
                <a:effectLst/>
                <a:latin typeface="+mn-lt"/>
              </a:rPr>
              <a:t>, we put pressure on governments and environmental regulators to introduce better legislation to protect bathing water quality.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100" b="0" i="0" dirty="0">
                <a:solidFill>
                  <a:srgbClr val="444444"/>
                </a:solidFill>
                <a:effectLst/>
                <a:latin typeface="+mn-lt"/>
              </a:rPr>
              <a:t>At the moment, the UK governments plans are </a:t>
            </a:r>
            <a:r>
              <a:rPr lang="en-GB" sz="1100" b="1" i="0" dirty="0">
                <a:solidFill>
                  <a:srgbClr val="444444"/>
                </a:solidFill>
                <a:effectLst/>
                <a:latin typeface="+mn-lt"/>
              </a:rPr>
              <a:t>happening slowly</a:t>
            </a:r>
            <a:r>
              <a:rPr lang="en-GB" sz="1100" b="0" i="0" dirty="0">
                <a:solidFill>
                  <a:srgbClr val="444444"/>
                </a:solidFill>
                <a:effectLst/>
                <a:latin typeface="+mn-lt"/>
              </a:rPr>
              <a:t>, and the changes are not drastic enough</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100" b="0" i="0" dirty="0">
                <a:solidFill>
                  <a:srgbClr val="444444"/>
                </a:solidFill>
                <a:effectLst/>
                <a:latin typeface="+mn-lt"/>
              </a:rPr>
              <a:t>To protect water quality, we asked the UK Government:</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100" b="0" i="0" dirty="0">
                <a:solidFill>
                  <a:srgbClr val="444444"/>
                </a:solidFill>
                <a:effectLst/>
                <a:latin typeface="+mn-lt"/>
              </a:rPr>
              <a:t>For </a:t>
            </a:r>
            <a:r>
              <a:rPr lang="en-GB" sz="1100" b="1" i="0" dirty="0">
                <a:solidFill>
                  <a:srgbClr val="444444"/>
                </a:solidFill>
                <a:effectLst/>
                <a:latin typeface="+mn-lt"/>
              </a:rPr>
              <a:t>estuaries and coastal waters to be protected </a:t>
            </a:r>
            <a:r>
              <a:rPr lang="en-GB" sz="1100" b="0" i="0" dirty="0">
                <a:solidFill>
                  <a:srgbClr val="444444"/>
                </a:solidFill>
                <a:effectLst/>
                <a:latin typeface="+mn-lt"/>
              </a:rPr>
              <a:t>from sewage overflow – until recently, they were only protected at bathing water sites. </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100" b="0" i="0" dirty="0">
                <a:solidFill>
                  <a:srgbClr val="444444"/>
                </a:solidFill>
                <a:effectLst/>
                <a:latin typeface="+mn-lt"/>
              </a:rPr>
              <a:t>All </a:t>
            </a:r>
            <a:r>
              <a:rPr lang="en-GB" sz="1100" b="1" i="0" dirty="0">
                <a:solidFill>
                  <a:srgbClr val="444444"/>
                </a:solidFill>
                <a:effectLst/>
                <a:latin typeface="+mn-lt"/>
              </a:rPr>
              <a:t>marine protected areas </a:t>
            </a:r>
            <a:r>
              <a:rPr lang="en-GB" sz="1100" b="0" i="0" dirty="0">
                <a:solidFill>
                  <a:srgbClr val="444444"/>
                </a:solidFill>
                <a:effectLst/>
                <a:latin typeface="+mn-lt"/>
              </a:rPr>
              <a:t>(MPAs) to be protected from sewage overflow by including them ALL as high priority sites. </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100" b="0" i="0" dirty="0">
                <a:solidFill>
                  <a:srgbClr val="444444"/>
                </a:solidFill>
                <a:effectLst/>
                <a:latin typeface="+mn-lt"/>
              </a:rPr>
              <a:t>Implement </a:t>
            </a:r>
            <a:r>
              <a:rPr lang="en-GB" sz="1100" b="1" i="0" dirty="0">
                <a:solidFill>
                  <a:srgbClr val="444444"/>
                </a:solidFill>
                <a:effectLst/>
                <a:latin typeface="+mn-lt"/>
              </a:rPr>
              <a:t>upstream solutions </a:t>
            </a:r>
            <a:r>
              <a:rPr lang="en-GB" sz="1100" b="0" i="0" dirty="0">
                <a:solidFill>
                  <a:srgbClr val="444444"/>
                </a:solidFill>
                <a:effectLst/>
                <a:latin typeface="+mn-lt"/>
              </a:rPr>
              <a:t>to stop harmful chemicals and microplastics at source.</a:t>
            </a:r>
            <a:endParaRPr lang="en-GB" sz="1100" b="0" i="0" dirty="0">
              <a:solidFill>
                <a:srgbClr val="232332"/>
              </a:solidFill>
              <a:effectLst/>
              <a:latin typeface="+mn-lt"/>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dirty="0"/>
          </a:p>
        </p:txBody>
      </p:sp>
      <p:sp>
        <p:nvSpPr>
          <p:cNvPr id="4" name="Slide Number Placeholder 3"/>
          <p:cNvSpPr>
            <a:spLocks noGrp="1"/>
          </p:cNvSpPr>
          <p:nvPr>
            <p:ph type="sldNum" sz="quarter" idx="5"/>
          </p:nvPr>
        </p:nvSpPr>
        <p:spPr/>
        <p:txBody>
          <a:bodyPr/>
          <a:lstStyle/>
          <a:p>
            <a:fld id="{8887642C-E2E7-47B6-963B-5F149004E54C}" type="slidenum">
              <a:rPr lang="en-GB" smtClean="0"/>
              <a:t>15</a:t>
            </a:fld>
            <a:endParaRPr lang="en-GB"/>
          </a:p>
        </p:txBody>
      </p:sp>
    </p:spTree>
    <p:extLst>
      <p:ext uri="{BB962C8B-B14F-4D97-AF65-F5344CB8AC3E}">
        <p14:creationId xmlns:p14="http://schemas.microsoft.com/office/powerpoint/2010/main" val="1737684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dirty="0">
                <a:latin typeface="+mn-lt"/>
              </a:rPr>
              <a:t>Stop Sewage Pollution – sewage free seas </a:t>
            </a:r>
          </a:p>
          <a:p>
            <a:pPr marL="171450" indent="-171450">
              <a:buFontTx/>
              <a:buChar char="-"/>
            </a:pPr>
            <a:r>
              <a:rPr lang="en-GB" b="0" i="0" dirty="0">
                <a:solidFill>
                  <a:srgbClr val="444444"/>
                </a:solidFill>
                <a:effectLst/>
                <a:latin typeface="+mn-lt"/>
              </a:rPr>
              <a:t>In November 2022, we took the necessary step of </a:t>
            </a:r>
            <a:r>
              <a:rPr lang="en-GB" b="0" i="0" u="none" strike="noStrike" dirty="0">
                <a:solidFill>
                  <a:srgbClr val="0A606B"/>
                </a:solidFill>
                <a:effectLst/>
                <a:latin typeface="+mn-lt"/>
                <a:hlinkClick r:id="rId3"/>
              </a:rPr>
              <a:t>joining as a co-claimant</a:t>
            </a:r>
            <a:r>
              <a:rPr lang="en-GB" b="0" i="0" dirty="0">
                <a:solidFill>
                  <a:srgbClr val="444444"/>
                </a:solidFill>
                <a:effectLst/>
                <a:latin typeface="+mn-lt"/>
              </a:rPr>
              <a:t> in a </a:t>
            </a:r>
            <a:r>
              <a:rPr lang="en-GB" b="1" i="0" dirty="0">
                <a:solidFill>
                  <a:srgbClr val="444444"/>
                </a:solidFill>
                <a:effectLst/>
                <a:latin typeface="+mn-lt"/>
              </a:rPr>
              <a:t>legal challenge </a:t>
            </a:r>
            <a:r>
              <a:rPr lang="en-GB" b="0" i="0" dirty="0">
                <a:solidFill>
                  <a:srgbClr val="444444"/>
                </a:solidFill>
                <a:effectLst/>
                <a:latin typeface="+mn-lt"/>
              </a:rPr>
              <a:t>to compel the UK Government to rewrite its Storm Overflows Discharge Reduction Plan.</a:t>
            </a:r>
          </a:p>
          <a:p>
            <a:pPr marL="171450" indent="-171450">
              <a:buFontTx/>
              <a:buChar char="-"/>
            </a:pPr>
            <a:r>
              <a:rPr lang="en-GB" b="0" i="0" dirty="0">
                <a:solidFill>
                  <a:srgbClr val="444444"/>
                </a:solidFill>
                <a:effectLst/>
                <a:latin typeface="+mn-lt"/>
              </a:rPr>
              <a:t>In July 2023, </a:t>
            </a:r>
            <a:r>
              <a:rPr lang="en-GB" b="1" i="0" dirty="0">
                <a:solidFill>
                  <a:srgbClr val="444444"/>
                </a:solidFill>
                <a:effectLst/>
                <a:latin typeface="+mn-lt"/>
              </a:rPr>
              <a:t>we had our day in High Court</a:t>
            </a:r>
            <a:r>
              <a:rPr lang="en-GB" b="0" i="0" dirty="0">
                <a:solidFill>
                  <a:srgbClr val="444444"/>
                </a:solidFill>
                <a:effectLst/>
                <a:latin typeface="+mn-lt"/>
              </a:rPr>
              <a:t>!</a:t>
            </a:r>
          </a:p>
          <a:p>
            <a:pPr marL="171450" indent="-171450">
              <a:buFontTx/>
              <a:buChar char="-"/>
            </a:pPr>
            <a:r>
              <a:rPr lang="en-GB" b="0" i="0" dirty="0">
                <a:solidFill>
                  <a:srgbClr val="444444"/>
                </a:solidFill>
                <a:effectLst/>
                <a:latin typeface="+mn-lt"/>
              </a:rPr>
              <a:t>On 15th September 2023, the High Court dismissed our case. Although we didn’t get the result we wanted, we were not disheartened.</a:t>
            </a:r>
          </a:p>
          <a:p>
            <a:pPr marL="171450" indent="-171450">
              <a:buFontTx/>
              <a:buChar char="-"/>
            </a:pPr>
            <a:r>
              <a:rPr lang="en-GB" b="0" i="0" dirty="0">
                <a:solidFill>
                  <a:srgbClr val="444444"/>
                </a:solidFill>
                <a:effectLst/>
                <a:latin typeface="+mn-lt"/>
              </a:rPr>
              <a:t>The evidence we provided as part of our legal challenge was so compelling that, in the run-up to the hearing, the UK Government </a:t>
            </a:r>
            <a:r>
              <a:rPr lang="en-GB" b="1" i="0" dirty="0">
                <a:solidFill>
                  <a:srgbClr val="444444"/>
                </a:solidFill>
                <a:effectLst/>
                <a:latin typeface="+mn-lt"/>
              </a:rPr>
              <a:t>launched a consultation</a:t>
            </a:r>
            <a:r>
              <a:rPr lang="en-GB" b="0" i="0" dirty="0">
                <a:solidFill>
                  <a:srgbClr val="444444"/>
                </a:solidFill>
                <a:effectLst/>
                <a:latin typeface="+mn-lt"/>
              </a:rPr>
              <a:t>.</a:t>
            </a:r>
          </a:p>
          <a:p>
            <a:pPr marL="171450" indent="-171450">
              <a:buFontTx/>
              <a:buChar char="-"/>
            </a:pPr>
            <a:r>
              <a:rPr lang="en-GB" b="0" i="0" dirty="0">
                <a:solidFill>
                  <a:srgbClr val="444444"/>
                </a:solidFill>
                <a:effectLst/>
                <a:latin typeface="+mn-lt"/>
              </a:rPr>
              <a:t>On 25th September 2023, the UK Government responded to the public consultation by announcing that all storm overflows in England will now be included in the Plan, </a:t>
            </a:r>
            <a:r>
              <a:rPr lang="en-GB" b="1" i="0" dirty="0">
                <a:solidFill>
                  <a:srgbClr val="444444"/>
                </a:solidFill>
                <a:effectLst/>
                <a:latin typeface="+mn-lt"/>
              </a:rPr>
              <a:t>including all coastal waters and estuaries!</a:t>
            </a:r>
            <a:endParaRPr lang="en-GB" b="0" dirty="0">
              <a:latin typeface="+mn-lt"/>
            </a:endParaRPr>
          </a:p>
          <a:p>
            <a:pPr marL="0" indent="0">
              <a:buNone/>
            </a:pPr>
            <a:endParaRPr lang="en-GB" b="0" dirty="0">
              <a:latin typeface="+mn-lt"/>
            </a:endParaRPr>
          </a:p>
          <a:p>
            <a:endParaRPr lang="en-GB" dirty="0"/>
          </a:p>
        </p:txBody>
      </p:sp>
      <p:sp>
        <p:nvSpPr>
          <p:cNvPr id="4" name="Slide Number Placeholder 3"/>
          <p:cNvSpPr>
            <a:spLocks noGrp="1"/>
          </p:cNvSpPr>
          <p:nvPr>
            <p:ph type="sldNum" sz="quarter" idx="5"/>
          </p:nvPr>
        </p:nvSpPr>
        <p:spPr/>
        <p:txBody>
          <a:bodyPr/>
          <a:lstStyle/>
          <a:p>
            <a:fld id="{8887642C-E2E7-47B6-963B-5F149004E54C}" type="slidenum">
              <a:rPr lang="en-GB" smtClean="0"/>
              <a:t>16</a:t>
            </a:fld>
            <a:endParaRPr lang="en-GB"/>
          </a:p>
        </p:txBody>
      </p:sp>
    </p:spTree>
    <p:extLst>
      <p:ext uri="{BB962C8B-B14F-4D97-AF65-F5344CB8AC3E}">
        <p14:creationId xmlns:p14="http://schemas.microsoft.com/office/powerpoint/2010/main" val="137599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The </a:t>
            </a:r>
            <a:r>
              <a:rPr lang="en-GB" sz="1200" b="1" dirty="0">
                <a:effectLst/>
                <a:latin typeface="Calibri" panose="020F0502020204030204" pitchFamily="34" charset="0"/>
                <a:ea typeface="Calibri" panose="020F0502020204030204" pitchFamily="34" charset="0"/>
                <a:cs typeface="Arial" panose="020B0604020202020204" pitchFamily="34" charset="0"/>
              </a:rPr>
              <a:t>wastewater</a:t>
            </a:r>
            <a:r>
              <a:rPr lang="en-GB" sz="1200" dirty="0">
                <a:effectLst/>
                <a:latin typeface="Calibri" panose="020F0502020204030204" pitchFamily="34" charset="0"/>
                <a:ea typeface="Calibri" panose="020F0502020204030204" pitchFamily="34" charset="0"/>
                <a:cs typeface="Arial" panose="020B0604020202020204" pitchFamily="34" charset="0"/>
              </a:rPr>
              <a:t> from our homes, businesses and industry goes to treatment plants to be cleaned.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As the water is filtered, a </a:t>
            </a:r>
            <a:r>
              <a:rPr lang="en-GB" sz="1200" b="1" dirty="0">
                <a:effectLst/>
                <a:latin typeface="Calibri" panose="020F0502020204030204" pitchFamily="34" charset="0"/>
                <a:ea typeface="Calibri" panose="020F0502020204030204" pitchFamily="34" charset="0"/>
                <a:cs typeface="Arial" panose="020B0604020202020204" pitchFamily="34" charset="0"/>
              </a:rPr>
              <a:t>solid waste product </a:t>
            </a:r>
            <a:r>
              <a:rPr lang="en-GB" sz="1200" dirty="0">
                <a:effectLst/>
                <a:latin typeface="Calibri" panose="020F0502020204030204" pitchFamily="34" charset="0"/>
                <a:ea typeface="Calibri" panose="020F0502020204030204" pitchFamily="34" charset="0"/>
                <a:cs typeface="Arial" panose="020B0604020202020204" pitchFamily="34" charset="0"/>
              </a:rPr>
              <a:t>is formed. This material is known as sewage sludge and tonnes of it is generated in the UK every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Its composed largely of organic matter and contains nutrients, such as </a:t>
            </a:r>
            <a:r>
              <a:rPr lang="en-GB" sz="1200" b="1" dirty="0">
                <a:effectLst/>
                <a:latin typeface="Calibri" panose="020F0502020204030204" pitchFamily="34" charset="0"/>
                <a:ea typeface="Calibri" panose="020F0502020204030204" pitchFamily="34" charset="0"/>
                <a:cs typeface="Arial" panose="020B0604020202020204" pitchFamily="34" charset="0"/>
              </a:rPr>
              <a:t>nitrogen and phosphorus</a:t>
            </a:r>
            <a:r>
              <a:rPr lang="en-GB" sz="1200" dirty="0">
                <a:effectLst/>
                <a:latin typeface="Calibri" panose="020F0502020204030204" pitchFamily="34" charset="0"/>
                <a:ea typeface="Calibri" panose="020F0502020204030204" pitchFamily="34" charset="0"/>
                <a:cs typeface="Arial" panose="020B0604020202020204" pitchFamily="34" charset="0"/>
              </a:rPr>
              <a:t>, which makes it a useful </a:t>
            </a:r>
            <a:r>
              <a:rPr lang="en-GB" sz="1200" b="1" dirty="0">
                <a:effectLst/>
                <a:latin typeface="Calibri" panose="020F0502020204030204" pitchFamily="34" charset="0"/>
                <a:ea typeface="Calibri" panose="020F0502020204030204" pitchFamily="34" charset="0"/>
                <a:cs typeface="Arial" panose="020B0604020202020204" pitchFamily="34" charset="0"/>
              </a:rPr>
              <a:t>fertiliser</a:t>
            </a:r>
            <a:r>
              <a:rPr lang="en-GB" sz="1200" dirty="0">
                <a:effectLst/>
                <a:latin typeface="Calibri" panose="020F0502020204030204" pitchFamily="34" charset="0"/>
                <a:ea typeface="Calibri" panose="020F0502020204030204" pitchFamily="34" charset="0"/>
                <a:cs typeface="Arial" panose="020B0604020202020204" pitchFamily="34" charset="0"/>
              </a:rPr>
              <a:t>. Once treated, most sewage sludge is spread over farmland.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Despite being treated, sewage sludge often contains </a:t>
            </a:r>
            <a:r>
              <a:rPr lang="en-GB" sz="1200" b="1" dirty="0">
                <a:effectLst/>
                <a:latin typeface="Calibri" panose="020F0502020204030204" pitchFamily="34" charset="0"/>
                <a:ea typeface="Calibri" panose="020F0502020204030204" pitchFamily="34" charset="0"/>
                <a:cs typeface="Arial" panose="020B0604020202020204" pitchFamily="34" charset="0"/>
              </a:rPr>
              <a:t>synthetic chemicals and microplastics</a:t>
            </a:r>
            <a:r>
              <a:rPr lang="en-GB" sz="1200" dirty="0">
                <a:effectLst/>
                <a:latin typeface="Calibri" panose="020F0502020204030204" pitchFamily="34" charset="0"/>
                <a:ea typeface="Calibri" panose="020F0502020204030204" pitchFamily="34" charset="0"/>
                <a:cs typeface="Arial" panose="020B0604020202020204" pitchFamily="34" charset="0"/>
              </a:rPr>
              <a:t>. These tiny particles are difficult to remove, which means harmful contaminants end up in the soil, enter our rivers and ultimately the sea.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What are we doing?</a:t>
            </a:r>
          </a:p>
          <a:p>
            <a:pPr marL="742950" lvl="1" indent="-285750">
              <a:lnSpc>
                <a:spcPct val="107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Arial" panose="020B0604020202020204" pitchFamily="34" charset="0"/>
              </a:rPr>
              <a:t>We are sharing our findings on how microfibres and chemicals are released when sludge is spread on farmland with policymakers, water companies and decision makers.</a:t>
            </a:r>
          </a:p>
          <a:p>
            <a:pPr marL="742950" lvl="1" indent="-285750">
              <a:lnSpc>
                <a:spcPct val="107000"/>
              </a:lnSpc>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Arial" panose="020B0604020202020204" pitchFamily="34" charset="0"/>
              </a:rPr>
              <a:t>We agree that sewage sludge is a </a:t>
            </a:r>
            <a:r>
              <a:rPr lang="en-GB" sz="1200" b="1" dirty="0">
                <a:effectLst/>
                <a:latin typeface="Calibri" panose="020F0502020204030204" pitchFamily="34" charset="0"/>
                <a:ea typeface="Calibri" panose="020F0502020204030204" pitchFamily="34" charset="0"/>
                <a:cs typeface="Arial" panose="020B0604020202020204" pitchFamily="34" charset="0"/>
              </a:rPr>
              <a:t>valuable resource within the circular economy</a:t>
            </a:r>
            <a:r>
              <a:rPr lang="en-GB" sz="1200" dirty="0">
                <a:effectLst/>
                <a:latin typeface="Calibri" panose="020F0502020204030204" pitchFamily="34" charset="0"/>
                <a:ea typeface="Calibri" panose="020F0502020204030204" pitchFamily="34" charset="0"/>
                <a:cs typeface="Arial" panose="020B0604020202020204" pitchFamily="34" charset="0"/>
              </a:rPr>
              <a:t>, but it must be properly monitored to ensure it isn't a source of pollution.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444444"/>
              </a:solidFill>
              <a:effectLst/>
              <a:latin typeface="Poppins" panose="00000500000000000000" pitchFamily="2" charset="0"/>
            </a:endParaRPr>
          </a:p>
        </p:txBody>
      </p:sp>
      <p:sp>
        <p:nvSpPr>
          <p:cNvPr id="4" name="Slide Number Placeholder 3"/>
          <p:cNvSpPr>
            <a:spLocks noGrp="1"/>
          </p:cNvSpPr>
          <p:nvPr>
            <p:ph type="sldNum" sz="quarter" idx="5"/>
          </p:nvPr>
        </p:nvSpPr>
        <p:spPr/>
        <p:txBody>
          <a:bodyPr/>
          <a:lstStyle/>
          <a:p>
            <a:fld id="{8887642C-E2E7-47B6-963B-5F149004E54C}" type="slidenum">
              <a:rPr lang="en-GB" smtClean="0"/>
              <a:t>17</a:t>
            </a:fld>
            <a:endParaRPr lang="en-GB"/>
          </a:p>
        </p:txBody>
      </p:sp>
    </p:spTree>
    <p:extLst>
      <p:ext uri="{BB962C8B-B14F-4D97-AF65-F5344CB8AC3E}">
        <p14:creationId xmlns:p14="http://schemas.microsoft.com/office/powerpoint/2010/main" val="4268294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0" i="0" dirty="0">
                <a:solidFill>
                  <a:srgbClr val="232332"/>
                </a:solidFill>
                <a:effectLst/>
                <a:latin typeface="+mn-lt"/>
              </a:rPr>
              <a:t>Often invisible to the human eye, harmful chemicals are polluting our ocean and impacting marine life.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0" i="0" dirty="0">
                <a:solidFill>
                  <a:srgbClr val="232332"/>
                </a:solidFill>
                <a:effectLst/>
                <a:latin typeface="+mn-lt"/>
              </a:rPr>
              <a:t>Research has shown a range of negative impacts of pollution on marine mammals: </a:t>
            </a:r>
            <a:r>
              <a:rPr lang="en-GB" b="1" i="0" dirty="0">
                <a:solidFill>
                  <a:srgbClr val="232332"/>
                </a:solidFill>
                <a:effectLst/>
                <a:latin typeface="+mn-lt"/>
              </a:rPr>
              <a:t>reduced fertility </a:t>
            </a:r>
            <a:r>
              <a:rPr lang="en-GB" b="0" i="0" dirty="0">
                <a:solidFill>
                  <a:srgbClr val="232332"/>
                </a:solidFill>
                <a:effectLst/>
                <a:latin typeface="+mn-lt"/>
              </a:rPr>
              <a:t>in killer whales, to increased </a:t>
            </a:r>
            <a:r>
              <a:rPr lang="en-GB" b="1" i="0" dirty="0">
                <a:solidFill>
                  <a:srgbClr val="232332"/>
                </a:solidFill>
                <a:effectLst/>
                <a:latin typeface="+mn-lt"/>
              </a:rPr>
              <a:t>risk of infectious disease </a:t>
            </a:r>
            <a:r>
              <a:rPr lang="en-GB" b="0" i="0" dirty="0">
                <a:solidFill>
                  <a:srgbClr val="232332"/>
                </a:solidFill>
                <a:effectLst/>
                <a:latin typeface="+mn-lt"/>
              </a:rPr>
              <a:t>in harbour porpoises, and </a:t>
            </a:r>
            <a:r>
              <a:rPr lang="en-GB" b="1" i="0" dirty="0">
                <a:solidFill>
                  <a:srgbClr val="232332"/>
                </a:solidFill>
                <a:effectLst/>
                <a:latin typeface="+mn-lt"/>
              </a:rPr>
              <a:t>reduced blubber production </a:t>
            </a:r>
            <a:r>
              <a:rPr lang="en-GB" b="0" i="0" dirty="0">
                <a:solidFill>
                  <a:srgbClr val="232332"/>
                </a:solidFill>
                <a:effectLst/>
                <a:latin typeface="+mn-lt"/>
              </a:rPr>
              <a:t>in seal pups.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1" i="0" dirty="0">
                <a:solidFill>
                  <a:srgbClr val="444444"/>
                </a:solidFill>
                <a:effectLst/>
                <a:latin typeface="+mn-lt"/>
              </a:rPr>
              <a:t>PFAS</a:t>
            </a:r>
            <a:r>
              <a:rPr lang="en-GB" b="0" i="0" dirty="0">
                <a:solidFill>
                  <a:srgbClr val="444444"/>
                </a:solidFill>
                <a:effectLst/>
                <a:latin typeface="+mn-lt"/>
              </a:rPr>
              <a:t> (</a:t>
            </a:r>
            <a:r>
              <a:rPr lang="en-GB" b="1" i="0" dirty="0">
                <a:solidFill>
                  <a:srgbClr val="444444"/>
                </a:solidFill>
                <a:effectLst/>
                <a:latin typeface="+mn-lt"/>
              </a:rPr>
              <a:t>Per- and poly- fluoroalkyl substances</a:t>
            </a:r>
            <a:r>
              <a:rPr lang="en-GB" b="0" i="0" dirty="0">
                <a:solidFill>
                  <a:srgbClr val="444444"/>
                </a:solidFill>
                <a:effectLst/>
                <a:latin typeface="+mn-lt"/>
              </a:rPr>
              <a:t>), nicknamed ‘</a:t>
            </a:r>
            <a:r>
              <a:rPr lang="en-GB" b="1" i="0" dirty="0">
                <a:solidFill>
                  <a:srgbClr val="444444"/>
                </a:solidFill>
                <a:effectLst/>
                <a:latin typeface="+mn-lt"/>
              </a:rPr>
              <a:t>forever chemicals</a:t>
            </a:r>
            <a:r>
              <a:rPr lang="en-GB" b="0" i="0" dirty="0">
                <a:solidFill>
                  <a:srgbClr val="444444"/>
                </a:solidFill>
                <a:effectLst/>
                <a:latin typeface="+mn-lt"/>
              </a:rPr>
              <a:t>’ are a highly persistent group of several thousand chemicals.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dirty="0">
                <a:solidFill>
                  <a:srgbClr val="444444"/>
                </a:solidFill>
                <a:effectLst/>
                <a:latin typeface="+mn-lt"/>
              </a:rPr>
              <a:t>PFAS are everywhere. Your non-stick pan? Probably PFAS. Your waterproof coat? Possibly PFAS. Your greaseproof paper? Yep, you guessed it! PFAS.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dirty="0">
                <a:solidFill>
                  <a:srgbClr val="444444"/>
                </a:solidFill>
                <a:effectLst/>
                <a:latin typeface="+mn-lt"/>
              </a:rPr>
              <a:t>PFAS are abundant, and currently impossible to remove from the ocean.</a:t>
            </a:r>
            <a:endParaRPr lang="en-GB" b="0" i="0" dirty="0">
              <a:solidFill>
                <a:srgbClr val="232332"/>
              </a:solidFill>
              <a:effectLst/>
              <a:latin typeface="Poppins" panose="00000500000000000000" pitchFamily="2"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b="0" i="0" dirty="0">
              <a:solidFill>
                <a:srgbClr val="232332"/>
              </a:solidFill>
              <a:effectLst/>
              <a:latin typeface="Poppins" panose="00000500000000000000" pitchFamily="2" charset="0"/>
            </a:endParaRPr>
          </a:p>
          <a:p>
            <a:pPr marL="342900" lvl="0" indent="-342900">
              <a:lnSpc>
                <a:spcPct val="107000"/>
              </a:lnSpc>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887642C-E2E7-47B6-963B-5F149004E54C}" type="slidenum">
              <a:rPr lang="en-GB" smtClean="0"/>
              <a:t>18</a:t>
            </a:fld>
            <a:endParaRPr lang="en-GB"/>
          </a:p>
        </p:txBody>
      </p:sp>
    </p:spTree>
    <p:extLst>
      <p:ext uri="{BB962C8B-B14F-4D97-AF65-F5344CB8AC3E}">
        <p14:creationId xmlns:p14="http://schemas.microsoft.com/office/powerpoint/2010/main" val="3477069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dirty="0">
                <a:effectLst/>
                <a:latin typeface="+mn-lt"/>
              </a:rPr>
              <a:t>Harmful chemicals are </a:t>
            </a:r>
            <a:r>
              <a:rPr lang="en-GB" b="1" i="0" dirty="0">
                <a:effectLst/>
                <a:latin typeface="+mn-lt"/>
              </a:rPr>
              <a:t>now present in all water on Earth</a:t>
            </a:r>
            <a:r>
              <a:rPr lang="en-GB" b="0" i="0" dirty="0">
                <a:effectLst/>
                <a:latin typeface="+mn-lt"/>
              </a:rPr>
              <a:t>, poisoning our blue planet.</a:t>
            </a:r>
            <a:r>
              <a:rPr lang="en-GB" b="0" i="0" dirty="0">
                <a:solidFill>
                  <a:schemeClr val="tx1"/>
                </a:solidFill>
                <a:effectLst/>
                <a:latin typeface="+mn-lt"/>
                <a:cs typeface="Poppins"/>
              </a:rPr>
              <a:t> </a:t>
            </a:r>
          </a:p>
          <a:p>
            <a:pPr marL="171450" indent="-171450">
              <a:buFont typeface="Arial" panose="020B0604020202020204" pitchFamily="34" charset="0"/>
              <a:buChar char="•"/>
            </a:pPr>
            <a:r>
              <a:rPr lang="en-GB" b="0" i="0" dirty="0">
                <a:solidFill>
                  <a:srgbClr val="444444"/>
                </a:solidFill>
                <a:effectLst/>
                <a:latin typeface="+mn-lt"/>
              </a:rPr>
              <a:t>There's clear evidence that PFAS are accumulating in our ocean, wildlife and our bodies. </a:t>
            </a:r>
            <a:endParaRPr lang="en-GB" sz="1200" b="0" i="0" dirty="0">
              <a:solidFill>
                <a:srgbClr val="444444"/>
              </a:solidFill>
              <a:effectLst/>
              <a:latin typeface="+mn-lt"/>
              <a:ea typeface="+mn-ea"/>
              <a:cs typeface="Poppin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We continue to call for the Government to </a:t>
            </a:r>
            <a:r>
              <a:rPr lang="en-GB" sz="1200" b="1" i="0" kern="1200" dirty="0">
                <a:solidFill>
                  <a:schemeClr val="tx1"/>
                </a:solidFill>
                <a:effectLst/>
                <a:latin typeface="+mn-lt"/>
                <a:ea typeface="+mn-ea"/>
                <a:cs typeface="+mn-cs"/>
              </a:rPr>
              <a:t>urgently move towards a PFAS-free economy</a:t>
            </a:r>
            <a:r>
              <a:rPr lang="en-GB" sz="1200" b="0" i="0" kern="1200" dirty="0">
                <a:solidFill>
                  <a:schemeClr val="tx1"/>
                </a:solidFill>
                <a:effectLst/>
                <a:latin typeface="+mn-lt"/>
                <a:ea typeface="+mn-ea"/>
                <a:cs typeface="+mn-cs"/>
              </a:rPr>
              <a:t>, starting by </a:t>
            </a:r>
            <a:r>
              <a:rPr lang="en-GB" sz="1200" b="1" i="0" kern="1200" dirty="0">
                <a:solidFill>
                  <a:schemeClr val="tx1"/>
                </a:solidFill>
                <a:effectLst/>
                <a:latin typeface="+mn-lt"/>
                <a:ea typeface="+mn-ea"/>
                <a:cs typeface="+mn-cs"/>
              </a:rPr>
              <a:t>banning the use of all PFAS forever chemicals in uses where there are alternatives</a:t>
            </a:r>
            <a:r>
              <a:rPr lang="en-GB" sz="1200" b="0" i="0" kern="1200" dirty="0">
                <a:solidFill>
                  <a:schemeClr val="tx1"/>
                </a:solidFill>
                <a:effectLst/>
                <a:latin typeface="+mn-lt"/>
                <a:ea typeface="+mn-ea"/>
                <a:cs typeface="+mn-cs"/>
              </a:rPr>
              <a:t>, and asking businesses to remove forever chemicals from their products.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It’s not feasible for the public to completely avoid forever chemicals in the products they purchase. Discerning which products contain forever chemicals and sourcing suitable alternatives would be incredibly difficult. </a:t>
            </a:r>
            <a:r>
              <a:rPr lang="en-GB" sz="1200" b="1" i="0" kern="1200" dirty="0">
                <a:solidFill>
                  <a:schemeClr val="tx1"/>
                </a:solidFill>
                <a:effectLst/>
                <a:latin typeface="+mn-lt"/>
                <a:ea typeface="+mn-ea"/>
                <a:cs typeface="+mn-cs"/>
              </a:rPr>
              <a:t>Action needs to come from the top.</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Help us demand the changes that will stop forever chemicals ever reaching the sea. If you want to do more, we need your </a:t>
            </a:r>
            <a:r>
              <a:rPr lang="en-GB" sz="1200" b="1" i="0" kern="1200" dirty="0">
                <a:solidFill>
                  <a:schemeClr val="tx1"/>
                </a:solidFill>
                <a:effectLst/>
                <a:latin typeface="+mn-lt"/>
                <a:ea typeface="+mn-ea"/>
                <a:cs typeface="+mn-cs"/>
              </a:rPr>
              <a:t>help to spread the word</a:t>
            </a:r>
            <a:r>
              <a:rPr lang="en-GB" sz="1200" b="0" i="0" kern="1200" dirty="0">
                <a:solidFill>
                  <a:schemeClr val="tx1"/>
                </a:solidFill>
                <a:effectLst/>
                <a:latin typeface="+mn-lt"/>
                <a:ea typeface="+mn-ea"/>
                <a:cs typeface="+mn-cs"/>
              </a:rPr>
              <a:t>. Talk to your friends, family and colleagues about forever chemicals.</a:t>
            </a:r>
          </a:p>
          <a:p>
            <a:pPr marL="171450" indent="-171450">
              <a:buFont typeface="Arial" panose="020B0604020202020204" pitchFamily="34" charset="0"/>
              <a:buChar char="•"/>
            </a:pPr>
            <a:endParaRPr lang="en-GB" sz="1200" dirty="0">
              <a:effectLst/>
              <a:latin typeface="+mn-lt"/>
              <a:ea typeface="Calibri" panose="020F0502020204030204" pitchFamily="34" charset="0"/>
              <a:cs typeface="Arial" panose="020B0604020202020204" pitchFamily="34" charset="0"/>
            </a:endParaRPr>
          </a:p>
          <a:p>
            <a:endParaRPr lang="en-GB" b="0" dirty="0"/>
          </a:p>
        </p:txBody>
      </p:sp>
      <p:sp>
        <p:nvSpPr>
          <p:cNvPr id="4" name="Slide Number Placeholder 3"/>
          <p:cNvSpPr>
            <a:spLocks noGrp="1"/>
          </p:cNvSpPr>
          <p:nvPr>
            <p:ph type="sldNum" sz="quarter" idx="5"/>
          </p:nvPr>
        </p:nvSpPr>
        <p:spPr/>
        <p:txBody>
          <a:bodyPr/>
          <a:lstStyle/>
          <a:p>
            <a:fld id="{8887642C-E2E7-47B6-963B-5F149004E54C}" type="slidenum">
              <a:rPr lang="en-GB" smtClean="0"/>
              <a:t>19</a:t>
            </a:fld>
            <a:endParaRPr lang="en-GB"/>
          </a:p>
        </p:txBody>
      </p:sp>
    </p:spTree>
    <p:extLst>
      <p:ext uri="{BB962C8B-B14F-4D97-AF65-F5344CB8AC3E}">
        <p14:creationId xmlns:p14="http://schemas.microsoft.com/office/powerpoint/2010/main" val="429172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plan of action is as follows… </a:t>
            </a:r>
            <a:r>
              <a:rPr lang="en-US" i="1" u="none" dirty="0"/>
              <a:t>read through the agenda </a:t>
            </a:r>
          </a:p>
          <a:p>
            <a:endParaRPr lang="en-US" dirty="0"/>
          </a:p>
          <a:p>
            <a:r>
              <a:rPr lang="en-US" b="1" dirty="0"/>
              <a:t>Housekeeping</a:t>
            </a:r>
          </a:p>
          <a:p>
            <a:pPr marL="171450" indent="-171450">
              <a:buFont typeface="Arial" panose="020B0604020202020204" pitchFamily="34" charset="0"/>
              <a:buChar char="•"/>
            </a:pPr>
            <a:r>
              <a:rPr lang="en-US" b="0" dirty="0"/>
              <a:t>Now would be a good time to introduce any rules that might help the presentation run smoothly. </a:t>
            </a:r>
          </a:p>
          <a:p>
            <a:pPr marL="171450" indent="-171450">
              <a:buFont typeface="Arial" panose="020B0604020202020204" pitchFamily="34" charset="0"/>
              <a:buChar char="•"/>
            </a:pPr>
            <a:r>
              <a:rPr lang="en-US" b="0" dirty="0"/>
              <a:t>Let attendees know whether you’re happy with questions throughout, or whether you’d prefer them to keep questions until the end. </a:t>
            </a:r>
          </a:p>
          <a:p>
            <a:pPr marL="171450" indent="-171450">
              <a:buFont typeface="Arial" panose="020B0604020202020204" pitchFamily="34" charset="0"/>
              <a:buChar char="•"/>
            </a:pPr>
            <a:r>
              <a:rPr lang="en-US" b="0" dirty="0"/>
              <a:t>You could also ask the talk organiser to point out emergency exits.</a:t>
            </a:r>
          </a:p>
          <a:p>
            <a:pPr marL="171450" indent="-171450">
              <a:buFont typeface="Arial" panose="020B0604020202020204" pitchFamily="34" charset="0"/>
              <a:buChar char="•"/>
            </a:pPr>
            <a:r>
              <a:rPr lang="en-US" b="0" dirty="0"/>
              <a:t>If your talk is going to be over an hour long, we suggest you schedule in a comfort break. </a:t>
            </a:r>
          </a:p>
        </p:txBody>
      </p:sp>
      <p:sp>
        <p:nvSpPr>
          <p:cNvPr id="4" name="Slide Number Placeholder 3"/>
          <p:cNvSpPr>
            <a:spLocks noGrp="1"/>
          </p:cNvSpPr>
          <p:nvPr>
            <p:ph type="sldNum" sz="quarter" idx="5"/>
          </p:nvPr>
        </p:nvSpPr>
        <p:spPr/>
        <p:txBody>
          <a:bodyPr/>
          <a:lstStyle/>
          <a:p>
            <a:fld id="{6A9F6B23-4649-4B99-B65B-5A065A5F6095}" type="slidenum">
              <a:rPr lang="en-US"/>
              <a:t>2</a:t>
            </a:fld>
            <a:endParaRPr lang="en-US"/>
          </a:p>
        </p:txBody>
      </p:sp>
    </p:spTree>
    <p:extLst>
      <p:ext uri="{BB962C8B-B14F-4D97-AF65-F5344CB8AC3E}">
        <p14:creationId xmlns:p14="http://schemas.microsoft.com/office/powerpoint/2010/main" val="139670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0" dirty="0">
                <a:effectLst/>
                <a:latin typeface="Calibri" panose="020F0502020204030204" pitchFamily="34" charset="0"/>
                <a:ea typeface="Calibri" panose="020F0502020204030204" pitchFamily="34" charset="0"/>
                <a:cs typeface="Arial" panose="020B0604020202020204" pitchFamily="34" charset="0"/>
              </a:rPr>
              <a:t>We hope that by this point, you might be thinking, how I can get involved with the work of MCS?</a:t>
            </a:r>
          </a:p>
          <a:p>
            <a:pPr>
              <a:lnSpc>
                <a:spcPct val="107000"/>
              </a:lnSpc>
              <a:spcAft>
                <a:spcPts val="800"/>
              </a:spcAft>
            </a:pPr>
            <a:r>
              <a:rPr lang="en-GB" sz="1200" b="0" dirty="0">
                <a:effectLst/>
                <a:latin typeface="Calibri" panose="020F0502020204030204" pitchFamily="34" charset="0"/>
                <a:ea typeface="Calibri" panose="020F0502020204030204" pitchFamily="34" charset="0"/>
                <a:cs typeface="Arial" panose="020B0604020202020204" pitchFamily="34" charset="0"/>
              </a:rPr>
              <a:t>The next few slides cover the various ways that you can support us…</a:t>
            </a:r>
          </a:p>
          <a:p>
            <a:endParaRPr lang="en-GB" dirty="0"/>
          </a:p>
        </p:txBody>
      </p:sp>
      <p:sp>
        <p:nvSpPr>
          <p:cNvPr id="4" name="Slide Number Placeholder 3"/>
          <p:cNvSpPr>
            <a:spLocks noGrp="1"/>
          </p:cNvSpPr>
          <p:nvPr>
            <p:ph type="sldNum" sz="quarter" idx="5"/>
          </p:nvPr>
        </p:nvSpPr>
        <p:spPr/>
        <p:txBody>
          <a:bodyPr/>
          <a:lstStyle/>
          <a:p>
            <a:fld id="{8887642C-E2E7-47B6-963B-5F149004E54C}" type="slidenum">
              <a:rPr lang="en-GB" smtClean="0"/>
              <a:t>20</a:t>
            </a:fld>
            <a:endParaRPr lang="en-GB"/>
          </a:p>
        </p:txBody>
      </p:sp>
    </p:spTree>
    <p:extLst>
      <p:ext uri="{BB962C8B-B14F-4D97-AF65-F5344CB8AC3E}">
        <p14:creationId xmlns:p14="http://schemas.microsoft.com/office/powerpoint/2010/main" val="265902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800"/>
              </a:spcAft>
              <a:buSzPct val="100000"/>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Financial support</a:t>
            </a:r>
          </a:p>
          <a:p>
            <a:pPr marL="628650" lvl="1"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Arial" panose="020B0604020202020204" pitchFamily="34" charset="0"/>
              </a:rPr>
              <a:t>Join</a:t>
            </a:r>
            <a:r>
              <a:rPr lang="en-GB" sz="1100" dirty="0">
                <a:effectLst/>
                <a:latin typeface="Calibri" panose="020F0502020204030204" pitchFamily="34" charset="0"/>
                <a:ea typeface="Calibri" panose="020F0502020204030204" pitchFamily="34" charset="0"/>
                <a:cs typeface="Arial" panose="020B0604020202020204" pitchFamily="34" charset="0"/>
              </a:rPr>
              <a:t>: By becoming a member you'll support our vital work to protect and restore our ocean. You can choose how much would you’d like your monthly membership to be.</a:t>
            </a:r>
          </a:p>
          <a:p>
            <a:pPr marL="628650" lvl="1"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Arial" panose="020B0604020202020204" pitchFamily="34" charset="0"/>
              </a:rPr>
              <a:t>Donate</a:t>
            </a:r>
            <a:r>
              <a:rPr lang="en-GB" sz="1100" dirty="0">
                <a:effectLst/>
                <a:latin typeface="Calibri" panose="020F0502020204030204" pitchFamily="34" charset="0"/>
                <a:ea typeface="Calibri" panose="020F0502020204030204" pitchFamily="34" charset="0"/>
                <a:cs typeface="Arial" panose="020B0604020202020204" pitchFamily="34" charset="0"/>
              </a:rPr>
              <a:t>: Your support is vital to help us work for a cleaner, better-protected, healthier ocean: one we can all enjoy.</a:t>
            </a:r>
          </a:p>
          <a:p>
            <a:pPr marL="628650" lvl="1"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Arial" panose="020B0604020202020204" pitchFamily="34" charset="0"/>
              </a:rPr>
              <a:t>Fundraise</a:t>
            </a:r>
            <a:r>
              <a:rPr lang="en-GB" sz="1100" dirty="0">
                <a:effectLst/>
                <a:latin typeface="Calibri" panose="020F0502020204030204" pitchFamily="34" charset="0"/>
                <a:ea typeface="Calibri" panose="020F0502020204030204" pitchFamily="34" charset="0"/>
                <a:cs typeface="Arial" panose="020B0604020202020204" pitchFamily="34" charset="0"/>
              </a:rPr>
              <a:t>: From organising your own fundraising event to taking on a challenge, there are many ways you can raise money and help fight for the future of our ocean.</a:t>
            </a:r>
          </a:p>
        </p:txBody>
      </p:sp>
      <p:sp>
        <p:nvSpPr>
          <p:cNvPr id="4" name="Slide Number Placeholder 3"/>
          <p:cNvSpPr>
            <a:spLocks noGrp="1"/>
          </p:cNvSpPr>
          <p:nvPr>
            <p:ph type="sldNum" sz="quarter" idx="5"/>
          </p:nvPr>
        </p:nvSpPr>
        <p:spPr/>
        <p:txBody>
          <a:bodyPr/>
          <a:lstStyle/>
          <a:p>
            <a:fld id="{8887642C-E2E7-47B6-963B-5F149004E54C}" type="slidenum">
              <a:rPr lang="en-GB" smtClean="0"/>
              <a:t>21</a:t>
            </a:fld>
            <a:endParaRPr lang="en-GB"/>
          </a:p>
        </p:txBody>
      </p:sp>
    </p:spTree>
    <p:extLst>
      <p:ext uri="{BB962C8B-B14F-4D97-AF65-F5344CB8AC3E}">
        <p14:creationId xmlns:p14="http://schemas.microsoft.com/office/powerpoint/2010/main" val="322925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Arial" panose="020B0604020202020204" pitchFamily="34" charset="0"/>
              </a:rPr>
              <a:t>Sustainable seafood</a:t>
            </a:r>
            <a:r>
              <a:rPr lang="en-GB" sz="1100" dirty="0">
                <a:effectLst/>
                <a:latin typeface="Calibri" panose="020F0502020204030204" pitchFamily="34" charset="0"/>
                <a:ea typeface="Calibri" panose="020F0502020204030204" pitchFamily="34" charset="0"/>
                <a:cs typeface="Arial" panose="020B0604020202020204" pitchFamily="34" charset="0"/>
              </a:rPr>
              <a:t>: The fish that we eat impacts the health of our ocean and marine life that call it home. Our Good Fish Guide helps you to make informed choices about the seafood on your plate, using a simple traffic light system - Red means Fish to Avoid and Green is a Good Choice. </a:t>
            </a:r>
            <a:br>
              <a:rPr lang="en-GB" sz="1100" dirty="0">
                <a:effectLst/>
                <a:latin typeface="Calibri" panose="020F0502020204030204" pitchFamily="34" charset="0"/>
                <a:ea typeface="Calibri" panose="020F0502020204030204" pitchFamily="34" charset="0"/>
                <a:cs typeface="Arial" panose="020B0604020202020204" pitchFamily="34" charset="0"/>
              </a:rPr>
            </a:br>
            <a:r>
              <a:rPr lang="en-GB" sz="1100" dirty="0">
                <a:effectLst/>
                <a:latin typeface="Calibri" panose="020F0502020204030204" pitchFamily="34" charset="0"/>
                <a:ea typeface="Calibri" panose="020F0502020204030204" pitchFamily="34" charset="0"/>
                <a:cs typeface="Arial" panose="020B0604020202020204" pitchFamily="34" charset="0"/>
              </a:rPr>
              <a:t>The GFG can be added as an app to your phone, making it easier to check when you’re at the shops.</a:t>
            </a:r>
          </a:p>
          <a:p>
            <a:pPr marL="171450" lvl="0"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Arial" panose="020B0604020202020204" pitchFamily="34" charset="0"/>
              </a:rPr>
              <a:t>Reduce your plastic footprint</a:t>
            </a:r>
            <a:r>
              <a:rPr lang="en-GB" sz="1100" dirty="0">
                <a:effectLst/>
                <a:latin typeface="Calibri" panose="020F0502020204030204" pitchFamily="34" charset="0"/>
                <a:ea typeface="Calibri" panose="020F0502020204030204" pitchFamily="34" charset="0"/>
                <a:cs typeface="Arial" panose="020B0604020202020204" pitchFamily="34" charset="0"/>
              </a:rPr>
              <a:t>: 14 million tonnes of plastic end up in our oceans every year, harming our ocean and precious marine life. On our website there’s advice on lots of simple steps you can take to make a big difference and help stop plastic waste.</a:t>
            </a:r>
          </a:p>
          <a:p>
            <a:pPr marL="171450" lvl="0"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Arial" panose="020B0604020202020204" pitchFamily="34" charset="0"/>
              </a:rPr>
              <a:t>Fun and learning</a:t>
            </a:r>
            <a:r>
              <a:rPr lang="en-GB" sz="1100" dirty="0">
                <a:effectLst/>
                <a:latin typeface="Calibri" panose="020F0502020204030204" pitchFamily="34" charset="0"/>
                <a:ea typeface="Calibri" panose="020F0502020204030204" pitchFamily="34" charset="0"/>
                <a:cs typeface="Arial" panose="020B0604020202020204" pitchFamily="34" charset="0"/>
              </a:rPr>
              <a:t>: Explore our amazing ocean in school or at home with resources for teachers, families and young people available on the MCS website.</a:t>
            </a:r>
          </a:p>
          <a:p>
            <a:pPr marL="1085850" lvl="2" indent="-171450">
              <a:lnSpc>
                <a:spcPct val="107000"/>
              </a:lnSpc>
              <a:spcAft>
                <a:spcPts val="800"/>
              </a:spcAft>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100" dirty="0">
                <a:effectLst/>
                <a:latin typeface="Calibri" panose="020F0502020204030204" pitchFamily="34" charset="0"/>
                <a:ea typeface="Calibri" panose="020F0502020204030204" pitchFamily="34" charset="0"/>
                <a:cs typeface="Arial" panose="020B0604020202020204" pitchFamily="34" charset="0"/>
              </a:rPr>
              <a:t>Link to share - </a:t>
            </a:r>
            <a:r>
              <a:rPr lang="en-GB" sz="1100" b="1" dirty="0">
                <a:effectLst/>
                <a:latin typeface="Calibri" panose="020F0502020204030204" pitchFamily="34" charset="0"/>
                <a:ea typeface="Calibri" panose="020F0502020204030204" pitchFamily="34" charset="0"/>
                <a:cs typeface="Arial" panose="020B0604020202020204" pitchFamily="34" charset="0"/>
              </a:rPr>
              <a:t>https://www.mcsuk.org/ocean-emergency/sustainable-seafood/the-good-fish-guide/add-the-good-fish-guide-to-your-phone/</a:t>
            </a:r>
          </a:p>
        </p:txBody>
      </p:sp>
      <p:sp>
        <p:nvSpPr>
          <p:cNvPr id="4" name="Slide Number Placeholder 3"/>
          <p:cNvSpPr>
            <a:spLocks noGrp="1"/>
          </p:cNvSpPr>
          <p:nvPr>
            <p:ph type="sldNum" sz="quarter" idx="5"/>
          </p:nvPr>
        </p:nvSpPr>
        <p:spPr/>
        <p:txBody>
          <a:bodyPr/>
          <a:lstStyle/>
          <a:p>
            <a:fld id="{8887642C-E2E7-47B6-963B-5F149004E54C}" type="slidenum">
              <a:rPr lang="en-GB" smtClean="0"/>
              <a:t>22</a:t>
            </a:fld>
            <a:endParaRPr lang="en-GB"/>
          </a:p>
        </p:txBody>
      </p:sp>
    </p:spTree>
    <p:extLst>
      <p:ext uri="{BB962C8B-B14F-4D97-AF65-F5344CB8AC3E}">
        <p14:creationId xmlns:p14="http://schemas.microsoft.com/office/powerpoint/2010/main" val="280692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800"/>
              </a:spcAft>
              <a:buFont typeface="Arial" panose="020B0604020202020204" pitchFamily="34" charset="0"/>
              <a:buChar char="•"/>
            </a:pPr>
            <a:r>
              <a:rPr lang="en-GB" dirty="0"/>
              <a:t>Volunteer</a:t>
            </a:r>
            <a:endParaRPr lang="en-GB" dirty="0">
              <a:latin typeface="Calibri"/>
              <a:ea typeface="Calibri" panose="020F0502020204030204" pitchFamily="34" charset="0"/>
              <a:cs typeface="Calibri"/>
            </a:endParaRPr>
          </a:p>
          <a:p>
            <a:pPr marL="628650" lvl="1" indent="-171450">
              <a:lnSpc>
                <a:spcPct val="107000"/>
              </a:lnSpc>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Our Sea Champion volunteers are </a:t>
            </a:r>
            <a:r>
              <a:rPr lang="en-GB" sz="1200" b="1" dirty="0">
                <a:effectLst/>
                <a:latin typeface="Calibri" panose="020F0502020204030204" pitchFamily="34" charset="0"/>
                <a:ea typeface="Calibri" panose="020F0502020204030204" pitchFamily="34" charset="0"/>
                <a:cs typeface="Arial" panose="020B0604020202020204" pitchFamily="34" charset="0"/>
              </a:rPr>
              <a:t>at the heart of what we do.</a:t>
            </a:r>
          </a:p>
          <a:p>
            <a:pPr marL="628650" lvl="1" indent="-171450">
              <a:lnSpc>
                <a:spcPct val="107000"/>
              </a:lnSpc>
              <a:spcAft>
                <a:spcPts val="800"/>
              </a:spcAft>
              <a:buFont typeface="Arial" panose="020B0604020202020204" pitchFamily="34" charset="0"/>
              <a:buChar char="•"/>
            </a:pPr>
            <a:r>
              <a:rPr lang="en-GB" sz="1200" dirty="0">
                <a:effectLst/>
                <a:latin typeface="Calibri"/>
                <a:ea typeface="Calibri" panose="020F0502020204030204" pitchFamily="34" charset="0"/>
                <a:cs typeface="Calibri"/>
              </a:rPr>
              <a:t>They help by giving their time, taking part in activities or </a:t>
            </a:r>
            <a:r>
              <a:rPr lang="en-GB" sz="1200" dirty="0">
                <a:effectLst/>
                <a:latin typeface="Calibri" panose="020F0502020204030204" pitchFamily="34" charset="0"/>
                <a:ea typeface="Calibri" panose="020F0502020204030204" pitchFamily="34" charset="0"/>
                <a:cs typeface="Arial" panose="020B0604020202020204" pitchFamily="34" charset="0"/>
              </a:rPr>
              <a:t>championing our cause in their local communities. </a:t>
            </a:r>
          </a:p>
          <a:p>
            <a:pPr marL="628650" lvl="1"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Sea Champions help by</a:t>
            </a:r>
            <a:r>
              <a:rPr lang="en-GB" sz="1200" dirty="0">
                <a:effectLst/>
                <a:latin typeface="Calibri"/>
                <a:ea typeface="Calibri" panose="020F0502020204030204" pitchFamily="34" charset="0"/>
                <a:cs typeface="Calibri"/>
              </a:rPr>
              <a:t> getting more people actively involved in our citizen science, </a:t>
            </a:r>
            <a:r>
              <a:rPr lang="en-GB" dirty="0">
                <a:latin typeface="Calibri"/>
                <a:ea typeface="Calibri" panose="020F0502020204030204" pitchFamily="34" charset="0"/>
                <a:cs typeface="Calibri"/>
              </a:rPr>
              <a:t>volunteering and campaign work.</a:t>
            </a:r>
            <a:endParaRPr lang="en-GB" sz="1200" dirty="0">
              <a:effectLst/>
              <a:latin typeface="Calibri"/>
              <a:ea typeface="Calibri" panose="020F0502020204030204" pitchFamily="34" charset="0"/>
              <a:cs typeface="Calibri"/>
            </a:endParaRPr>
          </a:p>
          <a:p>
            <a:pPr marL="628650" lvl="1" indent="-171450">
              <a:lnSpc>
                <a:spcPct val="107000"/>
              </a:lnSpc>
              <a:buFont typeface="Arial" panose="020B0604020202020204" pitchFamily="34" charset="0"/>
              <a:buChar char="•"/>
            </a:pPr>
            <a:r>
              <a:rPr lang="en-GB" sz="1200" dirty="0">
                <a:effectLst/>
                <a:latin typeface="Calibri"/>
                <a:ea typeface="Calibri" panose="020F0502020204030204" pitchFamily="34" charset="0"/>
                <a:cs typeface="Calibri"/>
              </a:rPr>
              <a:t>We provide training where you can </a:t>
            </a:r>
            <a:r>
              <a:rPr lang="en-GB" sz="1200" b="1" dirty="0">
                <a:effectLst/>
                <a:latin typeface="Calibri"/>
                <a:ea typeface="Calibri" panose="020F0502020204030204" pitchFamily="34" charset="0"/>
                <a:cs typeface="Calibri"/>
              </a:rPr>
              <a:t>learn new skills, as well as opportunities to meet people</a:t>
            </a:r>
            <a:r>
              <a:rPr lang="en-GB" sz="1200" dirty="0">
                <a:effectLst/>
                <a:latin typeface="Calibri"/>
                <a:ea typeface="Calibri" panose="020F0502020204030204" pitchFamily="34" charset="0"/>
                <a:cs typeface="Calibri"/>
              </a:rPr>
              <a:t> at events and online. You'll become part of a growing community who feel proud to be doing their bit for our seas.</a:t>
            </a:r>
          </a:p>
        </p:txBody>
      </p:sp>
      <p:sp>
        <p:nvSpPr>
          <p:cNvPr id="4" name="Slide Number Placeholder 3"/>
          <p:cNvSpPr>
            <a:spLocks noGrp="1"/>
          </p:cNvSpPr>
          <p:nvPr>
            <p:ph type="sldNum" sz="quarter" idx="5"/>
          </p:nvPr>
        </p:nvSpPr>
        <p:spPr/>
        <p:txBody>
          <a:bodyPr/>
          <a:lstStyle/>
          <a:p>
            <a:fld id="{8887642C-E2E7-47B6-963B-5F149004E54C}" type="slidenum">
              <a:rPr lang="en-GB" smtClean="0"/>
              <a:t>23</a:t>
            </a:fld>
            <a:endParaRPr lang="en-GB"/>
          </a:p>
        </p:txBody>
      </p:sp>
    </p:spTree>
    <p:extLst>
      <p:ext uri="{BB962C8B-B14F-4D97-AF65-F5344CB8AC3E}">
        <p14:creationId xmlns:p14="http://schemas.microsoft.com/office/powerpoint/2010/main" val="860616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800"/>
              </a:spcAft>
              <a:buFont typeface="Arial" panose="020B0604020202020204" pitchFamily="34" charset="0"/>
              <a:buChar char="•"/>
            </a:pPr>
            <a:r>
              <a:rPr lang="en-GB" sz="1100" dirty="0">
                <a:latin typeface="Calibri"/>
                <a:ea typeface="Calibri" panose="020F0502020204030204" pitchFamily="34" charset="0"/>
                <a:cs typeface="Calibri"/>
              </a:rPr>
              <a:t>Some examples of how you can get involved... </a:t>
            </a:r>
            <a:endParaRPr lang="en-GB" sz="1100" dirty="0">
              <a:effectLst/>
              <a:latin typeface="Calibri"/>
              <a:ea typeface="Calibri" panose="020F0502020204030204" pitchFamily="34" charset="0"/>
              <a:cs typeface="Calibri"/>
            </a:endParaRPr>
          </a:p>
          <a:p>
            <a:pPr marL="628650" lvl="1" indent="-171450">
              <a:lnSpc>
                <a:spcPct val="107000"/>
              </a:lnSpc>
              <a:spcAft>
                <a:spcPts val="8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Become a </a:t>
            </a:r>
            <a:r>
              <a:rPr lang="en-GB" sz="1100" b="1" dirty="0">
                <a:effectLst/>
                <a:latin typeface="Calibri" panose="020F0502020204030204" pitchFamily="34" charset="0"/>
                <a:ea typeface="Calibri" panose="020F0502020204030204" pitchFamily="34" charset="0"/>
                <a:cs typeface="Arial" panose="020B0604020202020204" pitchFamily="34" charset="0"/>
              </a:rPr>
              <a:t>Beachwatch volunteer </a:t>
            </a:r>
            <a:r>
              <a:rPr lang="en-GB" sz="1100" dirty="0">
                <a:effectLst/>
                <a:latin typeface="Calibri" panose="020F0502020204030204" pitchFamily="34" charset="0"/>
                <a:ea typeface="Calibri" panose="020F0502020204030204" pitchFamily="34" charset="0"/>
                <a:cs typeface="Arial" panose="020B0604020202020204" pitchFamily="34" charset="0"/>
              </a:rPr>
              <a:t>and join one of our </a:t>
            </a:r>
            <a:r>
              <a:rPr lang="en-GB" sz="1100" b="1" dirty="0">
                <a:effectLst/>
                <a:latin typeface="Calibri" panose="020F0502020204030204" pitchFamily="34" charset="0"/>
                <a:ea typeface="Calibri" panose="020F0502020204030204" pitchFamily="34" charset="0"/>
                <a:cs typeface="Arial" panose="020B0604020202020204" pitchFamily="34" charset="0"/>
              </a:rPr>
              <a:t>beach clean surveys or look for Source2Sea litter survey </a:t>
            </a:r>
            <a:r>
              <a:rPr lang="en-GB" sz="1100" dirty="0">
                <a:effectLst/>
                <a:latin typeface="Calibri" panose="020F0502020204030204" pitchFamily="34" charset="0"/>
                <a:ea typeface="Calibri" panose="020F0502020204030204" pitchFamily="34" charset="0"/>
                <a:cs typeface="Arial" panose="020B0604020202020204" pitchFamily="34" charset="0"/>
              </a:rPr>
              <a:t>if you’re not near to the coast.</a:t>
            </a:r>
          </a:p>
          <a:p>
            <a:pPr marL="628650" lvl="1" indent="-171450">
              <a:lnSpc>
                <a:spcPct val="107000"/>
              </a:lnSpc>
              <a:spcAft>
                <a:spcPts val="8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Speak up for the Ocean in your local community by taking on one of our </a:t>
            </a:r>
            <a:r>
              <a:rPr lang="en-GB" sz="1100" b="1" dirty="0">
                <a:effectLst/>
                <a:latin typeface="Calibri" panose="020F0502020204030204" pitchFamily="34" charset="0"/>
                <a:ea typeface="Calibri" panose="020F0502020204030204" pitchFamily="34" charset="0"/>
                <a:cs typeface="Arial" panose="020B0604020202020204" pitchFamily="34" charset="0"/>
              </a:rPr>
              <a:t>Ocean Voice opportunities</a:t>
            </a:r>
            <a:r>
              <a:rPr lang="en-GB" sz="1100" dirty="0">
                <a:effectLst/>
                <a:latin typeface="Calibri" panose="020F0502020204030204" pitchFamily="34" charset="0"/>
                <a:ea typeface="Calibri" panose="020F0502020204030204" pitchFamily="34" charset="0"/>
                <a:cs typeface="Arial" panose="020B0604020202020204" pitchFamily="34" charset="0"/>
              </a:rPr>
              <a:t>, as a community presenter offering local talks or representing us in local media.</a:t>
            </a:r>
          </a:p>
          <a:p>
            <a:pPr marL="628650" lvl="1" indent="-171450">
              <a:lnSpc>
                <a:spcPct val="107000"/>
              </a:lnSpc>
              <a:spcAft>
                <a:spcPts val="8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Get involved as a </a:t>
            </a:r>
            <a:r>
              <a:rPr lang="en-GB" sz="1100" b="1" dirty="0">
                <a:effectLst/>
                <a:latin typeface="Calibri" panose="020F0502020204030204" pitchFamily="34" charset="0"/>
                <a:ea typeface="Calibri" panose="020F0502020204030204" pitchFamily="34" charset="0"/>
                <a:cs typeface="Arial" panose="020B0604020202020204" pitchFamily="34" charset="0"/>
              </a:rPr>
              <a:t>citizen scientist: </a:t>
            </a:r>
            <a:r>
              <a:rPr lang="en-GB" sz="1100" b="0" dirty="0">
                <a:effectLst/>
                <a:latin typeface="Calibri" panose="020F0502020204030204" pitchFamily="34" charset="0"/>
                <a:ea typeface="Calibri" panose="020F0502020204030204" pitchFamily="34" charset="0"/>
                <a:cs typeface="Arial" panose="020B0604020202020204" pitchFamily="34" charset="0"/>
              </a:rPr>
              <a:t>This is very </a:t>
            </a:r>
            <a:r>
              <a:rPr lang="en-GB" sz="1100" dirty="0">
                <a:effectLst/>
                <a:latin typeface="Calibri" panose="020F0502020204030204" pitchFamily="34" charset="0"/>
                <a:ea typeface="Calibri" panose="020F0502020204030204" pitchFamily="34" charset="0"/>
                <a:cs typeface="Arial" panose="020B0604020202020204" pitchFamily="34" charset="0"/>
              </a:rPr>
              <a:t>flexible – you can do as little or as much as you like, while gathering impactful data for research and policy work. For example.. </a:t>
            </a:r>
            <a:r>
              <a:rPr lang="en-GB" sz="1100" b="1" dirty="0">
                <a:effectLst/>
                <a:latin typeface="Calibri" panose="020F0502020204030204" pitchFamily="34" charset="0"/>
                <a:ea typeface="Calibri" panose="020F0502020204030204" pitchFamily="34" charset="0"/>
                <a:cs typeface="Arial" panose="020B0604020202020204" pitchFamily="34" charset="0"/>
              </a:rPr>
              <a:t>Big Seaweed Search</a:t>
            </a:r>
            <a:r>
              <a:rPr lang="en-GB" sz="1100" dirty="0">
                <a:effectLst/>
                <a:latin typeface="Calibri" panose="020F0502020204030204" pitchFamily="34" charset="0"/>
                <a:ea typeface="Calibri" panose="020F0502020204030204" pitchFamily="34" charset="0"/>
                <a:cs typeface="Arial" panose="020B0604020202020204" pitchFamily="34" charset="0"/>
              </a:rPr>
              <a:t>: This programme helps monitor the impacts of climate change on our marine environment using our online Seaweed ID &amp; survey guide</a:t>
            </a:r>
          </a:p>
          <a:p>
            <a:pPr marL="628650" lvl="1" indent="-171450">
              <a:lnSpc>
                <a:spcPct val="107000"/>
              </a:lnSpc>
              <a:spcAft>
                <a:spcPts val="800"/>
              </a:spcAft>
              <a:buFont typeface="Arial" panose="020B0604020202020204" pitchFamily="34" charset="0"/>
              <a:buChar char="•"/>
            </a:pPr>
            <a:r>
              <a:rPr lang="en-GB" sz="1100" dirty="0">
                <a:latin typeface="Calibri"/>
                <a:ea typeface="Calibri" panose="020F0502020204030204" pitchFamily="34" charset="0"/>
                <a:cs typeface="Calibri"/>
              </a:rPr>
              <a:t>Visit our website </a:t>
            </a:r>
            <a:r>
              <a:rPr lang="en-GB" dirty="0">
                <a:hlinkClick r:id="rId3"/>
              </a:rPr>
              <a:t>https://www.mcsuk.org/what-you-can-do/volunteering/</a:t>
            </a:r>
            <a:r>
              <a:rPr lang="en-GB" dirty="0"/>
              <a:t> to find out more.</a:t>
            </a:r>
            <a:endParaRPr lang="en-GB" sz="1100"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8887642C-E2E7-47B6-963B-5F149004E54C}" type="slidenum">
              <a:rPr lang="en-GB" smtClean="0"/>
              <a:t>24</a:t>
            </a:fld>
            <a:endParaRPr lang="en-GB"/>
          </a:p>
        </p:txBody>
      </p:sp>
    </p:spTree>
    <p:extLst>
      <p:ext uri="{BB962C8B-B14F-4D97-AF65-F5344CB8AC3E}">
        <p14:creationId xmlns:p14="http://schemas.microsoft.com/office/powerpoint/2010/main" val="4024014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8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Follow us on social media and sign up for emails on our website to get inspiring stories about the work we're doing to save and recover our oceans, and news about our urgent campaigns for positive change.</a:t>
            </a:r>
          </a:p>
        </p:txBody>
      </p:sp>
      <p:sp>
        <p:nvSpPr>
          <p:cNvPr id="4" name="Slide Number Placeholder 3"/>
          <p:cNvSpPr>
            <a:spLocks noGrp="1"/>
          </p:cNvSpPr>
          <p:nvPr>
            <p:ph type="sldNum" sz="quarter" idx="5"/>
          </p:nvPr>
        </p:nvSpPr>
        <p:spPr/>
        <p:txBody>
          <a:bodyPr/>
          <a:lstStyle/>
          <a:p>
            <a:fld id="{8887642C-E2E7-47B6-963B-5F149004E54C}" type="slidenum">
              <a:rPr lang="en-GB" smtClean="0"/>
              <a:t>25</a:t>
            </a:fld>
            <a:endParaRPr lang="en-GB"/>
          </a:p>
        </p:txBody>
      </p:sp>
    </p:spTree>
    <p:extLst>
      <p:ext uri="{BB962C8B-B14F-4D97-AF65-F5344CB8AC3E}">
        <p14:creationId xmlns:p14="http://schemas.microsoft.com/office/powerpoint/2010/main" val="312453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5"/>
          </p:nvPr>
        </p:nvSpPr>
        <p:spPr/>
        <p:txBody>
          <a:bodyPr/>
          <a:lstStyle/>
          <a:p>
            <a:fld id="{8887642C-E2E7-47B6-963B-5F149004E54C}" type="slidenum">
              <a:rPr lang="en-GB" smtClean="0"/>
              <a:t>26</a:t>
            </a:fld>
            <a:endParaRPr lang="en-GB"/>
          </a:p>
        </p:txBody>
      </p:sp>
    </p:spTree>
    <p:extLst>
      <p:ext uri="{BB962C8B-B14F-4D97-AF65-F5344CB8AC3E}">
        <p14:creationId xmlns:p14="http://schemas.microsoft.com/office/powerpoint/2010/main" val="58500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First of all, and introduction </a:t>
            </a:r>
            <a:r>
              <a:rPr lang="en-GB"/>
              <a:t>to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At </a:t>
            </a:r>
            <a:r>
              <a:rPr lang="en-GB" dirty="0"/>
              <a:t>the Marine Conservation Society, we have been the voice of our seas for </a:t>
            </a:r>
            <a:r>
              <a:rPr lang="en-GB" b="1" dirty="0"/>
              <a:t>over 40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We have three key aims: </a:t>
            </a:r>
            <a:r>
              <a:rPr lang="en-GB" b="0" dirty="0"/>
              <a:t>defending crucial habitats, regenerating vital ecosystems and inspiring volunteers.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We work with everyone from </a:t>
            </a:r>
            <a:r>
              <a:rPr lang="en-GB" b="1" dirty="0"/>
              <a:t>communities to government and industry</a:t>
            </a:r>
            <a:r>
              <a:rPr lang="en-GB"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We are always science based in our approach.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F6B23-4649-4B99-B65B-5A065A5F60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90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I’m sure that most of you have visited a local beach or waterway and seen plastic in the environment.</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If you haven’t seen it yourself, its likely you’ll have heard about it in the news or on TV.</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Sadly, the scene shown in this image is </a:t>
            </a:r>
            <a:r>
              <a:rPr lang="en-GB" sz="1200" b="1" dirty="0">
                <a:effectLst/>
                <a:latin typeface="Calibri" panose="020F0502020204030204" pitchFamily="34" charset="0"/>
                <a:ea typeface="Calibri" panose="020F0502020204030204" pitchFamily="34" charset="0"/>
                <a:cs typeface="Arial" panose="020B0604020202020204" pitchFamily="34" charset="0"/>
              </a:rPr>
              <a:t>really common.</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Visible plastics (known as </a:t>
            </a:r>
            <a:r>
              <a:rPr lang="en-GB" sz="1200" b="1" dirty="0">
                <a:effectLst/>
                <a:latin typeface="Calibri" panose="020F0502020204030204" pitchFamily="34" charset="0"/>
                <a:ea typeface="Calibri" panose="020F0502020204030204" pitchFamily="34" charset="0"/>
                <a:cs typeface="Arial" panose="020B0604020202020204" pitchFamily="34" charset="0"/>
              </a:rPr>
              <a:t>macro plastics</a:t>
            </a:r>
            <a:r>
              <a:rPr lang="en-GB" sz="1200" dirty="0">
                <a:effectLst/>
                <a:latin typeface="Calibri" panose="020F0502020204030204" pitchFamily="34" charset="0"/>
                <a:ea typeface="Calibri" panose="020F0502020204030204" pitchFamily="34" charset="0"/>
                <a:cs typeface="Arial" panose="020B0604020202020204" pitchFamily="34" charset="0"/>
              </a:rPr>
              <a:t>) are the most obvious and well-known form of ocean pollution.</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But the story is </a:t>
            </a:r>
            <a:r>
              <a:rPr lang="en-GB" sz="1200" b="1" dirty="0">
                <a:effectLst/>
                <a:latin typeface="Calibri" panose="020F0502020204030204" pitchFamily="34" charset="0"/>
                <a:ea typeface="Calibri" panose="020F0502020204030204" pitchFamily="34" charset="0"/>
                <a:cs typeface="Arial" panose="020B0604020202020204" pitchFamily="34" charset="0"/>
              </a:rPr>
              <a:t>much more complex </a:t>
            </a:r>
            <a:r>
              <a:rPr lang="en-GB" sz="1200" dirty="0">
                <a:effectLst/>
                <a:latin typeface="Calibri" panose="020F0502020204030204" pitchFamily="34" charset="0"/>
                <a:ea typeface="Calibri" panose="020F0502020204030204" pitchFamily="34" charset="0"/>
                <a:cs typeface="Arial" panose="020B0604020202020204" pitchFamily="34" charset="0"/>
              </a:rPr>
              <a:t>in reality.</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At MCS, we focus on three types of ocean pollution: </a:t>
            </a:r>
            <a:r>
              <a:rPr lang="en-GB" sz="1200" b="1" dirty="0">
                <a:effectLst/>
                <a:latin typeface="Calibri" panose="020F0502020204030204" pitchFamily="34" charset="0"/>
                <a:ea typeface="Calibri" panose="020F0502020204030204" pitchFamily="34" charset="0"/>
                <a:cs typeface="Arial" panose="020B0604020202020204" pitchFamily="34" charset="0"/>
              </a:rPr>
              <a:t>plastics, chemicals and sewage.</a:t>
            </a:r>
          </a:p>
        </p:txBody>
      </p:sp>
      <p:sp>
        <p:nvSpPr>
          <p:cNvPr id="4" name="Slide Number Placeholder 3"/>
          <p:cNvSpPr>
            <a:spLocks noGrp="1"/>
          </p:cNvSpPr>
          <p:nvPr>
            <p:ph type="sldNum" sz="quarter" idx="5"/>
          </p:nvPr>
        </p:nvSpPr>
        <p:spPr/>
        <p:txBody>
          <a:bodyPr/>
          <a:lstStyle/>
          <a:p>
            <a:fld id="{8887642C-E2E7-47B6-963B-5F149004E54C}" type="slidenum">
              <a:rPr lang="en-GB" smtClean="0"/>
              <a:t>4</a:t>
            </a:fld>
            <a:endParaRPr lang="en-GB"/>
          </a:p>
        </p:txBody>
      </p:sp>
    </p:spTree>
    <p:extLst>
      <p:ext uri="{BB962C8B-B14F-4D97-AF65-F5344CB8AC3E}">
        <p14:creationId xmlns:p14="http://schemas.microsoft.com/office/powerpoint/2010/main" val="109127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Some pollution originates in the ocean, but </a:t>
            </a:r>
            <a:r>
              <a:rPr lang="en-GB" sz="1200" b="1" dirty="0">
                <a:effectLst/>
                <a:latin typeface="Calibri" panose="020F0502020204030204" pitchFamily="34" charset="0"/>
                <a:ea typeface="Calibri" panose="020F0502020204030204" pitchFamily="34" charset="0"/>
                <a:cs typeface="Arial" panose="020B0604020202020204" pitchFamily="34" charset="0"/>
              </a:rPr>
              <a:t>most starts its life on our land </a:t>
            </a:r>
            <a:r>
              <a:rPr lang="en-GB" sz="1200" dirty="0">
                <a:effectLst/>
                <a:latin typeface="Calibri" panose="020F0502020204030204" pitchFamily="34" charset="0"/>
                <a:ea typeface="Calibri" panose="020F0502020204030204" pitchFamily="34" charset="0"/>
                <a:cs typeface="Arial" panose="020B0604020202020204" pitchFamily="34" charset="0"/>
              </a:rPr>
              <a:t>or in our waterways.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Marine pollution has been reported as one of the </a:t>
            </a:r>
            <a:r>
              <a:rPr lang="en-GB" sz="1200" b="1" dirty="0">
                <a:effectLst/>
                <a:latin typeface="Calibri" panose="020F0502020204030204" pitchFamily="34" charset="0"/>
                <a:ea typeface="Calibri" panose="020F0502020204030204" pitchFamily="34" charset="0"/>
                <a:cs typeface="Arial" panose="020B0604020202020204" pitchFamily="34" charset="0"/>
              </a:rPr>
              <a:t>five main drivers of the current biodiversity crisis</a:t>
            </a:r>
            <a:r>
              <a:rPr lang="en-GB" sz="1200" dirty="0">
                <a:effectLst/>
                <a:latin typeface="Calibri" panose="020F0502020204030204" pitchFamily="34" charset="0"/>
                <a:ea typeface="Calibri" panose="020F0502020204030204" pitchFamily="34" charset="0"/>
                <a:cs typeface="Arial" panose="020B0604020202020204" pitchFamily="34" charset="0"/>
              </a:rPr>
              <a:t>, threatening 37% of marine mammals with extinction.</a:t>
            </a:r>
          </a:p>
          <a:p>
            <a:endParaRPr lang="en-GB" dirty="0"/>
          </a:p>
        </p:txBody>
      </p:sp>
      <p:sp>
        <p:nvSpPr>
          <p:cNvPr id="4" name="Slide Number Placeholder 3"/>
          <p:cNvSpPr>
            <a:spLocks noGrp="1"/>
          </p:cNvSpPr>
          <p:nvPr>
            <p:ph type="sldNum" sz="quarter" idx="5"/>
          </p:nvPr>
        </p:nvSpPr>
        <p:spPr/>
        <p:txBody>
          <a:bodyPr/>
          <a:lstStyle/>
          <a:p>
            <a:fld id="{8887642C-E2E7-47B6-963B-5F149004E54C}" type="slidenum">
              <a:rPr lang="en-GB" smtClean="0"/>
              <a:t>5</a:t>
            </a:fld>
            <a:endParaRPr lang="en-GB"/>
          </a:p>
        </p:txBody>
      </p:sp>
    </p:spTree>
    <p:extLst>
      <p:ext uri="{BB962C8B-B14F-4D97-AF65-F5344CB8AC3E}">
        <p14:creationId xmlns:p14="http://schemas.microsoft.com/office/powerpoint/2010/main" val="351132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en-GB" sz="1200" b="1" dirty="0">
                <a:effectLst/>
                <a:latin typeface="Calibri" panose="020F0502020204030204" pitchFamily="34" charset="0"/>
                <a:ea typeface="Calibri" panose="020F0502020204030204" pitchFamily="34" charset="0"/>
                <a:cs typeface="Arial" panose="020B0604020202020204" pitchFamily="34" charset="0"/>
              </a:rPr>
              <a:t>For a cleaner ocean</a:t>
            </a:r>
            <a:r>
              <a:rPr lang="en-GB" sz="1200" dirty="0">
                <a:effectLst/>
                <a:latin typeface="Calibri" panose="020F0502020204030204" pitchFamily="34" charset="0"/>
                <a:ea typeface="Calibri" panose="020F0502020204030204" pitchFamily="34" charset="0"/>
                <a:cs typeface="Arial" panose="020B0604020202020204" pitchFamily="34" charset="0"/>
              </a:rPr>
              <a:t>: we campaign to stop pollution entering our oceans. </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Using science, we track the health of our waters, </a:t>
            </a:r>
            <a:r>
              <a:rPr lang="en-GB" sz="1200" b="1" dirty="0">
                <a:effectLst/>
                <a:latin typeface="Calibri" panose="020F0502020204030204" pitchFamily="34" charset="0"/>
                <a:ea typeface="Calibri" panose="020F0502020204030204" pitchFamily="34" charset="0"/>
                <a:cs typeface="Arial" panose="020B0604020202020204" pitchFamily="34" charset="0"/>
              </a:rPr>
              <a:t>influence business practice </a:t>
            </a:r>
            <a:r>
              <a:rPr lang="en-GB" sz="1200" dirty="0">
                <a:effectLst/>
                <a:latin typeface="Calibri" panose="020F0502020204030204" pitchFamily="34" charset="0"/>
                <a:ea typeface="Calibri" panose="020F0502020204030204" pitchFamily="34" charset="0"/>
                <a:cs typeface="Arial" panose="020B0604020202020204" pitchFamily="34" charset="0"/>
              </a:rPr>
              <a:t>and call for better environmental regulations. </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For example, our </a:t>
            </a:r>
            <a:r>
              <a:rPr lang="en-GB" sz="1200" b="1" dirty="0">
                <a:effectLst/>
                <a:latin typeface="Calibri" panose="020F0502020204030204" pitchFamily="34" charset="0"/>
                <a:ea typeface="Calibri" panose="020F0502020204030204" pitchFamily="34" charset="0"/>
                <a:cs typeface="Arial" panose="020B0604020202020204" pitchFamily="34" charset="0"/>
              </a:rPr>
              <a:t>volunteer beach cleans </a:t>
            </a:r>
            <a:r>
              <a:rPr lang="en-GB" sz="1200" dirty="0">
                <a:effectLst/>
                <a:latin typeface="Calibri" panose="020F0502020204030204" pitchFamily="34" charset="0"/>
                <a:ea typeface="Calibri" panose="020F0502020204030204" pitchFamily="34" charset="0"/>
                <a:cs typeface="Arial" panose="020B0604020202020204" pitchFamily="34" charset="0"/>
              </a:rPr>
              <a:t>remove and record the litter on our coastline.</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By 2030, we want to see a clear </a:t>
            </a:r>
            <a:r>
              <a:rPr lang="en-GB" sz="1200" b="1" dirty="0">
                <a:effectLst/>
                <a:latin typeface="Calibri" panose="020F0502020204030204" pitchFamily="34" charset="0"/>
                <a:ea typeface="Calibri" panose="020F0502020204030204" pitchFamily="34" charset="0"/>
                <a:cs typeface="Arial" panose="020B0604020202020204" pitchFamily="34" charset="0"/>
              </a:rPr>
              <a:t>downward trend </a:t>
            </a:r>
            <a:r>
              <a:rPr lang="en-GB" sz="1200" dirty="0">
                <a:effectLst/>
                <a:latin typeface="Calibri" panose="020F0502020204030204" pitchFamily="34" charset="0"/>
                <a:ea typeface="Calibri" panose="020F0502020204030204" pitchFamily="34" charset="0"/>
                <a:cs typeface="Arial" panose="020B0604020202020204" pitchFamily="34" charset="0"/>
              </a:rPr>
              <a:t>in ocean pollution.</a:t>
            </a: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Over the following slides, I’ll dive deeper into some of the ocean pollutions issues we are facing, and talk about some of the work we are doing to fight for a cleaner ocean</a:t>
            </a:r>
            <a:r>
              <a:rPr lang="en-GB" sz="12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F6B23-4649-4B99-B65B-5A065A5F60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30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Every </a:t>
            </a:r>
            <a:r>
              <a:rPr lang="en-GB" sz="1200" dirty="0">
                <a:effectLst/>
                <a:latin typeface="+mn-lt"/>
                <a:ea typeface="Calibri" panose="020F0502020204030204" pitchFamily="34" charset="0"/>
                <a:cs typeface="Arial" panose="020B0604020202020204" pitchFamily="34" charset="0"/>
              </a:rPr>
              <a:t>year, up to </a:t>
            </a:r>
            <a:r>
              <a:rPr lang="en-GB" sz="1200" b="1" dirty="0">
                <a:effectLst/>
                <a:latin typeface="+mn-lt"/>
                <a:ea typeface="Calibri" panose="020F0502020204030204" pitchFamily="34" charset="0"/>
                <a:cs typeface="Arial" panose="020B0604020202020204" pitchFamily="34" charset="0"/>
              </a:rPr>
              <a:t>14 million tonnes </a:t>
            </a:r>
            <a:r>
              <a:rPr lang="en-GB" sz="1200" dirty="0">
                <a:effectLst/>
                <a:latin typeface="+mn-lt"/>
                <a:ea typeface="Calibri" panose="020F0502020204030204" pitchFamily="34" charset="0"/>
                <a:cs typeface="Arial" panose="020B0604020202020204" pitchFamily="34" charset="0"/>
              </a:rPr>
              <a:t>(perhaps more!) of plastic enters our ocean. </a:t>
            </a:r>
          </a:p>
          <a:p>
            <a:pPr marL="342900" lvl="0" indent="-342900">
              <a:lnSpc>
                <a:spcPct val="107000"/>
              </a:lnSpc>
              <a:buFont typeface="Symbol" panose="05050102010706020507" pitchFamily="18" charset="2"/>
              <a:buChar char=""/>
            </a:pPr>
            <a:r>
              <a:rPr lang="en-GB" b="0" i="0" dirty="0">
                <a:solidFill>
                  <a:srgbClr val="232332"/>
                </a:solidFill>
                <a:effectLst/>
                <a:latin typeface="+mn-lt"/>
              </a:rPr>
              <a:t>The BBC has reported that there was an estimate of more than </a:t>
            </a:r>
            <a:r>
              <a:rPr lang="en-GB" b="1" i="0" dirty="0">
                <a:solidFill>
                  <a:srgbClr val="232332"/>
                </a:solidFill>
                <a:effectLst/>
                <a:latin typeface="+mn-lt"/>
              </a:rPr>
              <a:t>171 trillion pieces of plastic </a:t>
            </a:r>
            <a:r>
              <a:rPr lang="en-GB" b="0" i="0" dirty="0">
                <a:solidFill>
                  <a:srgbClr val="232332"/>
                </a:solidFill>
                <a:effectLst/>
                <a:latin typeface="+mn-lt"/>
              </a:rPr>
              <a:t>floating in the ocean.</a:t>
            </a:r>
            <a:endParaRPr lang="en-GB" sz="1200" b="0" dirty="0">
              <a:effectLst/>
              <a:latin typeface="+mn-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dirty="0">
                <a:effectLst/>
                <a:latin typeface="+mn-lt"/>
                <a:ea typeface="Calibri" panose="020F0502020204030204" pitchFamily="34" charset="0"/>
                <a:cs typeface="Arial" panose="020B0604020202020204" pitchFamily="34" charset="0"/>
              </a:rPr>
              <a:t>Plastic pollution comes in many forms, from </a:t>
            </a:r>
            <a:r>
              <a:rPr lang="en-GB" sz="1200" b="1" dirty="0">
                <a:effectLst/>
                <a:latin typeface="+mn-lt"/>
                <a:ea typeface="Calibri" panose="020F0502020204030204" pitchFamily="34" charset="0"/>
                <a:cs typeface="Arial" panose="020B0604020202020204" pitchFamily="34" charset="0"/>
              </a:rPr>
              <a:t>tiny fibres </a:t>
            </a:r>
            <a:r>
              <a:rPr lang="en-GB" sz="1200" dirty="0">
                <a:effectLst/>
                <a:latin typeface="+mn-lt"/>
                <a:ea typeface="Calibri" panose="020F0502020204030204" pitchFamily="34" charset="0"/>
                <a:cs typeface="Arial" panose="020B0604020202020204" pitchFamily="34" charset="0"/>
              </a:rPr>
              <a:t>which shed from clothes when we put them in the wash, to huge </a:t>
            </a:r>
            <a:r>
              <a:rPr lang="en-GB" sz="1200" b="1" dirty="0">
                <a:effectLst/>
                <a:latin typeface="+mn-lt"/>
                <a:ea typeface="Calibri" panose="020F0502020204030204" pitchFamily="34" charset="0"/>
                <a:cs typeface="Arial" panose="020B0604020202020204" pitchFamily="34" charset="0"/>
              </a:rPr>
              <a:t>industrial-sized fishing gear. </a:t>
            </a:r>
          </a:p>
          <a:p>
            <a:pPr marL="342900" lvl="0" indent="-342900">
              <a:lnSpc>
                <a:spcPct val="107000"/>
              </a:lnSpc>
              <a:buFont typeface="Symbol" panose="05050102010706020507" pitchFamily="18" charset="2"/>
              <a:buChar char=""/>
            </a:pPr>
            <a:r>
              <a:rPr lang="en-GB" sz="1200" dirty="0">
                <a:effectLst/>
                <a:latin typeface="+mn-lt"/>
                <a:ea typeface="Calibri" panose="020F0502020204030204" pitchFamily="34" charset="0"/>
                <a:cs typeface="Arial" panose="020B0604020202020204" pitchFamily="34" charset="0"/>
              </a:rPr>
              <a:t>All of this has the </a:t>
            </a:r>
            <a:r>
              <a:rPr lang="en-GB" sz="1200" dirty="0">
                <a:effectLst/>
                <a:latin typeface="Calibri" panose="020F0502020204030204" pitchFamily="34" charset="0"/>
                <a:ea typeface="Calibri" panose="020F0502020204030204" pitchFamily="34" charset="0"/>
                <a:cs typeface="Arial" panose="020B0604020202020204" pitchFamily="34" charset="0"/>
              </a:rPr>
              <a:t>potential to degrade into </a:t>
            </a:r>
            <a:r>
              <a:rPr lang="en-GB" sz="1200" b="1" dirty="0">
                <a:effectLst/>
                <a:latin typeface="Calibri" panose="020F0502020204030204" pitchFamily="34" charset="0"/>
                <a:ea typeface="Calibri" panose="020F0502020204030204" pitchFamily="34" charset="0"/>
                <a:cs typeface="Arial" panose="020B0604020202020204" pitchFamily="34" charset="0"/>
              </a:rPr>
              <a:t>microplastics</a:t>
            </a:r>
            <a:r>
              <a:rPr lang="en-GB" sz="1200" dirty="0">
                <a:effectLst/>
                <a:latin typeface="Calibri" panose="020F0502020204030204" pitchFamily="34" charset="0"/>
                <a:ea typeface="Calibri" panose="020F0502020204030204" pitchFamily="34" charset="0"/>
                <a:cs typeface="Arial" panose="020B0604020202020204" pitchFamily="34" charset="0"/>
              </a:rPr>
              <a:t> which are extremely damaging to marine life. </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Our ocean may appear vast, but our </a:t>
            </a:r>
            <a:r>
              <a:rPr lang="en-GB" sz="1200" b="1" dirty="0">
                <a:effectLst/>
                <a:latin typeface="Calibri" panose="020F0502020204030204" pitchFamily="34" charset="0"/>
                <a:ea typeface="Calibri" panose="020F0502020204030204" pitchFamily="34" charset="0"/>
                <a:cs typeface="Arial" panose="020B0604020202020204" pitchFamily="34" charset="0"/>
              </a:rPr>
              <a:t>devastating footprint is found everywhere</a:t>
            </a:r>
            <a:r>
              <a:rPr lang="en-GB" sz="1200" dirty="0">
                <a:effectLst/>
                <a:latin typeface="Calibri" panose="020F0502020204030204" pitchFamily="34" charset="0"/>
                <a:ea typeface="Calibri" panose="020F0502020204030204" pitchFamily="34" charset="0"/>
                <a:cs typeface="Arial" panose="020B0604020202020204" pitchFamily="34" charset="0"/>
              </a:rPr>
              <a:t>, with plastic found in the deepest ocean (at the bottom of the Mariana trench) and your local beach. </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There are two main ways that plastics harm marine life – </a:t>
            </a:r>
            <a:r>
              <a:rPr lang="en-GB" sz="1200" b="1" dirty="0">
                <a:effectLst/>
                <a:latin typeface="Calibri" panose="020F0502020204030204" pitchFamily="34" charset="0"/>
                <a:ea typeface="Calibri" panose="020F0502020204030204" pitchFamily="34" charset="0"/>
                <a:cs typeface="Arial" panose="020B0604020202020204" pitchFamily="34" charset="0"/>
              </a:rPr>
              <a:t>entanglement and ingestion. </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You may have seen the horrifying photos of </a:t>
            </a:r>
            <a:r>
              <a:rPr lang="en-GB" sz="1200" b="1" dirty="0">
                <a:effectLst/>
                <a:latin typeface="Calibri" panose="020F0502020204030204" pitchFamily="34" charset="0"/>
                <a:ea typeface="Calibri" panose="020F0502020204030204" pitchFamily="34" charset="0"/>
                <a:cs typeface="Arial" panose="020B0604020202020204" pitchFamily="34" charset="0"/>
              </a:rPr>
              <a:t>seals and seabirds tangled up in plastic </a:t>
            </a:r>
            <a:r>
              <a:rPr lang="en-GB" sz="1200" dirty="0">
                <a:effectLst/>
                <a:latin typeface="Calibri" panose="020F0502020204030204" pitchFamily="34" charset="0"/>
                <a:ea typeface="Calibri" panose="020F0502020204030204" pitchFamily="34" charset="0"/>
                <a:cs typeface="Arial" panose="020B0604020202020204" pitchFamily="34" charset="0"/>
              </a:rPr>
              <a:t>packaging and netting, causing injury and even death.</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Many animals across the food web also </a:t>
            </a:r>
            <a:r>
              <a:rPr lang="en-GB" sz="1200" b="1" dirty="0">
                <a:effectLst/>
                <a:latin typeface="Calibri" panose="020F0502020204030204" pitchFamily="34" charset="0"/>
                <a:ea typeface="Calibri" panose="020F0502020204030204" pitchFamily="34" charset="0"/>
                <a:cs typeface="Arial" panose="020B0604020202020204" pitchFamily="34" charset="0"/>
              </a:rPr>
              <a:t>mistake plastic for food </a:t>
            </a:r>
            <a:r>
              <a:rPr lang="en-GB" sz="1200" dirty="0">
                <a:effectLst/>
                <a:latin typeface="Calibri" panose="020F0502020204030204" pitchFamily="34" charset="0"/>
                <a:ea typeface="Calibri" panose="020F0502020204030204" pitchFamily="34" charset="0"/>
                <a:cs typeface="Arial" panose="020B0604020202020204" pitchFamily="34" charset="0"/>
              </a:rPr>
              <a:t>and eat it or feed it to their young. </a:t>
            </a:r>
          </a:p>
        </p:txBody>
      </p:sp>
      <p:sp>
        <p:nvSpPr>
          <p:cNvPr id="4" name="Slide Number Placeholder 3"/>
          <p:cNvSpPr>
            <a:spLocks noGrp="1"/>
          </p:cNvSpPr>
          <p:nvPr>
            <p:ph type="sldNum" sz="quarter" idx="5"/>
          </p:nvPr>
        </p:nvSpPr>
        <p:spPr/>
        <p:txBody>
          <a:bodyPr/>
          <a:lstStyle/>
          <a:p>
            <a:fld id="{8887642C-E2E7-47B6-963B-5F149004E54C}" type="slidenum">
              <a:rPr lang="en-GB" smtClean="0"/>
              <a:t>7</a:t>
            </a:fld>
            <a:endParaRPr lang="en-GB"/>
          </a:p>
        </p:txBody>
      </p:sp>
    </p:spTree>
    <p:extLst>
      <p:ext uri="{BB962C8B-B14F-4D97-AF65-F5344CB8AC3E}">
        <p14:creationId xmlns:p14="http://schemas.microsoft.com/office/powerpoint/2010/main" val="320546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dirty="0">
                <a:solidFill>
                  <a:srgbClr val="0A606B"/>
                </a:solidFill>
                <a:effectLst/>
                <a:latin typeface="+mn-lt"/>
              </a:rPr>
              <a:t>We've got to switch to using more sustainable products, and </a:t>
            </a:r>
            <a:r>
              <a:rPr lang="en-GB" b="1" i="0" dirty="0">
                <a:solidFill>
                  <a:srgbClr val="0A606B"/>
                </a:solidFill>
                <a:effectLst/>
                <a:latin typeface="+mn-lt"/>
              </a:rPr>
              <a:t>UK governments need to do more </a:t>
            </a:r>
            <a:r>
              <a:rPr lang="en-GB" b="0" i="0" dirty="0">
                <a:solidFill>
                  <a:srgbClr val="0A606B"/>
                </a:solidFill>
                <a:effectLst/>
                <a:latin typeface="+mn-lt"/>
              </a:rPr>
              <a:t>to bring in legislation that bans single-use plastic being produced.</a:t>
            </a:r>
          </a:p>
          <a:p>
            <a:pPr marL="171450" indent="-171450">
              <a:buFont typeface="Arial" panose="020B0604020202020204" pitchFamily="34" charset="0"/>
              <a:buChar char="•"/>
            </a:pPr>
            <a:r>
              <a:rPr lang="en-GB" b="0" i="0" dirty="0">
                <a:solidFill>
                  <a:srgbClr val="444444"/>
                </a:solidFill>
                <a:effectLst/>
                <a:latin typeface="+mn-lt"/>
              </a:rPr>
              <a:t>Our </a:t>
            </a:r>
            <a:r>
              <a:rPr lang="en-GB" b="0" i="0" u="none" strike="noStrike" dirty="0">
                <a:solidFill>
                  <a:srgbClr val="0A606B"/>
                </a:solidFill>
                <a:effectLst/>
                <a:highlight>
                  <a:srgbClr val="9EC323"/>
                </a:highlight>
                <a:latin typeface="+mn-lt"/>
                <a:hlinkClick r:id="rId3"/>
              </a:rPr>
              <a:t>Beachwatch data</a:t>
            </a:r>
            <a:r>
              <a:rPr lang="en-GB" b="0" i="0" dirty="0">
                <a:solidFill>
                  <a:srgbClr val="444444"/>
                </a:solidFill>
                <a:effectLst/>
                <a:latin typeface="+mn-lt"/>
              </a:rPr>
              <a:t> shows that thousands of single use plastic products are found on </a:t>
            </a:r>
            <a:r>
              <a:rPr lang="en-GB" b="1" i="0" dirty="0">
                <a:solidFill>
                  <a:srgbClr val="444444"/>
                </a:solidFill>
                <a:effectLst/>
                <a:latin typeface="+mn-lt"/>
              </a:rPr>
              <a:t>UK beaches </a:t>
            </a:r>
            <a:r>
              <a:rPr lang="en-GB" b="0" i="0" dirty="0">
                <a:solidFill>
                  <a:srgbClr val="444444"/>
                </a:solidFill>
                <a:effectLst/>
                <a:latin typeface="+mn-lt"/>
              </a:rPr>
              <a:t>every year. </a:t>
            </a:r>
          </a:p>
          <a:p>
            <a:pPr marL="171450" indent="-171450">
              <a:buFont typeface="Arial" panose="020B0604020202020204" pitchFamily="34" charset="0"/>
              <a:buChar char="•"/>
            </a:pPr>
            <a:r>
              <a:rPr lang="en-GB" b="0" i="0" dirty="0">
                <a:solidFill>
                  <a:srgbClr val="444444"/>
                </a:solidFill>
                <a:effectLst/>
                <a:latin typeface="+mn-lt"/>
              </a:rPr>
              <a:t>Moreover, producing plastics </a:t>
            </a:r>
            <a:r>
              <a:rPr lang="en-GB" b="1" i="0" dirty="0">
                <a:solidFill>
                  <a:srgbClr val="444444"/>
                </a:solidFill>
                <a:effectLst/>
                <a:latin typeface="+mn-lt"/>
              </a:rPr>
              <a:t>uses fossil fuels </a:t>
            </a:r>
            <a:r>
              <a:rPr lang="en-GB" b="0" i="0" dirty="0">
                <a:solidFill>
                  <a:srgbClr val="444444"/>
                </a:solidFill>
                <a:effectLst/>
                <a:latin typeface="+mn-lt"/>
              </a:rPr>
              <a:t>(oil and gas) meaning the </a:t>
            </a:r>
            <a:r>
              <a:rPr lang="en-GB" b="1" i="0" dirty="0">
                <a:solidFill>
                  <a:srgbClr val="444444"/>
                </a:solidFill>
                <a:effectLst/>
                <a:latin typeface="+mn-lt"/>
              </a:rPr>
              <a:t>climate crisis and plastic pollution are dangerously intwined</a:t>
            </a:r>
            <a:r>
              <a:rPr lang="en-GB" b="0" i="0" dirty="0">
                <a:solidFill>
                  <a:srgbClr val="444444"/>
                </a:solidFill>
                <a:effectLst/>
                <a:latin typeface="+mn-lt"/>
              </a:rPr>
              <a:t>.</a:t>
            </a:r>
          </a:p>
          <a:p>
            <a:pPr marL="171450" indent="-171450">
              <a:buFont typeface="Arial" panose="020B0604020202020204" pitchFamily="34" charset="0"/>
              <a:buChar char="•"/>
            </a:pPr>
            <a:r>
              <a:rPr lang="en-GB" b="0" i="0" dirty="0">
                <a:solidFill>
                  <a:srgbClr val="444444"/>
                </a:solidFill>
                <a:effectLst/>
                <a:latin typeface="+mn-lt"/>
              </a:rPr>
              <a:t>In the future, we want all product design to take into account the </a:t>
            </a:r>
            <a:r>
              <a:rPr lang="en-GB" b="1" i="0" dirty="0">
                <a:solidFill>
                  <a:srgbClr val="444444"/>
                </a:solidFill>
                <a:effectLst/>
                <a:latin typeface="+mn-lt"/>
              </a:rPr>
              <a:t>carbon, plastic and chemical footprint </a:t>
            </a:r>
            <a:r>
              <a:rPr lang="en-GB" b="0" i="0" dirty="0">
                <a:solidFill>
                  <a:srgbClr val="444444"/>
                </a:solidFill>
                <a:effectLst/>
                <a:latin typeface="+mn-lt"/>
              </a:rPr>
              <a:t>of their product.</a:t>
            </a:r>
          </a:p>
          <a:p>
            <a:pPr marL="171450" indent="-171450">
              <a:buFont typeface="Arial" panose="020B0604020202020204" pitchFamily="34" charset="0"/>
              <a:buChar char="•"/>
            </a:pPr>
            <a:r>
              <a:rPr lang="en-GB" b="0" i="0" dirty="0">
                <a:solidFill>
                  <a:srgbClr val="444444"/>
                </a:solidFill>
                <a:effectLst/>
                <a:latin typeface="+mn-lt"/>
              </a:rPr>
              <a:t>We want all UK nations to go further than the </a:t>
            </a:r>
            <a:r>
              <a:rPr lang="en-GB" b="1" i="0" dirty="0">
                <a:solidFill>
                  <a:srgbClr val="444444"/>
                </a:solidFill>
                <a:effectLst/>
                <a:latin typeface="+mn-lt"/>
              </a:rPr>
              <a:t>EU Single-Use Plastics Directive</a:t>
            </a:r>
            <a:r>
              <a:rPr lang="en-GB" b="0" i="0" dirty="0">
                <a:solidFill>
                  <a:srgbClr val="444444"/>
                </a:solidFill>
                <a:effectLst/>
                <a:latin typeface="+mn-lt"/>
              </a:rPr>
              <a:t>. This is the piece of legislation that applies measures to the </a:t>
            </a:r>
            <a:r>
              <a:rPr lang="en-GB" b="1" i="0" dirty="0">
                <a:solidFill>
                  <a:srgbClr val="444444"/>
                </a:solidFill>
                <a:effectLst/>
                <a:latin typeface="+mn-lt"/>
              </a:rPr>
              <a:t>top ten single use plastic items </a:t>
            </a:r>
            <a:r>
              <a:rPr lang="en-GB" b="0" i="0" dirty="0">
                <a:solidFill>
                  <a:srgbClr val="444444"/>
                </a:solidFill>
                <a:effectLst/>
                <a:latin typeface="+mn-lt"/>
              </a:rPr>
              <a:t>found across the EU. It’s a decent start, but we want to UK to do more than the EU. </a:t>
            </a:r>
          </a:p>
          <a:p>
            <a:pPr marL="171450" indent="-171450">
              <a:buFont typeface="Arial" panose="020B0604020202020204" pitchFamily="34" charset="0"/>
              <a:buChar char="•"/>
            </a:pPr>
            <a:endParaRPr lang="en-GB" b="0" i="0" dirty="0">
              <a:solidFill>
                <a:srgbClr val="444444"/>
              </a:solidFill>
              <a:effectLst/>
              <a:latin typeface="Poppins" panose="00000500000000000000" pitchFamily="2" charset="0"/>
            </a:endParaRPr>
          </a:p>
          <a:p>
            <a:pPr marL="0" indent="0">
              <a:buFont typeface="Arial" panose="020B0604020202020204" pitchFamily="34" charset="0"/>
              <a:buNone/>
            </a:pPr>
            <a:r>
              <a:rPr lang="en-GB" b="0" i="0" dirty="0">
                <a:solidFill>
                  <a:srgbClr val="444444"/>
                </a:solidFill>
                <a:effectLst/>
                <a:latin typeface="+mn-lt"/>
              </a:rPr>
              <a:t>The top 10:</a:t>
            </a:r>
          </a:p>
          <a:p>
            <a:pPr algn="l">
              <a:buFont typeface="Arial" panose="020B0604020202020204" pitchFamily="34" charset="0"/>
              <a:buChar char="•"/>
            </a:pPr>
            <a:r>
              <a:rPr lang="en-GB" b="0" i="0" dirty="0">
                <a:effectLst/>
                <a:latin typeface="+mn-lt"/>
              </a:rPr>
              <a:t>Cotton bud sticks</a:t>
            </a:r>
          </a:p>
          <a:p>
            <a:pPr algn="l">
              <a:buFont typeface="Arial" panose="020B0604020202020204" pitchFamily="34" charset="0"/>
              <a:buChar char="•"/>
            </a:pPr>
            <a:r>
              <a:rPr lang="en-GB" b="0" i="0" dirty="0">
                <a:effectLst/>
                <a:latin typeface="+mn-lt"/>
              </a:rPr>
              <a:t>Cutlery, plates, straws and stirrers</a:t>
            </a:r>
          </a:p>
          <a:p>
            <a:pPr algn="l">
              <a:buFont typeface="Arial" panose="020B0604020202020204" pitchFamily="34" charset="0"/>
              <a:buChar char="•"/>
            </a:pPr>
            <a:r>
              <a:rPr lang="en-GB" b="0" i="0" dirty="0">
                <a:effectLst/>
                <a:latin typeface="+mn-lt"/>
              </a:rPr>
              <a:t>Balloons and sticks for balloons</a:t>
            </a:r>
          </a:p>
          <a:p>
            <a:pPr algn="l">
              <a:buFont typeface="Arial" panose="020B0604020202020204" pitchFamily="34" charset="0"/>
              <a:buChar char="•"/>
            </a:pPr>
            <a:r>
              <a:rPr lang="en-GB" b="0" i="0" dirty="0">
                <a:effectLst/>
                <a:latin typeface="+mn-lt"/>
              </a:rPr>
              <a:t>Food containers</a:t>
            </a:r>
          </a:p>
          <a:p>
            <a:pPr algn="l">
              <a:buFont typeface="Arial" panose="020B0604020202020204" pitchFamily="34" charset="0"/>
              <a:buChar char="•"/>
            </a:pPr>
            <a:r>
              <a:rPr lang="en-GB" b="0" i="0" dirty="0">
                <a:effectLst/>
                <a:latin typeface="+mn-lt"/>
              </a:rPr>
              <a:t>Cups for beverages</a:t>
            </a:r>
          </a:p>
          <a:p>
            <a:pPr algn="l">
              <a:buFont typeface="Arial" panose="020B0604020202020204" pitchFamily="34" charset="0"/>
              <a:buChar char="•"/>
            </a:pPr>
            <a:r>
              <a:rPr lang="en-GB" b="0" i="0" dirty="0">
                <a:effectLst/>
                <a:latin typeface="+mn-lt"/>
              </a:rPr>
              <a:t>Beverage containers</a:t>
            </a:r>
          </a:p>
          <a:p>
            <a:pPr algn="l">
              <a:buFont typeface="Arial" panose="020B0604020202020204" pitchFamily="34" charset="0"/>
              <a:buChar char="•"/>
            </a:pPr>
            <a:r>
              <a:rPr lang="en-GB" b="0" i="0" dirty="0">
                <a:effectLst/>
                <a:latin typeface="+mn-lt"/>
              </a:rPr>
              <a:t>Cigarette butts</a:t>
            </a:r>
          </a:p>
          <a:p>
            <a:pPr algn="l">
              <a:buFont typeface="Arial" panose="020B0604020202020204" pitchFamily="34" charset="0"/>
              <a:buChar char="•"/>
            </a:pPr>
            <a:r>
              <a:rPr lang="en-GB" b="0" i="0" dirty="0">
                <a:effectLst/>
                <a:latin typeface="+mn-lt"/>
              </a:rPr>
              <a:t>Plastic bags</a:t>
            </a:r>
          </a:p>
          <a:p>
            <a:pPr algn="l">
              <a:buFont typeface="Arial" panose="020B0604020202020204" pitchFamily="34" charset="0"/>
              <a:buChar char="•"/>
            </a:pPr>
            <a:r>
              <a:rPr lang="en-GB" b="0" i="0" dirty="0">
                <a:effectLst/>
                <a:latin typeface="+mn-lt"/>
              </a:rPr>
              <a:t>Packets and wrappers</a:t>
            </a:r>
          </a:p>
          <a:p>
            <a:pPr algn="l">
              <a:buFont typeface="Arial" panose="020B0604020202020204" pitchFamily="34" charset="0"/>
              <a:buChar char="•"/>
            </a:pPr>
            <a:r>
              <a:rPr lang="en-GB" b="0" i="0" dirty="0">
                <a:effectLst/>
                <a:latin typeface="+mn-lt"/>
              </a:rPr>
              <a:t>Wet wipes and sanitary items</a:t>
            </a:r>
          </a:p>
        </p:txBody>
      </p:sp>
      <p:sp>
        <p:nvSpPr>
          <p:cNvPr id="4" name="Slide Number Placeholder 3"/>
          <p:cNvSpPr>
            <a:spLocks noGrp="1"/>
          </p:cNvSpPr>
          <p:nvPr>
            <p:ph type="sldNum" sz="quarter" idx="5"/>
          </p:nvPr>
        </p:nvSpPr>
        <p:spPr/>
        <p:txBody>
          <a:bodyPr/>
          <a:lstStyle/>
          <a:p>
            <a:fld id="{8887642C-E2E7-47B6-963B-5F149004E54C}" type="slidenum">
              <a:rPr lang="en-GB" smtClean="0"/>
              <a:t>8</a:t>
            </a:fld>
            <a:endParaRPr lang="en-GB"/>
          </a:p>
        </p:txBody>
      </p:sp>
    </p:spTree>
    <p:extLst>
      <p:ext uri="{BB962C8B-B14F-4D97-AF65-F5344CB8AC3E}">
        <p14:creationId xmlns:p14="http://schemas.microsoft.com/office/powerpoint/2010/main" val="363632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You may wish to give an overview of all three nations, or hide the slides for the ones less relevant to your talk/area.</a:t>
            </a:r>
          </a:p>
          <a:p>
            <a:endParaRPr lang="en-GB"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444444"/>
                </a:solidFill>
                <a:effectLst/>
                <a:latin typeface="+mn-lt"/>
              </a:rPr>
              <a:t>In </a:t>
            </a:r>
            <a:r>
              <a:rPr lang="en-GB" b="1" i="0" dirty="0">
                <a:solidFill>
                  <a:srgbClr val="444444"/>
                </a:solidFill>
                <a:effectLst/>
                <a:latin typeface="+mn-lt"/>
              </a:rPr>
              <a:t>2015</a:t>
            </a:r>
            <a:r>
              <a:rPr lang="en-GB" b="0" i="0" dirty="0">
                <a:solidFill>
                  <a:srgbClr val="444444"/>
                </a:solidFill>
                <a:effectLst/>
                <a:latin typeface="+mn-lt"/>
              </a:rPr>
              <a:t> </a:t>
            </a:r>
            <a:r>
              <a:rPr lang="en-GB" b="0" i="0" dirty="0">
                <a:solidFill>
                  <a:srgbClr val="121212"/>
                </a:solidFill>
                <a:effectLst/>
                <a:latin typeface="+mn-lt"/>
              </a:rPr>
              <a:t>a 5p charge for </a:t>
            </a:r>
            <a:r>
              <a:rPr lang="en-GB" b="1" i="0" dirty="0">
                <a:solidFill>
                  <a:srgbClr val="121212"/>
                </a:solidFill>
                <a:effectLst/>
                <a:latin typeface="+mn-lt"/>
              </a:rPr>
              <a:t>carrier bags </a:t>
            </a:r>
            <a:r>
              <a:rPr lang="en-GB" b="0" i="0" dirty="0">
                <a:solidFill>
                  <a:srgbClr val="121212"/>
                </a:solidFill>
                <a:effectLst/>
                <a:latin typeface="+mn-lt"/>
              </a:rPr>
              <a:t>was introduced in English supermarkets.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21212"/>
                </a:solidFill>
                <a:effectLst/>
                <a:latin typeface="+mn-lt"/>
              </a:rPr>
              <a:t>In </a:t>
            </a:r>
            <a:r>
              <a:rPr lang="en-GB" b="1" i="0" dirty="0">
                <a:solidFill>
                  <a:srgbClr val="121212"/>
                </a:solidFill>
                <a:effectLst/>
                <a:latin typeface="+mn-lt"/>
              </a:rPr>
              <a:t>2021</a:t>
            </a:r>
            <a:r>
              <a:rPr lang="en-GB" b="0" i="0" dirty="0">
                <a:solidFill>
                  <a:srgbClr val="121212"/>
                </a:solidFill>
                <a:effectLst/>
                <a:latin typeface="+mn-lt"/>
              </a:rPr>
              <a:t>, the charge was increased to </a:t>
            </a:r>
            <a:r>
              <a:rPr lang="en-GB" b="1" i="0" dirty="0">
                <a:solidFill>
                  <a:srgbClr val="121212"/>
                </a:solidFill>
                <a:effectLst/>
                <a:latin typeface="+mn-lt"/>
              </a:rPr>
              <a:t>10p</a:t>
            </a:r>
            <a:r>
              <a:rPr lang="en-GB" b="0" i="0" dirty="0">
                <a:solidFill>
                  <a:srgbClr val="121212"/>
                </a:solidFill>
                <a:effectLst/>
                <a:latin typeface="+mn-lt"/>
              </a:rPr>
              <a:t> and extended to all businesses.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21212"/>
                </a:solidFill>
                <a:effectLst/>
                <a:latin typeface="+mn-lt"/>
              </a:rPr>
              <a:t>Statistics show the use of single-use supermarket plastic bags had fallen </a:t>
            </a:r>
            <a:r>
              <a:rPr lang="en-GB" b="1" i="0" dirty="0">
                <a:solidFill>
                  <a:srgbClr val="121212"/>
                </a:solidFill>
                <a:effectLst/>
                <a:latin typeface="+mn-lt"/>
              </a:rPr>
              <a:t>98%</a:t>
            </a:r>
            <a:r>
              <a:rPr lang="en-GB" b="0" i="0" dirty="0">
                <a:solidFill>
                  <a:srgbClr val="121212"/>
                </a:solidFill>
                <a:effectLst/>
                <a:latin typeface="+mn-lt"/>
              </a:rPr>
              <a:t> since this charge.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21212"/>
                </a:solidFill>
                <a:effectLst/>
                <a:latin typeface="+mn-lt"/>
              </a:rPr>
              <a:t>The Marine Conservation Society now find </a:t>
            </a:r>
            <a:r>
              <a:rPr lang="en-GB" b="1" i="0" dirty="0">
                <a:solidFill>
                  <a:srgbClr val="121212"/>
                </a:solidFill>
                <a:effectLst/>
                <a:latin typeface="+mn-lt"/>
              </a:rPr>
              <a:t>80% less single use plastics bags on beaches </a:t>
            </a:r>
            <a:r>
              <a:rPr lang="en-GB" b="0" i="0" dirty="0">
                <a:solidFill>
                  <a:srgbClr val="121212"/>
                </a:solidFill>
                <a:effectLst/>
                <a:latin typeface="+mn-lt"/>
              </a:rPr>
              <a:t>than before the charge was introduced.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121212"/>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21212"/>
                </a:solidFill>
                <a:effectLst/>
                <a:latin typeface="+mn-lt"/>
              </a:rPr>
              <a:t>What is a DRS? </a:t>
            </a:r>
            <a:r>
              <a:rPr lang="en-GB" sz="1200" b="0" i="0" kern="1200" dirty="0">
                <a:solidFill>
                  <a:schemeClr val="tx1"/>
                </a:solidFill>
                <a:effectLst/>
                <a:latin typeface="+mn-lt"/>
                <a:ea typeface="+mn-ea"/>
                <a:cs typeface="+mn-cs"/>
              </a:rPr>
              <a:t>You pay a small deposit on top of the price of a drink. When finished, you return the drinks container to a collection point - in a supermarket or shop for example - where you get your money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DRS reduce litter and help the drive towards a circular economy. We need a DRS because d</a:t>
            </a:r>
            <a:r>
              <a:rPr lang="en-GB" sz="1200" dirty="0"/>
              <a:t>rinks related litter on 93% of beaches. </a:t>
            </a: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regulations that were passed cover England and Northern Ireland, with Scotland then amending the regulations already laid. </a:t>
            </a:r>
            <a:endParaRPr lang="en-GB" i="1" dirty="0"/>
          </a:p>
        </p:txBody>
      </p:sp>
      <p:sp>
        <p:nvSpPr>
          <p:cNvPr id="4" name="Slide Number Placeholder 3"/>
          <p:cNvSpPr>
            <a:spLocks noGrp="1"/>
          </p:cNvSpPr>
          <p:nvPr>
            <p:ph type="sldNum" sz="quarter" idx="5"/>
          </p:nvPr>
        </p:nvSpPr>
        <p:spPr/>
        <p:txBody>
          <a:bodyPr/>
          <a:lstStyle/>
          <a:p>
            <a:fld id="{8887642C-E2E7-47B6-963B-5F149004E54C}" type="slidenum">
              <a:rPr lang="en-GB" smtClean="0"/>
              <a:t>9</a:t>
            </a:fld>
            <a:endParaRPr lang="en-GB"/>
          </a:p>
        </p:txBody>
      </p:sp>
    </p:spTree>
    <p:extLst>
      <p:ext uri="{BB962C8B-B14F-4D97-AF65-F5344CB8AC3E}">
        <p14:creationId xmlns:p14="http://schemas.microsoft.com/office/powerpoint/2010/main" val="4234666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Te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830792-287C-48C8-AD9D-DFDEA2AB0AB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19493"/>
          <a:stretch/>
        </p:blipFill>
        <p:spPr>
          <a:xfrm>
            <a:off x="0" y="0"/>
            <a:ext cx="8158580" cy="6858000"/>
          </a:xfrm>
          <a:prstGeom prst="rect">
            <a:avLst/>
          </a:prstGeom>
        </p:spPr>
      </p:pic>
      <p:sp>
        <p:nvSpPr>
          <p:cNvPr id="2" name="Title 1">
            <a:extLst>
              <a:ext uri="{FF2B5EF4-FFF2-40B4-BE49-F238E27FC236}">
                <a16:creationId xmlns:a16="http://schemas.microsoft.com/office/drawing/2014/main" id="{23F28C6E-40A7-4FAE-AB1D-D0BFC734EC74}"/>
              </a:ext>
            </a:extLst>
          </p:cNvPr>
          <p:cNvSpPr>
            <a:spLocks noGrp="1"/>
          </p:cNvSpPr>
          <p:nvPr>
            <p:ph type="ctrTitle" hasCustomPrompt="1"/>
          </p:nvPr>
        </p:nvSpPr>
        <p:spPr>
          <a:xfrm>
            <a:off x="1479984" y="1932591"/>
            <a:ext cx="5765764" cy="3424014"/>
          </a:xfrm>
        </p:spPr>
        <p:txBody>
          <a:bodyPr wrap="square" anchor="t" anchorCtr="0">
            <a:spAutoFit/>
          </a:bodyPr>
          <a:lstStyle>
            <a:lvl1pPr algn="l">
              <a:defRPr sz="6000">
                <a:solidFill>
                  <a:schemeClr val="bg1"/>
                </a:solidFill>
              </a:defRPr>
            </a:lvl1pPr>
          </a:lstStyle>
          <a:p>
            <a:r>
              <a:rPr lang="en-US"/>
              <a:t>Hello!</a:t>
            </a:r>
            <a:br>
              <a:rPr lang="en-US"/>
            </a:br>
            <a:r>
              <a:rPr lang="en-US"/>
              <a:t>Title of the presentation goes here</a:t>
            </a:r>
            <a:endParaRPr lang="en-GB"/>
          </a:p>
        </p:txBody>
      </p:sp>
      <p:sp>
        <p:nvSpPr>
          <p:cNvPr id="4" name="Date Placeholder 3">
            <a:extLst>
              <a:ext uri="{FF2B5EF4-FFF2-40B4-BE49-F238E27FC236}">
                <a16:creationId xmlns:a16="http://schemas.microsoft.com/office/drawing/2014/main" id="{0F829E56-FE6F-4D02-998B-37A92F91B01E}"/>
              </a:ext>
            </a:extLst>
          </p:cNvPr>
          <p:cNvSpPr>
            <a:spLocks noGrp="1"/>
          </p:cNvSpPr>
          <p:nvPr>
            <p:ph type="dt" sz="half" idx="10"/>
          </p:nvPr>
        </p:nvSpPr>
        <p:spPr>
          <a:xfrm>
            <a:off x="436963" y="6356350"/>
            <a:ext cx="1372565" cy="365125"/>
          </a:xfrm>
        </p:spPr>
        <p:txBody>
          <a:bodyPr/>
          <a:lstStyle>
            <a:lvl1pPr>
              <a:defRPr b="1"/>
            </a:lvl1pPr>
          </a:lstStyle>
          <a:p>
            <a:fld id="{85FB56A3-6158-4902-B142-74DBE8BB2303}" type="datetimeFigureOut">
              <a:rPr lang="en-GB" smtClean="0"/>
              <a:pPr/>
              <a:t>05/11/2025</a:t>
            </a:fld>
            <a:endParaRPr lang="en-GB"/>
          </a:p>
        </p:txBody>
      </p:sp>
      <p:sp>
        <p:nvSpPr>
          <p:cNvPr id="5" name="Footer Placeholder 4">
            <a:extLst>
              <a:ext uri="{FF2B5EF4-FFF2-40B4-BE49-F238E27FC236}">
                <a16:creationId xmlns:a16="http://schemas.microsoft.com/office/drawing/2014/main" id="{A8A5F0DA-7C5F-45F0-AF04-F062ED3E6B6F}"/>
              </a:ext>
            </a:extLst>
          </p:cNvPr>
          <p:cNvSpPr>
            <a:spLocks noGrp="1"/>
          </p:cNvSpPr>
          <p:nvPr>
            <p:ph type="ftr" sz="quarter" idx="11"/>
          </p:nvPr>
        </p:nvSpPr>
        <p:spPr>
          <a:xfrm>
            <a:off x="2246491" y="6356350"/>
            <a:ext cx="4114800" cy="365125"/>
          </a:xfrm>
        </p:spPr>
        <p:txBody>
          <a:bodyPr/>
          <a:lstStyle>
            <a:lvl1pPr algn="l">
              <a:defRPr b="1"/>
            </a:lvl1pPr>
          </a:lstStyle>
          <a:p>
            <a:endParaRPr lang="en-GB"/>
          </a:p>
        </p:txBody>
      </p:sp>
      <p:pic>
        <p:nvPicPr>
          <p:cNvPr id="12" name="Picture 11">
            <a:extLst>
              <a:ext uri="{FF2B5EF4-FFF2-40B4-BE49-F238E27FC236}">
                <a16:creationId xmlns:a16="http://schemas.microsoft.com/office/drawing/2014/main" id="{C65D8C94-6461-4ED4-8CC2-EF19AAF0397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6963" y="392765"/>
            <a:ext cx="2340961" cy="971771"/>
          </a:xfrm>
          <a:prstGeom prst="rect">
            <a:avLst/>
          </a:prstGeom>
        </p:spPr>
      </p:pic>
      <p:sp>
        <p:nvSpPr>
          <p:cNvPr id="14" name="Text Placeholder 13">
            <a:extLst>
              <a:ext uri="{FF2B5EF4-FFF2-40B4-BE49-F238E27FC236}">
                <a16:creationId xmlns:a16="http://schemas.microsoft.com/office/drawing/2014/main" id="{6A43D8DA-3DE5-4E35-91CB-22071993C266}"/>
              </a:ext>
            </a:extLst>
          </p:cNvPr>
          <p:cNvSpPr>
            <a:spLocks noGrp="1"/>
          </p:cNvSpPr>
          <p:nvPr>
            <p:ph type="body" sz="quarter" idx="12" hasCustomPrompt="1"/>
          </p:nvPr>
        </p:nvSpPr>
        <p:spPr>
          <a:xfrm>
            <a:off x="8693150" y="3644598"/>
            <a:ext cx="2927350" cy="2711752"/>
          </a:xfrm>
        </p:spPr>
        <p:txBody>
          <a:bodyPr>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Subtitle, your name, your team or any other text goes here.</a:t>
            </a:r>
            <a:endParaRPr lang="en-GB"/>
          </a:p>
        </p:txBody>
      </p:sp>
    </p:spTree>
    <p:extLst>
      <p:ext uri="{BB962C8B-B14F-4D97-AF65-F5344CB8AC3E}">
        <p14:creationId xmlns:p14="http://schemas.microsoft.com/office/powerpoint/2010/main" val="255030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Columns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42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3355960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99BD572-69C1-4FB4-B6D5-BA2F806E87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4273"/>
            <a:ext cx="4033420" cy="6869471"/>
          </a:xfrm>
          <a:prstGeom prst="rect">
            <a:avLst/>
          </a:prstGeom>
        </p:spPr>
      </p:pic>
    </p:spTree>
    <p:extLst>
      <p:ext uri="{BB962C8B-B14F-4D97-AF65-F5344CB8AC3E}">
        <p14:creationId xmlns:p14="http://schemas.microsoft.com/office/powerpoint/2010/main" val="37322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Columns_0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29693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Columns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602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Columns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183131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2ED919DC-0DEF-4820-93C5-464B208F5D7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0"/>
            <a:ext cx="4033419" cy="6858000"/>
          </a:xfrm>
          <a:prstGeom prst="rect">
            <a:avLst/>
          </a:prstGeom>
        </p:spPr>
      </p:pic>
    </p:spTree>
    <p:extLst>
      <p:ext uri="{BB962C8B-B14F-4D97-AF65-F5344CB8AC3E}">
        <p14:creationId xmlns:p14="http://schemas.microsoft.com/office/powerpoint/2010/main" val="575841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Header_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21"/>
          <a:stretch/>
        </p:blipFill>
        <p:spPr>
          <a:xfrm>
            <a:off x="0" y="0"/>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lvl1pPr>
          </a:lstStyle>
          <a:p>
            <a:pPr lvl="0"/>
            <a:r>
              <a:rPr lang="en-US"/>
              <a:t>Subtitle goes here</a:t>
            </a:r>
            <a:endParaRPr lang="en-GB"/>
          </a:p>
        </p:txBody>
      </p:sp>
    </p:spTree>
    <p:extLst>
      <p:ext uri="{BB962C8B-B14F-4D97-AF65-F5344CB8AC3E}">
        <p14:creationId xmlns:p14="http://schemas.microsoft.com/office/powerpoint/2010/main" val="3173057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Header_0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7409"/>
          <a:stretch/>
        </p:blipFill>
        <p:spPr>
          <a:xfrm>
            <a:off x="0" y="-81025"/>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a:t>Subtitle goes here</a:t>
            </a:r>
            <a:endParaRPr lang="en-GB"/>
          </a:p>
        </p:txBody>
      </p:sp>
    </p:spTree>
    <p:extLst>
      <p:ext uri="{BB962C8B-B14F-4D97-AF65-F5344CB8AC3E}">
        <p14:creationId xmlns:p14="http://schemas.microsoft.com/office/powerpoint/2010/main" val="34364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_Header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42E18-2E1D-4E2E-AFB5-ACCC693286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70" b="51599"/>
          <a:stretch/>
        </p:blipFill>
        <p:spPr>
          <a:xfrm>
            <a:off x="1" y="-81025"/>
            <a:ext cx="12191998"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a:t>Subtitle goes here</a:t>
            </a:r>
            <a:endParaRPr lang="en-GB"/>
          </a:p>
        </p:txBody>
      </p:sp>
    </p:spTree>
    <p:extLst>
      <p:ext uri="{BB962C8B-B14F-4D97-AF65-F5344CB8AC3E}">
        <p14:creationId xmlns:p14="http://schemas.microsoft.com/office/powerpoint/2010/main" val="300625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T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D27D83-5B06-464C-9AC9-AD01326BCAB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924"/>
            <a:ext cx="8158580" cy="6859924"/>
          </a:xfrm>
          <a:prstGeom prst="rect">
            <a:avLst/>
          </a:prstGeom>
        </p:spPr>
      </p:pic>
      <p:sp>
        <p:nvSpPr>
          <p:cNvPr id="2" name="Title 1">
            <a:extLst>
              <a:ext uri="{FF2B5EF4-FFF2-40B4-BE49-F238E27FC236}">
                <a16:creationId xmlns:a16="http://schemas.microsoft.com/office/drawing/2014/main" id="{23F28C6E-40A7-4FAE-AB1D-D0BFC734EC74}"/>
              </a:ext>
            </a:extLst>
          </p:cNvPr>
          <p:cNvSpPr>
            <a:spLocks noGrp="1"/>
          </p:cNvSpPr>
          <p:nvPr>
            <p:ph type="ctrTitle" hasCustomPrompt="1"/>
          </p:nvPr>
        </p:nvSpPr>
        <p:spPr>
          <a:xfrm>
            <a:off x="1479984" y="1932591"/>
            <a:ext cx="5765764" cy="3424014"/>
          </a:xfrm>
        </p:spPr>
        <p:txBody>
          <a:bodyPr wrap="square" anchor="t" anchorCtr="0">
            <a:spAutoFit/>
          </a:bodyPr>
          <a:lstStyle>
            <a:lvl1pPr algn="l">
              <a:defRPr sz="6000">
                <a:solidFill>
                  <a:schemeClr val="bg1"/>
                </a:solidFill>
              </a:defRPr>
            </a:lvl1pPr>
          </a:lstStyle>
          <a:p>
            <a:r>
              <a:rPr lang="en-US"/>
              <a:t>Hello!</a:t>
            </a:r>
            <a:br>
              <a:rPr lang="en-US"/>
            </a:br>
            <a:r>
              <a:rPr lang="en-US"/>
              <a:t>Title of the presentation goes here</a:t>
            </a:r>
            <a:endParaRPr lang="en-GB"/>
          </a:p>
        </p:txBody>
      </p:sp>
      <p:sp>
        <p:nvSpPr>
          <p:cNvPr id="4" name="Date Placeholder 3">
            <a:extLst>
              <a:ext uri="{FF2B5EF4-FFF2-40B4-BE49-F238E27FC236}">
                <a16:creationId xmlns:a16="http://schemas.microsoft.com/office/drawing/2014/main" id="{0F829E56-FE6F-4D02-998B-37A92F91B01E}"/>
              </a:ext>
            </a:extLst>
          </p:cNvPr>
          <p:cNvSpPr>
            <a:spLocks noGrp="1"/>
          </p:cNvSpPr>
          <p:nvPr>
            <p:ph type="dt" sz="half" idx="10"/>
          </p:nvPr>
        </p:nvSpPr>
        <p:spPr>
          <a:xfrm>
            <a:off x="436963" y="6356350"/>
            <a:ext cx="1372565" cy="365125"/>
          </a:xfrm>
        </p:spPr>
        <p:txBody>
          <a:bodyPr/>
          <a:lstStyle>
            <a:lvl1pPr>
              <a:defRPr b="1"/>
            </a:lvl1pPr>
          </a:lstStyle>
          <a:p>
            <a:fld id="{85FB56A3-6158-4902-B142-74DBE8BB2303}" type="datetimeFigureOut">
              <a:rPr lang="en-GB" smtClean="0"/>
              <a:pPr/>
              <a:t>05/11/2025</a:t>
            </a:fld>
            <a:endParaRPr lang="en-GB"/>
          </a:p>
        </p:txBody>
      </p:sp>
      <p:sp>
        <p:nvSpPr>
          <p:cNvPr id="5" name="Footer Placeholder 4">
            <a:extLst>
              <a:ext uri="{FF2B5EF4-FFF2-40B4-BE49-F238E27FC236}">
                <a16:creationId xmlns:a16="http://schemas.microsoft.com/office/drawing/2014/main" id="{A8A5F0DA-7C5F-45F0-AF04-F062ED3E6B6F}"/>
              </a:ext>
            </a:extLst>
          </p:cNvPr>
          <p:cNvSpPr>
            <a:spLocks noGrp="1"/>
          </p:cNvSpPr>
          <p:nvPr>
            <p:ph type="ftr" sz="quarter" idx="11"/>
          </p:nvPr>
        </p:nvSpPr>
        <p:spPr>
          <a:xfrm>
            <a:off x="2246491" y="6356350"/>
            <a:ext cx="4114800" cy="365125"/>
          </a:xfrm>
        </p:spPr>
        <p:txBody>
          <a:bodyPr/>
          <a:lstStyle>
            <a:lvl1pPr algn="l">
              <a:defRPr b="1"/>
            </a:lvl1pPr>
          </a:lstStyle>
          <a:p>
            <a:endParaRPr lang="en-GB"/>
          </a:p>
        </p:txBody>
      </p:sp>
      <p:sp>
        <p:nvSpPr>
          <p:cNvPr id="14" name="Text Placeholder 13">
            <a:extLst>
              <a:ext uri="{FF2B5EF4-FFF2-40B4-BE49-F238E27FC236}">
                <a16:creationId xmlns:a16="http://schemas.microsoft.com/office/drawing/2014/main" id="{6A43D8DA-3DE5-4E35-91CB-22071993C266}"/>
              </a:ext>
            </a:extLst>
          </p:cNvPr>
          <p:cNvSpPr>
            <a:spLocks noGrp="1"/>
          </p:cNvSpPr>
          <p:nvPr>
            <p:ph type="body" sz="quarter" idx="12" hasCustomPrompt="1"/>
          </p:nvPr>
        </p:nvSpPr>
        <p:spPr>
          <a:xfrm>
            <a:off x="8693150" y="3644598"/>
            <a:ext cx="2927350" cy="2711752"/>
          </a:xfrm>
        </p:spPr>
        <p:txBody>
          <a:bodyPr>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Subtitle, your name, your team or any other text goes here.</a:t>
            </a:r>
            <a:endParaRPr lang="en-GB"/>
          </a:p>
        </p:txBody>
      </p:sp>
      <p:pic>
        <p:nvPicPr>
          <p:cNvPr id="10" name="Picture 9">
            <a:extLst>
              <a:ext uri="{FF2B5EF4-FFF2-40B4-BE49-F238E27FC236}">
                <a16:creationId xmlns:a16="http://schemas.microsoft.com/office/drawing/2014/main" id="{78137DC0-A9BE-4BBA-B50F-B35BF55524A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6963" y="393163"/>
            <a:ext cx="2340961" cy="970974"/>
          </a:xfrm>
          <a:prstGeom prst="rect">
            <a:avLst/>
          </a:prstGeom>
        </p:spPr>
      </p:pic>
    </p:spTree>
    <p:extLst>
      <p:ext uri="{BB962C8B-B14F-4D97-AF65-F5344CB8AC3E}">
        <p14:creationId xmlns:p14="http://schemas.microsoft.com/office/powerpoint/2010/main" val="3996427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Header_0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733C5-DFA0-46E2-98BA-93580E7C19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09"/>
          <a:stretch/>
        </p:blipFill>
        <p:spPr>
          <a:xfrm>
            <a:off x="0" y="-81025"/>
            <a:ext cx="12192000"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a:t>Subtitle goes here</a:t>
            </a:r>
            <a:endParaRPr lang="en-GB"/>
          </a:p>
        </p:txBody>
      </p:sp>
    </p:spTree>
    <p:extLst>
      <p:ext uri="{BB962C8B-B14F-4D97-AF65-F5344CB8AC3E}">
        <p14:creationId xmlns:p14="http://schemas.microsoft.com/office/powerpoint/2010/main" val="3389994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mple_Text_01">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a:t>Subtitle goes here</a:t>
            </a:r>
            <a:endParaRPr lang="en-GB"/>
          </a:p>
        </p:txBody>
      </p:sp>
    </p:spTree>
    <p:extLst>
      <p:ext uri="{BB962C8B-B14F-4D97-AF65-F5344CB8AC3E}">
        <p14:creationId xmlns:p14="http://schemas.microsoft.com/office/powerpoint/2010/main" val="1751942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_Text_02">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6"/>
                </a:solidFill>
              </a:defRPr>
            </a:lvl1pPr>
          </a:lstStyle>
          <a:p>
            <a:pPr lvl="0"/>
            <a:r>
              <a:rPr lang="en-US"/>
              <a:t>Subtitle goes here</a:t>
            </a:r>
            <a:endParaRPr lang="en-GB"/>
          </a:p>
        </p:txBody>
      </p:sp>
    </p:spTree>
    <p:extLst>
      <p:ext uri="{BB962C8B-B14F-4D97-AF65-F5344CB8AC3E}">
        <p14:creationId xmlns:p14="http://schemas.microsoft.com/office/powerpoint/2010/main" val="1274928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_Text_03">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a:t>Subtitle goes here</a:t>
            </a:r>
            <a:endParaRPr lang="en-GB"/>
          </a:p>
        </p:txBody>
      </p:sp>
    </p:spTree>
    <p:extLst>
      <p:ext uri="{BB962C8B-B14F-4D97-AF65-F5344CB8AC3E}">
        <p14:creationId xmlns:p14="http://schemas.microsoft.com/office/powerpoint/2010/main" val="1010633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_Text_04">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a:t>Subtitle goes here</a:t>
            </a:r>
            <a:endParaRPr lang="en-GB"/>
          </a:p>
        </p:txBody>
      </p:sp>
      <p:pic>
        <p:nvPicPr>
          <p:cNvPr id="3" name="Picture 2">
            <a:extLst>
              <a:ext uri="{FF2B5EF4-FFF2-40B4-BE49-F238E27FC236}">
                <a16:creationId xmlns:a16="http://schemas.microsoft.com/office/drawing/2014/main" id="{D25C95C2-FFC3-40CD-80CA-61D16C82AF0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6" y="0"/>
            <a:ext cx="4027714" cy="6858000"/>
          </a:xfrm>
          <a:prstGeom prst="rect">
            <a:avLst/>
          </a:prstGeom>
        </p:spPr>
      </p:pic>
    </p:spTree>
    <p:extLst>
      <p:ext uri="{BB962C8B-B14F-4D97-AF65-F5344CB8AC3E}">
        <p14:creationId xmlns:p14="http://schemas.microsoft.com/office/powerpoint/2010/main" val="487613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_Text_05">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2"/>
                </a:solidFill>
              </a:defRPr>
            </a:lvl1pPr>
          </a:lstStyle>
          <a:p>
            <a:pPr lvl="0"/>
            <a:r>
              <a:rPr lang="en-US"/>
              <a:t>Subtitle goes here</a:t>
            </a:r>
            <a:endParaRPr lang="en-GB"/>
          </a:p>
        </p:txBody>
      </p:sp>
      <p:pic>
        <p:nvPicPr>
          <p:cNvPr id="4" name="Picture 3">
            <a:extLst>
              <a:ext uri="{FF2B5EF4-FFF2-40B4-BE49-F238E27FC236}">
                <a16:creationId xmlns:a16="http://schemas.microsoft.com/office/drawing/2014/main" id="{FA7F58A5-C37B-43E4-B618-76CC8266F22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4" y="0"/>
            <a:ext cx="4027715" cy="6858000"/>
          </a:xfrm>
          <a:prstGeom prst="rect">
            <a:avLst/>
          </a:prstGeom>
        </p:spPr>
      </p:pic>
    </p:spTree>
    <p:extLst>
      <p:ext uri="{BB962C8B-B14F-4D97-AF65-F5344CB8AC3E}">
        <p14:creationId xmlns:p14="http://schemas.microsoft.com/office/powerpoint/2010/main" val="2220775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a:t>Subtitle goes here</a:t>
            </a:r>
            <a:endParaRPr lang="en-GB"/>
          </a:p>
        </p:txBody>
      </p:sp>
      <p:pic>
        <p:nvPicPr>
          <p:cNvPr id="3" name="Picture 2">
            <a:extLst>
              <a:ext uri="{FF2B5EF4-FFF2-40B4-BE49-F238E27FC236}">
                <a16:creationId xmlns:a16="http://schemas.microsoft.com/office/drawing/2014/main" id="{F419D7F3-D19A-48A4-BF2A-6A634F4B280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55"/>
          <a:stretch/>
        </p:blipFill>
        <p:spPr>
          <a:xfrm>
            <a:off x="8164284" y="0"/>
            <a:ext cx="4027716" cy="6858000"/>
          </a:xfrm>
          <a:prstGeom prst="rect">
            <a:avLst/>
          </a:prstGeom>
        </p:spPr>
      </p:pic>
    </p:spTree>
    <p:extLst>
      <p:ext uri="{BB962C8B-B14F-4D97-AF65-F5344CB8AC3E}">
        <p14:creationId xmlns:p14="http://schemas.microsoft.com/office/powerpoint/2010/main" val="2349883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a:t>Subtitle goes here</a:t>
            </a:r>
            <a:endParaRPr lang="en-GB"/>
          </a:p>
        </p:txBody>
      </p:sp>
      <p:pic>
        <p:nvPicPr>
          <p:cNvPr id="4" name="Picture 3">
            <a:extLst>
              <a:ext uri="{FF2B5EF4-FFF2-40B4-BE49-F238E27FC236}">
                <a16:creationId xmlns:a16="http://schemas.microsoft.com/office/drawing/2014/main" id="{2A78AE98-F64C-40AB-BE77-9B53C9C233B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69727" y="0"/>
            <a:ext cx="4022273" cy="6858000"/>
          </a:xfrm>
          <a:prstGeom prst="rect">
            <a:avLst/>
          </a:prstGeom>
        </p:spPr>
      </p:pic>
    </p:spTree>
    <p:extLst>
      <p:ext uri="{BB962C8B-B14F-4D97-AF65-F5344CB8AC3E}">
        <p14:creationId xmlns:p14="http://schemas.microsoft.com/office/powerpoint/2010/main" val="1165037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plit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1BF8-1746-4D4E-92DE-3A3FACFA225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51308" r="19432"/>
          <a:stretch/>
        </p:blipFill>
        <p:spPr>
          <a:xfrm>
            <a:off x="4033420" y="3518704"/>
            <a:ext cx="8158580"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a:p>
        </p:txBody>
      </p:sp>
    </p:spTree>
    <p:extLst>
      <p:ext uri="{BB962C8B-B14F-4D97-AF65-F5344CB8AC3E}">
        <p14:creationId xmlns:p14="http://schemas.microsoft.com/office/powerpoint/2010/main" val="3151567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a:p>
        </p:txBody>
      </p:sp>
    </p:spTree>
    <p:extLst>
      <p:ext uri="{BB962C8B-B14F-4D97-AF65-F5344CB8AC3E}">
        <p14:creationId xmlns:p14="http://schemas.microsoft.com/office/powerpoint/2010/main" val="248673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Te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938F78-7CF0-4900-BCB9-CA8220781600}"/>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8158580" cy="6858000"/>
          </a:xfrm>
          <a:prstGeom prst="rect">
            <a:avLst/>
          </a:prstGeom>
        </p:spPr>
      </p:pic>
      <p:sp>
        <p:nvSpPr>
          <p:cNvPr id="2" name="Title 1">
            <a:extLst>
              <a:ext uri="{FF2B5EF4-FFF2-40B4-BE49-F238E27FC236}">
                <a16:creationId xmlns:a16="http://schemas.microsoft.com/office/drawing/2014/main" id="{23F28C6E-40A7-4FAE-AB1D-D0BFC734EC74}"/>
              </a:ext>
            </a:extLst>
          </p:cNvPr>
          <p:cNvSpPr>
            <a:spLocks noGrp="1"/>
          </p:cNvSpPr>
          <p:nvPr>
            <p:ph type="ctrTitle" hasCustomPrompt="1"/>
          </p:nvPr>
        </p:nvSpPr>
        <p:spPr>
          <a:xfrm>
            <a:off x="1479984" y="1932591"/>
            <a:ext cx="5765764" cy="3424014"/>
          </a:xfrm>
        </p:spPr>
        <p:txBody>
          <a:bodyPr wrap="square" anchor="t" anchorCtr="0">
            <a:spAutoFit/>
          </a:bodyPr>
          <a:lstStyle>
            <a:lvl1pPr algn="l">
              <a:defRPr sz="6000">
                <a:solidFill>
                  <a:schemeClr val="bg1"/>
                </a:solidFill>
              </a:defRPr>
            </a:lvl1pPr>
          </a:lstStyle>
          <a:p>
            <a:r>
              <a:rPr lang="en-US"/>
              <a:t>Hello!</a:t>
            </a:r>
            <a:br>
              <a:rPr lang="en-US"/>
            </a:br>
            <a:r>
              <a:rPr lang="en-US"/>
              <a:t>Title of the presentation goes here</a:t>
            </a:r>
            <a:endParaRPr lang="en-GB"/>
          </a:p>
        </p:txBody>
      </p:sp>
      <p:sp>
        <p:nvSpPr>
          <p:cNvPr id="4" name="Date Placeholder 3">
            <a:extLst>
              <a:ext uri="{FF2B5EF4-FFF2-40B4-BE49-F238E27FC236}">
                <a16:creationId xmlns:a16="http://schemas.microsoft.com/office/drawing/2014/main" id="{0F829E56-FE6F-4D02-998B-37A92F91B01E}"/>
              </a:ext>
            </a:extLst>
          </p:cNvPr>
          <p:cNvSpPr>
            <a:spLocks noGrp="1"/>
          </p:cNvSpPr>
          <p:nvPr>
            <p:ph type="dt" sz="half" idx="10"/>
          </p:nvPr>
        </p:nvSpPr>
        <p:spPr>
          <a:xfrm>
            <a:off x="436963" y="6356350"/>
            <a:ext cx="1372565" cy="365125"/>
          </a:xfrm>
        </p:spPr>
        <p:txBody>
          <a:bodyPr/>
          <a:lstStyle>
            <a:lvl1pPr>
              <a:defRPr b="1"/>
            </a:lvl1pPr>
          </a:lstStyle>
          <a:p>
            <a:fld id="{85FB56A3-6158-4902-B142-74DBE8BB2303}" type="datetimeFigureOut">
              <a:rPr lang="en-GB" smtClean="0"/>
              <a:pPr/>
              <a:t>05/11/2025</a:t>
            </a:fld>
            <a:endParaRPr lang="en-GB"/>
          </a:p>
        </p:txBody>
      </p:sp>
      <p:sp>
        <p:nvSpPr>
          <p:cNvPr id="5" name="Footer Placeholder 4">
            <a:extLst>
              <a:ext uri="{FF2B5EF4-FFF2-40B4-BE49-F238E27FC236}">
                <a16:creationId xmlns:a16="http://schemas.microsoft.com/office/drawing/2014/main" id="{A8A5F0DA-7C5F-45F0-AF04-F062ED3E6B6F}"/>
              </a:ext>
            </a:extLst>
          </p:cNvPr>
          <p:cNvSpPr>
            <a:spLocks noGrp="1"/>
          </p:cNvSpPr>
          <p:nvPr>
            <p:ph type="ftr" sz="quarter" idx="11"/>
          </p:nvPr>
        </p:nvSpPr>
        <p:spPr>
          <a:xfrm>
            <a:off x="2246491" y="6356350"/>
            <a:ext cx="4114800" cy="365125"/>
          </a:xfrm>
        </p:spPr>
        <p:txBody>
          <a:bodyPr/>
          <a:lstStyle>
            <a:lvl1pPr algn="l">
              <a:defRPr b="1"/>
            </a:lvl1pPr>
          </a:lstStyle>
          <a:p>
            <a:endParaRPr lang="en-GB"/>
          </a:p>
        </p:txBody>
      </p:sp>
      <p:sp>
        <p:nvSpPr>
          <p:cNvPr id="14" name="Text Placeholder 13">
            <a:extLst>
              <a:ext uri="{FF2B5EF4-FFF2-40B4-BE49-F238E27FC236}">
                <a16:creationId xmlns:a16="http://schemas.microsoft.com/office/drawing/2014/main" id="{6A43D8DA-3DE5-4E35-91CB-22071993C266}"/>
              </a:ext>
            </a:extLst>
          </p:cNvPr>
          <p:cNvSpPr>
            <a:spLocks noGrp="1"/>
          </p:cNvSpPr>
          <p:nvPr>
            <p:ph type="body" sz="quarter" idx="12" hasCustomPrompt="1"/>
          </p:nvPr>
        </p:nvSpPr>
        <p:spPr>
          <a:xfrm>
            <a:off x="8693150" y="3644598"/>
            <a:ext cx="2927350" cy="2711752"/>
          </a:xfrm>
        </p:spPr>
        <p:txBody>
          <a:bodyPr>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Subtitle, your name, your team or any other text goes here.</a:t>
            </a:r>
            <a:endParaRPr lang="en-GB"/>
          </a:p>
        </p:txBody>
      </p:sp>
      <p:pic>
        <p:nvPicPr>
          <p:cNvPr id="13" name="Picture 12">
            <a:extLst>
              <a:ext uri="{FF2B5EF4-FFF2-40B4-BE49-F238E27FC236}">
                <a16:creationId xmlns:a16="http://schemas.microsoft.com/office/drawing/2014/main" id="{19B9F20E-441A-454E-881C-A715BAD7A48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6963" y="392765"/>
            <a:ext cx="2340961" cy="971771"/>
          </a:xfrm>
          <a:prstGeom prst="rect">
            <a:avLst/>
          </a:prstGeom>
        </p:spPr>
      </p:pic>
    </p:spTree>
    <p:extLst>
      <p:ext uri="{BB962C8B-B14F-4D97-AF65-F5344CB8AC3E}">
        <p14:creationId xmlns:p14="http://schemas.microsoft.com/office/powerpoint/2010/main" val="2999355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_Split_02">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60B4B887-C7DC-4141-891F-BDB4D6E3677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839"/>
            <a:ext cx="4129548" cy="6857161"/>
          </a:xfrm>
          <a:prstGeom prst="rect">
            <a:avLst/>
          </a:prstGeom>
        </p:spPr>
      </p:pic>
    </p:spTree>
    <p:extLst>
      <p:ext uri="{BB962C8B-B14F-4D97-AF65-F5344CB8AC3E}">
        <p14:creationId xmlns:p14="http://schemas.microsoft.com/office/powerpoint/2010/main" val="3292528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60B4B887-C7DC-4141-891F-BDB4D6E3677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839"/>
            <a:ext cx="4129548" cy="6857161"/>
          </a:xfrm>
          <a:prstGeom prst="rect">
            <a:avLst/>
          </a:prstGeom>
        </p:spPr>
      </p:pic>
    </p:spTree>
    <p:extLst>
      <p:ext uri="{BB962C8B-B14F-4D97-AF65-F5344CB8AC3E}">
        <p14:creationId xmlns:p14="http://schemas.microsoft.com/office/powerpoint/2010/main" val="983408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Tree>
    <p:extLst>
      <p:ext uri="{BB962C8B-B14F-4D97-AF65-F5344CB8AC3E}">
        <p14:creationId xmlns:p14="http://schemas.microsoft.com/office/powerpoint/2010/main" val="2546290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Tree>
    <p:extLst>
      <p:ext uri="{BB962C8B-B14F-4D97-AF65-F5344CB8AC3E}">
        <p14:creationId xmlns:p14="http://schemas.microsoft.com/office/powerpoint/2010/main" val="1131155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Blocks_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3093234"/>
            <a:ext cx="3380148" cy="2940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3315302"/>
            <a:ext cx="2708475" cy="2356293"/>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3093234"/>
            <a:ext cx="3380148" cy="294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3093234"/>
            <a:ext cx="3380148" cy="2940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3" name="Picture Placeholder 2">
            <a:extLst>
              <a:ext uri="{FF2B5EF4-FFF2-40B4-BE49-F238E27FC236}">
                <a16:creationId xmlns:a16="http://schemas.microsoft.com/office/drawing/2014/main" id="{E5A4FD05-4100-459E-95DA-2B7A22F0C16A}"/>
              </a:ext>
            </a:extLst>
          </p:cNvPr>
          <p:cNvSpPr>
            <a:spLocks noGrp="1"/>
          </p:cNvSpPr>
          <p:nvPr>
            <p:ph type="pic" sz="quarter" idx="14"/>
          </p:nvPr>
        </p:nvSpPr>
        <p:spPr>
          <a:xfrm>
            <a:off x="763588" y="809625"/>
            <a:ext cx="3368675" cy="2268538"/>
          </a:xfrm>
        </p:spPr>
        <p:txBody>
          <a:bodyPr/>
          <a:lstStyle/>
          <a:p>
            <a:endParaRPr lang="en-GB"/>
          </a:p>
        </p:txBody>
      </p:sp>
      <p:sp>
        <p:nvSpPr>
          <p:cNvPr id="10" name="Picture Placeholder 2">
            <a:extLst>
              <a:ext uri="{FF2B5EF4-FFF2-40B4-BE49-F238E27FC236}">
                <a16:creationId xmlns:a16="http://schemas.microsoft.com/office/drawing/2014/main" id="{89A6BCCC-0890-47CA-82CB-B97B61FD6454}"/>
              </a:ext>
            </a:extLst>
          </p:cNvPr>
          <p:cNvSpPr>
            <a:spLocks noGrp="1"/>
          </p:cNvSpPr>
          <p:nvPr>
            <p:ph type="pic" sz="quarter" idx="15"/>
          </p:nvPr>
        </p:nvSpPr>
        <p:spPr>
          <a:xfrm>
            <a:off x="4394452" y="809625"/>
            <a:ext cx="3368675" cy="2268538"/>
          </a:xfrm>
        </p:spPr>
        <p:txBody>
          <a:bodyPr/>
          <a:lstStyle/>
          <a:p>
            <a:endParaRPr lang="en-GB"/>
          </a:p>
        </p:txBody>
      </p:sp>
      <p:sp>
        <p:nvSpPr>
          <p:cNvPr id="11" name="Picture Placeholder 2">
            <a:extLst>
              <a:ext uri="{FF2B5EF4-FFF2-40B4-BE49-F238E27FC236}">
                <a16:creationId xmlns:a16="http://schemas.microsoft.com/office/drawing/2014/main" id="{B5731E4A-4C59-44AB-B1E6-30E705257518}"/>
              </a:ext>
            </a:extLst>
          </p:cNvPr>
          <p:cNvSpPr>
            <a:spLocks noGrp="1"/>
          </p:cNvSpPr>
          <p:nvPr>
            <p:ph type="pic" sz="quarter" idx="16"/>
          </p:nvPr>
        </p:nvSpPr>
        <p:spPr>
          <a:xfrm>
            <a:off x="8059739" y="824696"/>
            <a:ext cx="3368675" cy="2268538"/>
          </a:xfrm>
        </p:spPr>
        <p:txBody>
          <a:bodyPr/>
          <a:lstStyle/>
          <a:p>
            <a:endParaRPr lang="en-GB"/>
          </a:p>
        </p:txBody>
      </p:sp>
    </p:spTree>
    <p:extLst>
      <p:ext uri="{BB962C8B-B14F-4D97-AF65-F5344CB8AC3E}">
        <p14:creationId xmlns:p14="http://schemas.microsoft.com/office/powerpoint/2010/main" val="4015670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Blank_Lef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763588"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6096000" y="1296363"/>
            <a:ext cx="5332412" cy="4265271"/>
          </a:xfrm>
        </p:spPr>
        <p:txBody>
          <a:bodyPr/>
          <a:lstStyle/>
          <a:p>
            <a:endParaRPr lang="en-GB"/>
          </a:p>
        </p:txBody>
      </p:sp>
    </p:spTree>
    <p:extLst>
      <p:ext uri="{BB962C8B-B14F-4D97-AF65-F5344CB8AC3E}">
        <p14:creationId xmlns:p14="http://schemas.microsoft.com/office/powerpoint/2010/main" val="3203783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Blank_Righ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6396942"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756212" y="1296363"/>
            <a:ext cx="5332412" cy="4265271"/>
          </a:xfrm>
        </p:spPr>
        <p:txBody>
          <a:bodyPr/>
          <a:lstStyle/>
          <a:p>
            <a:endParaRPr lang="en-GB"/>
          </a:p>
        </p:txBody>
      </p:sp>
    </p:spTree>
    <p:extLst>
      <p:ext uri="{BB962C8B-B14F-4D97-AF65-F5344CB8AC3E}">
        <p14:creationId xmlns:p14="http://schemas.microsoft.com/office/powerpoint/2010/main" val="1512532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pact_Text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a:t>Big impactful text goes on this slide</a:t>
            </a:r>
            <a:endParaRPr lang="en-GB"/>
          </a:p>
        </p:txBody>
      </p:sp>
    </p:spTree>
    <p:extLst>
      <p:ext uri="{BB962C8B-B14F-4D97-AF65-F5344CB8AC3E}">
        <p14:creationId xmlns:p14="http://schemas.microsoft.com/office/powerpoint/2010/main" val="3434094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mpact_Text_01">
    <p:bg>
      <p:bgPr>
        <a:solidFill>
          <a:schemeClr val="accent5"/>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a:t>Big impactful text goes on this slide</a:t>
            </a:r>
            <a:endParaRPr lang="en-GB"/>
          </a:p>
        </p:txBody>
      </p:sp>
    </p:spTree>
    <p:extLst>
      <p:ext uri="{BB962C8B-B14F-4D97-AF65-F5344CB8AC3E}">
        <p14:creationId xmlns:p14="http://schemas.microsoft.com/office/powerpoint/2010/main" val="3250281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pact_Text_0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a:t>Big impactful text goes on this slide</a:t>
            </a:r>
            <a:endParaRPr lang="en-GB"/>
          </a:p>
        </p:txBody>
      </p:sp>
    </p:spTree>
    <p:extLst>
      <p:ext uri="{BB962C8B-B14F-4D97-AF65-F5344CB8AC3E}">
        <p14:creationId xmlns:p14="http://schemas.microsoft.com/office/powerpoint/2010/main" val="60438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ie_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DA42F-5D1F-4662-98FB-FE052FA2A9C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19431"/>
          <a:stretch/>
        </p:blipFill>
        <p:spPr>
          <a:xfrm>
            <a:off x="0" y="0"/>
            <a:ext cx="8158580" cy="6858000"/>
          </a:xfrm>
          <a:prstGeom prst="rect">
            <a:avLst/>
          </a:prstGeom>
        </p:spPr>
      </p:pic>
      <p:sp>
        <p:nvSpPr>
          <p:cNvPr id="2" name="Title 1">
            <a:extLst>
              <a:ext uri="{FF2B5EF4-FFF2-40B4-BE49-F238E27FC236}">
                <a16:creationId xmlns:a16="http://schemas.microsoft.com/office/drawing/2014/main" id="{23F28C6E-40A7-4FAE-AB1D-D0BFC734EC74}"/>
              </a:ext>
            </a:extLst>
          </p:cNvPr>
          <p:cNvSpPr>
            <a:spLocks noGrp="1"/>
          </p:cNvSpPr>
          <p:nvPr>
            <p:ph type="ctrTitle" hasCustomPrompt="1"/>
          </p:nvPr>
        </p:nvSpPr>
        <p:spPr>
          <a:xfrm>
            <a:off x="1479984" y="1932591"/>
            <a:ext cx="5765764" cy="3424014"/>
          </a:xfrm>
        </p:spPr>
        <p:txBody>
          <a:bodyPr wrap="square" anchor="t" anchorCtr="0">
            <a:spAutoFit/>
          </a:bodyPr>
          <a:lstStyle>
            <a:lvl1pPr algn="l">
              <a:defRPr sz="6000">
                <a:solidFill>
                  <a:schemeClr val="bg1"/>
                </a:solidFill>
              </a:defRPr>
            </a:lvl1pPr>
          </a:lstStyle>
          <a:p>
            <a:r>
              <a:rPr lang="en-US"/>
              <a:t>Hello!</a:t>
            </a:r>
            <a:br>
              <a:rPr lang="en-US"/>
            </a:br>
            <a:r>
              <a:rPr lang="en-US"/>
              <a:t>Title of the presentation goes here</a:t>
            </a:r>
            <a:endParaRPr lang="en-GB"/>
          </a:p>
        </p:txBody>
      </p:sp>
      <p:sp>
        <p:nvSpPr>
          <p:cNvPr id="4" name="Date Placeholder 3">
            <a:extLst>
              <a:ext uri="{FF2B5EF4-FFF2-40B4-BE49-F238E27FC236}">
                <a16:creationId xmlns:a16="http://schemas.microsoft.com/office/drawing/2014/main" id="{0F829E56-FE6F-4D02-998B-37A92F91B01E}"/>
              </a:ext>
            </a:extLst>
          </p:cNvPr>
          <p:cNvSpPr>
            <a:spLocks noGrp="1"/>
          </p:cNvSpPr>
          <p:nvPr>
            <p:ph type="dt" sz="half" idx="10"/>
          </p:nvPr>
        </p:nvSpPr>
        <p:spPr>
          <a:xfrm>
            <a:off x="436963" y="6356350"/>
            <a:ext cx="1372565" cy="365125"/>
          </a:xfrm>
        </p:spPr>
        <p:txBody>
          <a:bodyPr/>
          <a:lstStyle>
            <a:lvl1pPr>
              <a:defRPr b="1"/>
            </a:lvl1pPr>
          </a:lstStyle>
          <a:p>
            <a:fld id="{85FB56A3-6158-4902-B142-74DBE8BB2303}" type="datetimeFigureOut">
              <a:rPr lang="en-GB" smtClean="0"/>
              <a:pPr/>
              <a:t>05/11/2025</a:t>
            </a:fld>
            <a:endParaRPr lang="en-GB"/>
          </a:p>
        </p:txBody>
      </p:sp>
      <p:sp>
        <p:nvSpPr>
          <p:cNvPr id="5" name="Footer Placeholder 4">
            <a:extLst>
              <a:ext uri="{FF2B5EF4-FFF2-40B4-BE49-F238E27FC236}">
                <a16:creationId xmlns:a16="http://schemas.microsoft.com/office/drawing/2014/main" id="{A8A5F0DA-7C5F-45F0-AF04-F062ED3E6B6F}"/>
              </a:ext>
            </a:extLst>
          </p:cNvPr>
          <p:cNvSpPr>
            <a:spLocks noGrp="1"/>
          </p:cNvSpPr>
          <p:nvPr>
            <p:ph type="ftr" sz="quarter" idx="11"/>
          </p:nvPr>
        </p:nvSpPr>
        <p:spPr>
          <a:xfrm>
            <a:off x="2246491" y="6356350"/>
            <a:ext cx="4114800" cy="365125"/>
          </a:xfrm>
        </p:spPr>
        <p:txBody>
          <a:bodyPr/>
          <a:lstStyle>
            <a:lvl1pPr algn="l">
              <a:defRPr b="1"/>
            </a:lvl1pPr>
          </a:lstStyle>
          <a:p>
            <a:endParaRPr lang="en-GB"/>
          </a:p>
        </p:txBody>
      </p:sp>
      <p:pic>
        <p:nvPicPr>
          <p:cNvPr id="12" name="Picture 11">
            <a:extLst>
              <a:ext uri="{FF2B5EF4-FFF2-40B4-BE49-F238E27FC236}">
                <a16:creationId xmlns:a16="http://schemas.microsoft.com/office/drawing/2014/main" id="{C65D8C94-6461-4ED4-8CC2-EF19AAF0397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6963" y="392765"/>
            <a:ext cx="2340961" cy="971771"/>
          </a:xfrm>
          <a:prstGeom prst="rect">
            <a:avLst/>
          </a:prstGeom>
        </p:spPr>
      </p:pic>
      <p:sp>
        <p:nvSpPr>
          <p:cNvPr id="14" name="Text Placeholder 13">
            <a:extLst>
              <a:ext uri="{FF2B5EF4-FFF2-40B4-BE49-F238E27FC236}">
                <a16:creationId xmlns:a16="http://schemas.microsoft.com/office/drawing/2014/main" id="{6A43D8DA-3DE5-4E35-91CB-22071993C266}"/>
              </a:ext>
            </a:extLst>
          </p:cNvPr>
          <p:cNvSpPr>
            <a:spLocks noGrp="1"/>
          </p:cNvSpPr>
          <p:nvPr>
            <p:ph type="body" sz="quarter" idx="12" hasCustomPrompt="1"/>
          </p:nvPr>
        </p:nvSpPr>
        <p:spPr>
          <a:xfrm>
            <a:off x="8693150" y="3644598"/>
            <a:ext cx="2927350" cy="2711752"/>
          </a:xfrm>
        </p:spPr>
        <p:txBody>
          <a:bodyPr>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Subtitle, your name, your team or any other text goes here.</a:t>
            </a:r>
            <a:endParaRPr lang="en-GB"/>
          </a:p>
        </p:txBody>
      </p:sp>
    </p:spTree>
    <p:extLst>
      <p:ext uri="{BB962C8B-B14F-4D97-AF65-F5344CB8AC3E}">
        <p14:creationId xmlns:p14="http://schemas.microsoft.com/office/powerpoint/2010/main" val="993966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pact_Text_03">
    <p:bg>
      <p:bgPr>
        <a:solidFill>
          <a:schemeClr val="accent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a:t>Big impactful text goes on this slide</a:t>
            </a:r>
            <a:endParaRPr lang="en-GB"/>
          </a:p>
        </p:txBody>
      </p:sp>
    </p:spTree>
    <p:extLst>
      <p:ext uri="{BB962C8B-B14F-4D97-AF65-F5344CB8AC3E}">
        <p14:creationId xmlns:p14="http://schemas.microsoft.com/office/powerpoint/2010/main" val="2069071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pact_Text_Image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a:t>Big impactful text goes on this slide</a:t>
            </a:r>
            <a:endParaRPr lang="en-GB"/>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1088343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pact_Text_Image_01">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a:t>Big impactful text goes on this slide</a:t>
            </a:r>
            <a:endParaRPr lang="en-GB"/>
          </a:p>
        </p:txBody>
      </p:sp>
      <p:pic>
        <p:nvPicPr>
          <p:cNvPr id="4" name="Picture 3">
            <a:extLst>
              <a:ext uri="{FF2B5EF4-FFF2-40B4-BE49-F238E27FC236}">
                <a16:creationId xmlns:a16="http://schemas.microsoft.com/office/drawing/2014/main" id="{05F631B0-6BD1-4579-A196-5C01BE369D4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pic>
        <p:nvPicPr>
          <p:cNvPr id="5" name="Picture 4">
            <a:extLst>
              <a:ext uri="{FF2B5EF4-FFF2-40B4-BE49-F238E27FC236}">
                <a16:creationId xmlns:a16="http://schemas.microsoft.com/office/drawing/2014/main" id="{25870C9F-EED0-4C74-AB90-3E270957BA50}"/>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105750735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a:t>Big impactful text goes on this slide</a:t>
            </a:r>
            <a:endParaRPr lang="en-GB"/>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4167950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a:t>Big impactful text goes on this slide</a:t>
            </a:r>
            <a:endParaRPr lang="en-GB"/>
          </a:p>
        </p:txBody>
      </p:sp>
      <p:pic>
        <p:nvPicPr>
          <p:cNvPr id="5" name="Picture 4">
            <a:extLst>
              <a:ext uri="{FF2B5EF4-FFF2-40B4-BE49-F238E27FC236}">
                <a16:creationId xmlns:a16="http://schemas.microsoft.com/office/drawing/2014/main" id="{BDD4D0BA-A578-48D0-84A8-14A7A33209C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2256612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pact_Text_Image_0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3422D-BC8E-482B-9AA9-107C4E50964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832"/>
          <a:stretch/>
        </p:blipFill>
        <p:spPr>
          <a:xfrm>
            <a:off x="1"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a:t>Big impactful text goes on this slide</a:t>
            </a:r>
            <a:endParaRPr lang="en-GB"/>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2277315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_0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6743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367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_03">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0F73B-468C-4A42-974B-5C0093414F0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23"/>
          <a:stretch/>
        </p:blipFill>
        <p:spPr>
          <a:xfrm>
            <a:off x="0" y="0"/>
            <a:ext cx="12192000" cy="6858000"/>
          </a:xfrm>
          <a:prstGeom prst="rect">
            <a:avLst/>
          </a:prstGeom>
        </p:spPr>
      </p:pic>
    </p:spTree>
    <p:extLst>
      <p:ext uri="{BB962C8B-B14F-4D97-AF65-F5344CB8AC3E}">
        <p14:creationId xmlns:p14="http://schemas.microsoft.com/office/powerpoint/2010/main" val="377296959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_04">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698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_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756E7F-330F-4B57-9FD4-3BF1A286906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rot="10800000">
            <a:off x="-1" y="0"/>
            <a:ext cx="8158580" cy="6858000"/>
          </a:xfrm>
          <a:prstGeom prst="rect">
            <a:avLst/>
          </a:prstGeom>
        </p:spPr>
      </p:pic>
      <p:sp>
        <p:nvSpPr>
          <p:cNvPr id="2" name="Title 1">
            <a:extLst>
              <a:ext uri="{FF2B5EF4-FFF2-40B4-BE49-F238E27FC236}">
                <a16:creationId xmlns:a16="http://schemas.microsoft.com/office/drawing/2014/main" id="{23F28C6E-40A7-4FAE-AB1D-D0BFC734EC74}"/>
              </a:ext>
            </a:extLst>
          </p:cNvPr>
          <p:cNvSpPr>
            <a:spLocks noGrp="1"/>
          </p:cNvSpPr>
          <p:nvPr>
            <p:ph type="ctrTitle" hasCustomPrompt="1"/>
          </p:nvPr>
        </p:nvSpPr>
        <p:spPr>
          <a:xfrm>
            <a:off x="1479984" y="1932591"/>
            <a:ext cx="5765764" cy="3424014"/>
          </a:xfrm>
        </p:spPr>
        <p:txBody>
          <a:bodyPr wrap="square" anchor="t" anchorCtr="0">
            <a:spAutoFit/>
          </a:bodyPr>
          <a:lstStyle>
            <a:lvl1pPr algn="l">
              <a:defRPr sz="6000">
                <a:solidFill>
                  <a:schemeClr val="bg1"/>
                </a:solidFill>
              </a:defRPr>
            </a:lvl1pPr>
          </a:lstStyle>
          <a:p>
            <a:r>
              <a:rPr lang="en-US"/>
              <a:t>Hello!</a:t>
            </a:r>
            <a:br>
              <a:rPr lang="en-US"/>
            </a:br>
            <a:r>
              <a:rPr lang="en-US"/>
              <a:t>Title of the presentation goes here</a:t>
            </a:r>
            <a:endParaRPr lang="en-GB"/>
          </a:p>
        </p:txBody>
      </p:sp>
      <p:sp>
        <p:nvSpPr>
          <p:cNvPr id="4" name="Date Placeholder 3">
            <a:extLst>
              <a:ext uri="{FF2B5EF4-FFF2-40B4-BE49-F238E27FC236}">
                <a16:creationId xmlns:a16="http://schemas.microsoft.com/office/drawing/2014/main" id="{0F829E56-FE6F-4D02-998B-37A92F91B01E}"/>
              </a:ext>
            </a:extLst>
          </p:cNvPr>
          <p:cNvSpPr>
            <a:spLocks noGrp="1"/>
          </p:cNvSpPr>
          <p:nvPr>
            <p:ph type="dt" sz="half" idx="10"/>
          </p:nvPr>
        </p:nvSpPr>
        <p:spPr>
          <a:xfrm>
            <a:off x="436963" y="6356350"/>
            <a:ext cx="1372565" cy="365125"/>
          </a:xfrm>
        </p:spPr>
        <p:txBody>
          <a:bodyPr/>
          <a:lstStyle>
            <a:lvl1pPr>
              <a:defRPr b="1">
                <a:solidFill>
                  <a:schemeClr val="tx1"/>
                </a:solidFill>
              </a:defRPr>
            </a:lvl1pPr>
          </a:lstStyle>
          <a:p>
            <a:fld id="{85FB56A3-6158-4902-B142-74DBE8BB2303}" type="datetimeFigureOut">
              <a:rPr lang="en-GB" smtClean="0"/>
              <a:pPr/>
              <a:t>05/11/2025</a:t>
            </a:fld>
            <a:endParaRPr lang="en-GB"/>
          </a:p>
        </p:txBody>
      </p:sp>
      <p:sp>
        <p:nvSpPr>
          <p:cNvPr id="5" name="Footer Placeholder 4">
            <a:extLst>
              <a:ext uri="{FF2B5EF4-FFF2-40B4-BE49-F238E27FC236}">
                <a16:creationId xmlns:a16="http://schemas.microsoft.com/office/drawing/2014/main" id="{A8A5F0DA-7C5F-45F0-AF04-F062ED3E6B6F}"/>
              </a:ext>
            </a:extLst>
          </p:cNvPr>
          <p:cNvSpPr>
            <a:spLocks noGrp="1"/>
          </p:cNvSpPr>
          <p:nvPr>
            <p:ph type="ftr" sz="quarter" idx="11"/>
          </p:nvPr>
        </p:nvSpPr>
        <p:spPr>
          <a:xfrm>
            <a:off x="2246491" y="6356350"/>
            <a:ext cx="4114800" cy="365125"/>
          </a:xfrm>
        </p:spPr>
        <p:txBody>
          <a:bodyPr/>
          <a:lstStyle>
            <a:lvl1pPr algn="l">
              <a:defRPr b="1">
                <a:solidFill>
                  <a:schemeClr val="tx1"/>
                </a:solidFill>
              </a:defRPr>
            </a:lvl1pPr>
          </a:lstStyle>
          <a:p>
            <a:endParaRPr lang="en-GB"/>
          </a:p>
        </p:txBody>
      </p:sp>
      <p:sp>
        <p:nvSpPr>
          <p:cNvPr id="14" name="Text Placeholder 13">
            <a:extLst>
              <a:ext uri="{FF2B5EF4-FFF2-40B4-BE49-F238E27FC236}">
                <a16:creationId xmlns:a16="http://schemas.microsoft.com/office/drawing/2014/main" id="{6A43D8DA-3DE5-4E35-91CB-22071993C266}"/>
              </a:ext>
            </a:extLst>
          </p:cNvPr>
          <p:cNvSpPr>
            <a:spLocks noGrp="1"/>
          </p:cNvSpPr>
          <p:nvPr>
            <p:ph type="body" sz="quarter" idx="12" hasCustomPrompt="1"/>
          </p:nvPr>
        </p:nvSpPr>
        <p:spPr>
          <a:xfrm>
            <a:off x="8693150" y="3644598"/>
            <a:ext cx="2927350" cy="2711752"/>
          </a:xfrm>
        </p:spPr>
        <p:txBody>
          <a:bodyPr>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Subtitle, your name, your team or any other text goes here.</a:t>
            </a:r>
            <a:endParaRPr lang="en-GB"/>
          </a:p>
        </p:txBody>
      </p:sp>
      <p:pic>
        <p:nvPicPr>
          <p:cNvPr id="11" name="Picture 10">
            <a:extLst>
              <a:ext uri="{FF2B5EF4-FFF2-40B4-BE49-F238E27FC236}">
                <a16:creationId xmlns:a16="http://schemas.microsoft.com/office/drawing/2014/main" id="{58F54AAF-9EBC-4836-927E-19B11A0D73E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6963" y="392765"/>
            <a:ext cx="2340961" cy="971771"/>
          </a:xfrm>
          <a:prstGeom prst="rect">
            <a:avLst/>
          </a:prstGeom>
        </p:spPr>
      </p:pic>
    </p:spTree>
    <p:extLst>
      <p:ext uri="{BB962C8B-B14F-4D97-AF65-F5344CB8AC3E}">
        <p14:creationId xmlns:p14="http://schemas.microsoft.com/office/powerpoint/2010/main" val="3115136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lank_04">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7438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ank_0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9545"/>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Blank_0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42482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_05">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2B1BB-2556-4841-899C-2BCF54F5B55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428028358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_06">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5011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_07">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7042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_08">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E7A05-2FBB-4EA8-A6DF-3F1724F31EB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251239792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ent_Columns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11968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99BD572-69C1-4FB4-B6D5-BA2F806E87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4273"/>
            <a:ext cx="4033420" cy="6869471"/>
          </a:xfrm>
          <a:prstGeom prst="rect">
            <a:avLst/>
          </a:prstGeom>
        </p:spPr>
      </p:pic>
    </p:spTree>
    <p:extLst>
      <p:ext uri="{BB962C8B-B14F-4D97-AF65-F5344CB8AC3E}">
        <p14:creationId xmlns:p14="http://schemas.microsoft.com/office/powerpoint/2010/main" val="1510865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Full image">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DAE76BE-79F9-8746-972B-666AE4750F8D}"/>
              </a:ext>
            </a:extLst>
          </p:cNvPr>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1150007560"/>
      </p:ext>
    </p:extLst>
  </p:cSld>
  <p:clrMapOvr>
    <a:masterClrMapping/>
  </p:clrMapOvr>
  <p:extLst>
    <p:ext uri="{DCECCB84-F9BA-43D5-87BE-67443E8EF086}">
      <p15:sldGuideLst xmlns:p15="http://schemas.microsoft.com/office/powerpoint/2012/main">
        <p15:guide id="1" orient="horz" pos="2160">
          <p15:clr>
            <a:srgbClr val="F26B43"/>
          </p15:clr>
        </p15:guide>
        <p15:guide id="2" pos="3840">
          <p15:clr>
            <a:srgbClr val="F26B43"/>
          </p15:clr>
        </p15:guide>
        <p15:guide id="3" pos="3765">
          <p15:clr>
            <a:srgbClr val="FBAE40"/>
          </p15:clr>
        </p15:guide>
        <p15:guide id="4" pos="3320">
          <p15:clr>
            <a:srgbClr val="FBAE40"/>
          </p15:clr>
        </p15:guide>
        <p15:guide id="5" pos="3909">
          <p15:clr>
            <a:srgbClr val="FBAE40"/>
          </p15:clr>
        </p15:guide>
        <p15:guide id="6" pos="3179">
          <p15:clr>
            <a:srgbClr val="FBAE40"/>
          </p15:clr>
        </p15:guide>
        <p15:guide id="7" pos="2741">
          <p15:clr>
            <a:srgbClr val="FBAE40"/>
          </p15:clr>
        </p15:guide>
        <p15:guide id="8" pos="2595">
          <p15:clr>
            <a:srgbClr val="FBAE40"/>
          </p15:clr>
        </p15:guide>
        <p15:guide id="9" pos="2155">
          <p15:clr>
            <a:srgbClr val="FBAE40"/>
          </p15:clr>
        </p15:guide>
        <p15:guide id="10" pos="2008">
          <p15:clr>
            <a:srgbClr val="FBAE40"/>
          </p15:clr>
        </p15:guide>
        <p15:guide id="11" pos="1573">
          <p15:clr>
            <a:srgbClr val="FBAE40"/>
          </p15:clr>
        </p15:guide>
        <p15:guide id="12" pos="1429">
          <p15:clr>
            <a:srgbClr val="FBAE40"/>
          </p15:clr>
        </p15:guide>
        <p15:guide id="13" pos="989">
          <p15:clr>
            <a:srgbClr val="FBAE40"/>
          </p15:clr>
        </p15:guide>
        <p15:guide id="14" pos="845">
          <p15:clr>
            <a:srgbClr val="FBAE40"/>
          </p15:clr>
        </p15:guide>
        <p15:guide id="15" pos="403">
          <p15:clr>
            <a:srgbClr val="FBAE40"/>
          </p15:clr>
        </p15:guide>
        <p15:guide id="16" pos="355">
          <p15:clr>
            <a:srgbClr val="FBAE40"/>
          </p15:clr>
        </p15:guide>
        <p15:guide id="17" pos="4352">
          <p15:clr>
            <a:srgbClr val="FBAE40"/>
          </p15:clr>
        </p15:guide>
        <p15:guide id="18" pos="4496">
          <p15:clr>
            <a:srgbClr val="FBAE40"/>
          </p15:clr>
        </p15:guide>
        <p15:guide id="19" pos="4939">
          <p15:clr>
            <a:srgbClr val="FBAE40"/>
          </p15:clr>
        </p15:guide>
        <p15:guide id="20" pos="5083">
          <p15:clr>
            <a:srgbClr val="FBAE40"/>
          </p15:clr>
        </p15:guide>
        <p15:guide id="21" pos="5533">
          <p15:clr>
            <a:srgbClr val="FBAE40"/>
          </p15:clr>
        </p15:guide>
        <p15:guide id="22" pos="5672">
          <p15:clr>
            <a:srgbClr val="FBAE40"/>
          </p15:clr>
        </p15:guide>
        <p15:guide id="23" pos="6112">
          <p15:clr>
            <a:srgbClr val="FBAE40"/>
          </p15:clr>
        </p15:guide>
        <p15:guide id="24" pos="6259">
          <p15:clr>
            <a:srgbClr val="FBAE40"/>
          </p15:clr>
        </p15:guide>
        <p15:guide id="25" pos="6699">
          <p15:clr>
            <a:srgbClr val="FBAE40"/>
          </p15:clr>
        </p15:guide>
        <p15:guide id="26" pos="6845">
          <p15:clr>
            <a:srgbClr val="FBAE40"/>
          </p15:clr>
        </p15:guide>
        <p15:guide id="27" pos="7288">
          <p15:clr>
            <a:srgbClr val="FBAE40"/>
          </p15:clr>
        </p15:guide>
        <p15:guide id="28" pos="7333">
          <p15:clr>
            <a:srgbClr val="FBAE40"/>
          </p15:clr>
        </p15:guide>
        <p15:guide id="30" orient="horz" pos="345">
          <p15:clr>
            <a:srgbClr val="FBAE40"/>
          </p15:clr>
        </p15:guide>
        <p15:guide id="31" orient="horz" pos="397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8C6E-40A7-4FAE-AB1D-D0BFC734EC74}"/>
              </a:ext>
            </a:extLst>
          </p:cNvPr>
          <p:cNvSpPr>
            <a:spLocks noGrp="1"/>
          </p:cNvSpPr>
          <p:nvPr>
            <p:ph type="ctrTitle" hasCustomPrompt="1"/>
          </p:nvPr>
        </p:nvSpPr>
        <p:spPr>
          <a:xfrm>
            <a:off x="1479984" y="1932591"/>
            <a:ext cx="5765764" cy="3424014"/>
          </a:xfrm>
        </p:spPr>
        <p:txBody>
          <a:bodyPr wrap="square" anchor="t" anchorCtr="0">
            <a:spAutoFit/>
          </a:bodyPr>
          <a:lstStyle>
            <a:lvl1pPr algn="l">
              <a:defRPr sz="6000">
                <a:solidFill>
                  <a:schemeClr val="bg1"/>
                </a:solidFill>
              </a:defRPr>
            </a:lvl1pPr>
          </a:lstStyle>
          <a:p>
            <a:r>
              <a:rPr lang="en-US"/>
              <a:t>Hello!</a:t>
            </a:r>
            <a:br>
              <a:rPr lang="en-US"/>
            </a:br>
            <a:r>
              <a:rPr lang="en-US"/>
              <a:t>Title of the presentation goes here</a:t>
            </a:r>
            <a:endParaRPr lang="en-GB"/>
          </a:p>
        </p:txBody>
      </p:sp>
      <p:sp>
        <p:nvSpPr>
          <p:cNvPr id="4" name="Date Placeholder 3">
            <a:extLst>
              <a:ext uri="{FF2B5EF4-FFF2-40B4-BE49-F238E27FC236}">
                <a16:creationId xmlns:a16="http://schemas.microsoft.com/office/drawing/2014/main" id="{0F829E56-FE6F-4D02-998B-37A92F91B01E}"/>
              </a:ext>
            </a:extLst>
          </p:cNvPr>
          <p:cNvSpPr>
            <a:spLocks noGrp="1"/>
          </p:cNvSpPr>
          <p:nvPr>
            <p:ph type="dt" sz="half" idx="10"/>
          </p:nvPr>
        </p:nvSpPr>
        <p:spPr>
          <a:xfrm>
            <a:off x="436963" y="6356350"/>
            <a:ext cx="1372565" cy="365125"/>
          </a:xfrm>
        </p:spPr>
        <p:txBody>
          <a:bodyPr/>
          <a:lstStyle>
            <a:lvl1pPr>
              <a:defRPr b="1">
                <a:solidFill>
                  <a:schemeClr val="tx1"/>
                </a:solidFill>
              </a:defRPr>
            </a:lvl1pPr>
          </a:lstStyle>
          <a:p>
            <a:fld id="{85FB56A3-6158-4902-B142-74DBE8BB2303}" type="datetimeFigureOut">
              <a:rPr lang="en-GB" smtClean="0"/>
              <a:pPr/>
              <a:t>05/11/2025</a:t>
            </a:fld>
            <a:endParaRPr lang="en-GB"/>
          </a:p>
        </p:txBody>
      </p:sp>
      <p:sp>
        <p:nvSpPr>
          <p:cNvPr id="5" name="Footer Placeholder 4">
            <a:extLst>
              <a:ext uri="{FF2B5EF4-FFF2-40B4-BE49-F238E27FC236}">
                <a16:creationId xmlns:a16="http://schemas.microsoft.com/office/drawing/2014/main" id="{A8A5F0DA-7C5F-45F0-AF04-F062ED3E6B6F}"/>
              </a:ext>
            </a:extLst>
          </p:cNvPr>
          <p:cNvSpPr>
            <a:spLocks noGrp="1"/>
          </p:cNvSpPr>
          <p:nvPr>
            <p:ph type="ftr" sz="quarter" idx="11"/>
          </p:nvPr>
        </p:nvSpPr>
        <p:spPr>
          <a:xfrm>
            <a:off x="2246491" y="6356350"/>
            <a:ext cx="4114800" cy="365125"/>
          </a:xfrm>
        </p:spPr>
        <p:txBody>
          <a:bodyPr/>
          <a:lstStyle>
            <a:lvl1pPr algn="l">
              <a:defRPr b="1">
                <a:solidFill>
                  <a:schemeClr val="tx1"/>
                </a:solidFill>
              </a:defRPr>
            </a:lvl1pPr>
          </a:lstStyle>
          <a:p>
            <a:endParaRPr lang="en-GB"/>
          </a:p>
        </p:txBody>
      </p:sp>
      <p:sp>
        <p:nvSpPr>
          <p:cNvPr id="14" name="Text Placeholder 13">
            <a:extLst>
              <a:ext uri="{FF2B5EF4-FFF2-40B4-BE49-F238E27FC236}">
                <a16:creationId xmlns:a16="http://schemas.microsoft.com/office/drawing/2014/main" id="{6A43D8DA-3DE5-4E35-91CB-22071993C266}"/>
              </a:ext>
            </a:extLst>
          </p:cNvPr>
          <p:cNvSpPr>
            <a:spLocks noGrp="1"/>
          </p:cNvSpPr>
          <p:nvPr>
            <p:ph type="body" sz="quarter" idx="12" hasCustomPrompt="1"/>
          </p:nvPr>
        </p:nvSpPr>
        <p:spPr>
          <a:xfrm>
            <a:off x="8693150" y="3644598"/>
            <a:ext cx="2927350" cy="2711752"/>
          </a:xfrm>
        </p:spPr>
        <p:txBody>
          <a:bodyPr>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Subtitle, your name, your team or any other text goes here.</a:t>
            </a:r>
            <a:endParaRPr lang="en-GB"/>
          </a:p>
        </p:txBody>
      </p:sp>
    </p:spTree>
    <p:extLst>
      <p:ext uri="{BB962C8B-B14F-4D97-AF65-F5344CB8AC3E}">
        <p14:creationId xmlns:p14="http://schemas.microsoft.com/office/powerpoint/2010/main" val="3265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le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7F4A17-1555-44EF-BA31-C411629653F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19389"/>
          <a:stretch/>
        </p:blipFill>
        <p:spPr>
          <a:xfrm>
            <a:off x="1" y="0"/>
            <a:ext cx="8158580" cy="6858000"/>
          </a:xfrm>
          <a:prstGeom prst="rect">
            <a:avLst/>
          </a:prstGeom>
        </p:spPr>
      </p:pic>
      <p:sp>
        <p:nvSpPr>
          <p:cNvPr id="2" name="Title 1">
            <a:extLst>
              <a:ext uri="{FF2B5EF4-FFF2-40B4-BE49-F238E27FC236}">
                <a16:creationId xmlns:a16="http://schemas.microsoft.com/office/drawing/2014/main" id="{23F28C6E-40A7-4FAE-AB1D-D0BFC734EC74}"/>
              </a:ext>
            </a:extLst>
          </p:cNvPr>
          <p:cNvSpPr>
            <a:spLocks noGrp="1"/>
          </p:cNvSpPr>
          <p:nvPr>
            <p:ph type="ctrTitle" hasCustomPrompt="1"/>
          </p:nvPr>
        </p:nvSpPr>
        <p:spPr>
          <a:xfrm>
            <a:off x="1479984" y="1932591"/>
            <a:ext cx="5765764" cy="3424014"/>
          </a:xfrm>
        </p:spPr>
        <p:txBody>
          <a:bodyPr wrap="square" anchor="t" anchorCtr="0">
            <a:spAutoFit/>
          </a:bodyPr>
          <a:lstStyle>
            <a:lvl1pPr algn="l">
              <a:defRPr sz="6000">
                <a:solidFill>
                  <a:schemeClr val="tx1"/>
                </a:solidFill>
              </a:defRPr>
            </a:lvl1pPr>
          </a:lstStyle>
          <a:p>
            <a:r>
              <a:rPr lang="en-US"/>
              <a:t>Hello!</a:t>
            </a:r>
            <a:br>
              <a:rPr lang="en-US"/>
            </a:br>
            <a:r>
              <a:rPr lang="en-US"/>
              <a:t>Title of the presentation goes here</a:t>
            </a:r>
            <a:endParaRPr lang="en-GB"/>
          </a:p>
        </p:txBody>
      </p:sp>
      <p:sp>
        <p:nvSpPr>
          <p:cNvPr id="4" name="Date Placeholder 3">
            <a:extLst>
              <a:ext uri="{FF2B5EF4-FFF2-40B4-BE49-F238E27FC236}">
                <a16:creationId xmlns:a16="http://schemas.microsoft.com/office/drawing/2014/main" id="{0F829E56-FE6F-4D02-998B-37A92F91B01E}"/>
              </a:ext>
            </a:extLst>
          </p:cNvPr>
          <p:cNvSpPr>
            <a:spLocks noGrp="1"/>
          </p:cNvSpPr>
          <p:nvPr>
            <p:ph type="dt" sz="half" idx="10"/>
          </p:nvPr>
        </p:nvSpPr>
        <p:spPr>
          <a:xfrm>
            <a:off x="436963" y="6356350"/>
            <a:ext cx="1372565" cy="365125"/>
          </a:xfrm>
        </p:spPr>
        <p:txBody>
          <a:bodyPr/>
          <a:lstStyle>
            <a:lvl1pPr>
              <a:defRPr b="1">
                <a:solidFill>
                  <a:schemeClr val="tx1"/>
                </a:solidFill>
              </a:defRPr>
            </a:lvl1pPr>
          </a:lstStyle>
          <a:p>
            <a:fld id="{85FB56A3-6158-4902-B142-74DBE8BB2303}" type="datetimeFigureOut">
              <a:rPr lang="en-GB" smtClean="0"/>
              <a:pPr/>
              <a:t>05/11/2025</a:t>
            </a:fld>
            <a:endParaRPr lang="en-GB"/>
          </a:p>
        </p:txBody>
      </p:sp>
      <p:sp>
        <p:nvSpPr>
          <p:cNvPr id="5" name="Footer Placeholder 4">
            <a:extLst>
              <a:ext uri="{FF2B5EF4-FFF2-40B4-BE49-F238E27FC236}">
                <a16:creationId xmlns:a16="http://schemas.microsoft.com/office/drawing/2014/main" id="{A8A5F0DA-7C5F-45F0-AF04-F062ED3E6B6F}"/>
              </a:ext>
            </a:extLst>
          </p:cNvPr>
          <p:cNvSpPr>
            <a:spLocks noGrp="1"/>
          </p:cNvSpPr>
          <p:nvPr>
            <p:ph type="ftr" sz="quarter" idx="11"/>
          </p:nvPr>
        </p:nvSpPr>
        <p:spPr>
          <a:xfrm>
            <a:off x="2246491" y="6356350"/>
            <a:ext cx="4114800" cy="365125"/>
          </a:xfrm>
        </p:spPr>
        <p:txBody>
          <a:bodyPr/>
          <a:lstStyle>
            <a:lvl1pPr algn="l">
              <a:defRPr b="1">
                <a:solidFill>
                  <a:schemeClr val="tx1"/>
                </a:solidFill>
              </a:defRPr>
            </a:lvl1pPr>
          </a:lstStyle>
          <a:p>
            <a:endParaRPr lang="en-GB"/>
          </a:p>
        </p:txBody>
      </p:sp>
      <p:pic>
        <p:nvPicPr>
          <p:cNvPr id="12" name="Picture 11">
            <a:extLst>
              <a:ext uri="{FF2B5EF4-FFF2-40B4-BE49-F238E27FC236}">
                <a16:creationId xmlns:a16="http://schemas.microsoft.com/office/drawing/2014/main" id="{C65D8C94-6461-4ED4-8CC2-EF19AAF0397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6963" y="393163"/>
            <a:ext cx="2340961" cy="970974"/>
          </a:xfrm>
          <a:prstGeom prst="rect">
            <a:avLst/>
          </a:prstGeom>
        </p:spPr>
      </p:pic>
      <p:sp>
        <p:nvSpPr>
          <p:cNvPr id="14" name="Text Placeholder 13">
            <a:extLst>
              <a:ext uri="{FF2B5EF4-FFF2-40B4-BE49-F238E27FC236}">
                <a16:creationId xmlns:a16="http://schemas.microsoft.com/office/drawing/2014/main" id="{6A43D8DA-3DE5-4E35-91CB-22071993C266}"/>
              </a:ext>
            </a:extLst>
          </p:cNvPr>
          <p:cNvSpPr>
            <a:spLocks noGrp="1"/>
          </p:cNvSpPr>
          <p:nvPr>
            <p:ph type="body" sz="quarter" idx="12" hasCustomPrompt="1"/>
          </p:nvPr>
        </p:nvSpPr>
        <p:spPr>
          <a:xfrm>
            <a:off x="8693150" y="3644598"/>
            <a:ext cx="2927350" cy="2711752"/>
          </a:xfrm>
        </p:spPr>
        <p:txBody>
          <a:bodyPr>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Subtitle, your name, your team or any other text goes here.</a:t>
            </a:r>
            <a:endParaRPr lang="en-GB"/>
          </a:p>
        </p:txBody>
      </p:sp>
    </p:spTree>
    <p:extLst>
      <p:ext uri="{BB962C8B-B14F-4D97-AF65-F5344CB8AC3E}">
        <p14:creationId xmlns:p14="http://schemas.microsoft.com/office/powerpoint/2010/main" val="206865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a:t>Subtitle goes here</a:t>
            </a:r>
            <a:endParaRPr lang="en-GB"/>
          </a:p>
        </p:txBody>
      </p:sp>
      <p:pic>
        <p:nvPicPr>
          <p:cNvPr id="3" name="Picture 2">
            <a:extLst>
              <a:ext uri="{FF2B5EF4-FFF2-40B4-BE49-F238E27FC236}">
                <a16:creationId xmlns:a16="http://schemas.microsoft.com/office/drawing/2014/main" id="{F419D7F3-D19A-48A4-BF2A-6A634F4B280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55"/>
          <a:stretch/>
        </p:blipFill>
        <p:spPr>
          <a:xfrm>
            <a:off x="8164284" y="0"/>
            <a:ext cx="4027716" cy="6858000"/>
          </a:xfrm>
          <a:prstGeom prst="rect">
            <a:avLst/>
          </a:prstGeom>
        </p:spPr>
      </p:pic>
    </p:spTree>
    <p:extLst>
      <p:ext uri="{BB962C8B-B14F-4D97-AF65-F5344CB8AC3E}">
        <p14:creationId xmlns:p14="http://schemas.microsoft.com/office/powerpoint/2010/main" val="143406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9E055C9-E8AE-494F-9C1A-390E53D83175}"/>
              </a:ext>
            </a:extLst>
          </p:cNvPr>
          <p:cNvSpPr>
            <a:spLocks noGrp="1"/>
          </p:cNvSpPr>
          <p:nvPr>
            <p:ph type="pic" sz="quarter" idx="11"/>
          </p:nvPr>
        </p:nvSpPr>
        <p:spPr>
          <a:xfrm>
            <a:off x="1" y="0"/>
            <a:ext cx="5054601" cy="6858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1643707357"/>
      </p:ext>
    </p:extLst>
  </p:cSld>
  <p:clrMapOvr>
    <a:masterClrMapping/>
  </p:clrMapOvr>
  <p:extLst>
    <p:ext uri="{DCECCB84-F9BA-43D5-87BE-67443E8EF086}">
      <p15:sldGuideLst xmlns:p15="http://schemas.microsoft.com/office/powerpoint/2012/main">
        <p15:guide id="1" orient="horz" pos="2160">
          <p15:clr>
            <a:srgbClr val="F26B43"/>
          </p15:clr>
        </p15:guide>
        <p15:guide id="2" pos="3840">
          <p15:clr>
            <a:srgbClr val="F26B43"/>
          </p15:clr>
        </p15:guide>
        <p15:guide id="3" pos="3765">
          <p15:clr>
            <a:srgbClr val="FBAE40"/>
          </p15:clr>
        </p15:guide>
        <p15:guide id="4" pos="3320">
          <p15:clr>
            <a:srgbClr val="FBAE40"/>
          </p15:clr>
        </p15:guide>
        <p15:guide id="5" pos="3909">
          <p15:clr>
            <a:srgbClr val="FBAE40"/>
          </p15:clr>
        </p15:guide>
        <p15:guide id="6" pos="3179">
          <p15:clr>
            <a:srgbClr val="FBAE40"/>
          </p15:clr>
        </p15:guide>
        <p15:guide id="7" pos="2741">
          <p15:clr>
            <a:srgbClr val="FBAE40"/>
          </p15:clr>
        </p15:guide>
        <p15:guide id="8" pos="2595">
          <p15:clr>
            <a:srgbClr val="FBAE40"/>
          </p15:clr>
        </p15:guide>
        <p15:guide id="9" pos="2155">
          <p15:clr>
            <a:srgbClr val="FBAE40"/>
          </p15:clr>
        </p15:guide>
        <p15:guide id="10" pos="2008">
          <p15:clr>
            <a:srgbClr val="FBAE40"/>
          </p15:clr>
        </p15:guide>
        <p15:guide id="11" pos="1573">
          <p15:clr>
            <a:srgbClr val="FBAE40"/>
          </p15:clr>
        </p15:guide>
        <p15:guide id="12" pos="1429">
          <p15:clr>
            <a:srgbClr val="FBAE40"/>
          </p15:clr>
        </p15:guide>
        <p15:guide id="13" pos="989">
          <p15:clr>
            <a:srgbClr val="FBAE40"/>
          </p15:clr>
        </p15:guide>
        <p15:guide id="14" pos="845">
          <p15:clr>
            <a:srgbClr val="FBAE40"/>
          </p15:clr>
        </p15:guide>
        <p15:guide id="15" pos="403">
          <p15:clr>
            <a:srgbClr val="FBAE40"/>
          </p15:clr>
        </p15:guide>
        <p15:guide id="16" pos="355">
          <p15:clr>
            <a:srgbClr val="FBAE40"/>
          </p15:clr>
        </p15:guide>
        <p15:guide id="17" pos="4352">
          <p15:clr>
            <a:srgbClr val="FBAE40"/>
          </p15:clr>
        </p15:guide>
        <p15:guide id="18" pos="4496">
          <p15:clr>
            <a:srgbClr val="FBAE40"/>
          </p15:clr>
        </p15:guide>
        <p15:guide id="19" pos="4939">
          <p15:clr>
            <a:srgbClr val="FBAE40"/>
          </p15:clr>
        </p15:guide>
        <p15:guide id="20" pos="5083">
          <p15:clr>
            <a:srgbClr val="FBAE40"/>
          </p15:clr>
        </p15:guide>
        <p15:guide id="21" pos="5525">
          <p15:clr>
            <a:srgbClr val="FBAE40"/>
          </p15:clr>
        </p15:guide>
        <p15:guide id="22" pos="5672">
          <p15:clr>
            <a:srgbClr val="FBAE40"/>
          </p15:clr>
        </p15:guide>
        <p15:guide id="23" pos="6112">
          <p15:clr>
            <a:srgbClr val="FBAE40"/>
          </p15:clr>
        </p15:guide>
        <p15:guide id="24" pos="6259">
          <p15:clr>
            <a:srgbClr val="FBAE40"/>
          </p15:clr>
        </p15:guide>
        <p15:guide id="25" pos="6699">
          <p15:clr>
            <a:srgbClr val="FBAE40"/>
          </p15:clr>
        </p15:guide>
        <p15:guide id="26" pos="6845">
          <p15:clr>
            <a:srgbClr val="FBAE40"/>
          </p15:clr>
        </p15:guide>
        <p15:guide id="27" pos="7288">
          <p15:clr>
            <a:srgbClr val="FBAE40"/>
          </p15:clr>
        </p15:guide>
        <p15:guide id="28" pos="7333">
          <p15:clr>
            <a:srgbClr val="FBAE40"/>
          </p15:clr>
        </p15:guide>
        <p15:guide id="30" orient="horz" pos="352">
          <p15:clr>
            <a:srgbClr val="FBAE40"/>
          </p15:clr>
        </p15:guide>
        <p15:guide id="31" orient="horz" pos="396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8" Type="http://schemas.openxmlformats.org/officeDocument/2006/relationships/slideLayout" Target="../slideLayouts/slideLayout17.xml"/><Relationship Id="rId3"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3.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3AAC2-38B7-4E55-AC98-1E3BAF914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232014-A5C5-406B-B253-532EE9D7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BF902F-4B45-4A03-B122-4C3261CD9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85FB56A3-6158-4902-B142-74DBE8BB2303}" type="datetimeFigureOut">
              <a:rPr lang="en-GB" smtClean="0"/>
              <a:pPr/>
              <a:t>05/11/2025</a:t>
            </a:fld>
            <a:endParaRPr lang="en-GB"/>
          </a:p>
        </p:txBody>
      </p:sp>
      <p:sp>
        <p:nvSpPr>
          <p:cNvPr id="5" name="Footer Placeholder 4">
            <a:extLst>
              <a:ext uri="{FF2B5EF4-FFF2-40B4-BE49-F238E27FC236}">
                <a16:creationId xmlns:a16="http://schemas.microsoft.com/office/drawing/2014/main" id="{75B30BC1-903D-47D1-A1D6-CFB892DBA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Tree>
    <p:extLst>
      <p:ext uri="{BB962C8B-B14F-4D97-AF65-F5344CB8AC3E}">
        <p14:creationId xmlns:p14="http://schemas.microsoft.com/office/powerpoint/2010/main" val="103792441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704" r:id="rId3"/>
    <p:sldLayoutId id="2147483650" r:id="rId4"/>
    <p:sldLayoutId id="2147483684" r:id="rId5"/>
    <p:sldLayoutId id="2147483706" r:id="rId6"/>
    <p:sldLayoutId id="214748365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F3911-C0AE-4467-81FF-502B2C94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30BA1-54B6-4655-B972-A06B03766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35988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99" r:id="rId3"/>
    <p:sldLayoutId id="2147483682" r:id="rId4"/>
    <p:sldLayoutId id="2147483657" r:id="rId5"/>
    <p:sldLayoutId id="2147483656" r:id="rId6"/>
    <p:sldLayoutId id="2147483698" r:id="rId7"/>
    <p:sldLayoutId id="2147483668" r:id="rId8"/>
    <p:sldLayoutId id="2147483669" r:id="rId9"/>
    <p:sldLayoutId id="2147483686" r:id="rId10"/>
    <p:sldLayoutId id="2147483670" r:id="rId11"/>
    <p:sldLayoutId id="2147483692" r:id="rId12"/>
    <p:sldLayoutId id="2147483693" r:id="rId13"/>
    <p:sldLayoutId id="2147483694" r:id="rId14"/>
    <p:sldLayoutId id="2147483695" r:id="rId15"/>
    <p:sldLayoutId id="2147483696" r:id="rId16"/>
    <p:sldLayoutId id="2147483697" r:id="rId17"/>
    <p:sldLayoutId id="2147483705" r:id="rId18"/>
    <p:sldLayoutId id="2147483666" r:id="rId19"/>
    <p:sldLayoutId id="2147483687" r:id="rId20"/>
    <p:sldLayoutId id="2147483700" r:id="rId21"/>
    <p:sldLayoutId id="2147483707" r:id="rId22"/>
    <p:sldLayoutId id="2147483664" r:id="rId23"/>
    <p:sldLayoutId id="2147483685" r:id="rId24"/>
    <p:sldLayoutId id="2147483665" r:id="rId25"/>
    <p:sldLayoutId id="2147483659" r:id="rId26"/>
    <p:sldLayoutId id="2147483667" r:id="rId27"/>
    <p:sldLayoutId id="2147483660" r:id="rId28"/>
    <p:sldLayoutId id="2147483688" r:id="rId29"/>
    <p:sldLayoutId id="2147483661" r:id="rId30"/>
    <p:sldLayoutId id="2147483662" r:id="rId31"/>
    <p:sldLayoutId id="2147483671" r:id="rId32"/>
    <p:sldLayoutId id="2147483702" r:id="rId33"/>
    <p:sldLayoutId id="2147483672" r:id="rId34"/>
    <p:sldLayoutId id="2147483701" r:id="rId35"/>
    <p:sldLayoutId id="2147483681"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55CE6-9C2B-45B7-8739-ECCE80F84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42A78-A37C-4045-8C87-0D053D202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A983C-297A-496E-8CA3-2217AAE66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CFD43-B163-46FB-A375-CEB2BE1DFD32}" type="datetimeFigureOut">
              <a:rPr lang="en-GB" smtClean="0"/>
              <a:t>05/11/2025</a:t>
            </a:fld>
            <a:endParaRPr lang="en-GB"/>
          </a:p>
        </p:txBody>
      </p:sp>
      <p:sp>
        <p:nvSpPr>
          <p:cNvPr id="5" name="Footer Placeholder 4">
            <a:extLst>
              <a:ext uri="{FF2B5EF4-FFF2-40B4-BE49-F238E27FC236}">
                <a16:creationId xmlns:a16="http://schemas.microsoft.com/office/drawing/2014/main" id="{8B70CA1E-F998-44C5-977C-11E0A8397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9D94D3-8D0A-4B26-BE0E-91EDACACF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A753-6C5D-45B9-A1C6-A3FB5FF29914}" type="slidenum">
              <a:rPr lang="en-GB" smtClean="0"/>
              <a:t>‹#›</a:t>
            </a:fld>
            <a:endParaRPr lang="en-GB"/>
          </a:p>
        </p:txBody>
      </p:sp>
    </p:spTree>
    <p:extLst>
      <p:ext uri="{BB962C8B-B14F-4D97-AF65-F5344CB8AC3E}">
        <p14:creationId xmlns:p14="http://schemas.microsoft.com/office/powerpoint/2010/main" val="1778458342"/>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78" r:id="rId3"/>
    <p:sldLayoutId id="2147483675" r:id="rId4"/>
    <p:sldLayoutId id="2147483689" r:id="rId5"/>
    <p:sldLayoutId id="2147483690" r:id="rId6"/>
    <p:sldLayoutId id="2147483691" r:id="rId7"/>
    <p:sldLayoutId id="2147483679" r:id="rId8"/>
    <p:sldLayoutId id="2147483676" r:id="rId9"/>
    <p:sldLayoutId id="2147483677" r:id="rId10"/>
    <p:sldLayoutId id="2147483680" r:id="rId11"/>
    <p:sldLayoutId id="2147483709" r:id="rId12"/>
    <p:sldLayoutId id="2147483710"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5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8.sv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34.xml"/><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63.svg"/><Relationship Id="rId11" Type="http://schemas.openxmlformats.org/officeDocument/2006/relationships/image" Target="../media/image68.jpe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72.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57.xml"/><Relationship Id="rId5" Type="http://schemas.openxmlformats.org/officeDocument/2006/relationships/image" Target="../media/image2.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423241-1455-405A-AA1C-36CDABFDA1E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0"/>
            <a:ext cx="8154649" cy="6858000"/>
          </a:xfrm>
          <a:prstGeom prst="rect">
            <a:avLst/>
          </a:prstGeom>
        </p:spPr>
      </p:pic>
      <p:sp>
        <p:nvSpPr>
          <p:cNvPr id="2" name="Title 1">
            <a:extLst>
              <a:ext uri="{FF2B5EF4-FFF2-40B4-BE49-F238E27FC236}">
                <a16:creationId xmlns:a16="http://schemas.microsoft.com/office/drawing/2014/main" id="{E9718179-211D-4DF6-ABAA-7714A79EF68C}"/>
              </a:ext>
            </a:extLst>
          </p:cNvPr>
          <p:cNvSpPr>
            <a:spLocks noGrp="1"/>
          </p:cNvSpPr>
          <p:nvPr>
            <p:ph type="ctrTitle"/>
          </p:nvPr>
        </p:nvSpPr>
        <p:spPr>
          <a:xfrm>
            <a:off x="748464" y="3158587"/>
            <a:ext cx="5765764" cy="1595052"/>
          </a:xfrm>
        </p:spPr>
        <p:txBody>
          <a:bodyPr/>
          <a:lstStyle/>
          <a:p>
            <a:r>
              <a:rPr lang="en-GB" sz="5400" dirty="0"/>
              <a:t>Together for a cleaner ocean!</a:t>
            </a:r>
          </a:p>
        </p:txBody>
      </p:sp>
      <p:pic>
        <p:nvPicPr>
          <p:cNvPr id="8" name="Picture 7">
            <a:extLst>
              <a:ext uri="{FF2B5EF4-FFF2-40B4-BE49-F238E27FC236}">
                <a16:creationId xmlns:a16="http://schemas.microsoft.com/office/drawing/2014/main" id="{EDC4D2FC-A5E5-49BE-970D-08981E60BF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4944" y="178337"/>
            <a:ext cx="3461256" cy="1436482"/>
          </a:xfrm>
          <a:prstGeom prst="rect">
            <a:avLst/>
          </a:prstGeom>
        </p:spPr>
      </p:pic>
      <p:sp>
        <p:nvSpPr>
          <p:cNvPr id="9" name="TextBox 8">
            <a:extLst>
              <a:ext uri="{FF2B5EF4-FFF2-40B4-BE49-F238E27FC236}">
                <a16:creationId xmlns:a16="http://schemas.microsoft.com/office/drawing/2014/main" id="{6A89A627-97C4-4D18-B079-63FA1BA233C1}"/>
              </a:ext>
            </a:extLst>
          </p:cNvPr>
          <p:cNvSpPr txBox="1"/>
          <p:nvPr/>
        </p:nvSpPr>
        <p:spPr>
          <a:xfrm>
            <a:off x="745930" y="5501536"/>
            <a:ext cx="4890836"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Poppins"/>
                <a:ea typeface="+mn-ea"/>
                <a:cs typeface="Poppins"/>
              </a:rPr>
              <a:t>https://www.mcsuk.org/</a:t>
            </a:r>
            <a:endParaRPr kumimoji="0" lang="en-GB" sz="1600" b="0" i="0" u="none" strike="noStrike" kern="1200" cap="none" spc="0" normalizeH="0" baseline="0" noProof="0" dirty="0">
              <a:ln>
                <a:noFill/>
              </a:ln>
              <a:solidFill>
                <a:srgbClr val="FFFFFF"/>
              </a:solidFill>
              <a:effectLst/>
              <a:uLnTx/>
              <a:uFillTx/>
              <a:latin typeface="Poppins"/>
              <a:ea typeface="+mn-ea"/>
              <a:cs typeface="Poppins"/>
            </a:endParaRPr>
          </a:p>
        </p:txBody>
      </p:sp>
      <p:sp>
        <p:nvSpPr>
          <p:cNvPr id="7" name="Text Placeholder 6">
            <a:extLst>
              <a:ext uri="{FF2B5EF4-FFF2-40B4-BE49-F238E27FC236}">
                <a16:creationId xmlns:a16="http://schemas.microsoft.com/office/drawing/2014/main" id="{99553CB0-7DB8-963C-5E36-410052B4316D}"/>
              </a:ext>
            </a:extLst>
          </p:cNvPr>
          <p:cNvSpPr>
            <a:spLocks noGrp="1"/>
          </p:cNvSpPr>
          <p:nvPr>
            <p:ph type="body" sz="quarter" idx="12"/>
          </p:nvPr>
        </p:nvSpPr>
        <p:spPr>
          <a:xfrm>
            <a:off x="8477490" y="3198899"/>
            <a:ext cx="3143010" cy="3157451"/>
          </a:xfrm>
        </p:spPr>
        <p:txBody>
          <a:bodyPr vert="horz" lIns="91440" tIns="45720" rIns="91440" bIns="45720" rtlCol="0" anchor="t">
            <a:normAutofit fontScale="92500" lnSpcReduction="10000"/>
          </a:bodyPr>
          <a:lstStyle/>
          <a:p>
            <a:endParaRPr lang="en-GB" dirty="0"/>
          </a:p>
          <a:p>
            <a:endParaRPr lang="en-GB" dirty="0"/>
          </a:p>
          <a:p>
            <a:endParaRPr lang="en-GB" sz="2800" dirty="0">
              <a:solidFill>
                <a:schemeClr val="accent1"/>
              </a:solidFill>
              <a:cs typeface="Poppins"/>
            </a:endParaRPr>
          </a:p>
          <a:p>
            <a:r>
              <a:rPr lang="en-GB" sz="2800" dirty="0">
                <a:solidFill>
                  <a:schemeClr val="bg2">
                    <a:lumMod val="50000"/>
                  </a:schemeClr>
                </a:solidFill>
              </a:rPr>
              <a:t>Presentation for [</a:t>
            </a:r>
            <a:r>
              <a:rPr lang="en-GB" sz="2800" dirty="0">
                <a:solidFill>
                  <a:schemeClr val="bg2">
                    <a:lumMod val="50000"/>
                  </a:schemeClr>
                </a:solidFill>
                <a:highlight>
                  <a:srgbClr val="FFFF00"/>
                </a:highlight>
              </a:rPr>
              <a:t>group name</a:t>
            </a:r>
            <a:r>
              <a:rPr lang="en-GB" sz="2800" dirty="0">
                <a:solidFill>
                  <a:schemeClr val="bg2">
                    <a:lumMod val="50000"/>
                  </a:schemeClr>
                </a:solidFill>
              </a:rPr>
              <a:t>]</a:t>
            </a:r>
          </a:p>
          <a:p>
            <a:r>
              <a:rPr lang="en-GB" sz="2800" dirty="0">
                <a:solidFill>
                  <a:schemeClr val="bg2">
                    <a:lumMod val="50000"/>
                  </a:schemeClr>
                </a:solidFill>
              </a:rPr>
              <a:t>by </a:t>
            </a:r>
          </a:p>
          <a:p>
            <a:r>
              <a:rPr lang="en-GB" sz="2800" dirty="0">
                <a:solidFill>
                  <a:schemeClr val="bg2">
                    <a:lumMod val="50000"/>
                  </a:schemeClr>
                </a:solidFill>
              </a:rPr>
              <a:t>[</a:t>
            </a:r>
            <a:r>
              <a:rPr lang="en-GB" sz="2800" dirty="0">
                <a:solidFill>
                  <a:schemeClr val="bg2">
                    <a:lumMod val="50000"/>
                  </a:schemeClr>
                </a:solidFill>
                <a:highlight>
                  <a:srgbClr val="FFFF00"/>
                </a:highlight>
              </a:rPr>
              <a:t>presenter name</a:t>
            </a:r>
            <a:r>
              <a:rPr lang="en-GB" sz="2800" dirty="0">
                <a:solidFill>
                  <a:schemeClr val="bg2">
                    <a:lumMod val="50000"/>
                  </a:schemeClr>
                </a:solidFill>
              </a:rPr>
              <a:t>]</a:t>
            </a:r>
          </a:p>
          <a:p>
            <a:endParaRPr lang="en-GB" dirty="0">
              <a:solidFill>
                <a:srgbClr val="1B1B26"/>
              </a:solidFill>
              <a:cs typeface="Poppins"/>
            </a:endParaRPr>
          </a:p>
        </p:txBody>
      </p:sp>
      <p:pic>
        <p:nvPicPr>
          <p:cNvPr id="6" name="Picture 5" descr="A turtle with a pattern on it&#10;&#10;Description automatically generated">
            <a:extLst>
              <a:ext uri="{FF2B5EF4-FFF2-40B4-BE49-F238E27FC236}">
                <a16:creationId xmlns:a16="http://schemas.microsoft.com/office/drawing/2014/main" id="{19F6854C-4145-1728-B4A0-41773D2ADBD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77490" y="2045388"/>
            <a:ext cx="2136250" cy="2226398"/>
          </a:xfrm>
          <a:prstGeom prst="rect">
            <a:avLst/>
          </a:prstGeom>
        </p:spPr>
      </p:pic>
    </p:spTree>
    <p:extLst>
      <p:ext uri="{BB962C8B-B14F-4D97-AF65-F5344CB8AC3E}">
        <p14:creationId xmlns:p14="http://schemas.microsoft.com/office/powerpoint/2010/main" val="2971441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BD85DA0-D7B3-C4B8-C113-FEA5E6BF2464}"/>
              </a:ext>
            </a:extLst>
          </p:cNvPr>
          <p:cNvSpPr txBox="1">
            <a:spLocks/>
          </p:cNvSpPr>
          <p:nvPr/>
        </p:nvSpPr>
        <p:spPr>
          <a:xfrm>
            <a:off x="763588" y="793892"/>
            <a:ext cx="7781697" cy="87905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chemeClr val="accent1"/>
                </a:solidFill>
              </a:rPr>
              <a:t>What’s happening in… Scotland</a:t>
            </a:r>
          </a:p>
        </p:txBody>
      </p:sp>
      <p:sp>
        <p:nvSpPr>
          <p:cNvPr id="3" name="TextBox 2">
            <a:extLst>
              <a:ext uri="{FF2B5EF4-FFF2-40B4-BE49-F238E27FC236}">
                <a16:creationId xmlns:a16="http://schemas.microsoft.com/office/drawing/2014/main" id="{804139BE-8A32-998C-329E-D1FB5DAE33DE}"/>
              </a:ext>
            </a:extLst>
          </p:cNvPr>
          <p:cNvSpPr txBox="1"/>
          <p:nvPr/>
        </p:nvSpPr>
        <p:spPr>
          <a:xfrm>
            <a:off x="855027" y="1419497"/>
            <a:ext cx="10960327" cy="3416320"/>
          </a:xfrm>
          <a:prstGeom prst="rect">
            <a:avLst/>
          </a:prstGeom>
          <a:noFill/>
        </p:spPr>
        <p:txBody>
          <a:bodyPr wrap="square" rtlCol="0">
            <a:spAutoFit/>
          </a:bodyPr>
          <a:lstStyle/>
          <a:p>
            <a:r>
              <a:rPr lang="en-GB" sz="2400" b="1" dirty="0"/>
              <a:t>Bans</a:t>
            </a:r>
          </a:p>
          <a:p>
            <a:pPr marL="342900" indent="-342900">
              <a:buFont typeface="Arial" panose="020B0604020202020204" pitchFamily="34" charset="0"/>
              <a:buChar char="•"/>
            </a:pPr>
            <a:r>
              <a:rPr lang="en-GB" sz="2400" dirty="0"/>
              <a:t>October 2014: Charge on carrier bags.</a:t>
            </a:r>
          </a:p>
          <a:p>
            <a:pPr marL="342900" indent="-342900">
              <a:buFont typeface="Arial" panose="020B0604020202020204" pitchFamily="34" charset="0"/>
              <a:buChar char="•"/>
            </a:pPr>
            <a:r>
              <a:rPr lang="en-GB" sz="2400" dirty="0"/>
              <a:t>April 2021: Ban on microbeads and plastic cotton buds.</a:t>
            </a:r>
          </a:p>
          <a:p>
            <a:pPr marL="342900" indent="-342900">
              <a:buFont typeface="Arial" panose="020B0604020202020204" pitchFamily="34" charset="0"/>
              <a:buChar char="•"/>
            </a:pPr>
            <a:r>
              <a:rPr lang="en-GB" sz="2400" dirty="0"/>
              <a:t>June 2022: plastic cutlery, plates, straws, beverage stirrers and balloon sticks, as well as some polystyrene. </a:t>
            </a:r>
          </a:p>
          <a:p>
            <a:pPr marL="342900" indent="-342900">
              <a:buFont typeface="Arial" panose="020B0604020202020204" pitchFamily="34" charset="0"/>
              <a:buChar char="•"/>
            </a:pPr>
            <a:r>
              <a:rPr lang="en-GB" sz="2400" dirty="0"/>
              <a:t>November 2024: Consultation on single use plastic drinks containers. Awaiting actions from </a:t>
            </a:r>
            <a:r>
              <a:rPr lang="en-GB" sz="2400" dirty="0" err="1"/>
              <a:t>ScotGov</a:t>
            </a:r>
            <a:r>
              <a:rPr lang="en-GB" sz="2400" dirty="0"/>
              <a:t>.  </a:t>
            </a:r>
          </a:p>
          <a:p>
            <a:pPr marL="342900" indent="-342900">
              <a:buFont typeface="Arial" panose="020B0604020202020204" pitchFamily="34" charset="0"/>
              <a:buChar char="•"/>
            </a:pPr>
            <a:r>
              <a:rPr lang="en-GB" sz="2400" dirty="0"/>
              <a:t>Scotland's Deposit Return Scheme is now due to be implemented along with the rest of the UK in October 2027.</a:t>
            </a:r>
          </a:p>
        </p:txBody>
      </p:sp>
      <p:sp>
        <p:nvSpPr>
          <p:cNvPr id="4" name="TextBox 3">
            <a:extLst>
              <a:ext uri="{FF2B5EF4-FFF2-40B4-BE49-F238E27FC236}">
                <a16:creationId xmlns:a16="http://schemas.microsoft.com/office/drawing/2014/main" id="{DF88EF95-D83F-BD48-1592-3C0DFE398B1D}"/>
              </a:ext>
            </a:extLst>
          </p:cNvPr>
          <p:cNvSpPr txBox="1"/>
          <p:nvPr/>
        </p:nvSpPr>
        <p:spPr>
          <a:xfrm>
            <a:off x="4456612" y="4835817"/>
            <a:ext cx="7358742" cy="1569660"/>
          </a:xfrm>
          <a:prstGeom prst="rect">
            <a:avLst/>
          </a:prstGeom>
          <a:noFill/>
        </p:spPr>
        <p:txBody>
          <a:bodyPr wrap="square" rtlCol="0">
            <a:spAutoFit/>
          </a:bodyPr>
          <a:lstStyle/>
          <a:p>
            <a:r>
              <a:rPr lang="en-GB" sz="2400" b="1" dirty="0"/>
              <a:t>Bills</a:t>
            </a:r>
          </a:p>
          <a:p>
            <a:pPr marL="342900" indent="-342900">
              <a:buFont typeface="Arial" panose="020B0604020202020204" pitchFamily="34" charset="0"/>
              <a:buChar char="•"/>
            </a:pPr>
            <a:r>
              <a:rPr lang="en-GB" sz="2400" dirty="0"/>
              <a:t>June 2024: Circular Economy Bill passed, a huge step in bringing reuse and refill to everyday life in Scotland.  </a:t>
            </a:r>
          </a:p>
        </p:txBody>
      </p:sp>
      <p:pic>
        <p:nvPicPr>
          <p:cNvPr id="5" name="Picture 4" descr="A group of objects on a black background&#10;&#10;Description automatically generated">
            <a:extLst>
              <a:ext uri="{FF2B5EF4-FFF2-40B4-BE49-F238E27FC236}">
                <a16:creationId xmlns:a16="http://schemas.microsoft.com/office/drawing/2014/main" id="{6F4E617A-8361-2C27-F56E-F4ABD6FF88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640248">
            <a:off x="8827519" y="26616"/>
            <a:ext cx="3777816" cy="2413605"/>
          </a:xfrm>
          <a:prstGeom prst="rect">
            <a:avLst/>
          </a:prstGeom>
        </p:spPr>
      </p:pic>
    </p:spTree>
    <p:extLst>
      <p:ext uri="{BB962C8B-B14F-4D97-AF65-F5344CB8AC3E}">
        <p14:creationId xmlns:p14="http://schemas.microsoft.com/office/powerpoint/2010/main" val="179037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BD85DA0-D7B3-C4B8-C113-FEA5E6BF2464}"/>
              </a:ext>
            </a:extLst>
          </p:cNvPr>
          <p:cNvSpPr txBox="1">
            <a:spLocks/>
          </p:cNvSpPr>
          <p:nvPr/>
        </p:nvSpPr>
        <p:spPr>
          <a:xfrm>
            <a:off x="763589" y="793892"/>
            <a:ext cx="7291840" cy="87905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chemeClr val="accent1"/>
                </a:solidFill>
              </a:rPr>
              <a:t>What’s happening in… Wales</a:t>
            </a:r>
          </a:p>
        </p:txBody>
      </p:sp>
      <p:sp>
        <p:nvSpPr>
          <p:cNvPr id="3" name="TextBox 2">
            <a:extLst>
              <a:ext uri="{FF2B5EF4-FFF2-40B4-BE49-F238E27FC236}">
                <a16:creationId xmlns:a16="http://schemas.microsoft.com/office/drawing/2014/main" id="{D5BE9D10-B3DF-55D3-B3B7-3A24C7DBA87A}"/>
              </a:ext>
            </a:extLst>
          </p:cNvPr>
          <p:cNvSpPr txBox="1"/>
          <p:nvPr/>
        </p:nvSpPr>
        <p:spPr>
          <a:xfrm>
            <a:off x="914399" y="3026573"/>
            <a:ext cx="11118488" cy="1200329"/>
          </a:xfrm>
          <a:prstGeom prst="rect">
            <a:avLst/>
          </a:prstGeom>
          <a:noFill/>
        </p:spPr>
        <p:txBody>
          <a:bodyPr wrap="square" rtlCol="0">
            <a:spAutoFit/>
          </a:bodyPr>
          <a:lstStyle/>
          <a:p>
            <a:r>
              <a:rPr lang="en-GB" sz="2400" b="1" dirty="0"/>
              <a:t>Bills</a:t>
            </a:r>
          </a:p>
          <a:p>
            <a:pPr marL="342900" indent="-342900">
              <a:buFont typeface="Arial" panose="020B0604020202020204" pitchFamily="34" charset="0"/>
              <a:buChar char="•"/>
            </a:pPr>
            <a:r>
              <a:rPr lang="en-GB" sz="2400" dirty="0"/>
              <a:t>December 2023: Environmental Protection (Single-use Plastic Products) Bill passed </a:t>
            </a:r>
          </a:p>
        </p:txBody>
      </p:sp>
      <p:sp>
        <p:nvSpPr>
          <p:cNvPr id="4" name="TextBox 3">
            <a:extLst>
              <a:ext uri="{FF2B5EF4-FFF2-40B4-BE49-F238E27FC236}">
                <a16:creationId xmlns:a16="http://schemas.microsoft.com/office/drawing/2014/main" id="{E33CFECE-CBA1-ACC4-53B4-F54BB5C74D61}"/>
              </a:ext>
            </a:extLst>
          </p:cNvPr>
          <p:cNvSpPr txBox="1"/>
          <p:nvPr/>
        </p:nvSpPr>
        <p:spPr>
          <a:xfrm>
            <a:off x="914399" y="1672945"/>
            <a:ext cx="10022541" cy="1200329"/>
          </a:xfrm>
          <a:prstGeom prst="rect">
            <a:avLst/>
          </a:prstGeom>
          <a:noFill/>
        </p:spPr>
        <p:txBody>
          <a:bodyPr wrap="square" rtlCol="0">
            <a:spAutoFit/>
          </a:bodyPr>
          <a:lstStyle/>
          <a:p>
            <a:r>
              <a:rPr lang="en-GB" sz="2400" b="1" dirty="0"/>
              <a:t>Bans</a:t>
            </a:r>
          </a:p>
          <a:p>
            <a:pPr marL="342900" indent="-342900">
              <a:buFont typeface="Arial" panose="020B0604020202020204" pitchFamily="34" charset="0"/>
              <a:buChar char="•"/>
            </a:pPr>
            <a:r>
              <a:rPr lang="en-GB" sz="2400" dirty="0"/>
              <a:t>December 2023: Ban on plastic cotton bud sticks, thin plastic carrier bags and products made of oxo-degradable plastic.   </a:t>
            </a:r>
          </a:p>
        </p:txBody>
      </p:sp>
      <p:pic>
        <p:nvPicPr>
          <p:cNvPr id="5" name="Picture 4" descr="A group of objects on a black background&#10;&#10;Description automatically generated">
            <a:extLst>
              <a:ext uri="{FF2B5EF4-FFF2-40B4-BE49-F238E27FC236}">
                <a16:creationId xmlns:a16="http://schemas.microsoft.com/office/drawing/2014/main" id="{14D142A9-0EA5-0F30-E74D-5B1186A714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9685319">
            <a:off x="-1125319" y="5269665"/>
            <a:ext cx="3777816" cy="2413605"/>
          </a:xfrm>
          <a:prstGeom prst="rect">
            <a:avLst/>
          </a:prstGeom>
        </p:spPr>
      </p:pic>
      <p:pic>
        <p:nvPicPr>
          <p:cNvPr id="6" name="Picture 5" descr="A group of objects on a black background&#10;&#10;Description automatically generated">
            <a:extLst>
              <a:ext uri="{FF2B5EF4-FFF2-40B4-BE49-F238E27FC236}">
                <a16:creationId xmlns:a16="http://schemas.microsoft.com/office/drawing/2014/main" id="{354D2031-02D9-AC64-2423-E9457DE4A1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9115360">
            <a:off x="10084014" y="-499661"/>
            <a:ext cx="3777816" cy="2413605"/>
          </a:xfrm>
          <a:prstGeom prst="rect">
            <a:avLst/>
          </a:prstGeom>
        </p:spPr>
      </p:pic>
      <p:sp>
        <p:nvSpPr>
          <p:cNvPr id="7" name="TextBox 6">
            <a:extLst>
              <a:ext uri="{FF2B5EF4-FFF2-40B4-BE49-F238E27FC236}">
                <a16:creationId xmlns:a16="http://schemas.microsoft.com/office/drawing/2014/main" id="{E5F3B62E-B4FD-23AE-42EE-25DC6E5804B3}"/>
              </a:ext>
            </a:extLst>
          </p:cNvPr>
          <p:cNvSpPr txBox="1"/>
          <p:nvPr/>
        </p:nvSpPr>
        <p:spPr>
          <a:xfrm>
            <a:off x="2983091" y="4315552"/>
            <a:ext cx="9334415" cy="2308324"/>
          </a:xfrm>
          <a:prstGeom prst="rect">
            <a:avLst/>
          </a:prstGeom>
          <a:noFill/>
        </p:spPr>
        <p:txBody>
          <a:bodyPr wrap="square" rtlCol="0">
            <a:spAutoFit/>
          </a:bodyPr>
          <a:lstStyle/>
          <a:p>
            <a:r>
              <a:rPr lang="en-GB" sz="2400" b="1" dirty="0"/>
              <a:t>Deposit Return Scheme:</a:t>
            </a:r>
          </a:p>
          <a:p>
            <a:pPr marL="342900" indent="-342900">
              <a:buFont typeface="Arial" panose="020B0604020202020204" pitchFamily="34" charset="0"/>
              <a:buChar char="•"/>
            </a:pPr>
            <a:r>
              <a:rPr lang="en-GB" sz="2400" dirty="0"/>
              <a:t>November 2024: Wales will no longer be proceeding with the joint approach with England, Scotland and Northern Ireland as outlined in April 2024. Instead, Walsh Government will implement a different scheme by 2027, which includes glass. </a:t>
            </a:r>
          </a:p>
        </p:txBody>
      </p:sp>
    </p:spTree>
    <p:extLst>
      <p:ext uri="{BB962C8B-B14F-4D97-AF65-F5344CB8AC3E}">
        <p14:creationId xmlns:p14="http://schemas.microsoft.com/office/powerpoint/2010/main" val="295109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61CB2-C688-CA81-18AF-DDB731F4A506}"/>
              </a:ext>
            </a:extLst>
          </p:cNvPr>
          <p:cNvSpPr>
            <a:spLocks noGrp="1"/>
          </p:cNvSpPr>
          <p:nvPr>
            <p:ph type="body" sz="quarter" idx="11"/>
          </p:nvPr>
        </p:nvSpPr>
        <p:spPr>
          <a:xfrm>
            <a:off x="763588" y="1890660"/>
            <a:ext cx="7074126" cy="3666281"/>
          </a:xfrm>
        </p:spPr>
        <p:txBody>
          <a:bodyPr>
            <a:normAutofit lnSpcReduction="10000"/>
          </a:bodyPr>
          <a:lstStyle/>
          <a:p>
            <a:r>
              <a:rPr lang="en-GB" dirty="0"/>
              <a:t>5mm or less.</a:t>
            </a:r>
          </a:p>
          <a:p>
            <a:r>
              <a:rPr lang="en-GB" dirty="0"/>
              <a:t>Cosmetics, fibres, car tyres.</a:t>
            </a:r>
          </a:p>
          <a:p>
            <a:r>
              <a:rPr lang="en-GB" dirty="0"/>
              <a:t>1m tonnes of “primary microplastics”.</a:t>
            </a:r>
          </a:p>
          <a:p>
            <a:r>
              <a:rPr lang="en-GB" dirty="0"/>
              <a:t>35% from washing cycles. </a:t>
            </a:r>
          </a:p>
          <a:p>
            <a:r>
              <a:rPr lang="en-GB" dirty="0"/>
              <a:t>28% from tyre wear.</a:t>
            </a:r>
          </a:p>
          <a:p>
            <a:r>
              <a:rPr lang="en-GB" dirty="0"/>
              <a:t>Glitter. </a:t>
            </a:r>
          </a:p>
          <a:p>
            <a:r>
              <a:rPr lang="en-GB" dirty="0"/>
              <a:t>Pellets.</a:t>
            </a:r>
          </a:p>
        </p:txBody>
      </p:sp>
      <p:sp>
        <p:nvSpPr>
          <p:cNvPr id="3" name="Text Placeholder 2">
            <a:extLst>
              <a:ext uri="{FF2B5EF4-FFF2-40B4-BE49-F238E27FC236}">
                <a16:creationId xmlns:a16="http://schemas.microsoft.com/office/drawing/2014/main" id="{51E46747-3870-37F1-FF33-0366F44F0AED}"/>
              </a:ext>
            </a:extLst>
          </p:cNvPr>
          <p:cNvSpPr>
            <a:spLocks noGrp="1"/>
          </p:cNvSpPr>
          <p:nvPr>
            <p:ph type="body" sz="quarter" idx="13"/>
          </p:nvPr>
        </p:nvSpPr>
        <p:spPr/>
        <p:txBody>
          <a:bodyPr/>
          <a:lstStyle/>
          <a:p>
            <a:r>
              <a:rPr lang="en-GB" sz="4000" dirty="0"/>
              <a:t>Microplastics</a:t>
            </a:r>
            <a:endParaRPr lang="en-GB" dirty="0"/>
          </a:p>
        </p:txBody>
      </p:sp>
      <p:pic>
        <p:nvPicPr>
          <p:cNvPr id="4" name="Picture 3" descr="Text&#10;&#10;Description automatically generated">
            <a:extLst>
              <a:ext uri="{FF2B5EF4-FFF2-40B4-BE49-F238E27FC236}">
                <a16:creationId xmlns:a16="http://schemas.microsoft.com/office/drawing/2014/main" id="{B34AAEE6-D779-8DF4-B604-4F3A856824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31658" y="5804815"/>
            <a:ext cx="2086393" cy="866096"/>
          </a:xfrm>
          <a:prstGeom prst="rect">
            <a:avLst/>
          </a:prstGeom>
        </p:spPr>
      </p:pic>
      <p:pic>
        <p:nvPicPr>
          <p:cNvPr id="6" name="Picture 5" descr="A sea turtle with a black background&#10;&#10;Description automatically generated">
            <a:extLst>
              <a:ext uri="{FF2B5EF4-FFF2-40B4-BE49-F238E27FC236}">
                <a16:creationId xmlns:a16="http://schemas.microsoft.com/office/drawing/2014/main" id="{CED901DB-76B6-6CBF-4FB6-102885BDEC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17169" y="1143000"/>
            <a:ext cx="2406109" cy="2177143"/>
          </a:xfrm>
          <a:prstGeom prst="rect">
            <a:avLst/>
          </a:prstGeom>
        </p:spPr>
      </p:pic>
    </p:spTree>
    <p:extLst>
      <p:ext uri="{BB962C8B-B14F-4D97-AF65-F5344CB8AC3E}">
        <p14:creationId xmlns:p14="http://schemas.microsoft.com/office/powerpoint/2010/main" val="37233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F1AC7-CEA6-AEA7-F761-3208AC96FAC5}"/>
              </a:ext>
            </a:extLst>
          </p:cNvPr>
          <p:cNvSpPr>
            <a:spLocks noGrp="1"/>
          </p:cNvSpPr>
          <p:nvPr>
            <p:ph type="body" sz="quarter" idx="11"/>
          </p:nvPr>
        </p:nvSpPr>
        <p:spPr/>
        <p:txBody>
          <a:bodyPr/>
          <a:lstStyle/>
          <a:p>
            <a:r>
              <a:rPr lang="en-GB" dirty="0"/>
              <a:t>Consistently in the top 5 items.</a:t>
            </a:r>
          </a:p>
          <a:p>
            <a:r>
              <a:rPr lang="en-GB" dirty="0"/>
              <a:t>Filters = 14 years to degrade. </a:t>
            </a:r>
          </a:p>
          <a:p>
            <a:r>
              <a:rPr lang="en-GB" dirty="0"/>
              <a:t>14 million single-use vapes sold each month in the UK.</a:t>
            </a:r>
          </a:p>
          <a:p>
            <a:r>
              <a:rPr lang="en-GB" dirty="0"/>
              <a:t>Can’t recycle vapes easily. </a:t>
            </a:r>
          </a:p>
          <a:p>
            <a:r>
              <a:rPr lang="en-GB" dirty="0"/>
              <a:t>Laura Young, YON</a:t>
            </a:r>
          </a:p>
          <a:p>
            <a:endParaRPr lang="en-GB" dirty="0"/>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419DD69C-416F-789E-90EB-12E590CEF822}"/>
              </a:ext>
            </a:extLst>
          </p:cNvPr>
          <p:cNvSpPr>
            <a:spLocks noGrp="1"/>
          </p:cNvSpPr>
          <p:nvPr>
            <p:ph type="body" sz="quarter" idx="13"/>
          </p:nvPr>
        </p:nvSpPr>
        <p:spPr/>
        <p:txBody>
          <a:bodyPr>
            <a:normAutofit fontScale="77500" lnSpcReduction="20000"/>
          </a:bodyPr>
          <a:lstStyle/>
          <a:p>
            <a:r>
              <a:rPr lang="en-GB" dirty="0"/>
              <a:t>Cigarette buts and vapes</a:t>
            </a:r>
          </a:p>
        </p:txBody>
      </p:sp>
      <p:pic>
        <p:nvPicPr>
          <p:cNvPr id="4" name="Picture 3" descr="Text&#10;&#10;Description automatically generated">
            <a:extLst>
              <a:ext uri="{FF2B5EF4-FFF2-40B4-BE49-F238E27FC236}">
                <a16:creationId xmlns:a16="http://schemas.microsoft.com/office/drawing/2014/main" id="{EEF7572E-CEE7-821D-DEBF-0B899C2EBC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31658" y="5804815"/>
            <a:ext cx="2086393" cy="866096"/>
          </a:xfrm>
          <a:prstGeom prst="rect">
            <a:avLst/>
          </a:prstGeom>
        </p:spPr>
      </p:pic>
      <p:pic>
        <p:nvPicPr>
          <p:cNvPr id="6" name="Picture 5" descr="A turtle with a black background&#10;&#10;Description automatically generated">
            <a:extLst>
              <a:ext uri="{FF2B5EF4-FFF2-40B4-BE49-F238E27FC236}">
                <a16:creationId xmlns:a16="http://schemas.microsoft.com/office/drawing/2014/main" id="{65EA14C6-9901-F489-451D-85608116EF7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818701">
            <a:off x="8403771" y="4174580"/>
            <a:ext cx="1926867" cy="1856106"/>
          </a:xfrm>
          <a:prstGeom prst="rect">
            <a:avLst/>
          </a:prstGeom>
        </p:spPr>
      </p:pic>
    </p:spTree>
    <p:extLst>
      <p:ext uri="{BB962C8B-B14F-4D97-AF65-F5344CB8AC3E}">
        <p14:creationId xmlns:p14="http://schemas.microsoft.com/office/powerpoint/2010/main" val="401763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6D3181-F64A-E18C-5F6B-3C48BEF45C59}"/>
              </a:ext>
            </a:extLst>
          </p:cNvPr>
          <p:cNvSpPr/>
          <p:nvPr/>
        </p:nvSpPr>
        <p:spPr>
          <a:xfrm>
            <a:off x="7966553" y="0"/>
            <a:ext cx="422544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09E3A778-D824-4746-A74F-C72C2BF01991}"/>
              </a:ext>
            </a:extLst>
          </p:cNvPr>
          <p:cNvSpPr>
            <a:spLocks noGrp="1"/>
          </p:cNvSpPr>
          <p:nvPr>
            <p:ph type="body" sz="quarter" idx="10"/>
          </p:nvPr>
        </p:nvSpPr>
        <p:spPr>
          <a:xfrm>
            <a:off x="5298010" y="738187"/>
            <a:ext cx="6482164" cy="5381625"/>
          </a:xfrm>
        </p:spPr>
        <p:txBody>
          <a:bodyPr>
            <a:normAutofit/>
          </a:bodyPr>
          <a:lstStyle/>
          <a:p>
            <a:pPr marL="0" indent="0">
              <a:buNone/>
            </a:pPr>
            <a:r>
              <a:rPr lang="en-GB" sz="4000" b="1" dirty="0">
                <a:solidFill>
                  <a:schemeClr val="accent5"/>
                </a:solidFill>
                <a:latin typeface="Poppins ExtraBold" panose="00000900000000000000" pitchFamily="2" charset="0"/>
                <a:cs typeface="Poppins ExtraBold" panose="00000900000000000000" pitchFamily="2" charset="0"/>
              </a:rPr>
              <a:t>Sewage</a:t>
            </a:r>
            <a:endParaRPr lang="en-GB" b="1" dirty="0">
              <a:latin typeface="Poppins ExtraBold" panose="00000900000000000000" pitchFamily="2" charset="0"/>
              <a:cs typeface="Poppins ExtraBold" panose="00000900000000000000" pitchFamily="2" charset="0"/>
            </a:endParaRPr>
          </a:p>
          <a:p>
            <a:r>
              <a:rPr lang="en-GB" dirty="0">
                <a:cs typeface="Poppins ExtraBold" panose="00000900000000000000" pitchFamily="2" charset="0"/>
              </a:rPr>
              <a:t>Viruses and bacteria. </a:t>
            </a:r>
          </a:p>
          <a:p>
            <a:r>
              <a:rPr lang="en-GB" dirty="0">
                <a:cs typeface="Poppins ExtraBold" panose="00000900000000000000" pitchFamily="2" charset="0"/>
              </a:rPr>
              <a:t>Chemicals and microplastics.</a:t>
            </a:r>
          </a:p>
          <a:p>
            <a:r>
              <a:rPr lang="en-GB" dirty="0">
                <a:cs typeface="Poppins ExtraBold" panose="00000900000000000000" pitchFamily="2" charset="0"/>
              </a:rPr>
              <a:t>Flushed items like wet wipes.</a:t>
            </a:r>
          </a:p>
          <a:p>
            <a:r>
              <a:rPr lang="en-GB" dirty="0">
                <a:cs typeface="Poppins ExtraBold" panose="00000900000000000000" pitchFamily="2" charset="0"/>
              </a:rPr>
              <a:t>Sewer pipes and storm overflows.</a:t>
            </a:r>
          </a:p>
          <a:p>
            <a:r>
              <a:rPr lang="en-GB" dirty="0">
                <a:cs typeface="Poppins ExtraBold" panose="00000900000000000000" pitchFamily="2" charset="0"/>
              </a:rPr>
              <a:t>Biodiversity.</a:t>
            </a:r>
          </a:p>
          <a:p>
            <a:r>
              <a:rPr lang="en-GB" dirty="0">
                <a:cs typeface="Poppins ExtraBold" panose="00000900000000000000" pitchFamily="2" charset="0"/>
              </a:rPr>
              <a:t>Bathing water quality. </a:t>
            </a:r>
          </a:p>
          <a:p>
            <a:pPr marL="0" indent="0">
              <a:buNone/>
            </a:pPr>
            <a:r>
              <a:rPr lang="en-GB" b="1" dirty="0">
                <a:latin typeface="Poppins ExtraBold" panose="00000900000000000000" pitchFamily="2" charset="0"/>
                <a:cs typeface="Poppins ExtraBold" panose="00000900000000000000" pitchFamily="2" charset="0"/>
              </a:rPr>
              <a:t> </a:t>
            </a:r>
            <a:endParaRPr lang="en-GB" b="1" dirty="0"/>
          </a:p>
        </p:txBody>
      </p:sp>
      <p:pic>
        <p:nvPicPr>
          <p:cNvPr id="6" name="Picture 5" descr="A close-up of a pile of trash&#10;&#10;Description automatically generated">
            <a:extLst>
              <a:ext uri="{FF2B5EF4-FFF2-40B4-BE49-F238E27FC236}">
                <a16:creationId xmlns:a16="http://schemas.microsoft.com/office/drawing/2014/main" id="{53C38C27-829D-E882-3106-45620A3BEC2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0"/>
            <a:ext cx="4573033" cy="6858000"/>
          </a:xfrm>
          <a:prstGeom prst="rect">
            <a:avLst/>
          </a:prstGeom>
        </p:spPr>
      </p:pic>
      <p:pic>
        <p:nvPicPr>
          <p:cNvPr id="7" name="Picture 6" descr="Text&#10;&#10;Description automatically generated">
            <a:extLst>
              <a:ext uri="{FF2B5EF4-FFF2-40B4-BE49-F238E27FC236}">
                <a16:creationId xmlns:a16="http://schemas.microsoft.com/office/drawing/2014/main" id="{5994BCA6-8160-8DA5-EDA0-A7A2FFE3ABE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1885" y="5686764"/>
            <a:ext cx="2086393" cy="866096"/>
          </a:xfrm>
          <a:prstGeom prst="rect">
            <a:avLst/>
          </a:prstGeom>
        </p:spPr>
      </p:pic>
      <p:sp>
        <p:nvSpPr>
          <p:cNvPr id="8" name="TextBox 7">
            <a:extLst>
              <a:ext uri="{FF2B5EF4-FFF2-40B4-BE49-F238E27FC236}">
                <a16:creationId xmlns:a16="http://schemas.microsoft.com/office/drawing/2014/main" id="{148B15F9-3A40-4AF9-5BCB-4A566A3609D5}"/>
              </a:ext>
            </a:extLst>
          </p:cNvPr>
          <p:cNvSpPr txBox="1"/>
          <p:nvPr/>
        </p:nvSpPr>
        <p:spPr>
          <a:xfrm>
            <a:off x="0" y="43530"/>
            <a:ext cx="2748404" cy="523220"/>
          </a:xfrm>
          <a:prstGeom prst="rect">
            <a:avLst/>
          </a:prstGeom>
          <a:noFill/>
        </p:spPr>
        <p:txBody>
          <a:bodyPr wrap="square" rtlCol="0">
            <a:spAutoFit/>
          </a:bodyPr>
          <a:lstStyle/>
          <a:p>
            <a:r>
              <a:rPr lang="en-GB" sz="1000" i="1" dirty="0">
                <a:solidFill>
                  <a:schemeClr val="bg1"/>
                </a:solidFill>
              </a:rPr>
              <a:t>Credit – Natasha Ewins</a:t>
            </a:r>
          </a:p>
          <a:p>
            <a:endParaRPr lang="en-GB" dirty="0"/>
          </a:p>
        </p:txBody>
      </p:sp>
    </p:spTree>
    <p:extLst>
      <p:ext uri="{BB962C8B-B14F-4D97-AF65-F5344CB8AC3E}">
        <p14:creationId xmlns:p14="http://schemas.microsoft.com/office/powerpoint/2010/main" val="209973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F1AC7-CEA6-AEA7-F761-3208AC96FAC5}"/>
              </a:ext>
            </a:extLst>
          </p:cNvPr>
          <p:cNvSpPr>
            <a:spLocks noGrp="1"/>
          </p:cNvSpPr>
          <p:nvPr>
            <p:ph type="body" sz="quarter" idx="11"/>
          </p:nvPr>
        </p:nvSpPr>
        <p:spPr>
          <a:xfrm>
            <a:off x="763588" y="2176454"/>
            <a:ext cx="6725783" cy="3666281"/>
          </a:xfrm>
        </p:spPr>
        <p:txBody>
          <a:bodyPr/>
          <a:lstStyle/>
          <a:p>
            <a:r>
              <a:rPr lang="en-GB" dirty="0"/>
              <a:t>Drainage, sewage, misconnections.</a:t>
            </a:r>
          </a:p>
          <a:p>
            <a:r>
              <a:rPr lang="en-GB" dirty="0"/>
              <a:t>Bathing water sites.</a:t>
            </a:r>
          </a:p>
          <a:p>
            <a:r>
              <a:rPr lang="en-GB" dirty="0"/>
              <a:t>Our asks:</a:t>
            </a:r>
          </a:p>
          <a:p>
            <a:pPr lvl="1"/>
            <a:r>
              <a:rPr lang="en-GB" dirty="0"/>
              <a:t>Protect estuaries and coasts </a:t>
            </a:r>
          </a:p>
          <a:p>
            <a:pPr lvl="1"/>
            <a:r>
              <a:rPr lang="en-GB" dirty="0"/>
              <a:t>Include all Marine Protected Areas</a:t>
            </a:r>
          </a:p>
          <a:p>
            <a:pPr lvl="1"/>
            <a:r>
              <a:rPr lang="en-GB" dirty="0"/>
              <a:t>Implement upstream solutions.</a:t>
            </a:r>
          </a:p>
          <a:p>
            <a:pPr lvl="1"/>
            <a:endParaRPr lang="en-GB" dirty="0"/>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419DD69C-416F-789E-90EB-12E590CEF822}"/>
              </a:ext>
            </a:extLst>
          </p:cNvPr>
          <p:cNvSpPr>
            <a:spLocks noGrp="1"/>
          </p:cNvSpPr>
          <p:nvPr>
            <p:ph type="body" sz="quarter" idx="13"/>
          </p:nvPr>
        </p:nvSpPr>
        <p:spPr/>
        <p:txBody>
          <a:bodyPr>
            <a:normAutofit/>
          </a:bodyPr>
          <a:lstStyle/>
          <a:p>
            <a:r>
              <a:rPr lang="en-GB" sz="3700" dirty="0"/>
              <a:t>Water quality</a:t>
            </a:r>
          </a:p>
        </p:txBody>
      </p:sp>
      <p:pic>
        <p:nvPicPr>
          <p:cNvPr id="4" name="Picture 3" descr="Text&#10;&#10;Description automatically generated">
            <a:extLst>
              <a:ext uri="{FF2B5EF4-FFF2-40B4-BE49-F238E27FC236}">
                <a16:creationId xmlns:a16="http://schemas.microsoft.com/office/drawing/2014/main" id="{EEF7572E-CEE7-821D-DEBF-0B899C2EBC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31658" y="5804815"/>
            <a:ext cx="2086393" cy="866096"/>
          </a:xfrm>
          <a:prstGeom prst="rect">
            <a:avLst/>
          </a:prstGeom>
        </p:spPr>
      </p:pic>
      <p:pic>
        <p:nvPicPr>
          <p:cNvPr id="6" name="Picture 5" descr="A seahorse with a black background&#10;&#10;Description automatically generated">
            <a:extLst>
              <a:ext uri="{FF2B5EF4-FFF2-40B4-BE49-F238E27FC236}">
                <a16:creationId xmlns:a16="http://schemas.microsoft.com/office/drawing/2014/main" id="{4448BA90-2D7E-C8D4-3E95-369B7EA8D39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54427">
            <a:off x="8997476" y="1075580"/>
            <a:ext cx="2914661" cy="2914661"/>
          </a:xfrm>
          <a:prstGeom prst="rect">
            <a:avLst/>
          </a:prstGeom>
        </p:spPr>
      </p:pic>
    </p:spTree>
    <p:extLst>
      <p:ext uri="{BB962C8B-B14F-4D97-AF65-F5344CB8AC3E}">
        <p14:creationId xmlns:p14="http://schemas.microsoft.com/office/powerpoint/2010/main" val="516109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67E6CD-3D82-0EE7-B9A5-DF9E0F6935BE}"/>
              </a:ext>
            </a:extLst>
          </p:cNvPr>
          <p:cNvSpPr>
            <a:spLocks noGrp="1"/>
          </p:cNvSpPr>
          <p:nvPr>
            <p:ph type="body" sz="quarter" idx="10"/>
          </p:nvPr>
        </p:nvSpPr>
        <p:spPr>
          <a:xfrm>
            <a:off x="5123579" y="3866221"/>
            <a:ext cx="6482164" cy="2476862"/>
          </a:xfrm>
        </p:spPr>
        <p:txBody>
          <a:bodyPr/>
          <a:lstStyle/>
          <a:p>
            <a:pPr marL="0" indent="0">
              <a:buNone/>
            </a:pPr>
            <a:r>
              <a:rPr lang="en-GB" b="1" dirty="0"/>
              <a:t>Stop Sewage Pollution</a:t>
            </a:r>
          </a:p>
        </p:txBody>
      </p:sp>
      <p:sp>
        <p:nvSpPr>
          <p:cNvPr id="3" name="Text Placeholder 2">
            <a:extLst>
              <a:ext uri="{FF2B5EF4-FFF2-40B4-BE49-F238E27FC236}">
                <a16:creationId xmlns:a16="http://schemas.microsoft.com/office/drawing/2014/main" id="{1CC045C2-CCA3-6727-CABB-201EDFC103D5}"/>
              </a:ext>
            </a:extLst>
          </p:cNvPr>
          <p:cNvSpPr>
            <a:spLocks noGrp="1"/>
          </p:cNvSpPr>
          <p:nvPr>
            <p:ph type="body" sz="quarter" idx="11"/>
          </p:nvPr>
        </p:nvSpPr>
        <p:spPr>
          <a:xfrm>
            <a:off x="5123579" y="2090057"/>
            <a:ext cx="6482164" cy="564266"/>
          </a:xfrm>
        </p:spPr>
        <p:txBody>
          <a:bodyPr>
            <a:noAutofit/>
          </a:bodyPr>
          <a:lstStyle/>
          <a:p>
            <a:pPr marL="0" indent="0">
              <a:buNone/>
            </a:pPr>
            <a:r>
              <a:rPr lang="en-GB" sz="3700" b="1" dirty="0"/>
              <a:t>Sewage Free Seas  Campaigns</a:t>
            </a:r>
          </a:p>
        </p:txBody>
      </p:sp>
      <p:sp>
        <p:nvSpPr>
          <p:cNvPr id="4" name="Picture Placeholder 3">
            <a:extLst>
              <a:ext uri="{FF2B5EF4-FFF2-40B4-BE49-F238E27FC236}">
                <a16:creationId xmlns:a16="http://schemas.microsoft.com/office/drawing/2014/main" id="{84B44294-8497-4874-DB2F-26B036F0B4DC}"/>
              </a:ext>
            </a:extLst>
          </p:cNvPr>
          <p:cNvSpPr>
            <a:spLocks noGrp="1"/>
          </p:cNvSpPr>
          <p:nvPr>
            <p:ph type="pic" sz="quarter" idx="12"/>
          </p:nvPr>
        </p:nvSpPr>
        <p:spPr/>
        <p:txBody>
          <a:bodyPr/>
          <a:lstStyle/>
          <a:p>
            <a:endParaRPr lang="en-GB"/>
          </a:p>
        </p:txBody>
      </p:sp>
      <p:grpSp>
        <p:nvGrpSpPr>
          <p:cNvPr id="5" name="Group 4">
            <a:extLst>
              <a:ext uri="{FF2B5EF4-FFF2-40B4-BE49-F238E27FC236}">
                <a16:creationId xmlns:a16="http://schemas.microsoft.com/office/drawing/2014/main" id="{C56EDFB9-841D-4C2C-4198-115836F1D714}"/>
              </a:ext>
            </a:extLst>
          </p:cNvPr>
          <p:cNvGrpSpPr/>
          <p:nvPr/>
        </p:nvGrpSpPr>
        <p:grpSpPr>
          <a:xfrm>
            <a:off x="-658322" y="0"/>
            <a:ext cx="5350065" cy="6858000"/>
            <a:chOff x="601884" y="729205"/>
            <a:chExt cx="4129269" cy="5355500"/>
          </a:xfrm>
        </p:grpSpPr>
        <p:pic>
          <p:nvPicPr>
            <p:cNvPr id="6" name="Picture 5" descr="A group of women holding signs&#10;&#10;Description automatically generated">
              <a:extLst>
                <a:ext uri="{FF2B5EF4-FFF2-40B4-BE49-F238E27FC236}">
                  <a16:creationId xmlns:a16="http://schemas.microsoft.com/office/drawing/2014/main" id="{4F4E4679-E2EC-896D-F7E6-46E0E6C9E41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09988" y="729205"/>
              <a:ext cx="3621165" cy="5355500"/>
            </a:xfrm>
            <a:prstGeom prst="rect">
              <a:avLst/>
            </a:prstGeom>
          </p:spPr>
        </p:pic>
        <p:sp>
          <p:nvSpPr>
            <p:cNvPr id="7" name="TextBox 6">
              <a:extLst>
                <a:ext uri="{FF2B5EF4-FFF2-40B4-BE49-F238E27FC236}">
                  <a16:creationId xmlns:a16="http://schemas.microsoft.com/office/drawing/2014/main" id="{D03EBD7F-008B-D729-599B-86B4BF8926B1}"/>
                </a:ext>
              </a:extLst>
            </p:cNvPr>
            <p:cNvSpPr txBox="1"/>
            <p:nvPr/>
          </p:nvSpPr>
          <p:spPr>
            <a:xfrm>
              <a:off x="601884" y="5779173"/>
              <a:ext cx="1559326" cy="215444"/>
            </a:xfrm>
            <a:prstGeom prst="rect">
              <a:avLst/>
            </a:prstGeom>
            <a:noFill/>
          </p:spPr>
          <p:txBody>
            <a:bodyPr wrap="square" rtlCol="0">
              <a:spAutoFit/>
            </a:bodyPr>
            <a:lstStyle/>
            <a:p>
              <a:r>
                <a:rPr lang="en-GB" sz="800" dirty="0">
                  <a:solidFill>
                    <a:schemeClr val="bg1"/>
                  </a:solidFill>
                </a:rPr>
                <a:t>Credit: Billy Barraclough</a:t>
              </a:r>
            </a:p>
          </p:txBody>
        </p:sp>
      </p:grpSp>
    </p:spTree>
    <p:extLst>
      <p:ext uri="{BB962C8B-B14F-4D97-AF65-F5344CB8AC3E}">
        <p14:creationId xmlns:p14="http://schemas.microsoft.com/office/powerpoint/2010/main" val="35746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F1AC7-CEA6-AEA7-F761-3208AC96FAC5}"/>
              </a:ext>
            </a:extLst>
          </p:cNvPr>
          <p:cNvSpPr>
            <a:spLocks noGrp="1"/>
          </p:cNvSpPr>
          <p:nvPr>
            <p:ph type="body" sz="quarter" idx="11"/>
          </p:nvPr>
        </p:nvSpPr>
        <p:spPr/>
        <p:txBody>
          <a:bodyPr/>
          <a:lstStyle/>
          <a:p>
            <a:endParaRPr lang="en-GB" dirty="0"/>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419DD69C-416F-789E-90EB-12E590CEF822}"/>
              </a:ext>
            </a:extLst>
          </p:cNvPr>
          <p:cNvSpPr>
            <a:spLocks noGrp="1"/>
          </p:cNvSpPr>
          <p:nvPr>
            <p:ph type="body" sz="quarter" idx="13"/>
          </p:nvPr>
        </p:nvSpPr>
        <p:spPr/>
        <p:txBody>
          <a:bodyPr>
            <a:normAutofit/>
          </a:bodyPr>
          <a:lstStyle/>
          <a:p>
            <a:r>
              <a:rPr lang="en-GB" sz="3700" dirty="0"/>
              <a:t>Sewage sludge</a:t>
            </a:r>
          </a:p>
        </p:txBody>
      </p:sp>
      <p:pic>
        <p:nvPicPr>
          <p:cNvPr id="4" name="Picture 3" descr="Text&#10;&#10;Description automatically generated">
            <a:extLst>
              <a:ext uri="{FF2B5EF4-FFF2-40B4-BE49-F238E27FC236}">
                <a16:creationId xmlns:a16="http://schemas.microsoft.com/office/drawing/2014/main" id="{EEF7572E-CEE7-821D-DEBF-0B899C2EBC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31658" y="5804815"/>
            <a:ext cx="2086393" cy="866096"/>
          </a:xfrm>
          <a:prstGeom prst="rect">
            <a:avLst/>
          </a:prstGeom>
        </p:spPr>
      </p:pic>
      <p:sp>
        <p:nvSpPr>
          <p:cNvPr id="5" name="Text Placeholder 1">
            <a:extLst>
              <a:ext uri="{FF2B5EF4-FFF2-40B4-BE49-F238E27FC236}">
                <a16:creationId xmlns:a16="http://schemas.microsoft.com/office/drawing/2014/main" id="{33EB5FDA-E5F5-0BF9-F09E-09F612E5FE93}"/>
              </a:ext>
            </a:extLst>
          </p:cNvPr>
          <p:cNvSpPr txBox="1">
            <a:spLocks/>
          </p:cNvSpPr>
          <p:nvPr/>
        </p:nvSpPr>
        <p:spPr>
          <a:xfrm>
            <a:off x="763588" y="2176454"/>
            <a:ext cx="6725783" cy="36662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Solid waste product from wastewater, organic matter.</a:t>
            </a:r>
          </a:p>
          <a:p>
            <a:r>
              <a:rPr lang="en-GB" dirty="0"/>
              <a:t>Nutrients useful as fertilizer.</a:t>
            </a:r>
          </a:p>
          <a:p>
            <a:r>
              <a:rPr lang="en-GB" dirty="0"/>
              <a:t>Chemicals and microplastics.</a:t>
            </a:r>
          </a:p>
          <a:p>
            <a:r>
              <a:rPr lang="en-GB" dirty="0"/>
              <a:t>Influencing decision makers.  </a:t>
            </a:r>
          </a:p>
          <a:p>
            <a:r>
              <a:rPr lang="en-GB" dirty="0"/>
              <a:t>Circular economy. </a:t>
            </a:r>
          </a:p>
          <a:p>
            <a:endParaRPr lang="en-GB" dirty="0"/>
          </a:p>
          <a:p>
            <a:endParaRPr lang="en-GB" dirty="0"/>
          </a:p>
          <a:p>
            <a:pPr lvl="1"/>
            <a:endParaRPr lang="en-GB" dirty="0"/>
          </a:p>
          <a:p>
            <a:endParaRPr lang="en-GB" dirty="0"/>
          </a:p>
          <a:p>
            <a:endParaRPr lang="en-GB" dirty="0"/>
          </a:p>
          <a:p>
            <a:endParaRPr lang="en-GB" dirty="0"/>
          </a:p>
        </p:txBody>
      </p:sp>
      <p:pic>
        <p:nvPicPr>
          <p:cNvPr id="7" name="Picture 6" descr="A blue and purple jellyfish&#10;&#10;Description automatically generated">
            <a:extLst>
              <a:ext uri="{FF2B5EF4-FFF2-40B4-BE49-F238E27FC236}">
                <a16:creationId xmlns:a16="http://schemas.microsoft.com/office/drawing/2014/main" id="{E5661CB7-FB74-E2B1-CB6B-496907CC04C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84290" y="660574"/>
            <a:ext cx="2129634" cy="2460171"/>
          </a:xfrm>
          <a:prstGeom prst="rect">
            <a:avLst/>
          </a:prstGeom>
        </p:spPr>
      </p:pic>
    </p:spTree>
    <p:extLst>
      <p:ext uri="{BB962C8B-B14F-4D97-AF65-F5344CB8AC3E}">
        <p14:creationId xmlns:p14="http://schemas.microsoft.com/office/powerpoint/2010/main" val="27670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E3A778-D824-4746-A74F-C72C2BF01991}"/>
              </a:ext>
            </a:extLst>
          </p:cNvPr>
          <p:cNvSpPr>
            <a:spLocks noGrp="1"/>
          </p:cNvSpPr>
          <p:nvPr>
            <p:ph type="body" sz="quarter" idx="10"/>
          </p:nvPr>
        </p:nvSpPr>
        <p:spPr/>
        <p:txBody>
          <a:bodyPr>
            <a:normAutofit/>
          </a:bodyPr>
          <a:lstStyle/>
          <a:p>
            <a:pPr marL="0" indent="0">
              <a:buNone/>
            </a:pPr>
            <a:r>
              <a:rPr lang="en-GB" sz="4000" b="1" dirty="0">
                <a:solidFill>
                  <a:schemeClr val="accent5"/>
                </a:solidFill>
                <a:latin typeface="Poppins ExtraBold" panose="00000900000000000000" pitchFamily="2" charset="0"/>
                <a:cs typeface="Poppins ExtraBold" panose="00000900000000000000" pitchFamily="2" charset="0"/>
              </a:rPr>
              <a:t>Chemicals</a:t>
            </a:r>
            <a:r>
              <a:rPr lang="en-GB" dirty="0"/>
              <a:t> </a:t>
            </a:r>
          </a:p>
          <a:p>
            <a:r>
              <a:rPr lang="en-GB" dirty="0"/>
              <a:t>Invisible but deadly. </a:t>
            </a:r>
          </a:p>
          <a:p>
            <a:r>
              <a:rPr lang="en-GB" dirty="0"/>
              <a:t>Marine mammals are at risk.</a:t>
            </a:r>
          </a:p>
          <a:p>
            <a:r>
              <a:rPr lang="en-GB" dirty="0"/>
              <a:t>PFAS, nicknamed ‘forever chemicals’.</a:t>
            </a:r>
          </a:p>
          <a:p>
            <a:r>
              <a:rPr lang="en-GB" dirty="0"/>
              <a:t>Pans, coats, paper…</a:t>
            </a:r>
          </a:p>
          <a:p>
            <a:r>
              <a:rPr lang="en-GB" dirty="0"/>
              <a:t>Impossible to remove. </a:t>
            </a:r>
          </a:p>
          <a:p>
            <a:endParaRPr lang="en-GB" dirty="0"/>
          </a:p>
        </p:txBody>
      </p:sp>
      <p:pic>
        <p:nvPicPr>
          <p:cNvPr id="5" name="Picture 4" descr="A dolphin swimming in the water&#10;&#10;Description automatically generated">
            <a:extLst>
              <a:ext uri="{FF2B5EF4-FFF2-40B4-BE49-F238E27FC236}">
                <a16:creationId xmlns:a16="http://schemas.microsoft.com/office/drawing/2014/main" id="{EBDF042F-3418-8E9B-1449-CB2746B6319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688899" y="0"/>
            <a:ext cx="5503101" cy="6858000"/>
          </a:xfrm>
          <a:prstGeom prst="rect">
            <a:avLst/>
          </a:prstGeom>
        </p:spPr>
      </p:pic>
      <p:pic>
        <p:nvPicPr>
          <p:cNvPr id="6" name="Picture 5" descr="Text&#10;&#10;Description automatically generated">
            <a:extLst>
              <a:ext uri="{FF2B5EF4-FFF2-40B4-BE49-F238E27FC236}">
                <a16:creationId xmlns:a16="http://schemas.microsoft.com/office/drawing/2014/main" id="{CB14CCE9-3EA3-E161-51C7-6866DBF64F1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11666" y="5701052"/>
            <a:ext cx="2086393" cy="866096"/>
          </a:xfrm>
          <a:prstGeom prst="rect">
            <a:avLst/>
          </a:prstGeom>
        </p:spPr>
      </p:pic>
    </p:spTree>
    <p:extLst>
      <p:ext uri="{BB962C8B-B14F-4D97-AF65-F5344CB8AC3E}">
        <p14:creationId xmlns:p14="http://schemas.microsoft.com/office/powerpoint/2010/main" val="319241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1DC948-7120-4BC5-9A61-842AC722BD08}"/>
              </a:ext>
            </a:extLst>
          </p:cNvPr>
          <p:cNvSpPr>
            <a:spLocks noGrp="1"/>
          </p:cNvSpPr>
          <p:nvPr>
            <p:ph type="body" sz="quarter" idx="10"/>
          </p:nvPr>
        </p:nvSpPr>
        <p:spPr>
          <a:xfrm>
            <a:off x="4437575" y="3705506"/>
            <a:ext cx="7445445" cy="2965692"/>
          </a:xfrm>
        </p:spPr>
        <p:txBody>
          <a:bodyPr vert="horz" lIns="91440" tIns="45720" rIns="91440" bIns="45720" rtlCol="0" anchor="t">
            <a:normAutofit/>
          </a:bodyPr>
          <a:lstStyle/>
          <a:p>
            <a:r>
              <a:rPr lang="en-GB" b="1" dirty="0"/>
              <a:t>What we’re asking the UK Government to do:</a:t>
            </a:r>
            <a:br>
              <a:rPr lang="en-GB" b="1" dirty="0">
                <a:latin typeface="Poppins" panose="00000500000000000000" pitchFamily="2" charset="0"/>
              </a:rPr>
            </a:br>
            <a:r>
              <a:rPr lang="en-GB" dirty="0">
                <a:solidFill>
                  <a:srgbClr val="FFFFFF"/>
                </a:solidFill>
                <a:latin typeface="Poppins"/>
                <a:cs typeface="Poppins"/>
              </a:rPr>
              <a:t>Ban all PFAS (forever chemicals) from non-essential uses and implement a UK chemicals strategy.</a:t>
            </a:r>
            <a:endParaRPr lang="en-GB" i="0" dirty="0">
              <a:solidFill>
                <a:srgbClr val="FFFFFF"/>
              </a:solidFill>
              <a:effectLst/>
              <a:latin typeface="Poppins"/>
              <a:cs typeface="Poppins"/>
            </a:endParaRPr>
          </a:p>
        </p:txBody>
      </p:sp>
      <p:sp>
        <p:nvSpPr>
          <p:cNvPr id="3" name="Text Placeholder 2">
            <a:extLst>
              <a:ext uri="{FF2B5EF4-FFF2-40B4-BE49-F238E27FC236}">
                <a16:creationId xmlns:a16="http://schemas.microsoft.com/office/drawing/2014/main" id="{2EAEFCCB-C14E-4A64-9AA8-069FDB5DEE49}"/>
              </a:ext>
            </a:extLst>
          </p:cNvPr>
          <p:cNvSpPr>
            <a:spLocks noGrp="1"/>
          </p:cNvSpPr>
          <p:nvPr>
            <p:ph type="body" sz="quarter" idx="11"/>
          </p:nvPr>
        </p:nvSpPr>
        <p:spPr/>
        <p:txBody>
          <a:bodyPr/>
          <a:lstStyle/>
          <a:p>
            <a:pPr marL="0" indent="0">
              <a:buNone/>
            </a:pPr>
            <a:r>
              <a:rPr lang="en-GB" sz="6000" dirty="0">
                <a:latin typeface="+mj-lt"/>
              </a:rPr>
              <a:t>Stop ocean poison</a:t>
            </a:r>
          </a:p>
        </p:txBody>
      </p:sp>
      <p:pic>
        <p:nvPicPr>
          <p:cNvPr id="4" name="Picture 4" descr="A picture containing text, blue&#10;&#10;Description automatically generated">
            <a:extLst>
              <a:ext uri="{FF2B5EF4-FFF2-40B4-BE49-F238E27FC236}">
                <a16:creationId xmlns:a16="http://schemas.microsoft.com/office/drawing/2014/main" id="{F04DB8FF-590C-F148-5984-3DE8AF871547}"/>
              </a:ext>
            </a:extLst>
          </p:cNvPr>
          <p:cNvPicPr>
            <a:picLocks noChangeAspect="1"/>
          </p:cNvPicPr>
          <p:nvPr/>
        </p:nvPicPr>
        <p:blipFill rotWithShape="1">
          <a:blip r:embed="rId3"/>
          <a:srcRect r="-267" b="2550"/>
          <a:stretch/>
        </p:blipFill>
        <p:spPr>
          <a:xfrm>
            <a:off x="0" y="0"/>
            <a:ext cx="4044348" cy="6865116"/>
          </a:xfrm>
          <a:prstGeom prst="rect">
            <a:avLst/>
          </a:prstGeom>
        </p:spPr>
      </p:pic>
    </p:spTree>
    <p:extLst>
      <p:ext uri="{BB962C8B-B14F-4D97-AF65-F5344CB8AC3E}">
        <p14:creationId xmlns:p14="http://schemas.microsoft.com/office/powerpoint/2010/main" val="264266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72F59A-B312-C532-2D2B-E8F0BBC1AA52}"/>
              </a:ext>
            </a:extLst>
          </p:cNvPr>
          <p:cNvSpPr>
            <a:spLocks noGrp="1"/>
          </p:cNvSpPr>
          <p:nvPr>
            <p:ph type="body" sz="quarter" idx="11"/>
          </p:nvPr>
        </p:nvSpPr>
        <p:spPr>
          <a:xfrm>
            <a:off x="763588" y="2176454"/>
            <a:ext cx="6859725" cy="3666281"/>
          </a:xfrm>
        </p:spPr>
        <p:txBody>
          <a:bodyPr vert="horz" lIns="91440" tIns="45720" rIns="91440" bIns="45720" rtlCol="0" anchor="t">
            <a:normAutofit/>
          </a:bodyPr>
          <a:lstStyle/>
          <a:p>
            <a:pPr marL="457200" indent="-457200">
              <a:buFont typeface="+mj-lt"/>
              <a:buAutoNum type="arabicPeriod"/>
            </a:pPr>
            <a:r>
              <a:rPr lang="en-GB" sz="2400" dirty="0"/>
              <a:t>The pollution problem</a:t>
            </a:r>
          </a:p>
          <a:p>
            <a:pPr marL="457200" indent="-457200">
              <a:buFont typeface="+mj-lt"/>
              <a:buAutoNum type="arabicPeriod"/>
            </a:pPr>
            <a:r>
              <a:rPr lang="en-GB" sz="2400" dirty="0"/>
              <a:t>Plastics </a:t>
            </a:r>
          </a:p>
          <a:p>
            <a:pPr marL="457200" indent="-457200">
              <a:buFont typeface="+mj-lt"/>
              <a:buAutoNum type="arabicPeriod"/>
            </a:pPr>
            <a:r>
              <a:rPr lang="en-GB" sz="2400" dirty="0"/>
              <a:t>Sewage</a:t>
            </a:r>
          </a:p>
          <a:p>
            <a:pPr marL="457200" indent="-457200">
              <a:buFont typeface="+mj-lt"/>
              <a:buAutoNum type="arabicPeriod"/>
            </a:pPr>
            <a:r>
              <a:rPr lang="en-GB" sz="2400" dirty="0"/>
              <a:t>Chemicals</a:t>
            </a:r>
          </a:p>
          <a:p>
            <a:pPr marL="457200" indent="-457200">
              <a:buFont typeface="+mj-lt"/>
              <a:buAutoNum type="arabicPeriod"/>
            </a:pPr>
            <a:r>
              <a:rPr lang="en-GB" sz="2400" dirty="0"/>
              <a:t>Getting involved</a:t>
            </a:r>
          </a:p>
          <a:p>
            <a:pPr marL="457200" indent="-457200">
              <a:buFont typeface="+mj-lt"/>
              <a:buAutoNum type="arabicPeriod"/>
            </a:pPr>
            <a:r>
              <a:rPr lang="en-GB" sz="2400" dirty="0"/>
              <a:t>Time for questions </a:t>
            </a:r>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a:p>
            <a:pPr marL="0" indent="0">
              <a:buNone/>
            </a:pPr>
            <a:endParaRPr lang="en-GB" dirty="0"/>
          </a:p>
        </p:txBody>
      </p:sp>
      <p:sp>
        <p:nvSpPr>
          <p:cNvPr id="3" name="Text Placeholder 2">
            <a:extLst>
              <a:ext uri="{FF2B5EF4-FFF2-40B4-BE49-F238E27FC236}">
                <a16:creationId xmlns:a16="http://schemas.microsoft.com/office/drawing/2014/main" id="{F4167B0A-DEFC-FA25-4357-FB8ED47A4D15}"/>
              </a:ext>
            </a:extLst>
          </p:cNvPr>
          <p:cNvSpPr>
            <a:spLocks noGrp="1"/>
          </p:cNvSpPr>
          <p:nvPr>
            <p:ph type="body" sz="quarter" idx="13"/>
          </p:nvPr>
        </p:nvSpPr>
        <p:spPr/>
        <p:txBody>
          <a:bodyPr vert="horz" lIns="91440" tIns="45720" rIns="91440" bIns="45720" rtlCol="0" anchor="t">
            <a:normAutofit/>
          </a:bodyPr>
          <a:lstStyle/>
          <a:p>
            <a:r>
              <a:rPr lang="en-GB" dirty="0">
                <a:solidFill>
                  <a:srgbClr val="37A6A0"/>
                </a:solidFill>
              </a:rPr>
              <a:t>Today we'll cover</a:t>
            </a:r>
          </a:p>
        </p:txBody>
      </p:sp>
      <p:pic>
        <p:nvPicPr>
          <p:cNvPr id="5" name="Graphic 4" descr="Alarm clock with solid fill">
            <a:extLst>
              <a:ext uri="{FF2B5EF4-FFF2-40B4-BE49-F238E27FC236}">
                <a16:creationId xmlns:a16="http://schemas.microsoft.com/office/drawing/2014/main" id="{D393E6A0-131D-66BC-2B4D-F1DA9EEA4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3661" y="2971800"/>
            <a:ext cx="914400" cy="914400"/>
          </a:xfrm>
          <a:prstGeom prst="rect">
            <a:avLst/>
          </a:prstGeom>
        </p:spPr>
      </p:pic>
      <p:sp>
        <p:nvSpPr>
          <p:cNvPr id="6" name="TextBox 5">
            <a:extLst>
              <a:ext uri="{FF2B5EF4-FFF2-40B4-BE49-F238E27FC236}">
                <a16:creationId xmlns:a16="http://schemas.microsoft.com/office/drawing/2014/main" id="{5A110214-D818-69C5-46FA-FB348ADB8D83}"/>
              </a:ext>
            </a:extLst>
          </p:cNvPr>
          <p:cNvSpPr txBox="1"/>
          <p:nvPr/>
        </p:nvSpPr>
        <p:spPr>
          <a:xfrm>
            <a:off x="9701794" y="2436143"/>
            <a:ext cx="1515718" cy="461665"/>
          </a:xfrm>
          <a:prstGeom prst="rect">
            <a:avLst/>
          </a:prstGeom>
          <a:noFill/>
        </p:spPr>
        <p:txBody>
          <a:bodyPr wrap="square" lIns="91440" tIns="45720" rIns="91440" bIns="45720" rtlCol="0" anchor="t">
            <a:spAutoFit/>
          </a:bodyPr>
          <a:lstStyle/>
          <a:p>
            <a:r>
              <a:rPr lang="en-GB" sz="2400" b="1" dirty="0">
                <a:solidFill>
                  <a:schemeClr val="bg1"/>
                </a:solidFill>
                <a:highlight>
                  <a:srgbClr val="FFFF00"/>
                </a:highlight>
              </a:rPr>
              <a:t>XX</a:t>
            </a:r>
            <a:r>
              <a:rPr lang="en-GB" sz="2400" b="1" dirty="0">
                <a:solidFill>
                  <a:schemeClr val="bg1"/>
                </a:solidFill>
              </a:rPr>
              <a:t> hour</a:t>
            </a:r>
            <a:endParaRPr lang="en-US" b="1" dirty="0">
              <a:solidFill>
                <a:schemeClr val="bg1"/>
              </a:solidFill>
              <a:cs typeface="Poppins"/>
            </a:endParaRPr>
          </a:p>
        </p:txBody>
      </p:sp>
      <p:pic>
        <p:nvPicPr>
          <p:cNvPr id="7" name="Picture 6" descr="Text&#10;&#10;Description automatically generated">
            <a:extLst>
              <a:ext uri="{FF2B5EF4-FFF2-40B4-BE49-F238E27FC236}">
                <a16:creationId xmlns:a16="http://schemas.microsoft.com/office/drawing/2014/main" id="{96248662-B47E-FD2C-C37A-E9AEBF31C03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931658" y="5804815"/>
            <a:ext cx="2086393" cy="866096"/>
          </a:xfrm>
          <a:prstGeom prst="rect">
            <a:avLst/>
          </a:prstGeom>
        </p:spPr>
      </p:pic>
      <p:pic>
        <p:nvPicPr>
          <p:cNvPr id="8" name="Picture 7" descr="A grey and white seal&#10;&#10;Description automatically generated">
            <a:extLst>
              <a:ext uri="{FF2B5EF4-FFF2-40B4-BE49-F238E27FC236}">
                <a16:creationId xmlns:a16="http://schemas.microsoft.com/office/drawing/2014/main" id="{7F7FABB7-020C-B220-BDA5-71CB8192416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5115046">
            <a:off x="5234676" y="3834006"/>
            <a:ext cx="2584001" cy="2584001"/>
          </a:xfrm>
          <a:prstGeom prst="rect">
            <a:avLst/>
          </a:prstGeom>
        </p:spPr>
      </p:pic>
    </p:spTree>
    <p:extLst>
      <p:ext uri="{BB962C8B-B14F-4D97-AF65-F5344CB8AC3E}">
        <p14:creationId xmlns:p14="http://schemas.microsoft.com/office/powerpoint/2010/main" val="173618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C68824A0-B430-4D94-3308-466886C4151A}"/>
              </a:ext>
            </a:extLst>
          </p:cNvPr>
          <p:cNvSpPr/>
          <p:nvPr/>
        </p:nvSpPr>
        <p:spPr>
          <a:xfrm flipH="1">
            <a:off x="1290181" y="651354"/>
            <a:ext cx="4308953" cy="2167002"/>
          </a:xfrm>
          <a:prstGeom prst="wedgeEllipseCallout">
            <a:avLst>
              <a:gd name="adj1" fmla="val -45054"/>
              <a:gd name="adj2" fmla="val 7369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53B2200F-B7F4-985A-3EFF-866B421C07E6}"/>
              </a:ext>
            </a:extLst>
          </p:cNvPr>
          <p:cNvSpPr>
            <a:spLocks noGrp="1"/>
          </p:cNvSpPr>
          <p:nvPr>
            <p:ph type="body" sz="quarter" idx="10"/>
          </p:nvPr>
        </p:nvSpPr>
        <p:spPr>
          <a:xfrm>
            <a:off x="1914178" y="1504059"/>
            <a:ext cx="3547171" cy="1924941"/>
          </a:xfrm>
        </p:spPr>
        <p:txBody>
          <a:bodyPr/>
          <a:lstStyle/>
          <a:p>
            <a:pPr marL="0" indent="0">
              <a:buNone/>
            </a:pPr>
            <a:r>
              <a:rPr lang="en-GB" sz="3600" dirty="0">
                <a:solidFill>
                  <a:schemeClr val="accent1"/>
                </a:solidFill>
                <a:latin typeface="+mj-lt"/>
              </a:rPr>
              <a:t>How can I get involved?</a:t>
            </a:r>
          </a:p>
          <a:p>
            <a:endParaRPr lang="en-GB" dirty="0"/>
          </a:p>
        </p:txBody>
      </p:sp>
      <p:pic>
        <p:nvPicPr>
          <p:cNvPr id="6" name="Picture 5" descr="A person with a mop and trash&#10;&#10;Description automatically generated">
            <a:extLst>
              <a:ext uri="{FF2B5EF4-FFF2-40B4-BE49-F238E27FC236}">
                <a16:creationId xmlns:a16="http://schemas.microsoft.com/office/drawing/2014/main" id="{E2F7B7F9-D682-2907-0CB4-49C296AC9DB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84317" y="3288896"/>
            <a:ext cx="3755783" cy="3105640"/>
          </a:xfrm>
          <a:prstGeom prst="rect">
            <a:avLst/>
          </a:prstGeom>
        </p:spPr>
      </p:pic>
      <p:pic>
        <p:nvPicPr>
          <p:cNvPr id="7" name="Picture 6" descr="Text&#10;&#10;Description automatically generated">
            <a:extLst>
              <a:ext uri="{FF2B5EF4-FFF2-40B4-BE49-F238E27FC236}">
                <a16:creationId xmlns:a16="http://schemas.microsoft.com/office/drawing/2014/main" id="{02E7F9F4-ED34-4A94-9B8A-B124031DB4D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67042" y="5704893"/>
            <a:ext cx="2086393" cy="866096"/>
          </a:xfrm>
          <a:prstGeom prst="rect">
            <a:avLst/>
          </a:prstGeom>
        </p:spPr>
      </p:pic>
    </p:spTree>
    <p:extLst>
      <p:ext uri="{BB962C8B-B14F-4D97-AF65-F5344CB8AC3E}">
        <p14:creationId xmlns:p14="http://schemas.microsoft.com/office/powerpoint/2010/main" val="144493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255DC2-5A8A-4AFB-BDD9-700CF3535CE6}"/>
              </a:ext>
            </a:extLst>
          </p:cNvPr>
          <p:cNvSpPr>
            <a:spLocks noGrp="1"/>
          </p:cNvSpPr>
          <p:nvPr>
            <p:ph type="body" sz="quarter" idx="11"/>
          </p:nvPr>
        </p:nvSpPr>
        <p:spPr/>
        <p:txBody>
          <a:bodyPr>
            <a:normAutofit/>
          </a:bodyPr>
          <a:lstStyle/>
          <a:p>
            <a:r>
              <a:rPr lang="en-GB" sz="3600" dirty="0">
                <a:latin typeface="+mj-lt"/>
              </a:rPr>
              <a:t>Join </a:t>
            </a:r>
          </a:p>
        </p:txBody>
      </p:sp>
      <p:sp>
        <p:nvSpPr>
          <p:cNvPr id="3" name="Text Placeholder 2">
            <a:extLst>
              <a:ext uri="{FF2B5EF4-FFF2-40B4-BE49-F238E27FC236}">
                <a16:creationId xmlns:a16="http://schemas.microsoft.com/office/drawing/2014/main" id="{32D463A9-8B73-432C-A7C4-E60BB7A25286}"/>
              </a:ext>
            </a:extLst>
          </p:cNvPr>
          <p:cNvSpPr>
            <a:spLocks noGrp="1"/>
          </p:cNvSpPr>
          <p:nvPr>
            <p:ph type="body" sz="quarter" idx="12"/>
          </p:nvPr>
        </p:nvSpPr>
        <p:spPr/>
        <p:txBody>
          <a:bodyPr>
            <a:normAutofit/>
          </a:bodyPr>
          <a:lstStyle/>
          <a:p>
            <a:r>
              <a:rPr lang="en-GB" sz="3600" dirty="0">
                <a:latin typeface="+mj-lt"/>
              </a:rPr>
              <a:t>Donate</a:t>
            </a:r>
          </a:p>
          <a:p>
            <a:endParaRPr lang="en-GB" sz="3600" dirty="0"/>
          </a:p>
        </p:txBody>
      </p:sp>
      <p:sp>
        <p:nvSpPr>
          <p:cNvPr id="4" name="Text Placeholder 3">
            <a:extLst>
              <a:ext uri="{FF2B5EF4-FFF2-40B4-BE49-F238E27FC236}">
                <a16:creationId xmlns:a16="http://schemas.microsoft.com/office/drawing/2014/main" id="{3E4BFB67-6C4B-46E3-8248-D9DE2E44FA70}"/>
              </a:ext>
            </a:extLst>
          </p:cNvPr>
          <p:cNvSpPr>
            <a:spLocks noGrp="1"/>
          </p:cNvSpPr>
          <p:nvPr>
            <p:ph type="body" sz="quarter" idx="13"/>
          </p:nvPr>
        </p:nvSpPr>
        <p:spPr/>
        <p:txBody>
          <a:bodyPr>
            <a:normAutofit/>
          </a:bodyPr>
          <a:lstStyle/>
          <a:p>
            <a:r>
              <a:rPr lang="en-GB" sz="3600" dirty="0">
                <a:latin typeface="+mj-lt"/>
              </a:rPr>
              <a:t>Fundraise</a:t>
            </a:r>
          </a:p>
        </p:txBody>
      </p:sp>
      <p:pic>
        <p:nvPicPr>
          <p:cNvPr id="13" name="Picture Placeholder 12" descr="A group of people posing for a photo&#10;&#10;Description automatically generated with medium confidence">
            <a:extLst>
              <a:ext uri="{FF2B5EF4-FFF2-40B4-BE49-F238E27FC236}">
                <a16:creationId xmlns:a16="http://schemas.microsoft.com/office/drawing/2014/main" id="{E46B78D2-9565-4B2C-975E-7EF0237DA5C9}"/>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a:fillRect/>
          </a:stretch>
        </p:blipFill>
        <p:spPr>
          <a:xfrm>
            <a:off x="763588" y="819150"/>
            <a:ext cx="3368675" cy="2268538"/>
          </a:xfrm>
        </p:spPr>
      </p:pic>
      <p:pic>
        <p:nvPicPr>
          <p:cNvPr id="11" name="Picture Placeholder 10" descr="A picture containing person, outdoor, person, crowd&#10;&#10;Description automatically generated">
            <a:extLst>
              <a:ext uri="{FF2B5EF4-FFF2-40B4-BE49-F238E27FC236}">
                <a16:creationId xmlns:a16="http://schemas.microsoft.com/office/drawing/2014/main" id="{C3A99F96-572F-49CF-83D7-3D0AABF0F70A}"/>
              </a:ext>
            </a:extLst>
          </p:cNvPr>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rcRect/>
          <a:stretch>
            <a:fillRect/>
          </a:stretch>
        </p:blipFill>
        <p:spPr>
          <a:xfrm>
            <a:off x="4403977" y="828675"/>
            <a:ext cx="3368675" cy="2268538"/>
          </a:xfrm>
        </p:spPr>
      </p:pic>
      <p:pic>
        <p:nvPicPr>
          <p:cNvPr id="9" name="Picture Placeholder 8" descr="A person standing on a beach&#10;&#10;Description automatically generated with medium confidence">
            <a:extLst>
              <a:ext uri="{FF2B5EF4-FFF2-40B4-BE49-F238E27FC236}">
                <a16:creationId xmlns:a16="http://schemas.microsoft.com/office/drawing/2014/main" id="{8F348459-EB14-4CCF-836A-A1BC3F78F4F7}"/>
              </a:ext>
            </a:extLst>
          </p:cNvPr>
          <p:cNvPicPr>
            <a:picLocks noGrp="1" noChangeAspect="1"/>
          </p:cNvPicPr>
          <p:nvPr>
            <p:ph type="pic" sz="quarter" idx="16"/>
          </p:nvPr>
        </p:nvPicPr>
        <p:blipFill>
          <a:blip r:embed="rId5" cstate="email">
            <a:extLst>
              <a:ext uri="{28A0092B-C50C-407E-A947-70E740481C1C}">
                <a14:useLocalDpi xmlns:a14="http://schemas.microsoft.com/office/drawing/2010/main" val="0"/>
              </a:ext>
            </a:extLst>
          </a:blip>
          <a:srcRect/>
          <a:stretch>
            <a:fillRect/>
          </a:stretch>
        </p:blipFill>
        <p:spPr/>
      </p:pic>
      <p:sp>
        <p:nvSpPr>
          <p:cNvPr id="8" name="TextBox 7">
            <a:extLst>
              <a:ext uri="{FF2B5EF4-FFF2-40B4-BE49-F238E27FC236}">
                <a16:creationId xmlns:a16="http://schemas.microsoft.com/office/drawing/2014/main" id="{D9338BCC-A627-4B6E-A379-797315F98FE4}"/>
              </a:ext>
            </a:extLst>
          </p:cNvPr>
          <p:cNvSpPr txBox="1"/>
          <p:nvPr/>
        </p:nvSpPr>
        <p:spPr>
          <a:xfrm>
            <a:off x="763586" y="2862719"/>
            <a:ext cx="1768074" cy="215444"/>
          </a:xfrm>
          <a:prstGeom prst="rect">
            <a:avLst/>
          </a:prstGeom>
          <a:noFill/>
        </p:spPr>
        <p:txBody>
          <a:bodyPr wrap="square" rtlCol="0">
            <a:spAutoFit/>
          </a:bodyPr>
          <a:lstStyle/>
          <a:p>
            <a:r>
              <a:rPr lang="en-GB" sz="800" dirty="0">
                <a:solidFill>
                  <a:schemeClr val="bg1"/>
                </a:solidFill>
              </a:rPr>
              <a:t>Credit: Billy Barraclough </a:t>
            </a:r>
          </a:p>
        </p:txBody>
      </p:sp>
      <p:sp>
        <p:nvSpPr>
          <p:cNvPr id="10" name="TextBox 9">
            <a:extLst>
              <a:ext uri="{FF2B5EF4-FFF2-40B4-BE49-F238E27FC236}">
                <a16:creationId xmlns:a16="http://schemas.microsoft.com/office/drawing/2014/main" id="{12C8A49A-27A0-4F6E-A920-A658E691EFB3}"/>
              </a:ext>
            </a:extLst>
          </p:cNvPr>
          <p:cNvSpPr txBox="1"/>
          <p:nvPr/>
        </p:nvSpPr>
        <p:spPr>
          <a:xfrm>
            <a:off x="8092660" y="2877115"/>
            <a:ext cx="1343025" cy="215444"/>
          </a:xfrm>
          <a:prstGeom prst="rect">
            <a:avLst/>
          </a:prstGeom>
          <a:noFill/>
        </p:spPr>
        <p:txBody>
          <a:bodyPr wrap="square" rtlCol="0">
            <a:spAutoFit/>
          </a:bodyPr>
          <a:lstStyle/>
          <a:p>
            <a:r>
              <a:rPr lang="en-GB" sz="800" dirty="0">
                <a:solidFill>
                  <a:schemeClr val="bg1"/>
                </a:solidFill>
              </a:rPr>
              <a:t>Credit: Rhian White</a:t>
            </a:r>
          </a:p>
        </p:txBody>
      </p:sp>
      <p:sp>
        <p:nvSpPr>
          <p:cNvPr id="12" name="TextBox 11">
            <a:extLst>
              <a:ext uri="{FF2B5EF4-FFF2-40B4-BE49-F238E27FC236}">
                <a16:creationId xmlns:a16="http://schemas.microsoft.com/office/drawing/2014/main" id="{1E37D303-9CF0-4B67-B818-9F1D8C654545}"/>
              </a:ext>
            </a:extLst>
          </p:cNvPr>
          <p:cNvSpPr txBox="1"/>
          <p:nvPr/>
        </p:nvSpPr>
        <p:spPr>
          <a:xfrm>
            <a:off x="4418010" y="2874167"/>
            <a:ext cx="1935023" cy="223045"/>
          </a:xfrm>
          <a:prstGeom prst="rect">
            <a:avLst/>
          </a:prstGeom>
          <a:noFill/>
        </p:spPr>
        <p:txBody>
          <a:bodyPr wrap="square" rtlCol="0">
            <a:spAutoFit/>
          </a:bodyPr>
          <a:lstStyle/>
          <a:p>
            <a:r>
              <a:rPr lang="en-GB" sz="800" dirty="0">
                <a:solidFill>
                  <a:schemeClr val="bg1"/>
                </a:solidFill>
              </a:rPr>
              <a:t>Credit: Andrew J Brown </a:t>
            </a:r>
          </a:p>
        </p:txBody>
      </p:sp>
      <p:pic>
        <p:nvPicPr>
          <p:cNvPr id="5" name="Picture 4" descr="Text&#10;&#10;Description automatically generated">
            <a:extLst>
              <a:ext uri="{FF2B5EF4-FFF2-40B4-BE49-F238E27FC236}">
                <a16:creationId xmlns:a16="http://schemas.microsoft.com/office/drawing/2014/main" id="{BD9FE13D-854B-7107-7033-E6EAAA97681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61637" y="5002709"/>
            <a:ext cx="2086393" cy="866096"/>
          </a:xfrm>
          <a:prstGeom prst="rect">
            <a:avLst/>
          </a:prstGeom>
        </p:spPr>
      </p:pic>
      <p:pic>
        <p:nvPicPr>
          <p:cNvPr id="7" name="Picture 6" descr="A blue and white jellyfish&#10;&#10;Description automatically generated">
            <a:extLst>
              <a:ext uri="{FF2B5EF4-FFF2-40B4-BE49-F238E27FC236}">
                <a16:creationId xmlns:a16="http://schemas.microsoft.com/office/drawing/2014/main" id="{DB056D58-DE6B-9CF1-6E25-208775355DB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42418" y="4547789"/>
            <a:ext cx="1293483" cy="1351420"/>
          </a:xfrm>
          <a:prstGeom prst="rect">
            <a:avLst/>
          </a:prstGeom>
        </p:spPr>
      </p:pic>
    </p:spTree>
    <p:extLst>
      <p:ext uri="{BB962C8B-B14F-4D97-AF65-F5344CB8AC3E}">
        <p14:creationId xmlns:p14="http://schemas.microsoft.com/office/powerpoint/2010/main" val="35817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31D27-F585-4609-AABD-20B1C8D9B6B6}"/>
              </a:ext>
            </a:extLst>
          </p:cNvPr>
          <p:cNvSpPr>
            <a:spLocks noGrp="1"/>
          </p:cNvSpPr>
          <p:nvPr>
            <p:ph type="body" sz="quarter" idx="11"/>
          </p:nvPr>
        </p:nvSpPr>
        <p:spPr>
          <a:xfrm>
            <a:off x="901875" y="3315302"/>
            <a:ext cx="3031298" cy="2356293"/>
          </a:xfrm>
        </p:spPr>
        <p:txBody>
          <a:bodyPr>
            <a:normAutofit/>
          </a:bodyPr>
          <a:lstStyle/>
          <a:p>
            <a:r>
              <a:rPr lang="en-GB" sz="3600" dirty="0">
                <a:latin typeface="+mj-lt"/>
              </a:rPr>
              <a:t>Choose sustainable seafood</a:t>
            </a:r>
          </a:p>
          <a:p>
            <a:endParaRPr lang="en-GB" dirty="0"/>
          </a:p>
        </p:txBody>
      </p:sp>
      <p:sp>
        <p:nvSpPr>
          <p:cNvPr id="3" name="Text Placeholder 2">
            <a:extLst>
              <a:ext uri="{FF2B5EF4-FFF2-40B4-BE49-F238E27FC236}">
                <a16:creationId xmlns:a16="http://schemas.microsoft.com/office/drawing/2014/main" id="{3166112A-7D4F-4E0A-AC7A-5DE6707DF1B2}"/>
              </a:ext>
            </a:extLst>
          </p:cNvPr>
          <p:cNvSpPr>
            <a:spLocks noGrp="1"/>
          </p:cNvSpPr>
          <p:nvPr>
            <p:ph type="body" sz="quarter" idx="12"/>
          </p:nvPr>
        </p:nvSpPr>
        <p:spPr/>
        <p:txBody>
          <a:bodyPr>
            <a:normAutofit/>
          </a:bodyPr>
          <a:lstStyle/>
          <a:p>
            <a:r>
              <a:rPr lang="en-GB" sz="3600" dirty="0">
                <a:latin typeface="+mj-lt"/>
              </a:rPr>
              <a:t>Reduce your plastic footprint</a:t>
            </a:r>
          </a:p>
        </p:txBody>
      </p:sp>
      <p:sp>
        <p:nvSpPr>
          <p:cNvPr id="4" name="Text Placeholder 3">
            <a:extLst>
              <a:ext uri="{FF2B5EF4-FFF2-40B4-BE49-F238E27FC236}">
                <a16:creationId xmlns:a16="http://schemas.microsoft.com/office/drawing/2014/main" id="{EEF5D533-CC73-44B1-ADC6-30ADEB4C0FFF}"/>
              </a:ext>
            </a:extLst>
          </p:cNvPr>
          <p:cNvSpPr>
            <a:spLocks noGrp="1"/>
          </p:cNvSpPr>
          <p:nvPr>
            <p:ph type="body" sz="quarter" idx="13"/>
          </p:nvPr>
        </p:nvSpPr>
        <p:spPr/>
        <p:txBody>
          <a:bodyPr>
            <a:normAutofit/>
          </a:bodyPr>
          <a:lstStyle/>
          <a:p>
            <a:r>
              <a:rPr lang="en-GB" sz="3600" dirty="0">
                <a:latin typeface="+mj-lt"/>
              </a:rPr>
              <a:t>Fun and learning</a:t>
            </a:r>
          </a:p>
        </p:txBody>
      </p:sp>
      <p:pic>
        <p:nvPicPr>
          <p:cNvPr id="13" name="Picture Placeholder 12" descr="A school of fish swimming in the ocean&#10;&#10;Description automatically generated with medium confidence">
            <a:extLst>
              <a:ext uri="{FF2B5EF4-FFF2-40B4-BE49-F238E27FC236}">
                <a16:creationId xmlns:a16="http://schemas.microsoft.com/office/drawing/2014/main" id="{82ED5728-A795-4F47-B20B-046EB3D3BA62}"/>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a:fillRect/>
          </a:stretch>
        </p:blipFill>
        <p:spPr/>
      </p:pic>
      <p:pic>
        <p:nvPicPr>
          <p:cNvPr id="11" name="Picture Placeholder 10" descr="A picture containing ground, person, close&#10;&#10;Description automatically generated">
            <a:extLst>
              <a:ext uri="{FF2B5EF4-FFF2-40B4-BE49-F238E27FC236}">
                <a16:creationId xmlns:a16="http://schemas.microsoft.com/office/drawing/2014/main" id="{4FC16AD7-859B-4EC1-9795-49675172632D}"/>
              </a:ext>
            </a:extLst>
          </p:cNvPr>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rcRect/>
          <a:stretch>
            <a:fillRect/>
          </a:stretch>
        </p:blipFill>
        <p:spPr>
          <a:xfrm>
            <a:off x="4413502" y="828675"/>
            <a:ext cx="3368675" cy="2268538"/>
          </a:xfrm>
        </p:spPr>
      </p:pic>
      <p:pic>
        <p:nvPicPr>
          <p:cNvPr id="9" name="Picture Placeholder 8" descr="A group of people in life vests on a beach&#10;&#10;Description automatically generated with medium confidence">
            <a:extLst>
              <a:ext uri="{FF2B5EF4-FFF2-40B4-BE49-F238E27FC236}">
                <a16:creationId xmlns:a16="http://schemas.microsoft.com/office/drawing/2014/main" id="{7C1E79E2-856A-4269-BD4E-917FE63F193D}"/>
              </a:ext>
            </a:extLst>
          </p:cNvPr>
          <p:cNvPicPr>
            <a:picLocks noGrp="1" noChangeAspect="1"/>
          </p:cNvPicPr>
          <p:nvPr>
            <p:ph type="pic" sz="quarter" idx="16"/>
          </p:nvPr>
        </p:nvPicPr>
        <p:blipFill>
          <a:blip r:embed="rId5" cstate="email">
            <a:extLst>
              <a:ext uri="{28A0092B-C50C-407E-A947-70E740481C1C}">
                <a14:useLocalDpi xmlns:a14="http://schemas.microsoft.com/office/drawing/2010/main" val="0"/>
              </a:ext>
            </a:extLst>
          </a:blip>
          <a:srcRect/>
          <a:stretch>
            <a:fillRect/>
          </a:stretch>
        </p:blipFill>
        <p:spPr/>
      </p:pic>
      <p:sp>
        <p:nvSpPr>
          <p:cNvPr id="8" name="TextBox 7">
            <a:extLst>
              <a:ext uri="{FF2B5EF4-FFF2-40B4-BE49-F238E27FC236}">
                <a16:creationId xmlns:a16="http://schemas.microsoft.com/office/drawing/2014/main" id="{2DA4A45D-E675-4DF0-A6D0-3EA545622AB1}"/>
              </a:ext>
            </a:extLst>
          </p:cNvPr>
          <p:cNvSpPr txBox="1"/>
          <p:nvPr/>
        </p:nvSpPr>
        <p:spPr>
          <a:xfrm>
            <a:off x="763586" y="2862719"/>
            <a:ext cx="1343025" cy="215444"/>
          </a:xfrm>
          <a:prstGeom prst="rect">
            <a:avLst/>
          </a:prstGeom>
          <a:noFill/>
        </p:spPr>
        <p:txBody>
          <a:bodyPr wrap="square" rtlCol="0">
            <a:spAutoFit/>
          </a:bodyPr>
          <a:lstStyle/>
          <a:p>
            <a:r>
              <a:rPr lang="en-GB" sz="800" dirty="0">
                <a:solidFill>
                  <a:schemeClr val="bg1"/>
                </a:solidFill>
              </a:rPr>
              <a:t>Credit: MSC</a:t>
            </a:r>
          </a:p>
        </p:txBody>
      </p:sp>
      <p:sp>
        <p:nvSpPr>
          <p:cNvPr id="10" name="TextBox 9">
            <a:extLst>
              <a:ext uri="{FF2B5EF4-FFF2-40B4-BE49-F238E27FC236}">
                <a16:creationId xmlns:a16="http://schemas.microsoft.com/office/drawing/2014/main" id="{BB80AF99-8167-4B24-87F1-EF14CA2E8A70}"/>
              </a:ext>
            </a:extLst>
          </p:cNvPr>
          <p:cNvSpPr txBox="1"/>
          <p:nvPr/>
        </p:nvSpPr>
        <p:spPr>
          <a:xfrm>
            <a:off x="4430711" y="2868265"/>
            <a:ext cx="1792668" cy="215444"/>
          </a:xfrm>
          <a:prstGeom prst="rect">
            <a:avLst/>
          </a:prstGeom>
          <a:noFill/>
        </p:spPr>
        <p:txBody>
          <a:bodyPr wrap="square" rtlCol="0">
            <a:spAutoFit/>
          </a:bodyPr>
          <a:lstStyle/>
          <a:p>
            <a:r>
              <a:rPr lang="en-GB" sz="800" dirty="0">
                <a:solidFill>
                  <a:schemeClr val="bg1"/>
                </a:solidFill>
              </a:rPr>
              <a:t>Credit: Billy Barraclough </a:t>
            </a:r>
          </a:p>
        </p:txBody>
      </p:sp>
      <p:sp>
        <p:nvSpPr>
          <p:cNvPr id="12" name="TextBox 11">
            <a:extLst>
              <a:ext uri="{FF2B5EF4-FFF2-40B4-BE49-F238E27FC236}">
                <a16:creationId xmlns:a16="http://schemas.microsoft.com/office/drawing/2014/main" id="{553C803B-FF10-482E-BF2D-DE901BB09429}"/>
              </a:ext>
            </a:extLst>
          </p:cNvPr>
          <p:cNvSpPr txBox="1"/>
          <p:nvPr/>
        </p:nvSpPr>
        <p:spPr>
          <a:xfrm>
            <a:off x="8088311" y="2877790"/>
            <a:ext cx="1888202" cy="215444"/>
          </a:xfrm>
          <a:prstGeom prst="rect">
            <a:avLst/>
          </a:prstGeom>
          <a:noFill/>
        </p:spPr>
        <p:txBody>
          <a:bodyPr wrap="square" rtlCol="0">
            <a:spAutoFit/>
          </a:bodyPr>
          <a:lstStyle/>
          <a:p>
            <a:r>
              <a:rPr lang="en-GB" sz="800" dirty="0">
                <a:solidFill>
                  <a:schemeClr val="bg1"/>
                </a:solidFill>
              </a:rPr>
              <a:t>Credit: Billy Barraclough </a:t>
            </a:r>
          </a:p>
        </p:txBody>
      </p:sp>
      <p:pic>
        <p:nvPicPr>
          <p:cNvPr id="5" name="Picture 4" descr="Text&#10;&#10;Description automatically generated">
            <a:extLst>
              <a:ext uri="{FF2B5EF4-FFF2-40B4-BE49-F238E27FC236}">
                <a16:creationId xmlns:a16="http://schemas.microsoft.com/office/drawing/2014/main" id="{2011C190-3506-65A6-CF22-B70C3714ED1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61637" y="5002709"/>
            <a:ext cx="2086393" cy="866096"/>
          </a:xfrm>
          <a:prstGeom prst="rect">
            <a:avLst/>
          </a:prstGeom>
        </p:spPr>
      </p:pic>
    </p:spTree>
    <p:extLst>
      <p:ext uri="{BB962C8B-B14F-4D97-AF65-F5344CB8AC3E}">
        <p14:creationId xmlns:p14="http://schemas.microsoft.com/office/powerpoint/2010/main" val="39760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99DBD-A038-4FC9-940A-A3D8D578A499}"/>
              </a:ext>
            </a:extLst>
          </p:cNvPr>
          <p:cNvSpPr>
            <a:spLocks noGrp="1"/>
          </p:cNvSpPr>
          <p:nvPr>
            <p:ph type="body" sz="quarter" idx="10"/>
          </p:nvPr>
        </p:nvSpPr>
        <p:spPr/>
        <p:txBody>
          <a:bodyPr>
            <a:normAutofit/>
          </a:bodyPr>
          <a:lstStyle/>
          <a:p>
            <a:pPr marL="0" indent="0">
              <a:buNone/>
            </a:pPr>
            <a:r>
              <a:rPr lang="en-GB" dirty="0"/>
              <a:t>Our Sea Champion volunteers are at the heart of what we do. They give their time and help to achieve our ocean goals</a:t>
            </a:r>
          </a:p>
        </p:txBody>
      </p:sp>
      <p:sp>
        <p:nvSpPr>
          <p:cNvPr id="3" name="Text Placeholder 2">
            <a:extLst>
              <a:ext uri="{FF2B5EF4-FFF2-40B4-BE49-F238E27FC236}">
                <a16:creationId xmlns:a16="http://schemas.microsoft.com/office/drawing/2014/main" id="{A3A82A16-9E5D-4EBE-81B0-9B4C8CA460E3}"/>
              </a:ext>
            </a:extLst>
          </p:cNvPr>
          <p:cNvSpPr>
            <a:spLocks noGrp="1"/>
          </p:cNvSpPr>
          <p:nvPr>
            <p:ph type="body" sz="quarter" idx="11"/>
          </p:nvPr>
        </p:nvSpPr>
        <p:spPr/>
        <p:txBody>
          <a:bodyPr>
            <a:normAutofit/>
          </a:bodyPr>
          <a:lstStyle/>
          <a:p>
            <a:pPr marL="0" indent="0">
              <a:buNone/>
            </a:pPr>
            <a:r>
              <a:rPr lang="en-GB" sz="6600" dirty="0">
                <a:latin typeface="+mj-lt"/>
              </a:rPr>
              <a:t>Be a Sea Champion</a:t>
            </a:r>
          </a:p>
        </p:txBody>
      </p:sp>
      <p:pic>
        <p:nvPicPr>
          <p:cNvPr id="4" name="Picture 3" descr="Text&#10;&#10;Description automatically generated">
            <a:extLst>
              <a:ext uri="{FF2B5EF4-FFF2-40B4-BE49-F238E27FC236}">
                <a16:creationId xmlns:a16="http://schemas.microsoft.com/office/drawing/2014/main" id="{60071695-36E0-7EA7-EE43-6798104D7A1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36888" y="5775178"/>
            <a:ext cx="2086393" cy="866096"/>
          </a:xfrm>
          <a:prstGeom prst="rect">
            <a:avLst/>
          </a:prstGeom>
        </p:spPr>
      </p:pic>
      <p:pic>
        <p:nvPicPr>
          <p:cNvPr id="10" name="Picture 9" descr="A group of men holding fishing poles&#10;&#10;Description automatically generated">
            <a:extLst>
              <a:ext uri="{FF2B5EF4-FFF2-40B4-BE49-F238E27FC236}">
                <a16:creationId xmlns:a16="http://schemas.microsoft.com/office/drawing/2014/main" id="{0ADDA2BB-5265-5032-C733-536ACF76303A}"/>
              </a:ext>
            </a:extLst>
          </p:cNvPr>
          <p:cNvPicPr>
            <a:picLocks noChangeAspect="1"/>
          </p:cNvPicPr>
          <p:nvPr/>
        </p:nvPicPr>
        <p:blipFill>
          <a:blip r:embed="rId4" cstate="email">
            <a:extLst>
              <a:ext uri="{28A0092B-C50C-407E-A947-70E740481C1C}">
                <a14:useLocalDpi xmlns:a14="http://schemas.microsoft.com/office/drawing/2010/main" val="0"/>
              </a:ext>
            </a:extLst>
          </a:blip>
          <a:srcRect b="-46"/>
          <a:stretch/>
        </p:blipFill>
        <p:spPr>
          <a:xfrm>
            <a:off x="-155766" y="0"/>
            <a:ext cx="4484318" cy="6858000"/>
          </a:xfrm>
          <a:prstGeom prst="rect">
            <a:avLst/>
          </a:prstGeom>
        </p:spPr>
      </p:pic>
      <p:sp>
        <p:nvSpPr>
          <p:cNvPr id="11" name="TextBox 10">
            <a:extLst>
              <a:ext uri="{FF2B5EF4-FFF2-40B4-BE49-F238E27FC236}">
                <a16:creationId xmlns:a16="http://schemas.microsoft.com/office/drawing/2014/main" id="{67EAE373-5B2C-FECF-DDFD-56C70C8247D1}"/>
              </a:ext>
            </a:extLst>
          </p:cNvPr>
          <p:cNvSpPr txBox="1"/>
          <p:nvPr/>
        </p:nvSpPr>
        <p:spPr>
          <a:xfrm>
            <a:off x="126442" y="161750"/>
            <a:ext cx="2748404" cy="246221"/>
          </a:xfrm>
          <a:prstGeom prst="rect">
            <a:avLst/>
          </a:prstGeom>
          <a:noFill/>
        </p:spPr>
        <p:txBody>
          <a:bodyPr wrap="square" rtlCol="0">
            <a:spAutoFit/>
          </a:bodyPr>
          <a:lstStyle/>
          <a:p>
            <a:r>
              <a:rPr lang="en-GB" sz="1000" i="1" dirty="0">
                <a:solidFill>
                  <a:schemeClr val="bg1"/>
                </a:solidFill>
              </a:rPr>
              <a:t>Image Credit – Jack Donavan </a:t>
            </a:r>
            <a:endParaRPr lang="en-GB" dirty="0"/>
          </a:p>
        </p:txBody>
      </p:sp>
    </p:spTree>
    <p:extLst>
      <p:ext uri="{BB962C8B-B14F-4D97-AF65-F5344CB8AC3E}">
        <p14:creationId xmlns:p14="http://schemas.microsoft.com/office/powerpoint/2010/main" val="317877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3CB87B-1D5C-42CF-AA56-E1F284A222D7}"/>
              </a:ext>
            </a:extLst>
          </p:cNvPr>
          <p:cNvSpPr>
            <a:spLocks noGrp="1"/>
          </p:cNvSpPr>
          <p:nvPr>
            <p:ph type="body" sz="quarter" idx="11"/>
          </p:nvPr>
        </p:nvSpPr>
        <p:spPr/>
        <p:txBody>
          <a:bodyPr>
            <a:normAutofit/>
          </a:bodyPr>
          <a:lstStyle/>
          <a:p>
            <a:r>
              <a:rPr lang="en-GB" dirty="0">
                <a:latin typeface="+mj-lt"/>
              </a:rPr>
              <a:t>Beachwatch and Source2Sea</a:t>
            </a:r>
          </a:p>
          <a:p>
            <a:r>
              <a:rPr lang="en-GB" dirty="0"/>
              <a:t>Join a litter clean and survey.</a:t>
            </a:r>
          </a:p>
        </p:txBody>
      </p:sp>
      <p:sp>
        <p:nvSpPr>
          <p:cNvPr id="3" name="Text Placeholder 2">
            <a:extLst>
              <a:ext uri="{FF2B5EF4-FFF2-40B4-BE49-F238E27FC236}">
                <a16:creationId xmlns:a16="http://schemas.microsoft.com/office/drawing/2014/main" id="{E9F3763D-96ED-49CB-A4E1-702FE421CA49}"/>
              </a:ext>
            </a:extLst>
          </p:cNvPr>
          <p:cNvSpPr>
            <a:spLocks noGrp="1"/>
          </p:cNvSpPr>
          <p:nvPr>
            <p:ph type="body" sz="quarter" idx="12"/>
          </p:nvPr>
        </p:nvSpPr>
        <p:spPr/>
        <p:txBody>
          <a:bodyPr/>
          <a:lstStyle/>
          <a:p>
            <a:r>
              <a:rPr lang="en-GB" dirty="0">
                <a:latin typeface="+mj-lt"/>
              </a:rPr>
              <a:t>Ocean Voice</a:t>
            </a:r>
          </a:p>
          <a:p>
            <a:r>
              <a:rPr lang="en-GB" dirty="0"/>
              <a:t>Speak up for our ocean.</a:t>
            </a:r>
            <a:endParaRPr lang="en-GB" dirty="0">
              <a:latin typeface="+mj-lt"/>
            </a:endParaRPr>
          </a:p>
        </p:txBody>
      </p:sp>
      <p:sp>
        <p:nvSpPr>
          <p:cNvPr id="4" name="Text Placeholder 3">
            <a:extLst>
              <a:ext uri="{FF2B5EF4-FFF2-40B4-BE49-F238E27FC236}">
                <a16:creationId xmlns:a16="http://schemas.microsoft.com/office/drawing/2014/main" id="{26870D18-A0E5-4D56-B5DB-82FBEA978C7E}"/>
              </a:ext>
            </a:extLst>
          </p:cNvPr>
          <p:cNvSpPr>
            <a:spLocks noGrp="1"/>
          </p:cNvSpPr>
          <p:nvPr>
            <p:ph type="body" sz="quarter" idx="13"/>
          </p:nvPr>
        </p:nvSpPr>
        <p:spPr/>
        <p:txBody>
          <a:bodyPr>
            <a:normAutofit fontScale="92500"/>
          </a:bodyPr>
          <a:lstStyle/>
          <a:p>
            <a:r>
              <a:rPr lang="en-GB" dirty="0">
                <a:latin typeface="+mj-lt"/>
              </a:rPr>
              <a:t>Citizen Science</a:t>
            </a:r>
          </a:p>
          <a:p>
            <a:r>
              <a:rPr lang="en-GB" dirty="0"/>
              <a:t>Big Seaweed Search</a:t>
            </a:r>
          </a:p>
          <a:p>
            <a:r>
              <a:rPr lang="en-GB" dirty="0"/>
              <a:t>Wildlife sightings</a:t>
            </a:r>
          </a:p>
          <a:p>
            <a:r>
              <a:rPr lang="en-GB" dirty="0"/>
              <a:t>Microplastic surveys </a:t>
            </a:r>
          </a:p>
          <a:p>
            <a:r>
              <a:rPr lang="en-GB" dirty="0"/>
              <a:t>Seasearch</a:t>
            </a:r>
          </a:p>
        </p:txBody>
      </p:sp>
      <p:pic>
        <p:nvPicPr>
          <p:cNvPr id="13" name="Picture Placeholder 12" descr="A picture containing ground, outdoor, sky, person&#10;&#10;Description automatically generated">
            <a:extLst>
              <a:ext uri="{FF2B5EF4-FFF2-40B4-BE49-F238E27FC236}">
                <a16:creationId xmlns:a16="http://schemas.microsoft.com/office/drawing/2014/main" id="{D8A816D7-71E8-48DE-B3CC-7C5F7B8F45B9}"/>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a:fillRect/>
          </a:stretch>
        </p:blipFill>
        <p:spPr>
          <a:xfrm>
            <a:off x="763588" y="838200"/>
            <a:ext cx="3368675" cy="2268538"/>
          </a:xfrm>
        </p:spPr>
      </p:pic>
      <p:pic>
        <p:nvPicPr>
          <p:cNvPr id="11" name="Picture Placeholder 10" descr="A seal swimming in the water&#10;&#10;Description automatically generated with medium confidence">
            <a:extLst>
              <a:ext uri="{FF2B5EF4-FFF2-40B4-BE49-F238E27FC236}">
                <a16:creationId xmlns:a16="http://schemas.microsoft.com/office/drawing/2014/main" id="{BA3C04D5-4A80-4EE1-963E-13B769FDA1A6}"/>
              </a:ext>
            </a:extLst>
          </p:cNvPr>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rcRect/>
          <a:stretch>
            <a:fillRect/>
          </a:stretch>
        </p:blipFill>
        <p:spPr>
          <a:xfrm>
            <a:off x="4413502" y="828675"/>
            <a:ext cx="3368675" cy="2268538"/>
          </a:xfrm>
        </p:spPr>
      </p:pic>
      <p:pic>
        <p:nvPicPr>
          <p:cNvPr id="9" name="Picture Placeholder 8" descr="A picture containing plant, willow&#10;&#10;Description automatically generated">
            <a:extLst>
              <a:ext uri="{FF2B5EF4-FFF2-40B4-BE49-F238E27FC236}">
                <a16:creationId xmlns:a16="http://schemas.microsoft.com/office/drawing/2014/main" id="{A4936997-55C8-41BA-A277-4129B7A824CF}"/>
              </a:ext>
            </a:extLst>
          </p:cNvPr>
          <p:cNvPicPr>
            <a:picLocks noGrp="1" noChangeAspect="1"/>
          </p:cNvPicPr>
          <p:nvPr>
            <p:ph type="pic" sz="quarter" idx="16"/>
          </p:nvPr>
        </p:nvPicPr>
        <p:blipFill>
          <a:blip r:embed="rId5" cstate="email">
            <a:extLst>
              <a:ext uri="{28A0092B-C50C-407E-A947-70E740481C1C}">
                <a14:useLocalDpi xmlns:a14="http://schemas.microsoft.com/office/drawing/2010/main" val="0"/>
              </a:ext>
            </a:extLst>
          </a:blip>
          <a:srcRect/>
          <a:stretch>
            <a:fillRect/>
          </a:stretch>
        </p:blipFill>
        <p:spPr>
          <a:xfrm>
            <a:off x="8050214" y="824696"/>
            <a:ext cx="3368675" cy="2268538"/>
          </a:xfrm>
        </p:spPr>
      </p:pic>
      <p:sp>
        <p:nvSpPr>
          <p:cNvPr id="8" name="TextBox 7">
            <a:extLst>
              <a:ext uri="{FF2B5EF4-FFF2-40B4-BE49-F238E27FC236}">
                <a16:creationId xmlns:a16="http://schemas.microsoft.com/office/drawing/2014/main" id="{699ABCC4-3FD3-4043-B68A-8343CC53128F}"/>
              </a:ext>
            </a:extLst>
          </p:cNvPr>
          <p:cNvSpPr txBox="1"/>
          <p:nvPr/>
        </p:nvSpPr>
        <p:spPr>
          <a:xfrm>
            <a:off x="773111" y="2872244"/>
            <a:ext cx="1343025" cy="215444"/>
          </a:xfrm>
          <a:prstGeom prst="rect">
            <a:avLst/>
          </a:prstGeom>
          <a:noFill/>
        </p:spPr>
        <p:txBody>
          <a:bodyPr wrap="square" rtlCol="0">
            <a:spAutoFit/>
          </a:bodyPr>
          <a:lstStyle/>
          <a:p>
            <a:r>
              <a:rPr lang="en-GB" sz="800" dirty="0">
                <a:solidFill>
                  <a:schemeClr val="bg1"/>
                </a:solidFill>
              </a:rPr>
              <a:t>Credit: Aled </a:t>
            </a:r>
            <a:r>
              <a:rPr lang="en-GB" sz="800" dirty="0" err="1">
                <a:solidFill>
                  <a:schemeClr val="bg1"/>
                </a:solidFill>
              </a:rPr>
              <a:t>Llwelyn</a:t>
            </a:r>
            <a:r>
              <a:rPr lang="en-GB" sz="800" dirty="0">
                <a:solidFill>
                  <a:schemeClr val="bg1"/>
                </a:solidFill>
              </a:rPr>
              <a:t> </a:t>
            </a:r>
          </a:p>
        </p:txBody>
      </p:sp>
      <p:sp>
        <p:nvSpPr>
          <p:cNvPr id="10" name="TextBox 9">
            <a:extLst>
              <a:ext uri="{FF2B5EF4-FFF2-40B4-BE49-F238E27FC236}">
                <a16:creationId xmlns:a16="http://schemas.microsoft.com/office/drawing/2014/main" id="{502DBD1A-94C6-4DD8-AF92-0572382565F8}"/>
              </a:ext>
            </a:extLst>
          </p:cNvPr>
          <p:cNvSpPr txBox="1"/>
          <p:nvPr/>
        </p:nvSpPr>
        <p:spPr>
          <a:xfrm>
            <a:off x="4428875" y="2891294"/>
            <a:ext cx="1343025" cy="215444"/>
          </a:xfrm>
          <a:prstGeom prst="rect">
            <a:avLst/>
          </a:prstGeom>
          <a:noFill/>
        </p:spPr>
        <p:txBody>
          <a:bodyPr wrap="square" rtlCol="0">
            <a:spAutoFit/>
          </a:bodyPr>
          <a:lstStyle/>
          <a:p>
            <a:r>
              <a:rPr lang="en-GB" sz="800" dirty="0">
                <a:solidFill>
                  <a:schemeClr val="bg1"/>
                </a:solidFill>
              </a:rPr>
              <a:t>Credit: Mark Kirkland</a:t>
            </a:r>
          </a:p>
        </p:txBody>
      </p:sp>
      <p:sp>
        <p:nvSpPr>
          <p:cNvPr id="12" name="TextBox 11">
            <a:extLst>
              <a:ext uri="{FF2B5EF4-FFF2-40B4-BE49-F238E27FC236}">
                <a16:creationId xmlns:a16="http://schemas.microsoft.com/office/drawing/2014/main" id="{1EE7DCFB-A196-40BB-9588-6A24D2E191C3}"/>
              </a:ext>
            </a:extLst>
          </p:cNvPr>
          <p:cNvSpPr txBox="1"/>
          <p:nvPr/>
        </p:nvSpPr>
        <p:spPr>
          <a:xfrm>
            <a:off x="8053891" y="2879917"/>
            <a:ext cx="1343025" cy="215444"/>
          </a:xfrm>
          <a:prstGeom prst="rect">
            <a:avLst/>
          </a:prstGeom>
          <a:noFill/>
        </p:spPr>
        <p:txBody>
          <a:bodyPr wrap="square" rtlCol="0">
            <a:spAutoFit/>
          </a:bodyPr>
          <a:lstStyle/>
          <a:p>
            <a:r>
              <a:rPr lang="en-GB" sz="800" dirty="0">
                <a:solidFill>
                  <a:schemeClr val="bg1"/>
                </a:solidFill>
              </a:rPr>
              <a:t>Credit: Mark Kirkland</a:t>
            </a:r>
          </a:p>
        </p:txBody>
      </p:sp>
    </p:spTree>
    <p:extLst>
      <p:ext uri="{BB962C8B-B14F-4D97-AF65-F5344CB8AC3E}">
        <p14:creationId xmlns:p14="http://schemas.microsoft.com/office/powerpoint/2010/main" val="20610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011F5F-9443-4795-A2C4-1D02856D5DA4}"/>
              </a:ext>
            </a:extLst>
          </p:cNvPr>
          <p:cNvSpPr>
            <a:spLocks noGrp="1"/>
          </p:cNvSpPr>
          <p:nvPr>
            <p:ph type="body" sz="quarter" idx="11"/>
          </p:nvPr>
        </p:nvSpPr>
        <p:spPr/>
        <p:txBody>
          <a:bodyPr/>
          <a:lstStyle/>
          <a:p>
            <a:pPr marL="0" indent="0">
              <a:buNone/>
            </a:pPr>
            <a:r>
              <a:rPr lang="en-GB" dirty="0"/>
              <a:t>Follow us on social media.</a:t>
            </a:r>
          </a:p>
          <a:p>
            <a:pPr marL="0" indent="0">
              <a:buNone/>
            </a:pPr>
            <a:endParaRPr lang="en-GB" dirty="0"/>
          </a:p>
          <a:p>
            <a:pPr marL="0" indent="0">
              <a:buNone/>
            </a:pPr>
            <a:endParaRPr lang="en-GB" dirty="0"/>
          </a:p>
          <a:p>
            <a:pPr marL="0" indent="0">
              <a:buNone/>
            </a:pPr>
            <a:r>
              <a:rPr lang="en-GB" dirty="0"/>
              <a:t>Sign up for emails on our website</a:t>
            </a:r>
          </a:p>
          <a:p>
            <a:pPr marL="0" indent="0">
              <a:buNone/>
            </a:pPr>
            <a:r>
              <a:rPr lang="en-GB" dirty="0"/>
              <a:t>www.mcsuk.org</a:t>
            </a:r>
          </a:p>
        </p:txBody>
      </p:sp>
      <p:sp>
        <p:nvSpPr>
          <p:cNvPr id="3" name="Text Placeholder 2">
            <a:extLst>
              <a:ext uri="{FF2B5EF4-FFF2-40B4-BE49-F238E27FC236}">
                <a16:creationId xmlns:a16="http://schemas.microsoft.com/office/drawing/2014/main" id="{EECFAC15-1683-46F6-A79F-997E3AC13F33}"/>
              </a:ext>
            </a:extLst>
          </p:cNvPr>
          <p:cNvSpPr>
            <a:spLocks noGrp="1"/>
          </p:cNvSpPr>
          <p:nvPr>
            <p:ph type="body" sz="quarter" idx="13"/>
          </p:nvPr>
        </p:nvSpPr>
        <p:spPr/>
        <p:txBody>
          <a:bodyPr/>
          <a:lstStyle/>
          <a:p>
            <a:r>
              <a:rPr lang="en-GB" dirty="0"/>
              <a:t>Follow us</a:t>
            </a:r>
          </a:p>
        </p:txBody>
      </p:sp>
      <p:pic>
        <p:nvPicPr>
          <p:cNvPr id="5" name="Graphic 4">
            <a:extLst>
              <a:ext uri="{FF2B5EF4-FFF2-40B4-BE49-F238E27FC236}">
                <a16:creationId xmlns:a16="http://schemas.microsoft.com/office/drawing/2014/main" id="{374710A1-1A21-403F-99A2-AEE1BE77C1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838" y="2939181"/>
            <a:ext cx="276225" cy="600075"/>
          </a:xfrm>
          <a:prstGeom prst="rect">
            <a:avLst/>
          </a:prstGeom>
        </p:spPr>
      </p:pic>
      <p:pic>
        <p:nvPicPr>
          <p:cNvPr id="7" name="Graphic 6">
            <a:extLst>
              <a:ext uri="{FF2B5EF4-FFF2-40B4-BE49-F238E27FC236}">
                <a16:creationId xmlns:a16="http://schemas.microsoft.com/office/drawing/2014/main" id="{B1D6ACCC-8175-47A4-A380-39E0FF2E30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0276" y="3001093"/>
            <a:ext cx="581025" cy="476250"/>
          </a:xfrm>
          <a:prstGeom prst="rect">
            <a:avLst/>
          </a:prstGeom>
        </p:spPr>
      </p:pic>
      <p:pic>
        <p:nvPicPr>
          <p:cNvPr id="9" name="Graphic 8">
            <a:extLst>
              <a:ext uri="{FF2B5EF4-FFF2-40B4-BE49-F238E27FC236}">
                <a16:creationId xmlns:a16="http://schemas.microsoft.com/office/drawing/2014/main" id="{93E4EE02-92AD-4340-ABBC-29506E35A2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38515" y="2967755"/>
            <a:ext cx="542925" cy="542925"/>
          </a:xfrm>
          <a:prstGeom prst="rect">
            <a:avLst/>
          </a:prstGeom>
        </p:spPr>
      </p:pic>
      <p:pic>
        <p:nvPicPr>
          <p:cNvPr id="11" name="Graphic 10">
            <a:extLst>
              <a:ext uri="{FF2B5EF4-FFF2-40B4-BE49-F238E27FC236}">
                <a16:creationId xmlns:a16="http://schemas.microsoft.com/office/drawing/2014/main" id="{52AFDC13-5742-4002-900D-44F27123B3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93609" y="3001093"/>
            <a:ext cx="666750" cy="466725"/>
          </a:xfrm>
          <a:prstGeom prst="rect">
            <a:avLst/>
          </a:prstGeom>
        </p:spPr>
      </p:pic>
      <p:pic>
        <p:nvPicPr>
          <p:cNvPr id="6" name="Picture 5" descr="A body of water with rocks and plants around it&#10;&#10;Description automatically generated with low confidence">
            <a:extLst>
              <a:ext uri="{FF2B5EF4-FFF2-40B4-BE49-F238E27FC236}">
                <a16:creationId xmlns:a16="http://schemas.microsoft.com/office/drawing/2014/main" id="{51572CE7-3FE0-48A2-A67F-F7E41514358D}"/>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8172450" y="0"/>
            <a:ext cx="4019550" cy="6858000"/>
          </a:xfrm>
          <a:prstGeom prst="rect">
            <a:avLst/>
          </a:prstGeom>
        </p:spPr>
      </p:pic>
      <p:sp>
        <p:nvSpPr>
          <p:cNvPr id="10" name="TextBox 9">
            <a:extLst>
              <a:ext uri="{FF2B5EF4-FFF2-40B4-BE49-F238E27FC236}">
                <a16:creationId xmlns:a16="http://schemas.microsoft.com/office/drawing/2014/main" id="{9BD4C5BE-7D73-44AA-8F29-1CC731972FC9}"/>
              </a:ext>
            </a:extLst>
          </p:cNvPr>
          <p:cNvSpPr txBox="1"/>
          <p:nvPr/>
        </p:nvSpPr>
        <p:spPr>
          <a:xfrm>
            <a:off x="8172450" y="6642556"/>
            <a:ext cx="2895600" cy="215444"/>
          </a:xfrm>
          <a:prstGeom prst="rect">
            <a:avLst/>
          </a:prstGeom>
          <a:noFill/>
        </p:spPr>
        <p:txBody>
          <a:bodyPr wrap="square" rtlCol="0">
            <a:spAutoFit/>
          </a:bodyPr>
          <a:lstStyle/>
          <a:p>
            <a:r>
              <a:rPr lang="en-GB" sz="800" dirty="0">
                <a:solidFill>
                  <a:schemeClr val="bg1"/>
                </a:solidFill>
              </a:rPr>
              <a:t>Credit: Kirsty Andrews</a:t>
            </a:r>
          </a:p>
        </p:txBody>
      </p:sp>
      <p:pic>
        <p:nvPicPr>
          <p:cNvPr id="8" name="Picture 7" descr="A colorful jellyfish with long tentacles&#10;&#10;Description automatically generated">
            <a:extLst>
              <a:ext uri="{FF2B5EF4-FFF2-40B4-BE49-F238E27FC236}">
                <a16:creationId xmlns:a16="http://schemas.microsoft.com/office/drawing/2014/main" id="{943B8E35-340E-081E-063E-CBA21ED58D10}"/>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740065" y="1011607"/>
            <a:ext cx="2974823" cy="2668044"/>
          </a:xfrm>
          <a:prstGeom prst="rect">
            <a:avLst/>
          </a:prstGeom>
        </p:spPr>
      </p:pic>
    </p:spTree>
    <p:extLst>
      <p:ext uri="{BB962C8B-B14F-4D97-AF65-F5344CB8AC3E}">
        <p14:creationId xmlns:p14="http://schemas.microsoft.com/office/powerpoint/2010/main" val="358789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20387-64F5-92A1-A22E-3B91AD813438}"/>
              </a:ext>
            </a:extLst>
          </p:cNvPr>
          <p:cNvSpPr>
            <a:spLocks noGrp="1"/>
          </p:cNvSpPr>
          <p:nvPr>
            <p:ph type="body" sz="quarter" idx="10"/>
          </p:nvPr>
        </p:nvSpPr>
        <p:spPr/>
        <p:txBody>
          <a:bodyPr/>
          <a:lstStyle/>
          <a:p>
            <a:endParaRPr lang="en-GB" dirty="0"/>
          </a:p>
        </p:txBody>
      </p:sp>
      <p:pic>
        <p:nvPicPr>
          <p:cNvPr id="4" name="Picture 3" descr="A seal swimming in the water&#10;&#10;Description automatically generated">
            <a:extLst>
              <a:ext uri="{FF2B5EF4-FFF2-40B4-BE49-F238E27FC236}">
                <a16:creationId xmlns:a16="http://schemas.microsoft.com/office/drawing/2014/main" id="{18CF67A9-829A-10B2-5DC1-59FDC1A15A9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0"/>
            <a:ext cx="8204200" cy="6980129"/>
          </a:xfrm>
          <a:prstGeom prst="rect">
            <a:avLst/>
          </a:prstGeom>
        </p:spPr>
      </p:pic>
      <p:sp>
        <p:nvSpPr>
          <p:cNvPr id="5" name="Text Placeholder 2">
            <a:extLst>
              <a:ext uri="{FF2B5EF4-FFF2-40B4-BE49-F238E27FC236}">
                <a16:creationId xmlns:a16="http://schemas.microsoft.com/office/drawing/2014/main" id="{35ADC2ED-A305-0CA5-EF03-2D9436D28EF1}"/>
              </a:ext>
            </a:extLst>
          </p:cNvPr>
          <p:cNvSpPr txBox="1">
            <a:spLocks/>
          </p:cNvSpPr>
          <p:nvPr/>
        </p:nvSpPr>
        <p:spPr>
          <a:xfrm>
            <a:off x="8694738" y="1473635"/>
            <a:ext cx="2927350" cy="271175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For more information about how to </a:t>
            </a:r>
            <a:r>
              <a:rPr lang="en-GB" sz="2400" b="1" dirty="0"/>
              <a:t>get involved </a:t>
            </a:r>
            <a:r>
              <a:rPr lang="en-GB" sz="2400" dirty="0"/>
              <a:t>visit:</a:t>
            </a:r>
          </a:p>
          <a:p>
            <a:pPr marL="0" indent="0">
              <a:buNone/>
            </a:pPr>
            <a:r>
              <a:rPr lang="en-GB" sz="2400" dirty="0"/>
              <a:t>www.mcsuk.org</a:t>
            </a:r>
          </a:p>
        </p:txBody>
      </p:sp>
      <p:pic>
        <p:nvPicPr>
          <p:cNvPr id="6" name="Picture 5" descr="A qr code with a few black squares&#10;&#10;Description automatically generated">
            <a:extLst>
              <a:ext uri="{FF2B5EF4-FFF2-40B4-BE49-F238E27FC236}">
                <a16:creationId xmlns:a16="http://schemas.microsoft.com/office/drawing/2014/main" id="{0598D2E1-F582-04D4-2281-2CFE37593CD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67788" y="3752850"/>
            <a:ext cx="2381250" cy="2381250"/>
          </a:xfrm>
          <a:prstGeom prst="rect">
            <a:avLst/>
          </a:prstGeom>
        </p:spPr>
      </p:pic>
      <p:sp>
        <p:nvSpPr>
          <p:cNvPr id="7" name="Title 1">
            <a:extLst>
              <a:ext uri="{FF2B5EF4-FFF2-40B4-BE49-F238E27FC236}">
                <a16:creationId xmlns:a16="http://schemas.microsoft.com/office/drawing/2014/main" id="{6B4417B5-8A5A-A396-4070-440B96139A63}"/>
              </a:ext>
            </a:extLst>
          </p:cNvPr>
          <p:cNvSpPr txBox="1">
            <a:spLocks/>
          </p:cNvSpPr>
          <p:nvPr/>
        </p:nvSpPr>
        <p:spPr>
          <a:xfrm>
            <a:off x="3659188" y="5420804"/>
            <a:ext cx="4350152" cy="9310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Thank you!</a:t>
            </a:r>
          </a:p>
        </p:txBody>
      </p:sp>
      <p:pic>
        <p:nvPicPr>
          <p:cNvPr id="9" name="Picture 8" descr="A cartoon of a bird&#10;&#10;Description automatically generated">
            <a:extLst>
              <a:ext uri="{FF2B5EF4-FFF2-40B4-BE49-F238E27FC236}">
                <a16:creationId xmlns:a16="http://schemas.microsoft.com/office/drawing/2014/main" id="{8E8D25A6-389B-92F5-BB11-B70C643C54A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064620" y="438411"/>
            <a:ext cx="1860116" cy="1860116"/>
          </a:xfrm>
          <a:prstGeom prst="rect">
            <a:avLst/>
          </a:prstGeom>
        </p:spPr>
      </p:pic>
    </p:spTree>
    <p:extLst>
      <p:ext uri="{BB962C8B-B14F-4D97-AF65-F5344CB8AC3E}">
        <p14:creationId xmlns:p14="http://schemas.microsoft.com/office/powerpoint/2010/main" val="93984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23122-EFC5-AEED-E9E9-263F0A8EB5E2}"/>
              </a:ext>
            </a:extLst>
          </p:cNvPr>
          <p:cNvSpPr/>
          <p:nvPr/>
        </p:nvSpPr>
        <p:spPr>
          <a:xfrm>
            <a:off x="5054602" y="0"/>
            <a:ext cx="7137397" cy="6858000"/>
          </a:xfrm>
          <a:prstGeom prst="rect">
            <a:avLst/>
          </a:prstGeom>
          <a:solidFill>
            <a:srgbClr val="00B9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 Placeholder 1">
            <a:extLst>
              <a:ext uri="{FF2B5EF4-FFF2-40B4-BE49-F238E27FC236}">
                <a16:creationId xmlns:a16="http://schemas.microsoft.com/office/drawing/2014/main" id="{B4B4A26A-F5B1-3709-4A52-CD37FEB621F8}"/>
              </a:ext>
            </a:extLst>
          </p:cNvPr>
          <p:cNvSpPr txBox="1">
            <a:spLocks/>
          </p:cNvSpPr>
          <p:nvPr/>
        </p:nvSpPr>
        <p:spPr>
          <a:xfrm>
            <a:off x="5613400" y="1491916"/>
            <a:ext cx="6019801" cy="4636168"/>
          </a:xfrm>
          <a:prstGeom prst="rect">
            <a:avLst/>
          </a:prstGeom>
        </p:spPr>
        <p:txBody>
          <a:bodyPr>
            <a:normAutofit fontScale="92500"/>
          </a:bodyPr>
          <a:lstStyle>
            <a:lvl1pPr marL="304792" indent="-304792" algn="l" defTabSz="1219170" rtl="0" eaLnBrk="1" latinLnBrk="0" hangingPunct="1">
              <a:lnSpc>
                <a:spcPct val="90000"/>
              </a:lnSpc>
              <a:spcBef>
                <a:spcPts val="1333"/>
              </a:spcBef>
              <a:buFont typeface="Arial" panose="020B0604020202020204" pitchFamily="34" charset="0"/>
              <a:buChar char="•"/>
              <a:defRPr sz="3733" b="0" i="0" kern="1200">
                <a:solidFill>
                  <a:schemeClr val="tx1"/>
                </a:solidFill>
                <a:latin typeface="Myriad Pro" panose="020B0503030403020204" pitchFamily="34"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b="0" i="0" kern="1200">
                <a:solidFill>
                  <a:schemeClr val="tx1"/>
                </a:solidFill>
                <a:latin typeface="Myriad Pro" panose="020B0503030403020204" pitchFamily="34" charset="0"/>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b="0" i="0" kern="1200">
                <a:solidFill>
                  <a:schemeClr val="tx1"/>
                </a:solidFill>
                <a:latin typeface="Myriad Pro" panose="020B0503030403020204" pitchFamily="34" charset="0"/>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buNone/>
              <a:defRPr/>
            </a:pPr>
            <a:r>
              <a:rPr lang="en-GB" sz="2800" dirty="0">
                <a:solidFill>
                  <a:schemeClr val="bg1"/>
                </a:solidFill>
                <a:latin typeface="Poppins" panose="00000500000000000000" pitchFamily="2" charset="0"/>
                <a:cs typeface="Poppins" panose="00000500000000000000" pitchFamily="2" charset="0"/>
              </a:rPr>
              <a:t>We are a leading UK environmental charity dedicated to protecting our ocean </a:t>
            </a:r>
            <a:r>
              <a:rPr lang="en-GB" sz="2800" b="1" dirty="0">
                <a:solidFill>
                  <a:schemeClr val="bg1"/>
                </a:solidFill>
                <a:latin typeface="Poppins" panose="00000500000000000000" pitchFamily="2" charset="0"/>
                <a:cs typeface="Poppins" panose="00000500000000000000" pitchFamily="2" charset="0"/>
              </a:rPr>
              <a:t>- defending crucial habitats, regenerating vital ecosystems and inspiring volunteers.</a:t>
            </a:r>
            <a:r>
              <a:rPr lang="en-GB" sz="2800" dirty="0">
                <a:solidFill>
                  <a:schemeClr val="bg1"/>
                </a:solidFill>
                <a:latin typeface="Poppins" panose="00000500000000000000" pitchFamily="2" charset="0"/>
                <a:cs typeface="Poppins" panose="00000500000000000000" pitchFamily="2" charset="0"/>
              </a:rPr>
              <a:t> </a:t>
            </a:r>
          </a:p>
          <a:p>
            <a:pPr marL="0" lvl="0" indent="0">
              <a:buNone/>
              <a:defRPr/>
            </a:pPr>
            <a:r>
              <a:rPr lang="en-GB" sz="2800" dirty="0">
                <a:solidFill>
                  <a:schemeClr val="bg1"/>
                </a:solidFill>
                <a:latin typeface="Poppins" panose="00000500000000000000" pitchFamily="2" charset="0"/>
                <a:cs typeface="Poppins" panose="00000500000000000000" pitchFamily="2" charset="0"/>
              </a:rPr>
              <a:t>We unite </a:t>
            </a:r>
            <a:r>
              <a:rPr lang="en-GB" sz="2800" b="1" dirty="0">
                <a:solidFill>
                  <a:schemeClr val="bg1"/>
                </a:solidFill>
                <a:latin typeface="Poppins" panose="00000500000000000000" pitchFamily="2" charset="0"/>
                <a:cs typeface="Poppins" panose="00000500000000000000" pitchFamily="2" charset="0"/>
              </a:rPr>
              <a:t>communities</a:t>
            </a:r>
            <a:r>
              <a:rPr lang="en-GB" sz="2800" dirty="0">
                <a:solidFill>
                  <a:schemeClr val="bg1"/>
                </a:solidFill>
                <a:latin typeface="Poppins" panose="00000500000000000000" pitchFamily="2" charset="0"/>
                <a:cs typeface="Poppins" panose="00000500000000000000" pitchFamily="2" charset="0"/>
              </a:rPr>
              <a:t>, </a:t>
            </a:r>
            <a:r>
              <a:rPr lang="en-GB" sz="2800" b="1" dirty="0">
                <a:solidFill>
                  <a:schemeClr val="bg1"/>
                </a:solidFill>
                <a:latin typeface="Poppins" panose="00000500000000000000" pitchFamily="2" charset="0"/>
                <a:cs typeface="Poppins" panose="00000500000000000000" pitchFamily="2" charset="0"/>
              </a:rPr>
              <a:t>governments</a:t>
            </a:r>
            <a:r>
              <a:rPr lang="en-GB" sz="2800" dirty="0">
                <a:solidFill>
                  <a:schemeClr val="bg1"/>
                </a:solidFill>
                <a:latin typeface="Poppins" panose="00000500000000000000" pitchFamily="2" charset="0"/>
                <a:cs typeface="Poppins" panose="00000500000000000000" pitchFamily="2" charset="0"/>
              </a:rPr>
              <a:t>, and </a:t>
            </a:r>
            <a:r>
              <a:rPr lang="en-GB" sz="2800" b="1" dirty="0">
                <a:solidFill>
                  <a:schemeClr val="bg1"/>
                </a:solidFill>
                <a:latin typeface="Poppins" panose="00000500000000000000" pitchFamily="2" charset="0"/>
                <a:cs typeface="Poppins" panose="00000500000000000000" pitchFamily="2" charset="0"/>
              </a:rPr>
              <a:t>industry</a:t>
            </a:r>
            <a:r>
              <a:rPr lang="en-GB" sz="2800" dirty="0">
                <a:solidFill>
                  <a:schemeClr val="bg1"/>
                </a:solidFill>
                <a:latin typeface="Poppins" panose="00000500000000000000" pitchFamily="2" charset="0"/>
                <a:cs typeface="Poppins" panose="00000500000000000000" pitchFamily="2" charset="0"/>
              </a:rPr>
              <a:t>, to champion science-based solutions for cleaner, healthier seas to tackle the climate and nature emergency.  </a:t>
            </a:r>
            <a:endParaRPr kumimoji="0" lang="en-GB" sz="2800" b="0"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pic>
        <p:nvPicPr>
          <p:cNvPr id="8" name="Picture 7" descr="Text&#10;&#10;Description automatically generated">
            <a:extLst>
              <a:ext uri="{FF2B5EF4-FFF2-40B4-BE49-F238E27FC236}">
                <a16:creationId xmlns:a16="http://schemas.microsoft.com/office/drawing/2014/main" id="{01163A07-0361-54E7-B54F-C271E91E87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31658" y="5804815"/>
            <a:ext cx="2086393" cy="866096"/>
          </a:xfrm>
          <a:prstGeom prst="rect">
            <a:avLst/>
          </a:prstGeom>
        </p:spPr>
      </p:pic>
      <p:pic>
        <p:nvPicPr>
          <p:cNvPr id="9" name="Picture Placeholder 8" descr="A group of people walking on a beach&#10;&#10;Description automatically generated">
            <a:extLst>
              <a:ext uri="{FF2B5EF4-FFF2-40B4-BE49-F238E27FC236}">
                <a16:creationId xmlns:a16="http://schemas.microsoft.com/office/drawing/2014/main" id="{B3F02569-B4DF-3016-29C9-F43C33D1F8FB}"/>
              </a:ext>
            </a:extLst>
          </p:cNvPr>
          <p:cNvPicPr>
            <a:picLocks noGrp="1" noChangeAspect="1"/>
          </p:cNvPicPr>
          <p:nvPr>
            <p:ph type="pic" sz="quarter" idx="11"/>
          </p:nvPr>
        </p:nvPicPr>
        <p:blipFill>
          <a:blip r:embed="rId4" cstate="email">
            <a:extLst>
              <a:ext uri="{28A0092B-C50C-407E-A947-70E740481C1C}">
                <a14:useLocalDpi xmlns:a14="http://schemas.microsoft.com/office/drawing/2010/main" val="0"/>
              </a:ext>
            </a:extLst>
          </a:blip>
          <a:srcRect/>
          <a:stretch>
            <a:fillRect/>
          </a:stretch>
        </p:blipFill>
        <p:spPr>
          <a:xfrm>
            <a:off x="0" y="0"/>
            <a:ext cx="5054601" cy="6858000"/>
          </a:xfrm>
        </p:spPr>
      </p:pic>
      <p:sp>
        <p:nvSpPr>
          <p:cNvPr id="10" name="TextBox 9">
            <a:extLst>
              <a:ext uri="{FF2B5EF4-FFF2-40B4-BE49-F238E27FC236}">
                <a16:creationId xmlns:a16="http://schemas.microsoft.com/office/drawing/2014/main" id="{1B770EF5-9309-033E-2B66-D590CC56B09A}"/>
              </a:ext>
            </a:extLst>
          </p:cNvPr>
          <p:cNvSpPr txBox="1"/>
          <p:nvPr/>
        </p:nvSpPr>
        <p:spPr>
          <a:xfrm>
            <a:off x="173949" y="6522035"/>
            <a:ext cx="2748404" cy="523220"/>
          </a:xfrm>
          <a:prstGeom prst="rect">
            <a:avLst/>
          </a:prstGeom>
          <a:noFill/>
        </p:spPr>
        <p:txBody>
          <a:bodyPr wrap="square" rtlCol="0">
            <a:spAutoFit/>
          </a:bodyPr>
          <a:lstStyle/>
          <a:p>
            <a:r>
              <a:rPr lang="en-GB" sz="1000" i="1" dirty="0">
                <a:solidFill>
                  <a:schemeClr val="bg2">
                    <a:lumMod val="10000"/>
                  </a:schemeClr>
                </a:solidFill>
              </a:rPr>
              <a:t>Credit – Billy Barraclough</a:t>
            </a:r>
          </a:p>
          <a:p>
            <a:endParaRPr lang="en-GB" dirty="0"/>
          </a:p>
        </p:txBody>
      </p:sp>
      <p:pic>
        <p:nvPicPr>
          <p:cNvPr id="12" name="Picture 11" descr="A couple of fish on a black background&#10;&#10;Description automatically generated">
            <a:extLst>
              <a:ext uri="{FF2B5EF4-FFF2-40B4-BE49-F238E27FC236}">
                <a16:creationId xmlns:a16="http://schemas.microsoft.com/office/drawing/2014/main" id="{4E2AD482-AE89-2D8D-BE8D-B28E6435059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83600" y="-915278"/>
            <a:ext cx="3429000" cy="3429000"/>
          </a:xfrm>
          <a:prstGeom prst="rect">
            <a:avLst/>
          </a:prstGeom>
        </p:spPr>
      </p:pic>
    </p:spTree>
    <p:extLst>
      <p:ext uri="{BB962C8B-B14F-4D97-AF65-F5344CB8AC3E}">
        <p14:creationId xmlns:p14="http://schemas.microsoft.com/office/powerpoint/2010/main" val="115795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Plastic bags floating in the water&#10;&#10;Description automatically generated">
            <a:extLst>
              <a:ext uri="{FF2B5EF4-FFF2-40B4-BE49-F238E27FC236}">
                <a16:creationId xmlns:a16="http://schemas.microsoft.com/office/drawing/2014/main" id="{0CC48C22-CAD1-C8FD-7785-4EA341CCA6C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0"/>
            <a:ext cx="12192001" cy="6858000"/>
          </a:xfrm>
          <a:prstGeom prst="rect">
            <a:avLst/>
          </a:prstGeom>
        </p:spPr>
      </p:pic>
      <p:pic>
        <p:nvPicPr>
          <p:cNvPr id="5" name="Picture 4" descr="Text&#10;&#10;Description automatically generated">
            <a:extLst>
              <a:ext uri="{FF2B5EF4-FFF2-40B4-BE49-F238E27FC236}">
                <a16:creationId xmlns:a16="http://schemas.microsoft.com/office/drawing/2014/main" id="{341414D1-825E-673E-F0B7-10864BC7567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74088" y="5701052"/>
            <a:ext cx="2086393" cy="866096"/>
          </a:xfrm>
          <a:prstGeom prst="rect">
            <a:avLst/>
          </a:prstGeom>
        </p:spPr>
      </p:pic>
      <p:sp>
        <p:nvSpPr>
          <p:cNvPr id="6" name="TextBox 5">
            <a:extLst>
              <a:ext uri="{FF2B5EF4-FFF2-40B4-BE49-F238E27FC236}">
                <a16:creationId xmlns:a16="http://schemas.microsoft.com/office/drawing/2014/main" id="{23D312E0-57D4-5C7C-C6DE-CB000DA7BE09}"/>
              </a:ext>
            </a:extLst>
          </p:cNvPr>
          <p:cNvSpPr txBox="1"/>
          <p:nvPr/>
        </p:nvSpPr>
        <p:spPr>
          <a:xfrm>
            <a:off x="10484284" y="106471"/>
            <a:ext cx="2267211" cy="523220"/>
          </a:xfrm>
          <a:prstGeom prst="rect">
            <a:avLst/>
          </a:prstGeom>
          <a:noFill/>
        </p:spPr>
        <p:txBody>
          <a:bodyPr wrap="square" rtlCol="0">
            <a:spAutoFit/>
          </a:bodyPr>
          <a:lstStyle/>
          <a:p>
            <a:r>
              <a:rPr lang="en-GB" sz="1000" i="1" dirty="0">
                <a:solidFill>
                  <a:schemeClr val="bg1"/>
                </a:solidFill>
              </a:rPr>
              <a:t>Credit - </a:t>
            </a:r>
            <a:r>
              <a:rPr lang="en-GB" sz="1000" i="1" dirty="0">
                <a:solidFill>
                  <a:schemeClr val="bg1"/>
                </a:solidFill>
                <a:effectLst/>
              </a:rPr>
              <a:t>Gavin Parsons</a:t>
            </a:r>
            <a:endParaRPr lang="en-GB" sz="1000" i="1" dirty="0">
              <a:solidFill>
                <a:schemeClr val="bg1"/>
              </a:solidFill>
            </a:endParaRPr>
          </a:p>
          <a:p>
            <a:endParaRPr lang="en-GB" dirty="0"/>
          </a:p>
        </p:txBody>
      </p:sp>
      <p:sp>
        <p:nvSpPr>
          <p:cNvPr id="7" name="TextBox 6">
            <a:extLst>
              <a:ext uri="{FF2B5EF4-FFF2-40B4-BE49-F238E27FC236}">
                <a16:creationId xmlns:a16="http://schemas.microsoft.com/office/drawing/2014/main" id="{407B2895-CE59-82E1-B3DD-34C17E08F8AD}"/>
              </a:ext>
            </a:extLst>
          </p:cNvPr>
          <p:cNvSpPr txBox="1"/>
          <p:nvPr/>
        </p:nvSpPr>
        <p:spPr>
          <a:xfrm>
            <a:off x="696685" y="629691"/>
            <a:ext cx="4419601" cy="1569660"/>
          </a:xfrm>
          <a:prstGeom prst="rect">
            <a:avLst/>
          </a:prstGeom>
          <a:noFill/>
        </p:spPr>
        <p:txBody>
          <a:bodyPr wrap="square" lIns="91440" tIns="45720" rIns="91440" bIns="45720" rtlCol="0" anchor="t">
            <a:spAutoFit/>
          </a:bodyPr>
          <a:lstStyle/>
          <a:p>
            <a:r>
              <a:rPr lang="en-US" sz="4800" b="1" dirty="0">
                <a:solidFill>
                  <a:schemeClr val="bg1"/>
                </a:solidFill>
                <a:cs typeface="Poppins"/>
              </a:rPr>
              <a:t>Look familiar?</a:t>
            </a:r>
          </a:p>
        </p:txBody>
      </p:sp>
    </p:spTree>
    <p:extLst>
      <p:ext uri="{BB962C8B-B14F-4D97-AF65-F5344CB8AC3E}">
        <p14:creationId xmlns:p14="http://schemas.microsoft.com/office/powerpoint/2010/main" val="59108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lastic bags floating in the water&#10;&#10;Description automatically generated">
            <a:extLst>
              <a:ext uri="{FF2B5EF4-FFF2-40B4-BE49-F238E27FC236}">
                <a16:creationId xmlns:a16="http://schemas.microsoft.com/office/drawing/2014/main" id="{5AF492CF-C40E-3F35-CE6A-D0B75597ACC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8115300" y="-1"/>
            <a:ext cx="4076700" cy="6858000"/>
          </a:xfrm>
          <a:prstGeom prst="rect">
            <a:avLst/>
          </a:prstGeom>
        </p:spPr>
      </p:pic>
      <p:sp>
        <p:nvSpPr>
          <p:cNvPr id="2" name="Text Placeholder 1">
            <a:extLst>
              <a:ext uri="{FF2B5EF4-FFF2-40B4-BE49-F238E27FC236}">
                <a16:creationId xmlns:a16="http://schemas.microsoft.com/office/drawing/2014/main" id="{35BC969E-CB8A-D8D6-F18E-40DA63EC43EF}"/>
              </a:ext>
            </a:extLst>
          </p:cNvPr>
          <p:cNvSpPr>
            <a:spLocks noGrp="1"/>
          </p:cNvSpPr>
          <p:nvPr>
            <p:ph type="body" sz="quarter" idx="10"/>
          </p:nvPr>
        </p:nvSpPr>
        <p:spPr/>
        <p:txBody>
          <a:bodyPr/>
          <a:lstStyle/>
          <a:p>
            <a:pPr marL="0" indent="0">
              <a:buNone/>
            </a:pPr>
            <a:r>
              <a:rPr lang="en-GB" sz="4000" b="1" dirty="0">
                <a:solidFill>
                  <a:schemeClr val="accent5"/>
                </a:solidFill>
                <a:latin typeface="Poppins ExtraBold" panose="00000900000000000000" pitchFamily="2" charset="0"/>
                <a:cs typeface="Poppins ExtraBold" panose="00000900000000000000" pitchFamily="2" charset="0"/>
              </a:rPr>
              <a:t>Ocean pollution</a:t>
            </a:r>
          </a:p>
          <a:p>
            <a:r>
              <a:rPr lang="en-GB" dirty="0">
                <a:cs typeface="Poppins ExtraBold" panose="00000900000000000000" pitchFamily="2" charset="0"/>
              </a:rPr>
              <a:t>Plastics, chemicals, sewage.</a:t>
            </a:r>
          </a:p>
          <a:p>
            <a:r>
              <a:rPr lang="en-GB" dirty="0">
                <a:cs typeface="Poppins ExtraBold" panose="00000900000000000000" pitchFamily="2" charset="0"/>
              </a:rPr>
              <a:t>Ocean and land-based pollution.</a:t>
            </a:r>
          </a:p>
          <a:p>
            <a:r>
              <a:rPr lang="en-GB" dirty="0">
                <a:cs typeface="Poppins ExtraBold" panose="00000900000000000000" pitchFamily="2" charset="0"/>
              </a:rPr>
              <a:t> Driver of biodiversity loss.</a:t>
            </a:r>
          </a:p>
          <a:p>
            <a:pPr lvl="1"/>
            <a:r>
              <a:rPr lang="en-GB" dirty="0">
                <a:cs typeface="Poppins ExtraBold" panose="00000900000000000000" pitchFamily="2" charset="0"/>
              </a:rPr>
              <a:t>Threatens 37% of marine mammals with extinction.</a:t>
            </a:r>
          </a:p>
          <a:p>
            <a:endParaRPr lang="en-GB" dirty="0"/>
          </a:p>
          <a:p>
            <a:endParaRPr lang="en-GB" dirty="0"/>
          </a:p>
        </p:txBody>
      </p:sp>
      <p:pic>
        <p:nvPicPr>
          <p:cNvPr id="6" name="Picture 5" descr="A group of objects on a black background&#10;&#10;Description automatically generated">
            <a:extLst>
              <a:ext uri="{FF2B5EF4-FFF2-40B4-BE49-F238E27FC236}">
                <a16:creationId xmlns:a16="http://schemas.microsoft.com/office/drawing/2014/main" id="{373C71F4-5CF1-28D8-92B8-80594A6257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8147" y="3987868"/>
            <a:ext cx="3747353" cy="2394143"/>
          </a:xfrm>
          <a:prstGeom prst="rect">
            <a:avLst/>
          </a:prstGeom>
        </p:spPr>
      </p:pic>
      <p:sp>
        <p:nvSpPr>
          <p:cNvPr id="7" name="TextBox 6">
            <a:extLst>
              <a:ext uri="{FF2B5EF4-FFF2-40B4-BE49-F238E27FC236}">
                <a16:creationId xmlns:a16="http://schemas.microsoft.com/office/drawing/2014/main" id="{5ED2ABB0-B722-647A-8C82-024B32AEF6A7}"/>
              </a:ext>
            </a:extLst>
          </p:cNvPr>
          <p:cNvSpPr txBox="1"/>
          <p:nvPr/>
        </p:nvSpPr>
        <p:spPr>
          <a:xfrm>
            <a:off x="10484284" y="106471"/>
            <a:ext cx="2267211" cy="523220"/>
          </a:xfrm>
          <a:prstGeom prst="rect">
            <a:avLst/>
          </a:prstGeom>
          <a:noFill/>
        </p:spPr>
        <p:txBody>
          <a:bodyPr wrap="square" rtlCol="0">
            <a:spAutoFit/>
          </a:bodyPr>
          <a:lstStyle/>
          <a:p>
            <a:r>
              <a:rPr lang="en-GB" sz="1000" i="1" dirty="0">
                <a:solidFill>
                  <a:schemeClr val="bg1"/>
                </a:solidFill>
              </a:rPr>
              <a:t>Credit - </a:t>
            </a:r>
            <a:r>
              <a:rPr lang="en-GB" sz="1000" i="1" dirty="0">
                <a:solidFill>
                  <a:schemeClr val="bg1"/>
                </a:solidFill>
                <a:effectLst/>
              </a:rPr>
              <a:t>Gavin Parsons</a:t>
            </a:r>
            <a:endParaRPr lang="en-GB" sz="1000" i="1" dirty="0">
              <a:solidFill>
                <a:schemeClr val="bg1"/>
              </a:solidFill>
            </a:endParaRPr>
          </a:p>
          <a:p>
            <a:endParaRPr lang="en-GB" dirty="0"/>
          </a:p>
        </p:txBody>
      </p:sp>
      <p:pic>
        <p:nvPicPr>
          <p:cNvPr id="11" name="Picture 10" descr="Text&#10;&#10;Description automatically generated">
            <a:extLst>
              <a:ext uri="{FF2B5EF4-FFF2-40B4-BE49-F238E27FC236}">
                <a16:creationId xmlns:a16="http://schemas.microsoft.com/office/drawing/2014/main" id="{54ED6FBE-657C-0CAA-C4AA-69D5B832414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774088" y="5701052"/>
            <a:ext cx="2086393" cy="866096"/>
          </a:xfrm>
          <a:prstGeom prst="rect">
            <a:avLst/>
          </a:prstGeom>
        </p:spPr>
      </p:pic>
    </p:spTree>
    <p:extLst>
      <p:ext uri="{BB962C8B-B14F-4D97-AF65-F5344CB8AC3E}">
        <p14:creationId xmlns:p14="http://schemas.microsoft.com/office/powerpoint/2010/main" val="374697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holding a plastic bottle&#10;&#10;Description automatically generated">
            <a:extLst>
              <a:ext uri="{FF2B5EF4-FFF2-40B4-BE49-F238E27FC236}">
                <a16:creationId xmlns:a16="http://schemas.microsoft.com/office/drawing/2014/main" id="{77A2CBF2-7CB6-68E9-B336-C1F58B2A6D5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
        <p:nvSpPr>
          <p:cNvPr id="4" name="TextBox 3">
            <a:extLst>
              <a:ext uri="{FF2B5EF4-FFF2-40B4-BE49-F238E27FC236}">
                <a16:creationId xmlns:a16="http://schemas.microsoft.com/office/drawing/2014/main" id="{13DF3E71-3593-425C-8C47-B36EFA46037A}"/>
              </a:ext>
            </a:extLst>
          </p:cNvPr>
          <p:cNvSpPr txBox="1"/>
          <p:nvPr/>
        </p:nvSpPr>
        <p:spPr>
          <a:xfrm>
            <a:off x="176131" y="211015"/>
            <a:ext cx="8415607" cy="136191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50" b="0" i="0" u="none" strike="noStrike" kern="1200" cap="none" spc="0" normalizeH="0" baseline="0" noProof="0" dirty="0">
                <a:ln>
                  <a:noFill/>
                </a:ln>
                <a:solidFill>
                  <a:srgbClr val="FFFFFF"/>
                </a:solidFill>
                <a:effectLst/>
                <a:uLnTx/>
                <a:uFillTx/>
                <a:latin typeface="Poppins"/>
                <a:ea typeface="+mn-ea"/>
                <a:cs typeface="Poppins"/>
              </a:rPr>
              <a:t>We want...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Poppins"/>
                <a:ea typeface="+mn-ea"/>
                <a:cs typeface="Poppins"/>
              </a:rPr>
              <a:t>A cleaner ocean</a:t>
            </a:r>
            <a:endParaRPr kumimoji="0" lang="en-GB" sz="4800" b="0" i="0" u="none" strike="noStrike" kern="1200" cap="none" spc="0" normalizeH="0" baseline="0" noProof="0" dirty="0">
              <a:ln>
                <a:noFill/>
              </a:ln>
              <a:solidFill>
                <a:srgbClr val="FFFFFF"/>
              </a:solidFill>
              <a:effectLst/>
              <a:uLnTx/>
              <a:uFillTx/>
              <a:latin typeface="Poppins"/>
              <a:ea typeface="+mn-ea"/>
              <a:cs typeface="Poppins"/>
            </a:endParaRPr>
          </a:p>
        </p:txBody>
      </p:sp>
      <p:pic>
        <p:nvPicPr>
          <p:cNvPr id="2" name="Picture 1" descr="Text&#10;&#10;Description automatically generated">
            <a:extLst>
              <a:ext uri="{FF2B5EF4-FFF2-40B4-BE49-F238E27FC236}">
                <a16:creationId xmlns:a16="http://schemas.microsoft.com/office/drawing/2014/main" id="{FE62DF49-19E2-7F47-2405-607FDF9A3F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31658" y="5804815"/>
            <a:ext cx="2086393" cy="866096"/>
          </a:xfrm>
          <a:prstGeom prst="rect">
            <a:avLst/>
          </a:prstGeom>
        </p:spPr>
      </p:pic>
      <p:sp>
        <p:nvSpPr>
          <p:cNvPr id="10" name="TextBox 9">
            <a:extLst>
              <a:ext uri="{FF2B5EF4-FFF2-40B4-BE49-F238E27FC236}">
                <a16:creationId xmlns:a16="http://schemas.microsoft.com/office/drawing/2014/main" id="{55DDFF68-A387-6F54-7AC2-0E020E6970B7}"/>
              </a:ext>
            </a:extLst>
          </p:cNvPr>
          <p:cNvSpPr txBox="1"/>
          <p:nvPr/>
        </p:nvSpPr>
        <p:spPr>
          <a:xfrm>
            <a:off x="173949" y="6545795"/>
            <a:ext cx="2748404" cy="246221"/>
          </a:xfrm>
          <a:prstGeom prst="rect">
            <a:avLst/>
          </a:prstGeom>
          <a:noFill/>
        </p:spPr>
        <p:txBody>
          <a:bodyPr wrap="square" rtlCol="0">
            <a:spAutoFit/>
          </a:bodyPr>
          <a:lstStyle/>
          <a:p>
            <a:r>
              <a:rPr lang="en-GB" sz="1000" i="1" dirty="0">
                <a:solidFill>
                  <a:schemeClr val="bg1"/>
                </a:solidFill>
              </a:rPr>
              <a:t>Credit - Aled Llywelyn</a:t>
            </a:r>
            <a:endParaRPr lang="en-GB" dirty="0"/>
          </a:p>
        </p:txBody>
      </p:sp>
    </p:spTree>
    <p:extLst>
      <p:ext uri="{BB962C8B-B14F-4D97-AF65-F5344CB8AC3E}">
        <p14:creationId xmlns:p14="http://schemas.microsoft.com/office/powerpoint/2010/main" val="315476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E3A778-D824-4746-A74F-C72C2BF01991}"/>
              </a:ext>
            </a:extLst>
          </p:cNvPr>
          <p:cNvSpPr>
            <a:spLocks noGrp="1"/>
          </p:cNvSpPr>
          <p:nvPr>
            <p:ph type="body" sz="quarter" idx="10"/>
          </p:nvPr>
        </p:nvSpPr>
        <p:spPr/>
        <p:txBody>
          <a:bodyPr>
            <a:normAutofit/>
          </a:bodyPr>
          <a:lstStyle/>
          <a:p>
            <a:pPr marL="0" indent="0">
              <a:buNone/>
            </a:pPr>
            <a:r>
              <a:rPr lang="en-GB" sz="4000" b="1" dirty="0">
                <a:solidFill>
                  <a:schemeClr val="accent5"/>
                </a:solidFill>
                <a:latin typeface="Poppins ExtraBold" panose="00000900000000000000" pitchFamily="2" charset="0"/>
                <a:cs typeface="Poppins ExtraBold" panose="00000900000000000000" pitchFamily="2" charset="0"/>
              </a:rPr>
              <a:t>Plastics</a:t>
            </a:r>
            <a:r>
              <a:rPr lang="en-GB" dirty="0"/>
              <a:t> </a:t>
            </a:r>
          </a:p>
          <a:p>
            <a:r>
              <a:rPr lang="en-GB" dirty="0"/>
              <a:t>8 - 14 million tonnes of plastic enters our ocean every year.  </a:t>
            </a:r>
          </a:p>
          <a:p>
            <a:r>
              <a:rPr lang="en-GB" dirty="0"/>
              <a:t>Fibres, fishing gear, packaging, industrial waste etc. </a:t>
            </a:r>
          </a:p>
          <a:p>
            <a:r>
              <a:rPr lang="en-GB" dirty="0"/>
              <a:t>Microplastics. </a:t>
            </a:r>
          </a:p>
          <a:p>
            <a:r>
              <a:rPr lang="en-GB" dirty="0"/>
              <a:t>Plastic is everywhere!</a:t>
            </a:r>
          </a:p>
          <a:p>
            <a:r>
              <a:rPr lang="en-GB" dirty="0"/>
              <a:t>Entanglement and ingestion. </a:t>
            </a:r>
          </a:p>
        </p:txBody>
      </p:sp>
      <p:pic>
        <p:nvPicPr>
          <p:cNvPr id="5" name="Picture 4" descr="A beach with lots of objects on it&#10;&#10;Description automatically generated">
            <a:extLst>
              <a:ext uri="{FF2B5EF4-FFF2-40B4-BE49-F238E27FC236}">
                <a16:creationId xmlns:a16="http://schemas.microsoft.com/office/drawing/2014/main" id="{5876468F-DF15-0BB6-60A4-1780091C18C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8148181" y="0"/>
            <a:ext cx="4043820" cy="6858000"/>
          </a:xfrm>
          <a:prstGeom prst="rect">
            <a:avLst/>
          </a:prstGeom>
        </p:spPr>
      </p:pic>
      <p:sp>
        <p:nvSpPr>
          <p:cNvPr id="6" name="TextBox 5">
            <a:extLst>
              <a:ext uri="{FF2B5EF4-FFF2-40B4-BE49-F238E27FC236}">
                <a16:creationId xmlns:a16="http://schemas.microsoft.com/office/drawing/2014/main" id="{E759078A-2395-5662-F11A-8C2752E7F640}"/>
              </a:ext>
            </a:extLst>
          </p:cNvPr>
          <p:cNvSpPr txBox="1"/>
          <p:nvPr/>
        </p:nvSpPr>
        <p:spPr>
          <a:xfrm>
            <a:off x="10484285" y="131523"/>
            <a:ext cx="2199876" cy="523220"/>
          </a:xfrm>
          <a:prstGeom prst="rect">
            <a:avLst/>
          </a:prstGeom>
          <a:noFill/>
        </p:spPr>
        <p:txBody>
          <a:bodyPr wrap="square" rtlCol="0">
            <a:spAutoFit/>
          </a:bodyPr>
          <a:lstStyle/>
          <a:p>
            <a:r>
              <a:rPr lang="en-GB" sz="1000" i="1" dirty="0">
                <a:solidFill>
                  <a:schemeClr val="bg1"/>
                </a:solidFill>
              </a:rPr>
              <a:t>Credit – Natasha Ewins</a:t>
            </a:r>
          </a:p>
          <a:p>
            <a:endParaRPr lang="en-GB" dirty="0"/>
          </a:p>
        </p:txBody>
      </p:sp>
      <p:pic>
        <p:nvPicPr>
          <p:cNvPr id="8" name="Picture 7" descr="A black background with blue bubbles&#10;&#10;Description automatically generated">
            <a:extLst>
              <a:ext uri="{FF2B5EF4-FFF2-40B4-BE49-F238E27FC236}">
                <a16:creationId xmlns:a16="http://schemas.microsoft.com/office/drawing/2014/main" id="{0F099105-70EE-664D-2D5E-8026ADF6DD3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66928" y="5899760"/>
            <a:ext cx="1703843" cy="720311"/>
          </a:xfrm>
          <a:prstGeom prst="rect">
            <a:avLst/>
          </a:prstGeom>
        </p:spPr>
      </p:pic>
    </p:spTree>
    <p:extLst>
      <p:ext uri="{BB962C8B-B14F-4D97-AF65-F5344CB8AC3E}">
        <p14:creationId xmlns:p14="http://schemas.microsoft.com/office/powerpoint/2010/main" val="273156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9A9F72-20CF-BA76-4993-05ECCA7D236C}"/>
              </a:ext>
            </a:extLst>
          </p:cNvPr>
          <p:cNvSpPr>
            <a:spLocks noGrp="1"/>
          </p:cNvSpPr>
          <p:nvPr>
            <p:ph type="body" sz="quarter" idx="11"/>
          </p:nvPr>
        </p:nvSpPr>
        <p:spPr>
          <a:xfrm>
            <a:off x="763588" y="1890660"/>
            <a:ext cx="6493739" cy="3666281"/>
          </a:xfrm>
        </p:spPr>
        <p:txBody>
          <a:bodyPr>
            <a:normAutofit fontScale="92500"/>
          </a:bodyPr>
          <a:lstStyle/>
          <a:p>
            <a:r>
              <a:rPr lang="en-GB" sz="2400" dirty="0"/>
              <a:t>SUPs are used once, or for a short period of time, before being thrown away. </a:t>
            </a:r>
          </a:p>
          <a:p>
            <a:r>
              <a:rPr lang="en-GB" sz="2400" dirty="0"/>
              <a:t>SUPs are ingrained in our everyday lives – we need alternatives! </a:t>
            </a:r>
          </a:p>
          <a:p>
            <a:r>
              <a:rPr lang="en-GB" sz="2400" dirty="0"/>
              <a:t>Data driven action - Beachwatch. </a:t>
            </a:r>
          </a:p>
          <a:p>
            <a:r>
              <a:rPr lang="en-GB" sz="2400" dirty="0"/>
              <a:t>Oil and gas in production. </a:t>
            </a:r>
          </a:p>
          <a:p>
            <a:r>
              <a:rPr lang="en-GB" sz="2400" dirty="0"/>
              <a:t>Product design.</a:t>
            </a:r>
          </a:p>
          <a:p>
            <a:r>
              <a:rPr lang="en-GB" sz="2400" dirty="0"/>
              <a:t>Beyond the EU Single-Use Plastics Directive.</a:t>
            </a:r>
          </a:p>
          <a:p>
            <a:endParaRPr lang="en-GB" sz="2400" dirty="0"/>
          </a:p>
          <a:p>
            <a:endParaRPr lang="en-GB" sz="2400" dirty="0"/>
          </a:p>
        </p:txBody>
      </p:sp>
      <p:sp>
        <p:nvSpPr>
          <p:cNvPr id="3" name="Text Placeholder 2">
            <a:extLst>
              <a:ext uri="{FF2B5EF4-FFF2-40B4-BE49-F238E27FC236}">
                <a16:creationId xmlns:a16="http://schemas.microsoft.com/office/drawing/2014/main" id="{14C60B98-B5F2-7B63-52F6-1F1262B8A6C1}"/>
              </a:ext>
            </a:extLst>
          </p:cNvPr>
          <p:cNvSpPr>
            <a:spLocks noGrp="1"/>
          </p:cNvSpPr>
          <p:nvPr>
            <p:ph type="body" sz="quarter" idx="13"/>
          </p:nvPr>
        </p:nvSpPr>
        <p:spPr/>
        <p:txBody>
          <a:bodyPr>
            <a:normAutofit/>
          </a:bodyPr>
          <a:lstStyle/>
          <a:p>
            <a:r>
              <a:rPr lang="en-GB" sz="3600" dirty="0"/>
              <a:t>Single-use plastics (SUPs)</a:t>
            </a:r>
          </a:p>
        </p:txBody>
      </p:sp>
      <p:pic>
        <p:nvPicPr>
          <p:cNvPr id="4" name="Picture 3" descr="Text&#10;&#10;Description automatically generated">
            <a:extLst>
              <a:ext uri="{FF2B5EF4-FFF2-40B4-BE49-F238E27FC236}">
                <a16:creationId xmlns:a16="http://schemas.microsoft.com/office/drawing/2014/main" id="{D53FB81E-0EC1-D962-7AF6-274AC0C92F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31658" y="5804815"/>
            <a:ext cx="2086393" cy="866096"/>
          </a:xfrm>
          <a:prstGeom prst="rect">
            <a:avLst/>
          </a:prstGeom>
        </p:spPr>
      </p:pic>
      <p:pic>
        <p:nvPicPr>
          <p:cNvPr id="6" name="Picture 5" descr="A cartoon of a bird&#10;&#10;Description automatically generated">
            <a:extLst>
              <a:ext uri="{FF2B5EF4-FFF2-40B4-BE49-F238E27FC236}">
                <a16:creationId xmlns:a16="http://schemas.microsoft.com/office/drawing/2014/main" id="{59A47D8B-E271-1D93-A972-3A9A398395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01025" y="3156856"/>
            <a:ext cx="2873829" cy="2873829"/>
          </a:xfrm>
          <a:prstGeom prst="rect">
            <a:avLst/>
          </a:prstGeom>
        </p:spPr>
      </p:pic>
    </p:spTree>
    <p:extLst>
      <p:ext uri="{BB962C8B-B14F-4D97-AF65-F5344CB8AC3E}">
        <p14:creationId xmlns:p14="http://schemas.microsoft.com/office/powerpoint/2010/main" val="328468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BD85DA0-D7B3-C4B8-C113-FEA5E6BF2464}"/>
              </a:ext>
            </a:extLst>
          </p:cNvPr>
          <p:cNvSpPr txBox="1">
            <a:spLocks/>
          </p:cNvSpPr>
          <p:nvPr/>
        </p:nvSpPr>
        <p:spPr>
          <a:xfrm>
            <a:off x="763589" y="793892"/>
            <a:ext cx="7291840" cy="879053"/>
          </a:xfrm>
          <a:prstGeom prst="rect">
            <a:avLst/>
          </a:prstGeom>
        </p:spPr>
        <p:txBody>
          <a:bodyPr>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chemeClr val="accent1"/>
                </a:solidFill>
              </a:rPr>
              <a:t>What’s happening in… England</a:t>
            </a:r>
          </a:p>
        </p:txBody>
      </p:sp>
      <p:sp>
        <p:nvSpPr>
          <p:cNvPr id="3" name="TextBox 2">
            <a:extLst>
              <a:ext uri="{FF2B5EF4-FFF2-40B4-BE49-F238E27FC236}">
                <a16:creationId xmlns:a16="http://schemas.microsoft.com/office/drawing/2014/main" id="{3BFE3A59-A5CE-BC84-1928-EDB273388BBF}"/>
              </a:ext>
            </a:extLst>
          </p:cNvPr>
          <p:cNvSpPr txBox="1"/>
          <p:nvPr/>
        </p:nvSpPr>
        <p:spPr>
          <a:xfrm>
            <a:off x="859971" y="1556657"/>
            <a:ext cx="10568440" cy="1938992"/>
          </a:xfrm>
          <a:prstGeom prst="rect">
            <a:avLst/>
          </a:prstGeom>
          <a:noFill/>
        </p:spPr>
        <p:txBody>
          <a:bodyPr wrap="square" rtlCol="0">
            <a:spAutoFit/>
          </a:bodyPr>
          <a:lstStyle/>
          <a:p>
            <a:r>
              <a:rPr lang="en-GB" sz="2400" b="1" dirty="0"/>
              <a:t>Bans</a:t>
            </a:r>
          </a:p>
          <a:p>
            <a:pPr marL="285750" indent="-285750">
              <a:buFont typeface="Arial" panose="020B0604020202020204" pitchFamily="34" charset="0"/>
              <a:buChar char="•"/>
            </a:pPr>
            <a:r>
              <a:rPr lang="en-GB" sz="2400" dirty="0"/>
              <a:t>October 2015: Charge on carrier bags.</a:t>
            </a:r>
          </a:p>
          <a:p>
            <a:pPr marL="285750" indent="-285750">
              <a:buFont typeface="Arial" panose="020B0604020202020204" pitchFamily="34" charset="0"/>
              <a:buChar char="•"/>
            </a:pPr>
            <a:r>
              <a:rPr lang="en-GB" sz="2400" dirty="0"/>
              <a:t>October 2020: Ban on plastic cotton buds, stirrers and straws.</a:t>
            </a:r>
          </a:p>
          <a:p>
            <a:pPr marL="285750" indent="-285750">
              <a:buFont typeface="Arial" panose="020B0604020202020204" pitchFamily="34" charset="0"/>
              <a:buChar char="•"/>
            </a:pPr>
            <a:r>
              <a:rPr lang="en-GB" sz="2400" dirty="0"/>
              <a:t>October 2023: Ban on plastic plates, trays, bowls, cutlery, balloon sticks and some polystyrene items.</a:t>
            </a:r>
          </a:p>
        </p:txBody>
      </p:sp>
      <p:sp>
        <p:nvSpPr>
          <p:cNvPr id="4" name="TextBox 3">
            <a:extLst>
              <a:ext uri="{FF2B5EF4-FFF2-40B4-BE49-F238E27FC236}">
                <a16:creationId xmlns:a16="http://schemas.microsoft.com/office/drawing/2014/main" id="{9720ED8A-EAD6-C92D-4031-2D4728F36F91}"/>
              </a:ext>
            </a:extLst>
          </p:cNvPr>
          <p:cNvSpPr txBox="1"/>
          <p:nvPr/>
        </p:nvSpPr>
        <p:spPr>
          <a:xfrm>
            <a:off x="4812280" y="3755784"/>
            <a:ext cx="6877696" cy="3046988"/>
          </a:xfrm>
          <a:prstGeom prst="rect">
            <a:avLst/>
          </a:prstGeom>
          <a:noFill/>
        </p:spPr>
        <p:txBody>
          <a:bodyPr wrap="square" rtlCol="0">
            <a:spAutoFit/>
          </a:bodyPr>
          <a:lstStyle/>
          <a:p>
            <a:r>
              <a:rPr lang="en-GB" sz="2400" b="1" dirty="0"/>
              <a:t>Deposit Return Scheme (DRS)</a:t>
            </a:r>
          </a:p>
          <a:p>
            <a:r>
              <a:rPr lang="en-GB" sz="2400" dirty="0"/>
              <a:t>January 2023: UK Government unveiled its plans to introduce a DRS in England by 2025</a:t>
            </a:r>
          </a:p>
          <a:p>
            <a:r>
              <a:rPr lang="en-GB" sz="2400" dirty="0"/>
              <a:t>January 2025: MPs in Westminster passed the legislation needed for DRS in England and Northern Ireland!</a:t>
            </a:r>
          </a:p>
          <a:p>
            <a:r>
              <a:rPr lang="en-GB" sz="2400" dirty="0"/>
              <a:t>October 2027: DRS due to start</a:t>
            </a:r>
          </a:p>
          <a:p>
            <a:endParaRPr lang="en-GB" sz="2400" dirty="0"/>
          </a:p>
        </p:txBody>
      </p:sp>
      <p:pic>
        <p:nvPicPr>
          <p:cNvPr id="6" name="Picture 5" descr="A group of objects on a black background&#10;&#10;Description automatically generated">
            <a:extLst>
              <a:ext uri="{FF2B5EF4-FFF2-40B4-BE49-F238E27FC236}">
                <a16:creationId xmlns:a16="http://schemas.microsoft.com/office/drawing/2014/main" id="{3091850D-F645-9CCB-C337-1B0EE6AD74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9685319">
            <a:off x="279246" y="4389968"/>
            <a:ext cx="3777816" cy="2413605"/>
          </a:xfrm>
          <a:prstGeom prst="rect">
            <a:avLst/>
          </a:prstGeom>
        </p:spPr>
      </p:pic>
    </p:spTree>
    <p:extLst>
      <p:ext uri="{BB962C8B-B14F-4D97-AF65-F5344CB8AC3E}">
        <p14:creationId xmlns:p14="http://schemas.microsoft.com/office/powerpoint/2010/main" val="462586260"/>
      </p:ext>
    </p:extLst>
  </p:cSld>
  <p:clrMapOvr>
    <a:masterClrMapping/>
  </p:clrMapOvr>
</p:sld>
</file>

<file path=ppt/theme/theme1.xml><?xml version="1.0" encoding="utf-8"?>
<a:theme xmlns:a="http://schemas.openxmlformats.org/drawingml/2006/main" name="Title_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_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c2bb546f-448a-4208-a6a3-70eb45ef93a6" xsi:nil="true"/>
    <PUBDATE xmlns="c2bb546f-448a-4208-a6a3-70eb45ef93a6" xsi:nil="true"/>
    <TaxCatchAll xmlns="c1d44291-39af-47b8-9c57-02cfd16aa72d" xsi:nil="true"/>
    <lcf76f155ced4ddcb4097134ff3c332f xmlns="c2bb546f-448a-4208-a6a3-70eb45ef93a6">
      <Terms xmlns="http://schemas.microsoft.com/office/infopath/2007/PartnerControls"/>
    </lcf76f155ced4ddcb4097134ff3c332f>
    <SharedWithUsers xmlns="c1d44291-39af-47b8-9c57-02cfd16aa72d">
      <UserInfo>
        <DisplayName>Rachel Wyatt</DisplayName>
        <AccountId>681</AccountId>
        <AccountType/>
      </UserInfo>
      <UserInfo>
        <DisplayName>Catherine Gemmell</DisplayName>
        <AccountId>190</AccountId>
        <AccountType/>
      </UserInfo>
      <UserInfo>
        <DisplayName>Gareth Cunningham</DisplayName>
        <AccountId>569</AccountId>
        <AccountType/>
      </UserInfo>
      <UserInfo>
        <DisplayName>Francesca Bevan</DisplayName>
        <AccountId>682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0A6CF0D8440849932B13F83D66255D" ma:contentTypeVersion="19" ma:contentTypeDescription="Create a new document." ma:contentTypeScope="" ma:versionID="a37e5a4d970d028089a76066dcefe71d">
  <xsd:schema xmlns:xsd="http://www.w3.org/2001/XMLSchema" xmlns:xs="http://www.w3.org/2001/XMLSchema" xmlns:p="http://schemas.microsoft.com/office/2006/metadata/properties" xmlns:ns2="c2bb546f-448a-4208-a6a3-70eb45ef93a6" xmlns:ns3="c1d44291-39af-47b8-9c57-02cfd16aa72d" targetNamespace="http://schemas.microsoft.com/office/2006/metadata/properties" ma:root="true" ma:fieldsID="5dd30be28bb778dfd142a289aec58bdc" ns2:_="" ns3:_="">
    <xsd:import namespace="c2bb546f-448a-4208-a6a3-70eb45ef93a6"/>
    <xsd:import namespace="c1d44291-39af-47b8-9c57-02cfd16aa7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 minOccurs="0"/>
                <xsd:element ref="ns2:PUBDATE"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b546f-448a-4208-a6a3-70eb45ef9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0" nillable="true" ma:displayName="Date" ma:format="DateOnly" ma:internalName="Date">
      <xsd:simpleType>
        <xsd:restriction base="dms:DateTime"/>
      </xsd:simpleType>
    </xsd:element>
    <xsd:element name="PUBDATE" ma:index="21" nillable="true" ma:displayName="PUB DATE" ma:format="DateTime" ma:internalName="PUBDAT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1400c39-6263-44eb-9109-7e6cd594168c"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d44291-39af-47b8-9c57-02cfd16aa7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2a04966-2cf1-4a6a-b612-5054c7b54f84}" ma:internalName="TaxCatchAll" ma:showField="CatchAllData" ma:web="c1d44291-39af-47b8-9c57-02cfd16aa7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91066-377E-4B3D-A351-1A87A698FDB8}">
  <ds:schemaRefs>
    <ds:schemaRef ds:uri="89462c4e-13d7-4ebd-8ab6-d05e28ed5e7c"/>
    <ds:schemaRef ds:uri="c1d44291-39af-47b8-9c57-02cfd16aa72d"/>
    <ds:schemaRef ds:uri="c2bb546f-448a-4208-a6a3-70eb45ef93a6"/>
    <ds:schemaRef ds:uri="c9183086-dd75-4fe7-9390-257df00f9d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4881CC-352E-4387-96F8-747F9BF8A46D}">
  <ds:schemaRefs>
    <ds:schemaRef ds:uri="http://schemas.microsoft.com/sharepoint/v3/contenttype/forms"/>
  </ds:schemaRefs>
</ds:datastoreItem>
</file>

<file path=customXml/itemProps3.xml><?xml version="1.0" encoding="utf-8"?>
<ds:datastoreItem xmlns:ds="http://schemas.openxmlformats.org/officeDocument/2006/customXml" ds:itemID="{16EB6E9E-56B9-4A24-A73C-ACB11341E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bb546f-448a-4208-a6a3-70eb45ef93a6"/>
    <ds:schemaRef ds:uri="c1d44291-39af-47b8-9c57-02cfd16aa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428</TotalTime>
  <Words>4276</Words>
  <Application>Microsoft Office PowerPoint</Application>
  <PresentationFormat>Widescreen</PresentationFormat>
  <Paragraphs>357</Paragraphs>
  <Slides>26</Slides>
  <Notes>26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Courier New</vt:lpstr>
      <vt:lpstr>Google Sans</vt:lpstr>
      <vt:lpstr>Poppins</vt:lpstr>
      <vt:lpstr>Poppins ExtraBold</vt:lpstr>
      <vt:lpstr>Symbol</vt:lpstr>
      <vt:lpstr>Wingdings</vt:lpstr>
      <vt:lpstr>Title_Slides</vt:lpstr>
      <vt:lpstr>Content_Slides</vt:lpstr>
      <vt:lpstr>Blank Slides</vt:lpstr>
      <vt:lpstr>Together for a cleaner 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 am here</dc:title>
  <dc:creator>Josh Brooks</dc:creator>
  <cp:lastModifiedBy>Anna Hughes</cp:lastModifiedBy>
  <cp:revision>5</cp:revision>
  <dcterms:created xsi:type="dcterms:W3CDTF">2021-04-23T08:38:01Z</dcterms:created>
  <dcterms:modified xsi:type="dcterms:W3CDTF">2025-11-05T15:34:41Z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0x010100B70A6CF0D8440849932B13F83D66255D</vt:lpwstr>
  </property>
  <property fmtid="{D5CDD505-2E9C-101B-9397-08002B2CF9AE}" pid="3" name="MediaServiceImageTags">
    <vt:lpwstr/>
  </property>
</Properties>
</file>