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9" r:id="rId2"/>
    <p:sldId id="317" r:id="rId3"/>
    <p:sldId id="318" r:id="rId4"/>
    <p:sldId id="321" r:id="rId5"/>
    <p:sldId id="319" r:id="rId6"/>
    <p:sldId id="266" r:id="rId7"/>
    <p:sldId id="320" r:id="rId8"/>
    <p:sldId id="307" r:id="rId9"/>
    <p:sldId id="302" r:id="rId10"/>
    <p:sldId id="291" r:id="rId11"/>
    <p:sldId id="292" r:id="rId12"/>
    <p:sldId id="295" r:id="rId13"/>
    <p:sldId id="306" r:id="rId14"/>
    <p:sldId id="304" r:id="rId15"/>
    <p:sldId id="296" r:id="rId16"/>
    <p:sldId id="310" r:id="rId17"/>
    <p:sldId id="311" r:id="rId18"/>
    <p:sldId id="312" r:id="rId19"/>
    <p:sldId id="300" r:id="rId20"/>
    <p:sldId id="303" r:id="rId21"/>
    <p:sldId id="305" r:id="rId22"/>
    <p:sldId id="308" r:id="rId23"/>
    <p:sldId id="309" r:id="rId24"/>
    <p:sldId id="313" r:id="rId25"/>
    <p:sldId id="314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1" autoAdjust="0"/>
    <p:restoredTop sz="91769" autoAdjust="0"/>
  </p:normalViewPr>
  <p:slideViewPr>
    <p:cSldViewPr snapToGrid="0" showGuides="1">
      <p:cViewPr varScale="1">
        <p:scale>
          <a:sx n="79" d="100"/>
          <a:sy n="79" d="100"/>
        </p:scale>
        <p:origin x="8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B89FB-4DE3-4D02-A8A8-FA58506748C9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17226-7890-4326-887C-4FDD35A339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88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311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147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949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1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581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390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147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87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Animals are grouped according to their physical and behavioural characteristics. The animals in the rockpool spotter guide can be grouped into the following groups;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58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98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55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40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50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61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175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801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17226-7890-4326-887C-4FDD35A339B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12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5DD0EB-F250-44D1-8A40-0C4675F52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b="8440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24E42F0-7467-4049-896A-52C4BB5B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71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A5780C-F9FC-42EB-A804-D3FDD84AF1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41" y="469900"/>
            <a:ext cx="6965950" cy="57864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76DE7-504A-4E4C-B48E-DAD9F7C210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r="64770" b="8440"/>
          <a:stretch/>
        </p:blipFill>
        <p:spPr>
          <a:xfrm>
            <a:off x="7896726" y="0"/>
            <a:ext cx="42952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2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5DD0EB-F250-44D1-8A40-0C4675F52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 b="8446"/>
          <a:stretch/>
        </p:blipFill>
        <p:spPr>
          <a:xfrm>
            <a:off x="0" y="0"/>
            <a:ext cx="12199482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24E42F0-7467-4049-896A-52C4BB5B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173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5DD0EB-F250-44D1-8A40-0C4675F52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2" b="8593"/>
          <a:stretch/>
        </p:blipFill>
        <p:spPr>
          <a:xfrm>
            <a:off x="0" y="-1"/>
            <a:ext cx="12201008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24E42F0-7467-4049-896A-52C4BB5B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49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24E42F0-7467-4049-896A-52C4BB5B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88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DDA720-A94D-43FE-8970-87028A2D8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b="8440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24E42F0-7467-4049-896A-52C4BB5B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40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81756E-8D45-49FF-997E-A3FE22EC6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7888" y="2201863"/>
            <a:ext cx="10528300" cy="38862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9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24E42F0-7467-4049-896A-52C4BB5B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407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81756E-8D45-49FF-997E-A3FE22EC6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7888" y="2201863"/>
            <a:ext cx="10528300" cy="38862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44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066B27-AF4B-461E-8318-9D15ABA7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b="8440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E59D9B6-66A5-499F-B627-2867F92F18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7202" y="739983"/>
            <a:ext cx="10577596" cy="5378033"/>
          </a:xfrm>
          <a:solidFill>
            <a:schemeClr val="bg1"/>
          </a:solidFill>
        </p:spPr>
        <p:txBody>
          <a:bodyPr lIns="288000" tIns="288000" rIns="288000" bIns="288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97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C055C-B3AF-42DB-B975-A0AFC5AF22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788" y="469900"/>
            <a:ext cx="6965950" cy="57864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CAFE7-F7BF-46AF-BFFB-94D01E6FE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r="64770" b="8440"/>
          <a:stretch/>
        </p:blipFill>
        <p:spPr>
          <a:xfrm>
            <a:off x="0" y="0"/>
            <a:ext cx="42952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8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A5780C-F9FC-42EB-A804-D3FDD84AF1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41" y="469900"/>
            <a:ext cx="6965950" cy="57864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6EE3F-1FB4-4793-8064-51A8EF6B1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r="64770" b="8440"/>
          <a:stretch/>
        </p:blipFill>
        <p:spPr>
          <a:xfrm>
            <a:off x="7896726" y="0"/>
            <a:ext cx="42952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6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D995BB-BB8B-4FE8-B1C5-AA7CE8B4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C5182-BE28-4494-A1E5-CA4846825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E1200-87A4-40A4-BEE3-AC6E67D5D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4E0AE-F462-4DB4-9B05-FF6AFB770A16}" type="datetimeFigureOut">
              <a:rPr lang="en-GB" smtClean="0"/>
              <a:t>21/07/2021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685D1-7795-40C5-AD32-C3DDEF86C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56186-9C46-4063-9A7C-948FD0912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D53D7-CBDE-4320-AD72-40917F427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7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55" r:id="rId4"/>
    <p:sldLayoutId id="2147483656" r:id="rId5"/>
    <p:sldLayoutId id="2147483657" r:id="rId6"/>
    <p:sldLayoutId id="2147483653" r:id="rId7"/>
    <p:sldLayoutId id="2147483650" r:id="rId8"/>
    <p:sldLayoutId id="2147483651" r:id="rId9"/>
    <p:sldLayoutId id="21474836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4F1EC1-2501-4462-AAF1-347B47701ECF}"/>
              </a:ext>
            </a:extLst>
          </p:cNvPr>
          <p:cNvSpPr txBox="1">
            <a:spLocks/>
          </p:cNvSpPr>
          <p:nvPr/>
        </p:nvSpPr>
        <p:spPr>
          <a:xfrm>
            <a:off x="1824037" y="19605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Rockpool Image Reel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C4DFA-3230-4358-B244-B32C080C65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6" y="359340"/>
            <a:ext cx="1812805" cy="752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122"/>
          <a:stretch/>
        </p:blipFill>
        <p:spPr>
          <a:xfrm>
            <a:off x="2158432" y="1398509"/>
            <a:ext cx="7875134" cy="513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88082" y="6283640"/>
            <a:ext cx="18832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 Richard Harrington</a:t>
            </a:r>
          </a:p>
        </p:txBody>
      </p:sp>
    </p:spTree>
    <p:extLst>
      <p:ext uri="{BB962C8B-B14F-4D97-AF65-F5344CB8AC3E}">
        <p14:creationId xmlns:p14="http://schemas.microsoft.com/office/powerpoint/2010/main" val="162977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4852D0-B1D8-4EF5-961E-90DB1B936F69}"/>
              </a:ext>
            </a:extLst>
          </p:cNvPr>
          <p:cNvSpPr txBox="1">
            <a:spLocks/>
          </p:cNvSpPr>
          <p:nvPr/>
        </p:nvSpPr>
        <p:spPr>
          <a:xfrm>
            <a:off x="4164003" y="724925"/>
            <a:ext cx="3852873" cy="1023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5B682-5BB8-405A-9773-59C41804C0BC}"/>
              </a:ext>
            </a:extLst>
          </p:cNvPr>
          <p:cNvSpPr txBox="1"/>
          <p:nvPr/>
        </p:nvSpPr>
        <p:spPr>
          <a:xfrm>
            <a:off x="8144136" y="2322243"/>
            <a:ext cx="32469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Shore crabs are common rock pool or shallow water species. Males have a triangular shape on their stomachs - females a semi-circular shape</a:t>
            </a:r>
            <a:r>
              <a:rPr lang="en-GB" sz="2400" b="1" dirty="0">
                <a:solidFill>
                  <a:schemeClr val="bg1"/>
                </a:solidFill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4"/>
          <a:stretch/>
        </p:blipFill>
        <p:spPr>
          <a:xfrm>
            <a:off x="424543" y="1306981"/>
            <a:ext cx="7402700" cy="5077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543" y="6122883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F9EC41-83F3-4932-BE44-C0A116293E24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Shore crab</a:t>
            </a:r>
          </a:p>
        </p:txBody>
      </p:sp>
    </p:spTree>
    <p:extLst>
      <p:ext uri="{BB962C8B-B14F-4D97-AF65-F5344CB8AC3E}">
        <p14:creationId xmlns:p14="http://schemas.microsoft.com/office/powerpoint/2010/main" val="459232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5E3CFC-BD67-45BB-9891-E9FD5E772E43}"/>
              </a:ext>
            </a:extLst>
          </p:cNvPr>
          <p:cNvSpPr txBox="1"/>
          <p:nvPr/>
        </p:nvSpPr>
        <p:spPr>
          <a:xfrm>
            <a:off x="8289347" y="2157934"/>
            <a:ext cx="30505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solidFill>
                  <a:schemeClr val="bg1"/>
                </a:solidFill>
              </a:rPr>
              <a:t>Its upper shell has a feeling of soft velvet. Its blood red eyes and aggressive behaviour have given it the common name “Devil Crab”.</a:t>
            </a:r>
            <a:endParaRPr lang="en-US" sz="240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1367717"/>
            <a:ext cx="7469855" cy="4996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543" y="6124409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F88F5D-9228-4C69-AC27-52AEAD3ECE41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Velvet swimming crab</a:t>
            </a:r>
          </a:p>
        </p:txBody>
      </p:sp>
    </p:spTree>
    <p:extLst>
      <p:ext uri="{BB962C8B-B14F-4D97-AF65-F5344CB8AC3E}">
        <p14:creationId xmlns:p14="http://schemas.microsoft.com/office/powerpoint/2010/main" val="121937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4852D0-B1D8-4EF5-961E-90DB1B936F69}"/>
              </a:ext>
            </a:extLst>
          </p:cNvPr>
          <p:cNvSpPr txBox="1">
            <a:spLocks/>
          </p:cNvSpPr>
          <p:nvPr/>
        </p:nvSpPr>
        <p:spPr>
          <a:xfrm>
            <a:off x="3564931" y="724925"/>
            <a:ext cx="5051018" cy="1023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A5F27B-6EF5-4888-8FD0-9D821875BE72}"/>
              </a:ext>
            </a:extLst>
          </p:cNvPr>
          <p:cNvSpPr txBox="1"/>
          <p:nvPr/>
        </p:nvSpPr>
        <p:spPr>
          <a:xfrm>
            <a:off x="8401940" y="2404223"/>
            <a:ext cx="31567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most obvious feature is the home a hermit crab lives in: usually a snail shell. Its body is soft and shaped to fit inside spiral-shaped shells. 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" r="2763"/>
          <a:stretch/>
        </p:blipFill>
        <p:spPr>
          <a:xfrm>
            <a:off x="419334" y="1346787"/>
            <a:ext cx="7641851" cy="51618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67846" y="6247038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4E30A2-5B47-42E4-A1B7-BCF251D49FA3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Hermit crab</a:t>
            </a:r>
          </a:p>
        </p:txBody>
      </p:sp>
    </p:spTree>
    <p:extLst>
      <p:ext uri="{BB962C8B-B14F-4D97-AF65-F5344CB8AC3E}">
        <p14:creationId xmlns:p14="http://schemas.microsoft.com/office/powerpoint/2010/main" val="4185193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306031" y="2589311"/>
            <a:ext cx="31404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These animals live upside down, permanently stuck to the rock with their legs sticking upwards ready to catch drifting food.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b="2639"/>
          <a:stretch/>
        </p:blipFill>
        <p:spPr>
          <a:xfrm>
            <a:off x="421300" y="1356389"/>
            <a:ext cx="7571014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9713" y="1356184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82866" y="1975579"/>
            <a:ext cx="1360714" cy="6096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6166" y="1539111"/>
            <a:ext cx="187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Can you see their legs?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FDFA6A-1718-4C31-A911-2B1ACB1CA2E5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Barnacles</a:t>
            </a:r>
          </a:p>
        </p:txBody>
      </p:sp>
    </p:spTree>
    <p:extLst>
      <p:ext uri="{BB962C8B-B14F-4D97-AF65-F5344CB8AC3E}">
        <p14:creationId xmlns:p14="http://schemas.microsoft.com/office/powerpoint/2010/main" val="193949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043214" y="2573744"/>
            <a:ext cx="32383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Cushion stars are similar to other starfish but have shorter, stubbier arms. They can be found hiding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under rocks. </a:t>
            </a:r>
            <a:r>
              <a:rPr lang="en-GB" sz="2400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" b="7580"/>
          <a:stretch/>
        </p:blipFill>
        <p:spPr>
          <a:xfrm>
            <a:off x="457200" y="1379486"/>
            <a:ext cx="7165470" cy="5066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3477" y="6184049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7633E9-64B9-44DC-BE61-626CE20D828E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Cushion starfish</a:t>
            </a:r>
          </a:p>
        </p:txBody>
      </p:sp>
    </p:spTree>
    <p:extLst>
      <p:ext uri="{BB962C8B-B14F-4D97-AF65-F5344CB8AC3E}">
        <p14:creationId xmlns:p14="http://schemas.microsoft.com/office/powerpoint/2010/main" val="300842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4852D0-B1D8-4EF5-961E-90DB1B936F69}"/>
              </a:ext>
            </a:extLst>
          </p:cNvPr>
          <p:cNvSpPr txBox="1">
            <a:spLocks/>
          </p:cNvSpPr>
          <p:nvPr/>
        </p:nvSpPr>
        <p:spPr>
          <a:xfrm>
            <a:off x="3564931" y="724925"/>
            <a:ext cx="5051018" cy="1023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FF2A8F-505D-46F4-935A-96B9E51F6654}"/>
              </a:ext>
            </a:extLst>
          </p:cNvPr>
          <p:cNvSpPr txBox="1"/>
          <p:nvPr/>
        </p:nvSpPr>
        <p:spPr>
          <a:xfrm>
            <a:off x="7978765" y="2405697"/>
            <a:ext cx="32469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Has a band of ‘beads’ around the top of its body, hence the name. When the tide goes out they retract their tentacles so they won’t dry out.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/>
          <a:stretch/>
        </p:blipFill>
        <p:spPr>
          <a:xfrm>
            <a:off x="544749" y="1406427"/>
            <a:ext cx="7046234" cy="50455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68569" y="1406427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3EB5ED-0B6C-40D6-9FB9-E5ACAA4E81AA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Beadlet</a:t>
            </a:r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anemone</a:t>
            </a:r>
          </a:p>
        </p:txBody>
      </p:sp>
    </p:spTree>
    <p:extLst>
      <p:ext uri="{BB962C8B-B14F-4D97-AF65-F5344CB8AC3E}">
        <p14:creationId xmlns:p14="http://schemas.microsoft.com/office/powerpoint/2010/main" val="97861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7983977" y="2454191"/>
            <a:ext cx="33690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These fish can change colour to blend in with their surroundings. 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They have sharp teeth for crunching barnacles off rocks.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0"/>
          <a:stretch/>
        </p:blipFill>
        <p:spPr>
          <a:xfrm>
            <a:off x="585166" y="1360337"/>
            <a:ext cx="6895897" cy="5007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5784" y="6106534"/>
            <a:ext cx="14859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Kirsty Andrews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B14ED7-D59D-43A8-892C-555CFA6FB7FE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Tompot</a:t>
            </a:r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Blenny</a:t>
            </a:r>
          </a:p>
        </p:txBody>
      </p:sp>
    </p:spTree>
    <p:extLst>
      <p:ext uri="{BB962C8B-B14F-4D97-AF65-F5344CB8AC3E}">
        <p14:creationId xmlns:p14="http://schemas.microsoft.com/office/powerpoint/2010/main" val="3240460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317149" y="2209889"/>
            <a:ext cx="33268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</a:rPr>
              <a:t>Sea scorpions get their names </a:t>
            </a:r>
            <a:r>
              <a:rPr lang="en-US" sz="2400" dirty="0">
                <a:solidFill>
                  <a:schemeClr val="bg1"/>
                </a:solidFill>
              </a:rPr>
              <a:t>from the spines on their bodies. They 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are fierce predators with very large mouths capable of eating other fish as large as themselves.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"/>
          <a:stretch/>
        </p:blipFill>
        <p:spPr>
          <a:xfrm>
            <a:off x="424543" y="1399060"/>
            <a:ext cx="7481132" cy="50379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0704" y="6175428"/>
            <a:ext cx="1684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Valda Butterworth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BAB6C0-23C1-461A-B9ED-E8F30038ADED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Sea scorpion</a:t>
            </a:r>
          </a:p>
        </p:txBody>
      </p:sp>
    </p:spTree>
    <p:extLst>
      <p:ext uri="{BB962C8B-B14F-4D97-AF65-F5344CB8AC3E}">
        <p14:creationId xmlns:p14="http://schemas.microsoft.com/office/powerpoint/2010/main" val="1347385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245928" y="2438115"/>
            <a:ext cx="34888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Pipefish are related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to seahorses and share similar characteristics, such as the long nose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and the fact that the males carry the eggs.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1412954"/>
            <a:ext cx="7386796" cy="49368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543" y="6088217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B681CC-7B59-48CE-85AB-9783DA69A42A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Pipefish</a:t>
            </a:r>
          </a:p>
        </p:txBody>
      </p:sp>
    </p:spTree>
    <p:extLst>
      <p:ext uri="{BB962C8B-B14F-4D97-AF65-F5344CB8AC3E}">
        <p14:creationId xmlns:p14="http://schemas.microsoft.com/office/powerpoint/2010/main" val="2105052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416640" y="2421104"/>
            <a:ext cx="34016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 snail with a homing instinct! It grazes on algae while the tide is in and returns to the same spot, called a home scar, when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the tide retreats.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1" y="1394311"/>
            <a:ext cx="7589625" cy="5100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1809" y="6233276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D3B0DF7-30D9-42F0-845E-05306751CBA3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Common limpet</a:t>
            </a:r>
          </a:p>
        </p:txBody>
      </p:sp>
    </p:spTree>
    <p:extLst>
      <p:ext uri="{BB962C8B-B14F-4D97-AF65-F5344CB8AC3E}">
        <p14:creationId xmlns:p14="http://schemas.microsoft.com/office/powerpoint/2010/main" val="178894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t="5278" r="4548" b="13480"/>
          <a:stretch/>
        </p:blipFill>
        <p:spPr>
          <a:xfrm>
            <a:off x="2033495" y="1325563"/>
            <a:ext cx="8125009" cy="51338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A5AC47-E337-4E41-9318-7D859F5FC5A1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a rockpool?</a:t>
            </a:r>
          </a:p>
        </p:txBody>
      </p:sp>
    </p:spTree>
    <p:extLst>
      <p:ext uri="{BB962C8B-B14F-4D97-AF65-F5344CB8AC3E}">
        <p14:creationId xmlns:p14="http://schemas.microsoft.com/office/powerpoint/2010/main" val="3837104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269206" y="2556004"/>
            <a:ext cx="32383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Meat-eating sea snails that drill holes into limpets, turn their insides into soup and suck up the yummy contents!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7908" b="5026"/>
          <a:stretch/>
        </p:blipFill>
        <p:spPr>
          <a:xfrm>
            <a:off x="424543" y="1380558"/>
            <a:ext cx="7498930" cy="50285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0070" y="1380558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43CB68-641F-41A8-A812-B77C561A8C21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Dog whelk</a:t>
            </a:r>
          </a:p>
        </p:txBody>
      </p:sp>
    </p:spTree>
    <p:extLst>
      <p:ext uri="{BB962C8B-B14F-4D97-AF65-F5344CB8AC3E}">
        <p14:creationId xmlns:p14="http://schemas.microsoft.com/office/powerpoint/2010/main" val="3464797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403770" y="2199488"/>
            <a:ext cx="33310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Mussels do indeed have very strong muscles that help keep their shells clamped shut. Found attached to the rocks. Their empty shells can also wash ashore. 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4"/>
          <a:stretch/>
        </p:blipFill>
        <p:spPr>
          <a:xfrm>
            <a:off x="422705" y="1410152"/>
            <a:ext cx="7669422" cy="4994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5393" y="1410152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776589-B935-4579-8F1E-46BA14BB9EDD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Mussels</a:t>
            </a:r>
          </a:p>
        </p:txBody>
      </p:sp>
    </p:spTree>
    <p:extLst>
      <p:ext uri="{BB962C8B-B14F-4D97-AF65-F5344CB8AC3E}">
        <p14:creationId xmlns:p14="http://schemas.microsoft.com/office/powerpoint/2010/main" val="2985315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020992" y="2746629"/>
            <a:ext cx="32873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</a:rPr>
              <a:t>The Grey </a:t>
            </a:r>
            <a:r>
              <a:rPr lang="en-US" sz="2400" dirty="0" err="1">
                <a:solidFill>
                  <a:schemeClr val="bg1"/>
                </a:solidFill>
              </a:rPr>
              <a:t>T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opshell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is a type of marine snail</a:t>
            </a:r>
            <a:r>
              <a:rPr lang="en-US" sz="2400" dirty="0">
                <a:solidFill>
                  <a:schemeClr val="bg1"/>
                </a:solidFill>
              </a:rPr>
              <a:t>. It 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is very common on rocky shores all over the UK.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 b="15330"/>
          <a:stretch/>
        </p:blipFill>
        <p:spPr>
          <a:xfrm>
            <a:off x="424543" y="1381328"/>
            <a:ext cx="7170010" cy="50389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8185CA-3EEA-4D50-988A-FFF371766785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Grey </a:t>
            </a:r>
            <a:r>
              <a:rPr lang="en-GB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Topshell</a:t>
            </a:r>
            <a:endParaRPr lang="en-GB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51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020456" y="2598677"/>
            <a:ext cx="313717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common periwinkle is a very common 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sea snail on rocky shores. They are edible and a popular seaside snack.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11141" b="10399"/>
          <a:stretch/>
        </p:blipFill>
        <p:spPr>
          <a:xfrm>
            <a:off x="457200" y="1349809"/>
            <a:ext cx="7187382" cy="5175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3219" y="6263591"/>
            <a:ext cx="18895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Anita Gould via Flickr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CBD162-9F60-4D09-AAF9-6DEEC4FD75D7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Common periwinkle</a:t>
            </a:r>
          </a:p>
        </p:txBody>
      </p:sp>
    </p:spTree>
    <p:extLst>
      <p:ext uri="{BB962C8B-B14F-4D97-AF65-F5344CB8AC3E}">
        <p14:creationId xmlns:p14="http://schemas.microsoft.com/office/powerpoint/2010/main" val="2137895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211187" y="2208711"/>
            <a:ext cx="32382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</a:rPr>
              <a:t>This is a colony of animals called sea squirts. They </a:t>
            </a:r>
            <a:br>
              <a:rPr lang="en-US" sz="2400" i="0" dirty="0">
                <a:solidFill>
                  <a:schemeClr val="bg1"/>
                </a:solidFill>
                <a:effectLst/>
              </a:rPr>
            </a:br>
            <a:r>
              <a:rPr lang="en-US" sz="2400" i="0" dirty="0">
                <a:solidFill>
                  <a:schemeClr val="bg1"/>
                </a:solidFill>
                <a:effectLst/>
              </a:rPr>
              <a:t>create a beautiful gelatinous matt across rocks, with 3-12 individuals creating a star shape</a:t>
            </a:r>
            <a:r>
              <a:rPr lang="en-US" sz="2400" b="1" i="0" dirty="0">
                <a:solidFill>
                  <a:schemeClr val="bg1"/>
                </a:solidFill>
                <a:effectLst/>
              </a:rPr>
              <a:t>.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9743" r="1657"/>
          <a:stretch/>
        </p:blipFill>
        <p:spPr>
          <a:xfrm>
            <a:off x="424543" y="1356389"/>
            <a:ext cx="7421092" cy="5120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79471" y="1356389"/>
            <a:ext cx="20202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</a:t>
            </a:r>
            <a:r>
              <a:rPr lang="en-GB" sz="1100" dirty="0" err="1">
                <a:solidFill>
                  <a:schemeClr val="bg1"/>
                </a:solidFill>
              </a:rPr>
              <a:t>Deryk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 err="1">
                <a:solidFill>
                  <a:schemeClr val="bg1"/>
                </a:solidFill>
              </a:rPr>
              <a:t>Tolman</a:t>
            </a:r>
            <a:r>
              <a:rPr lang="en-GB" sz="1100" dirty="0">
                <a:solidFill>
                  <a:schemeClr val="bg1"/>
                </a:solidFill>
              </a:rPr>
              <a:t> via Flickr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BEFF0F-220B-433D-BCEE-56806B45827A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Star Ascidian</a:t>
            </a:r>
          </a:p>
        </p:txBody>
      </p:sp>
    </p:spTree>
    <p:extLst>
      <p:ext uri="{BB962C8B-B14F-4D97-AF65-F5344CB8AC3E}">
        <p14:creationId xmlns:p14="http://schemas.microsoft.com/office/powerpoint/2010/main" val="1388438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131629" y="2423739"/>
            <a:ext cx="34343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spongey mass which covers rocks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is actually a species of animal called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 sea sponge.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Their structure is crumbly and ‘breadcrumb’ like.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/>
          <a:stretch/>
        </p:blipFill>
        <p:spPr>
          <a:xfrm>
            <a:off x="344798" y="1384593"/>
            <a:ext cx="7431148" cy="512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1168" y="6248263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D32000-4EB0-4B82-A9E0-5DB979F4E54D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Breadcrumb Sponge</a:t>
            </a:r>
          </a:p>
        </p:txBody>
      </p:sp>
    </p:spTree>
    <p:extLst>
      <p:ext uri="{BB962C8B-B14F-4D97-AF65-F5344CB8AC3E}">
        <p14:creationId xmlns:p14="http://schemas.microsoft.com/office/powerpoint/2010/main" val="3229527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14" y="1524070"/>
            <a:ext cx="1128523" cy="530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16" y="2847675"/>
            <a:ext cx="809128" cy="776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30" y="1327511"/>
            <a:ext cx="1002292" cy="796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9" y="2878611"/>
            <a:ext cx="821152" cy="660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525531" y="4195965"/>
            <a:ext cx="1058127" cy="8241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36" t="31650" r="16636" b="17470"/>
          <a:stretch/>
        </p:blipFill>
        <p:spPr>
          <a:xfrm>
            <a:off x="6583716" y="4376653"/>
            <a:ext cx="924275" cy="7047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75017" y="1297074"/>
            <a:ext cx="405572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Fish </a:t>
            </a:r>
          </a:p>
          <a:p>
            <a:r>
              <a:rPr lang="en-GB" dirty="0" err="1">
                <a:solidFill>
                  <a:schemeClr val="bg1"/>
                </a:solidFill>
              </a:rPr>
              <a:t>Tompot</a:t>
            </a:r>
            <a:r>
              <a:rPr lang="en-GB" dirty="0">
                <a:solidFill>
                  <a:schemeClr val="bg1"/>
                </a:solidFill>
              </a:rPr>
              <a:t> blenny, sea scorpion, pipefish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1937657" y="1297074"/>
            <a:ext cx="44923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Crustaceans </a:t>
            </a:r>
          </a:p>
          <a:p>
            <a:r>
              <a:rPr lang="en-GB" dirty="0">
                <a:solidFill>
                  <a:schemeClr val="bg1"/>
                </a:solidFill>
              </a:rPr>
              <a:t>Prawn, Shore Crab, Velvet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swimming crab, Hermit crab, Barnacles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37657" y="2878611"/>
            <a:ext cx="42889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Mollusc (sea snails)</a:t>
            </a:r>
            <a:r>
              <a:rPr lang="en-GB" sz="2200" dirty="0">
                <a:solidFill>
                  <a:schemeClr val="bg1"/>
                </a:solidFill>
              </a:rPr>
              <a:t> </a:t>
            </a:r>
          </a:p>
          <a:p>
            <a:r>
              <a:rPr lang="en-GB" dirty="0">
                <a:solidFill>
                  <a:schemeClr val="bg1"/>
                </a:solidFill>
              </a:rPr>
              <a:t>Grey top shell, Common periwinkle, Common limpet, Dog whelk 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7875017" y="2878611"/>
            <a:ext cx="322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Echinoderm</a:t>
            </a:r>
            <a:r>
              <a:rPr lang="en-GB" sz="2200" dirty="0">
                <a:solidFill>
                  <a:schemeClr val="bg1"/>
                </a:solidFill>
              </a:rPr>
              <a:t> </a:t>
            </a:r>
          </a:p>
          <a:p>
            <a:r>
              <a:rPr lang="en-GB" dirty="0">
                <a:solidFill>
                  <a:schemeClr val="bg1"/>
                </a:solidFill>
              </a:rPr>
              <a:t>Cushion starfish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1937657" y="4389267"/>
            <a:ext cx="337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Sea squirt</a:t>
            </a:r>
            <a:r>
              <a:rPr lang="en-GB" sz="2200" dirty="0">
                <a:solidFill>
                  <a:schemeClr val="bg1"/>
                </a:solidFill>
              </a:rPr>
              <a:t> </a:t>
            </a:r>
          </a:p>
          <a:p>
            <a:r>
              <a:rPr lang="en-GB" dirty="0">
                <a:solidFill>
                  <a:schemeClr val="bg1"/>
                </a:solidFill>
              </a:rPr>
              <a:t>Star ascidian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7875017" y="4389267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Sponge</a:t>
            </a:r>
          </a:p>
          <a:p>
            <a:r>
              <a:rPr lang="en-GB" dirty="0">
                <a:solidFill>
                  <a:schemeClr val="bg1"/>
                </a:solidFill>
              </a:rPr>
              <a:t>Breadcrumb sponge</a:t>
            </a:r>
            <a:r>
              <a:rPr lang="en-GB" dirty="0"/>
              <a:t> 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37657" y="5663171"/>
            <a:ext cx="296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2200" b="1" dirty="0">
                <a:solidFill>
                  <a:schemeClr val="bg1"/>
                </a:solidFill>
              </a:rPr>
              <a:t>Cnidarian </a:t>
            </a:r>
            <a:endParaRPr lang="en-GB" sz="2200" dirty="0">
              <a:solidFill>
                <a:schemeClr val="bg1"/>
              </a:solidFill>
            </a:endParaRPr>
          </a:p>
          <a:p>
            <a:pPr fontAlgn="base"/>
            <a:r>
              <a:rPr lang="en-GB" dirty="0" err="1">
                <a:solidFill>
                  <a:schemeClr val="bg1"/>
                </a:solidFill>
              </a:rPr>
              <a:t>Beadlet</a:t>
            </a:r>
            <a:r>
              <a:rPr lang="en-GB" dirty="0">
                <a:solidFill>
                  <a:schemeClr val="bg1"/>
                </a:solidFill>
              </a:rPr>
              <a:t> anemone  </a:t>
            </a:r>
          </a:p>
        </p:txBody>
      </p:sp>
      <p:sp>
        <p:nvSpPr>
          <p:cNvPr id="30" name="Oval 43"/>
          <p:cNvSpPr/>
          <p:nvPr/>
        </p:nvSpPr>
        <p:spPr>
          <a:xfrm rot="21271162">
            <a:off x="661915" y="5822051"/>
            <a:ext cx="489856" cy="302272"/>
          </a:xfrm>
          <a:custGeom>
            <a:avLst/>
            <a:gdLst>
              <a:gd name="connsiteX0" fmla="*/ 0 w 882353"/>
              <a:gd name="connsiteY0" fmla="*/ 430593 h 861186"/>
              <a:gd name="connsiteX1" fmla="*/ 441177 w 882353"/>
              <a:gd name="connsiteY1" fmla="*/ 0 h 861186"/>
              <a:gd name="connsiteX2" fmla="*/ 882354 w 882353"/>
              <a:gd name="connsiteY2" fmla="*/ 430593 h 861186"/>
              <a:gd name="connsiteX3" fmla="*/ 441177 w 882353"/>
              <a:gd name="connsiteY3" fmla="*/ 861186 h 861186"/>
              <a:gd name="connsiteX4" fmla="*/ 0 w 882353"/>
              <a:gd name="connsiteY4" fmla="*/ 430593 h 861186"/>
              <a:gd name="connsiteX0" fmla="*/ 0 w 882354"/>
              <a:gd name="connsiteY0" fmla="*/ 430593 h 594959"/>
              <a:gd name="connsiteX1" fmla="*/ 441177 w 882354"/>
              <a:gd name="connsiteY1" fmla="*/ 0 h 594959"/>
              <a:gd name="connsiteX2" fmla="*/ 882354 w 882354"/>
              <a:gd name="connsiteY2" fmla="*/ 430593 h 594959"/>
              <a:gd name="connsiteX3" fmla="*/ 441177 w 882354"/>
              <a:gd name="connsiteY3" fmla="*/ 578157 h 594959"/>
              <a:gd name="connsiteX4" fmla="*/ 0 w 882354"/>
              <a:gd name="connsiteY4" fmla="*/ 430593 h 59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354" h="594959">
                <a:moveTo>
                  <a:pt x="0" y="430593"/>
                </a:moveTo>
                <a:cubicBezTo>
                  <a:pt x="0" y="334234"/>
                  <a:pt x="197522" y="0"/>
                  <a:pt x="441177" y="0"/>
                </a:cubicBezTo>
                <a:cubicBezTo>
                  <a:pt x="684832" y="0"/>
                  <a:pt x="882354" y="192783"/>
                  <a:pt x="882354" y="430593"/>
                </a:cubicBezTo>
                <a:cubicBezTo>
                  <a:pt x="882354" y="668403"/>
                  <a:pt x="684832" y="578157"/>
                  <a:pt x="441177" y="578157"/>
                </a:cubicBezTo>
                <a:cubicBezTo>
                  <a:pt x="197522" y="578157"/>
                  <a:pt x="0" y="526952"/>
                  <a:pt x="0" y="4305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Curved Connector 31"/>
          <p:cNvCxnSpPr/>
          <p:nvPr/>
        </p:nvCxnSpPr>
        <p:spPr>
          <a:xfrm rot="16200000" flipH="1">
            <a:off x="809594" y="5777690"/>
            <a:ext cx="371863" cy="54620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6200000" flipV="1">
            <a:off x="473219" y="5759227"/>
            <a:ext cx="380955" cy="74125"/>
          </a:xfrm>
          <a:prstGeom prst="curvedConnector3">
            <a:avLst>
              <a:gd name="adj1" fmla="val 36665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16200000" flipV="1">
            <a:off x="607829" y="5714209"/>
            <a:ext cx="391691" cy="47582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>
            <a:off x="962869" y="5554544"/>
            <a:ext cx="32656" cy="413188"/>
          </a:xfrm>
          <a:prstGeom prst="curvedConnector4">
            <a:avLst>
              <a:gd name="adj1" fmla="val 700024"/>
              <a:gd name="adj2" fmla="val 60105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>
            <a:off x="661371" y="5592755"/>
            <a:ext cx="32656" cy="413188"/>
          </a:xfrm>
          <a:prstGeom prst="curvedConnector4">
            <a:avLst>
              <a:gd name="adj1" fmla="val 700024"/>
              <a:gd name="adj2" fmla="val 60105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6200000" flipV="1">
            <a:off x="627791" y="5866543"/>
            <a:ext cx="380955" cy="74125"/>
          </a:xfrm>
          <a:prstGeom prst="curvedConnector3">
            <a:avLst>
              <a:gd name="adj1" fmla="val 36665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rot="16200000" flipV="1">
            <a:off x="910661" y="5740192"/>
            <a:ext cx="380955" cy="74125"/>
          </a:xfrm>
          <a:prstGeom prst="curvedConnector3">
            <a:avLst>
              <a:gd name="adj1" fmla="val 36665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16200000" flipV="1">
            <a:off x="550993" y="5806961"/>
            <a:ext cx="380955" cy="74125"/>
          </a:xfrm>
          <a:prstGeom prst="curvedConnector3">
            <a:avLst>
              <a:gd name="adj1" fmla="val 36665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 rot="16200000" flipV="1">
            <a:off x="713834" y="5663285"/>
            <a:ext cx="380955" cy="74125"/>
          </a:xfrm>
          <a:prstGeom prst="curvedConnector3">
            <a:avLst>
              <a:gd name="adj1" fmla="val 36665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30" idx="2"/>
          </p:cNvCxnSpPr>
          <p:nvPr/>
        </p:nvCxnSpPr>
        <p:spPr>
          <a:xfrm flipV="1">
            <a:off x="1157111" y="5598022"/>
            <a:ext cx="2403" cy="419092"/>
          </a:xfrm>
          <a:prstGeom prst="curvedConnector2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5912B8FE-BF0C-4A08-94A4-A583F491C085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Grouping animals</a:t>
            </a:r>
          </a:p>
        </p:txBody>
      </p:sp>
    </p:spTree>
    <p:extLst>
      <p:ext uri="{BB962C8B-B14F-4D97-AF65-F5344CB8AC3E}">
        <p14:creationId xmlns:p14="http://schemas.microsoft.com/office/powerpoint/2010/main" val="227759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4F1EC1-2501-4462-AAF1-347B47701ECF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it like to live in a rockpool?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1" y="1906621"/>
            <a:ext cx="5693270" cy="3800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9422" y="5460658"/>
            <a:ext cx="2195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 Mary &amp; Andrew via Flickr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6621"/>
            <a:ext cx="5689011" cy="38002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10850" y="5464099"/>
            <a:ext cx="1495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  Stuart Askew</a:t>
            </a:r>
          </a:p>
        </p:txBody>
      </p:sp>
    </p:spTree>
    <p:extLst>
      <p:ext uri="{BB962C8B-B14F-4D97-AF65-F5344CB8AC3E}">
        <p14:creationId xmlns:p14="http://schemas.microsoft.com/office/powerpoint/2010/main" val="115780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5" y="1521618"/>
            <a:ext cx="5662276" cy="4246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1601" y="5460658"/>
            <a:ext cx="2195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 Patrick Wallace via Flickr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341"/>
          <a:stretch/>
        </p:blipFill>
        <p:spPr>
          <a:xfrm>
            <a:off x="6374946" y="1521618"/>
            <a:ext cx="5359854" cy="4246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7475" y="5522105"/>
            <a:ext cx="1838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  Owen Jell via Flickr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9C373D-F482-430B-9455-EB49FCA9628F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it like to live in a rockpool?</a:t>
            </a:r>
          </a:p>
        </p:txBody>
      </p:sp>
    </p:spTree>
    <p:extLst>
      <p:ext uri="{BB962C8B-B14F-4D97-AF65-F5344CB8AC3E}">
        <p14:creationId xmlns:p14="http://schemas.microsoft.com/office/powerpoint/2010/main" val="11666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4F1EC1-2501-4462-AAF1-347B47701ECF}"/>
              </a:ext>
            </a:extLst>
          </p:cNvPr>
          <p:cNvSpPr txBox="1">
            <a:spLocks/>
          </p:cNvSpPr>
          <p:nvPr/>
        </p:nvSpPr>
        <p:spPr>
          <a:xfrm>
            <a:off x="2481132" y="2797569"/>
            <a:ext cx="7229735" cy="1262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Zonation</a:t>
            </a:r>
          </a:p>
        </p:txBody>
      </p:sp>
    </p:spTree>
    <p:extLst>
      <p:ext uri="{BB962C8B-B14F-4D97-AF65-F5344CB8AC3E}">
        <p14:creationId xmlns:p14="http://schemas.microsoft.com/office/powerpoint/2010/main" val="342400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398" y="2659761"/>
            <a:ext cx="8833284" cy="4019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009E2-AAAB-4792-B664-BFB3F3738A05}"/>
              </a:ext>
            </a:extLst>
          </p:cNvPr>
          <p:cNvSpPr txBox="1"/>
          <p:nvPr/>
        </p:nvSpPr>
        <p:spPr>
          <a:xfrm>
            <a:off x="9670789" y="1852568"/>
            <a:ext cx="1025599" cy="646331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 rtl="0" fontAlgn="base"/>
            <a:r>
              <a:rPr lang="en-GB" dirty="0">
                <a:solidFill>
                  <a:schemeClr val="bg1"/>
                </a:solidFill>
              </a:rPr>
              <a:t>Splash Zone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009E2-AAAB-4792-B664-BFB3F3738A05}"/>
              </a:ext>
            </a:extLst>
          </p:cNvPr>
          <p:cNvSpPr txBox="1"/>
          <p:nvPr/>
        </p:nvSpPr>
        <p:spPr>
          <a:xfrm>
            <a:off x="1540242" y="1844671"/>
            <a:ext cx="1208824" cy="646331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 rtl="0" fontAlgn="base"/>
            <a:r>
              <a:rPr lang="en-GB" dirty="0">
                <a:solidFill>
                  <a:schemeClr val="bg1"/>
                </a:solidFill>
              </a:rPr>
              <a:t>Subtidal zone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009E2-AAAB-4792-B664-BFB3F3738A05}"/>
              </a:ext>
            </a:extLst>
          </p:cNvPr>
          <p:cNvSpPr txBox="1"/>
          <p:nvPr/>
        </p:nvSpPr>
        <p:spPr>
          <a:xfrm>
            <a:off x="3633648" y="1852568"/>
            <a:ext cx="907905" cy="646331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 rtl="0" fontAlgn="base"/>
            <a:r>
              <a:rPr lang="en-GB" dirty="0">
                <a:solidFill>
                  <a:schemeClr val="bg1"/>
                </a:solidFill>
              </a:rPr>
              <a:t>Lower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009E2-AAAB-4792-B664-BFB3F3738A05}"/>
              </a:ext>
            </a:extLst>
          </p:cNvPr>
          <p:cNvSpPr txBox="1"/>
          <p:nvPr/>
        </p:nvSpPr>
        <p:spPr>
          <a:xfrm>
            <a:off x="5482301" y="1852568"/>
            <a:ext cx="1090012" cy="646331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 rtl="0" fontAlgn="base"/>
            <a:r>
              <a:rPr lang="en-GB" dirty="0">
                <a:solidFill>
                  <a:schemeClr val="bg1"/>
                </a:solidFill>
              </a:rPr>
              <a:t>Middle Shore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009E2-AAAB-4792-B664-BFB3F3738A05}"/>
              </a:ext>
            </a:extLst>
          </p:cNvPr>
          <p:cNvSpPr txBox="1"/>
          <p:nvPr/>
        </p:nvSpPr>
        <p:spPr>
          <a:xfrm>
            <a:off x="7847160" y="1844670"/>
            <a:ext cx="881211" cy="646331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 rtl="0" fontAlgn="base"/>
            <a:r>
              <a:rPr lang="en-GB" dirty="0">
                <a:solidFill>
                  <a:schemeClr val="bg1"/>
                </a:solidFill>
              </a:rPr>
              <a:t>Upper Shore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33644" y="2491000"/>
            <a:ext cx="368580" cy="2581743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43417" y="2498899"/>
            <a:ext cx="308840" cy="2715358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780314" y="2498899"/>
            <a:ext cx="271558" cy="2486758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817116" y="2491001"/>
            <a:ext cx="1448293" cy="258174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643257" y="2491000"/>
            <a:ext cx="1540332" cy="253820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09BE5192-484A-40DC-A316-A307849B1B3B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Rockpool zones</a:t>
            </a:r>
          </a:p>
        </p:txBody>
      </p:sp>
    </p:spTree>
    <p:extLst>
      <p:ext uri="{BB962C8B-B14F-4D97-AF65-F5344CB8AC3E}">
        <p14:creationId xmlns:p14="http://schemas.microsoft.com/office/powerpoint/2010/main" val="308466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4F1EC1-2501-4462-AAF1-347B47701ECF}"/>
              </a:ext>
            </a:extLst>
          </p:cNvPr>
          <p:cNvSpPr txBox="1">
            <a:spLocks/>
          </p:cNvSpPr>
          <p:nvPr/>
        </p:nvSpPr>
        <p:spPr>
          <a:xfrm>
            <a:off x="2296307" y="2766218"/>
            <a:ext cx="75993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Rockpool </a:t>
            </a:r>
            <a:br>
              <a:rPr lang="en-GB" sz="9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9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Species</a:t>
            </a:r>
          </a:p>
        </p:txBody>
      </p:sp>
    </p:spTree>
    <p:extLst>
      <p:ext uri="{BB962C8B-B14F-4D97-AF65-F5344CB8AC3E}">
        <p14:creationId xmlns:p14="http://schemas.microsoft.com/office/powerpoint/2010/main" val="129941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ACA86C-2B18-4D5F-B89E-FCC057144506}"/>
              </a:ext>
            </a:extLst>
          </p:cNvPr>
          <p:cNvSpPr txBox="1"/>
          <p:nvPr/>
        </p:nvSpPr>
        <p:spPr>
          <a:xfrm>
            <a:off x="8021845" y="2359246"/>
            <a:ext cx="35054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seaweed is called Bladder wrack. </a:t>
            </a:r>
            <a:r>
              <a:rPr lang="en-GB" sz="2400" dirty="0">
                <a:solidFill>
                  <a:schemeClr val="bg1"/>
                </a:solidFill>
              </a:rPr>
              <a:t>The small air-filled bladders help this seaweed to float towards the surface of the water to photosynthesise.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6"/>
          <a:stretch/>
        </p:blipFill>
        <p:spPr>
          <a:xfrm>
            <a:off x="457200" y="1413666"/>
            <a:ext cx="7266159" cy="4938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6006" y="6090204"/>
            <a:ext cx="1193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Mark Craig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67F3E0-7D32-4B16-A2FA-39E9C3F9ED75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Seaweed</a:t>
            </a:r>
          </a:p>
        </p:txBody>
      </p:sp>
    </p:spTree>
    <p:extLst>
      <p:ext uri="{BB962C8B-B14F-4D97-AF65-F5344CB8AC3E}">
        <p14:creationId xmlns:p14="http://schemas.microsoft.com/office/powerpoint/2010/main" val="284759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4852D0-B1D8-4EF5-961E-90DB1B936F69}"/>
              </a:ext>
            </a:extLst>
          </p:cNvPr>
          <p:cNvSpPr txBox="1">
            <a:spLocks/>
          </p:cNvSpPr>
          <p:nvPr/>
        </p:nvSpPr>
        <p:spPr>
          <a:xfrm>
            <a:off x="4164003" y="724925"/>
            <a:ext cx="3852873" cy="1023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CD1AF-8CB3-4D80-8431-4A9FCBD2A8CB}"/>
              </a:ext>
            </a:extLst>
          </p:cNvPr>
          <p:cNvSpPr txBox="1"/>
          <p:nvPr/>
        </p:nvSpPr>
        <p:spPr>
          <a:xfrm>
            <a:off x="8290155" y="2588889"/>
            <a:ext cx="32439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Prawns have a transparent body with black stripes. It has a serrated rostrum that looks a bit like a </a:t>
            </a:r>
            <a:r>
              <a:rPr lang="en-GB" sz="2400" dirty="0" err="1">
                <a:solidFill>
                  <a:schemeClr val="bg1"/>
                </a:solidFill>
              </a:rPr>
              <a:t>mohican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between its eyes.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1362102"/>
            <a:ext cx="7664910" cy="5131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3838" y="6106534"/>
            <a:ext cx="1242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Paul Naylor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97B452-00EB-45FD-A950-C423E576629A}"/>
              </a:ext>
            </a:extLst>
          </p:cNvPr>
          <p:cNvSpPr txBox="1">
            <a:spLocks/>
          </p:cNvSpPr>
          <p:nvPr/>
        </p:nvSpPr>
        <p:spPr>
          <a:xfrm>
            <a:off x="424543" y="196056"/>
            <a:ext cx="11310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Prawn</a:t>
            </a:r>
          </a:p>
        </p:txBody>
      </p:sp>
    </p:spTree>
    <p:extLst>
      <p:ext uri="{BB962C8B-B14F-4D97-AF65-F5344CB8AC3E}">
        <p14:creationId xmlns:p14="http://schemas.microsoft.com/office/powerpoint/2010/main" val="883055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CS Teal">
      <a:dk1>
        <a:srgbClr val="1B1B26"/>
      </a:dk1>
      <a:lt1>
        <a:srgbClr val="FFFFFF"/>
      </a:lt1>
      <a:dk2>
        <a:srgbClr val="2F2F3F"/>
      </a:dk2>
      <a:lt2>
        <a:srgbClr val="D9F5F3"/>
      </a:lt2>
      <a:accent1>
        <a:srgbClr val="00B9B0"/>
      </a:accent1>
      <a:accent2>
        <a:srgbClr val="008A84"/>
      </a:accent2>
      <a:accent3>
        <a:srgbClr val="FD5C6C"/>
      </a:accent3>
      <a:accent4>
        <a:srgbClr val="9EC323"/>
      </a:accent4>
      <a:accent5>
        <a:srgbClr val="3D9BE2"/>
      </a:accent5>
      <a:accent6>
        <a:srgbClr val="FDA027"/>
      </a:accent6>
      <a:hlink>
        <a:srgbClr val="0563C1"/>
      </a:hlink>
      <a:folHlink>
        <a:srgbClr val="954F72"/>
      </a:folHlink>
    </a:clrScheme>
    <a:fontScheme name="Poppins_MCS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5D8DF586940345BCA1FE832507B89A" ma:contentTypeVersion="14" ma:contentTypeDescription="Create a new document." ma:contentTypeScope="" ma:versionID="effd921ccc5ac64413a07c2598f62c86">
  <xsd:schema xmlns:xsd="http://www.w3.org/2001/XMLSchema" xmlns:xs="http://www.w3.org/2001/XMLSchema" xmlns:p="http://schemas.microsoft.com/office/2006/metadata/properties" xmlns:ns2="2e7939e8-d9bd-4197-b5ca-ef6e1ff1327b" xmlns:ns3="5f3fbcf9-7929-4669-aee0-273ea4de79ac" targetNamespace="http://schemas.microsoft.com/office/2006/metadata/properties" ma:root="true" ma:fieldsID="31293b107dff1acb4bba242e96e81f03" ns2:_="" ns3:_="">
    <xsd:import namespace="2e7939e8-d9bd-4197-b5ca-ef6e1ff1327b"/>
    <xsd:import namespace="5f3fbcf9-7929-4669-aee0-273ea4de79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939e8-d9bd-4197-b5ca-ef6e1ff132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1400c39-6263-44eb-9109-7e6cd59416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fbcf9-7929-4669-aee0-273ea4de79a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b25e7ad-d1b0-4b24-aadf-44e0f6c8fd61}" ma:internalName="TaxCatchAll" ma:showField="CatchAllData" ma:web="5f3fbcf9-7929-4669-aee0-273ea4de79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7939e8-d9bd-4197-b5ca-ef6e1ff1327b">
      <Terms xmlns="http://schemas.microsoft.com/office/infopath/2007/PartnerControls"/>
    </lcf76f155ced4ddcb4097134ff3c332f>
    <TaxCatchAll xmlns="5f3fbcf9-7929-4669-aee0-273ea4de79ac" xsi:nil="true"/>
  </documentManagement>
</p:properties>
</file>

<file path=customXml/itemProps1.xml><?xml version="1.0" encoding="utf-8"?>
<ds:datastoreItem xmlns:ds="http://schemas.openxmlformats.org/officeDocument/2006/customXml" ds:itemID="{703F5C12-CF2A-4781-A166-C98599BE74CA}"/>
</file>

<file path=customXml/itemProps2.xml><?xml version="1.0" encoding="utf-8"?>
<ds:datastoreItem xmlns:ds="http://schemas.openxmlformats.org/officeDocument/2006/customXml" ds:itemID="{ACAB147B-72D9-4F49-BBE1-DC2468068CFA}"/>
</file>

<file path=customXml/itemProps3.xml><?xml version="1.0" encoding="utf-8"?>
<ds:datastoreItem xmlns:ds="http://schemas.openxmlformats.org/officeDocument/2006/customXml" ds:itemID="{9D58DA3A-FAA0-4D9A-8847-7F7089D31C99}"/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733</Words>
  <Application>Microsoft Office PowerPoint</Application>
  <PresentationFormat>Widescreen</PresentationFormat>
  <Paragraphs>107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Poppins</vt:lpstr>
      <vt:lpstr>Poppins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Brooks</dc:creator>
  <cp:lastModifiedBy>Mary Hayman</cp:lastModifiedBy>
  <cp:revision>83</cp:revision>
  <dcterms:created xsi:type="dcterms:W3CDTF">2021-04-12T14:26:30Z</dcterms:created>
  <dcterms:modified xsi:type="dcterms:W3CDTF">2021-07-21T14:43:08Z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0x010100C398B65809FAA241BE5770665A60F5A9</vt:lpwstr>
  </property>
</Properties>
</file>