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6"/>
  </p:notesMasterIdLst>
  <p:sldIdLst>
    <p:sldId id="256" r:id="rId5"/>
    <p:sldId id="294" r:id="rId6"/>
    <p:sldId id="295" r:id="rId7"/>
    <p:sldId id="296" r:id="rId8"/>
    <p:sldId id="298" r:id="rId9"/>
    <p:sldId id="302" r:id="rId10"/>
    <p:sldId id="297" r:id="rId11"/>
    <p:sldId id="299" r:id="rId12"/>
    <p:sldId id="300" r:id="rId13"/>
    <p:sldId id="301" r:id="rId14"/>
    <p:sldId id="304" r:id="rId15"/>
  </p:sldIdLst>
  <p:sldSz cx="12192000" cy="6858000"/>
  <p:notesSz cx="6858000" cy="9144000"/>
  <p:embeddedFontLst>
    <p:embeddedFont>
      <p:font typeface="Poppins" panose="00000500000000000000" pitchFamily="2" charset="0"/>
      <p:regular r:id="rId17"/>
      <p:bold r:id="rId18"/>
      <p:italic r:id="rId19"/>
      <p:boldItalic r:id="rId20"/>
    </p:embeddedFont>
    <p:embeddedFont>
      <p:font typeface="Poppins ExtraBold" panose="00000900000000000000" pitchFamily="2" charset="0"/>
      <p:bold r:id="rId21"/>
      <p:bold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71" autoAdjust="0"/>
    <p:restoredTop sz="90637" autoAdjust="0"/>
  </p:normalViewPr>
  <p:slideViewPr>
    <p:cSldViewPr snapToGrid="0" showGuides="1">
      <p:cViewPr varScale="1">
        <p:scale>
          <a:sx n="75" d="100"/>
          <a:sy n="75" d="100"/>
        </p:scale>
        <p:origin x="931" y="4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2.fntdata"/><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font" Target="fonts/font5.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EE5837-C4AF-485A-A7FF-1F015AB77314}" type="datetimeFigureOut">
              <a:rPr lang="en-GB" smtClean="0"/>
              <a:t>27/10/2025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35E57C-2170-4E37-A3CE-46E7D65993A7}" type="slidenum">
              <a:rPr lang="en-GB" smtClean="0"/>
              <a:t>‹#›</a:t>
            </a:fld>
            <a:endParaRPr lang="en-GB"/>
          </a:p>
        </p:txBody>
      </p:sp>
    </p:spTree>
    <p:extLst>
      <p:ext uri="{BB962C8B-B14F-4D97-AF65-F5344CB8AC3E}">
        <p14:creationId xmlns:p14="http://schemas.microsoft.com/office/powerpoint/2010/main" val="762162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5DD0EB-F250-44D1-8A40-0C4675F521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657" b="7285"/>
          <a:stretch/>
        </p:blipFill>
        <p:spPr>
          <a:xfrm>
            <a:off x="0" y="0"/>
            <a:ext cx="12192000" cy="6858000"/>
          </a:xfrm>
          <a:prstGeom prst="rect">
            <a:avLst/>
          </a:prstGeom>
        </p:spPr>
      </p:pic>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2766218"/>
            <a:ext cx="10515600" cy="1325563"/>
          </a:xfrm>
        </p:spPr>
        <p:txBody>
          <a:bodyPr/>
          <a:lstStyle>
            <a:lvl1pPr>
              <a:defRPr>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703717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5DD0EB-F250-44D1-8A40-0C4675F521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657" r="64770" b="7285"/>
          <a:stretch/>
        </p:blipFill>
        <p:spPr>
          <a:xfrm>
            <a:off x="7896726" y="0"/>
            <a:ext cx="4295274" cy="6858000"/>
          </a:xfrm>
          <a:prstGeom prst="rect">
            <a:avLst/>
          </a:prstGeom>
        </p:spPr>
      </p:pic>
      <p:sp>
        <p:nvSpPr>
          <p:cNvPr id="4" name="Text Placeholder 2">
            <a:extLst>
              <a:ext uri="{FF2B5EF4-FFF2-40B4-BE49-F238E27FC236}">
                <a16:creationId xmlns:a16="http://schemas.microsoft.com/office/drawing/2014/main" id="{D8A5780C-F9FC-42EB-A804-D3FDD84AF116}"/>
              </a:ext>
            </a:extLst>
          </p:cNvPr>
          <p:cNvSpPr>
            <a:spLocks noGrp="1"/>
          </p:cNvSpPr>
          <p:nvPr>
            <p:ph type="body" sz="quarter" idx="10"/>
          </p:nvPr>
        </p:nvSpPr>
        <p:spPr>
          <a:xfrm>
            <a:off x="529641" y="469900"/>
            <a:ext cx="6965950" cy="57864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5162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5DD0EB-F250-44D1-8A40-0C4675F521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26" b="8589"/>
          <a:stretch/>
        </p:blipFill>
        <p:spPr>
          <a:xfrm>
            <a:off x="0" y="0"/>
            <a:ext cx="12211965" cy="6858000"/>
          </a:xfrm>
          <a:prstGeom prst="rect">
            <a:avLst/>
          </a:prstGeom>
        </p:spPr>
      </p:pic>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2766218"/>
            <a:ext cx="10515600" cy="1325563"/>
          </a:xfrm>
        </p:spPr>
        <p:txBody>
          <a:bodyPr/>
          <a:lstStyle>
            <a:lvl1pPr>
              <a:defRPr>
                <a:solidFill>
                  <a:schemeClr val="accent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926173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5DD0EB-F250-44D1-8A40-0C4675F521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840" b="8551"/>
          <a:stretch/>
        </p:blipFill>
        <p:spPr>
          <a:xfrm>
            <a:off x="-37613" y="0"/>
            <a:ext cx="12251678" cy="6858000"/>
          </a:xfrm>
          <a:prstGeom prst="rect">
            <a:avLst/>
          </a:prstGeom>
        </p:spPr>
      </p:pic>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2766218"/>
            <a:ext cx="10515600" cy="1325563"/>
          </a:xfrm>
        </p:spPr>
        <p:txBody>
          <a:bodyPr/>
          <a:lstStyle>
            <a:lvl1pPr>
              <a:defRPr>
                <a:solidFill>
                  <a:schemeClr val="accent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314493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2766218"/>
            <a:ext cx="10515600" cy="1325563"/>
          </a:xfrm>
        </p:spPr>
        <p:txBody>
          <a:bodyPr/>
          <a:lstStyle>
            <a:lvl1pPr>
              <a:defRPr>
                <a:solidFill>
                  <a:schemeClr val="accent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4223886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5DD0EB-F250-44D1-8A40-0C4675F521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657" b="7285"/>
          <a:stretch/>
        </p:blipFill>
        <p:spPr>
          <a:xfrm>
            <a:off x="0" y="0"/>
            <a:ext cx="12192000" cy="6858000"/>
          </a:xfrm>
          <a:prstGeom prst="rect">
            <a:avLst/>
          </a:prstGeom>
        </p:spPr>
      </p:pic>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552407"/>
            <a:ext cx="10515600" cy="1325563"/>
          </a:xfrm>
        </p:spPr>
        <p:txBody>
          <a:bodyPr/>
          <a:lstStyle>
            <a:lvl1pPr>
              <a:defRPr>
                <a:solidFill>
                  <a:schemeClr val="bg1"/>
                </a:solidFill>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3F81756E-8D45-49FF-997E-A3FE22EC64B1}"/>
              </a:ext>
            </a:extLst>
          </p:cNvPr>
          <p:cNvSpPr>
            <a:spLocks noGrp="1"/>
          </p:cNvSpPr>
          <p:nvPr>
            <p:ph type="pic" sz="quarter" idx="10"/>
          </p:nvPr>
        </p:nvSpPr>
        <p:spPr>
          <a:xfrm>
            <a:off x="877888" y="2201863"/>
            <a:ext cx="10528300" cy="3886200"/>
          </a:xfrm>
        </p:spPr>
        <p:txBody>
          <a:bodyPr/>
          <a:lstStyle/>
          <a:p>
            <a:endParaRPr lang="en-GB"/>
          </a:p>
        </p:txBody>
      </p:sp>
    </p:spTree>
    <p:extLst>
      <p:ext uri="{BB962C8B-B14F-4D97-AF65-F5344CB8AC3E}">
        <p14:creationId xmlns:p14="http://schemas.microsoft.com/office/powerpoint/2010/main" val="233290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552407"/>
            <a:ext cx="10515600" cy="1325563"/>
          </a:xfrm>
        </p:spPr>
        <p:txBody>
          <a:bodyPr/>
          <a:lstStyle>
            <a:lvl1pPr>
              <a:defRPr>
                <a:solidFill>
                  <a:schemeClr val="accent1"/>
                </a:solidFill>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3F81756E-8D45-49FF-997E-A3FE22EC64B1}"/>
              </a:ext>
            </a:extLst>
          </p:cNvPr>
          <p:cNvSpPr>
            <a:spLocks noGrp="1"/>
          </p:cNvSpPr>
          <p:nvPr>
            <p:ph type="pic" sz="quarter" idx="10"/>
          </p:nvPr>
        </p:nvSpPr>
        <p:spPr>
          <a:xfrm>
            <a:off x="877888" y="2201863"/>
            <a:ext cx="10528300" cy="3886200"/>
          </a:xfrm>
        </p:spPr>
        <p:txBody>
          <a:bodyPr/>
          <a:lstStyle/>
          <a:p>
            <a:endParaRPr lang="en-GB"/>
          </a:p>
        </p:txBody>
      </p:sp>
    </p:spTree>
    <p:extLst>
      <p:ext uri="{BB962C8B-B14F-4D97-AF65-F5344CB8AC3E}">
        <p14:creationId xmlns:p14="http://schemas.microsoft.com/office/powerpoint/2010/main" val="1380449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5DD0EB-F250-44D1-8A40-0C4675F521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657" b="7285"/>
          <a:stretch/>
        </p:blipFill>
        <p:spPr>
          <a:xfrm>
            <a:off x="0" y="0"/>
            <a:ext cx="12192000" cy="6858000"/>
          </a:xfrm>
          <a:prstGeom prst="rect">
            <a:avLst/>
          </a:prstGeom>
        </p:spPr>
      </p:pic>
      <p:sp>
        <p:nvSpPr>
          <p:cNvPr id="4" name="Text Placeholder 2">
            <a:extLst>
              <a:ext uri="{FF2B5EF4-FFF2-40B4-BE49-F238E27FC236}">
                <a16:creationId xmlns:a16="http://schemas.microsoft.com/office/drawing/2014/main" id="{9E59D9B6-66A5-499F-B627-2867F92F182B}"/>
              </a:ext>
            </a:extLst>
          </p:cNvPr>
          <p:cNvSpPr>
            <a:spLocks noGrp="1"/>
          </p:cNvSpPr>
          <p:nvPr>
            <p:ph type="body" sz="quarter" idx="10"/>
          </p:nvPr>
        </p:nvSpPr>
        <p:spPr>
          <a:xfrm>
            <a:off x="807202" y="739983"/>
            <a:ext cx="10577596" cy="5378033"/>
          </a:xfrm>
          <a:solidFill>
            <a:schemeClr val="bg1"/>
          </a:solidFill>
        </p:spPr>
        <p:txBody>
          <a:bodyPr lIns="288000" tIns="288000" rIns="288000" bIns="28800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813977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5DD0EB-F250-44D1-8A40-0C4675F521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657" r="64770" b="7285"/>
          <a:stretch/>
        </p:blipFill>
        <p:spPr>
          <a:xfrm>
            <a:off x="0" y="0"/>
            <a:ext cx="4295274" cy="6858000"/>
          </a:xfrm>
          <a:prstGeom prst="rect">
            <a:avLst/>
          </a:prstGeom>
        </p:spPr>
      </p:pic>
      <p:sp>
        <p:nvSpPr>
          <p:cNvPr id="3" name="Text Placeholder 2">
            <a:extLst>
              <a:ext uri="{FF2B5EF4-FFF2-40B4-BE49-F238E27FC236}">
                <a16:creationId xmlns:a16="http://schemas.microsoft.com/office/drawing/2014/main" id="{902C055C-B3AF-42DB-B975-A0AFC5AF2210}"/>
              </a:ext>
            </a:extLst>
          </p:cNvPr>
          <p:cNvSpPr>
            <a:spLocks noGrp="1"/>
          </p:cNvSpPr>
          <p:nvPr>
            <p:ph type="body" sz="quarter" idx="10"/>
          </p:nvPr>
        </p:nvSpPr>
        <p:spPr>
          <a:xfrm>
            <a:off x="4776788" y="469900"/>
            <a:ext cx="6965950" cy="57864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67989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5DD0EB-F250-44D1-8A40-0C4675F521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657" r="64770" b="7285"/>
          <a:stretch/>
        </p:blipFill>
        <p:spPr>
          <a:xfrm>
            <a:off x="7896726" y="0"/>
            <a:ext cx="4295274" cy="6858000"/>
          </a:xfrm>
          <a:prstGeom prst="rect">
            <a:avLst/>
          </a:prstGeom>
        </p:spPr>
      </p:pic>
      <p:sp>
        <p:nvSpPr>
          <p:cNvPr id="4" name="Text Placeholder 2">
            <a:extLst>
              <a:ext uri="{FF2B5EF4-FFF2-40B4-BE49-F238E27FC236}">
                <a16:creationId xmlns:a16="http://schemas.microsoft.com/office/drawing/2014/main" id="{D8A5780C-F9FC-42EB-A804-D3FDD84AF116}"/>
              </a:ext>
            </a:extLst>
          </p:cNvPr>
          <p:cNvSpPr>
            <a:spLocks noGrp="1"/>
          </p:cNvSpPr>
          <p:nvPr>
            <p:ph type="body" sz="quarter" idx="10"/>
          </p:nvPr>
        </p:nvSpPr>
        <p:spPr>
          <a:xfrm>
            <a:off x="529641" y="469900"/>
            <a:ext cx="6965950" cy="57864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36162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D995BB-BB8B-4FE8-B1C5-AA7CE8B473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923C5182-BE28-4494-A1E5-CA48468259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24E1200-87A4-40A4-BEE3-AC6E67D5D2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14E0AE-F462-4DB4-9B05-FF6AFB770A16}" type="datetimeFigureOut">
              <a:rPr lang="en-GB" smtClean="0"/>
              <a:t>27/10/2025</a:t>
            </a:fld>
            <a:endParaRPr lang="en-GB"/>
          </a:p>
        </p:txBody>
      </p:sp>
      <p:sp>
        <p:nvSpPr>
          <p:cNvPr id="5" name="Footer Placeholder 4">
            <a:extLst>
              <a:ext uri="{FF2B5EF4-FFF2-40B4-BE49-F238E27FC236}">
                <a16:creationId xmlns:a16="http://schemas.microsoft.com/office/drawing/2014/main" id="{C32685D1-7795-40C5-AD32-C3DDEF86CA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6D56186-9C46-4063-9A7C-948FD0912D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1D53D7-CBDE-4320-AD72-40917F427512}" type="slidenum">
              <a:rPr lang="en-GB" smtClean="0"/>
              <a:t>‹#›</a:t>
            </a:fld>
            <a:endParaRPr lang="en-GB"/>
          </a:p>
        </p:txBody>
      </p:sp>
    </p:spTree>
    <p:extLst>
      <p:ext uri="{BB962C8B-B14F-4D97-AF65-F5344CB8AC3E}">
        <p14:creationId xmlns:p14="http://schemas.microsoft.com/office/powerpoint/2010/main" val="117317794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8" r:id="rId3"/>
    <p:sldLayoutId id="2147483655" r:id="rId4"/>
    <p:sldLayoutId id="2147483656" r:id="rId5"/>
    <p:sldLayoutId id="2147483657" r:id="rId6"/>
    <p:sldLayoutId id="2147483653" r:id="rId7"/>
    <p:sldLayoutId id="2147483650" r:id="rId8"/>
    <p:sldLayoutId id="2147483651" r:id="rId9"/>
    <p:sldLayoutId id="214748365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5.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6.png"/><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5.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4A1235-CF90-4ED6-9F9E-C02972069439}"/>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p:blipFill>
        <p:spPr>
          <a:xfrm>
            <a:off x="513780" y="396240"/>
            <a:ext cx="2231259" cy="926011"/>
          </a:xfrm>
          <a:prstGeom prst="rect">
            <a:avLst/>
          </a:prstGeom>
        </p:spPr>
      </p:pic>
      <p:pic>
        <p:nvPicPr>
          <p:cNvPr id="9" name="Picture 8" descr="A group of fish and sea creatures&#10;&#10;AI-generated content may be incorrect.">
            <a:extLst>
              <a:ext uri="{FF2B5EF4-FFF2-40B4-BE49-F238E27FC236}">
                <a16:creationId xmlns:a16="http://schemas.microsoft.com/office/drawing/2014/main" id="{C47147C3-0CE1-34DC-38CB-383D61DD34DC}"/>
              </a:ext>
            </a:extLst>
          </p:cNvPr>
          <p:cNvPicPr>
            <a:picLocks noChangeAspect="1"/>
          </p:cNvPicPr>
          <p:nvPr/>
        </p:nvPicPr>
        <p:blipFill>
          <a:blip r:embed="rId3">
            <a:extLst>
              <a:ext uri="{28A0092B-C50C-407E-A947-70E740481C1C}">
                <a14:useLocalDpi xmlns:a14="http://schemas.microsoft.com/office/drawing/2010/main" val="0"/>
              </a:ext>
            </a:extLst>
          </a:blip>
          <a:srcRect l="3513" t="11080" b="19189"/>
          <a:stretch>
            <a:fillRect/>
          </a:stretch>
        </p:blipFill>
        <p:spPr>
          <a:xfrm>
            <a:off x="1456690" y="1889760"/>
            <a:ext cx="9278620" cy="4470400"/>
          </a:xfrm>
          <a:prstGeom prst="rect">
            <a:avLst/>
          </a:prstGeom>
        </p:spPr>
      </p:pic>
      <p:sp>
        <p:nvSpPr>
          <p:cNvPr id="11" name="TextBox 10">
            <a:extLst>
              <a:ext uri="{FF2B5EF4-FFF2-40B4-BE49-F238E27FC236}">
                <a16:creationId xmlns:a16="http://schemas.microsoft.com/office/drawing/2014/main" id="{BD811404-A748-FB16-D7D6-97732A3C5946}"/>
              </a:ext>
            </a:extLst>
          </p:cNvPr>
          <p:cNvSpPr txBox="1"/>
          <p:nvPr/>
        </p:nvSpPr>
        <p:spPr>
          <a:xfrm>
            <a:off x="4033520" y="825808"/>
            <a:ext cx="3962400" cy="830997"/>
          </a:xfrm>
          <a:prstGeom prst="rect">
            <a:avLst/>
          </a:prstGeom>
          <a:noFill/>
        </p:spPr>
        <p:txBody>
          <a:bodyPr wrap="square">
            <a:spAutoFit/>
          </a:bodyPr>
          <a:lstStyle/>
          <a:p>
            <a:pPr algn="ctr"/>
            <a:r>
              <a:rPr lang="en-GB" sz="4800" b="1" dirty="0">
                <a:solidFill>
                  <a:schemeClr val="bg1"/>
                </a:solidFill>
              </a:rPr>
              <a:t>Artivism</a:t>
            </a:r>
          </a:p>
        </p:txBody>
      </p:sp>
      <p:sp>
        <p:nvSpPr>
          <p:cNvPr id="12" name="TextBox 11">
            <a:extLst>
              <a:ext uri="{FF2B5EF4-FFF2-40B4-BE49-F238E27FC236}">
                <a16:creationId xmlns:a16="http://schemas.microsoft.com/office/drawing/2014/main" id="{419FAC06-1DC5-02EE-74F8-15D44440E7E9}"/>
              </a:ext>
            </a:extLst>
          </p:cNvPr>
          <p:cNvSpPr txBox="1"/>
          <p:nvPr/>
        </p:nvSpPr>
        <p:spPr>
          <a:xfrm>
            <a:off x="9412219" y="6144716"/>
            <a:ext cx="1557428" cy="215444"/>
          </a:xfrm>
          <a:prstGeom prst="rect">
            <a:avLst/>
          </a:prstGeom>
          <a:noFill/>
        </p:spPr>
        <p:txBody>
          <a:bodyPr wrap="square" lIns="91440" tIns="45720" rIns="91440" bIns="45720" rtlCol="0" anchor="t">
            <a:spAutoFit/>
          </a:bodyPr>
          <a:lstStyle/>
          <a:p>
            <a:r>
              <a:rPr lang="en-GB" sz="800" dirty="0" err="1">
                <a:solidFill>
                  <a:schemeClr val="bg1"/>
                </a:solidFill>
              </a:rPr>
              <a:t>Sudheha</a:t>
            </a:r>
            <a:r>
              <a:rPr lang="en-GB" sz="800" dirty="0">
                <a:solidFill>
                  <a:schemeClr val="bg1"/>
                </a:solidFill>
              </a:rPr>
              <a:t> Amerasinghe</a:t>
            </a:r>
            <a:endParaRPr lang="en-GB" sz="800" dirty="0">
              <a:solidFill>
                <a:schemeClr val="bg1"/>
              </a:solidFill>
              <a:cs typeface="Poppins"/>
            </a:endParaRPr>
          </a:p>
        </p:txBody>
      </p:sp>
      <p:pic>
        <p:nvPicPr>
          <p:cNvPr id="13" name="Picture 12" descr="A black and white camera&#10;&#10;Description automatically generated">
            <a:extLst>
              <a:ext uri="{FF2B5EF4-FFF2-40B4-BE49-F238E27FC236}">
                <a16:creationId xmlns:a16="http://schemas.microsoft.com/office/drawing/2014/main" id="{C71C3095-4A9B-9190-90D5-7C647C503773}"/>
              </a:ext>
            </a:extLst>
          </p:cNvPr>
          <p:cNvPicPr>
            <a:picLocks noChangeAspect="1"/>
          </p:cNvPicPr>
          <p:nvPr/>
        </p:nvPicPr>
        <p:blipFill>
          <a:blip r:embed="rId4"/>
          <a:stretch>
            <a:fillRect/>
          </a:stretch>
        </p:blipFill>
        <p:spPr>
          <a:xfrm flipH="1">
            <a:off x="9342352" y="6207375"/>
            <a:ext cx="109486" cy="90125"/>
          </a:xfrm>
          <a:prstGeom prst="rect">
            <a:avLst/>
          </a:prstGeom>
        </p:spPr>
      </p:pic>
    </p:spTree>
    <p:extLst>
      <p:ext uri="{BB962C8B-B14F-4D97-AF65-F5344CB8AC3E}">
        <p14:creationId xmlns:p14="http://schemas.microsoft.com/office/powerpoint/2010/main" val="1647346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B9CC1-2DC7-7281-6D50-358D37AABDF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0140897-F7D2-502C-3B46-A76807478161}"/>
              </a:ext>
            </a:extLst>
          </p:cNvPr>
          <p:cNvSpPr txBox="1"/>
          <p:nvPr/>
        </p:nvSpPr>
        <p:spPr>
          <a:xfrm>
            <a:off x="2174833" y="421684"/>
            <a:ext cx="7678103" cy="553998"/>
          </a:xfrm>
          <a:prstGeom prst="rect">
            <a:avLst/>
          </a:prstGeom>
          <a:noFill/>
        </p:spPr>
        <p:txBody>
          <a:bodyPr wrap="square">
            <a:spAutoFit/>
          </a:bodyPr>
          <a:lstStyle/>
          <a:p>
            <a:pPr algn="ctr"/>
            <a:r>
              <a:rPr lang="en-GB" sz="3000" b="1" dirty="0">
                <a:solidFill>
                  <a:schemeClr val="bg1"/>
                </a:solidFill>
              </a:rPr>
              <a:t>Drawing or painting your message</a:t>
            </a:r>
          </a:p>
        </p:txBody>
      </p:sp>
      <p:pic>
        <p:nvPicPr>
          <p:cNvPr id="9" name="Picture 8" descr="A black and white camera&#10;&#10;Description automatically generated">
            <a:extLst>
              <a:ext uri="{FF2B5EF4-FFF2-40B4-BE49-F238E27FC236}">
                <a16:creationId xmlns:a16="http://schemas.microsoft.com/office/drawing/2014/main" id="{B949B018-601E-730C-83C8-1116CA3B5813}"/>
              </a:ext>
            </a:extLst>
          </p:cNvPr>
          <p:cNvPicPr>
            <a:picLocks noChangeAspect="1"/>
          </p:cNvPicPr>
          <p:nvPr/>
        </p:nvPicPr>
        <p:blipFill>
          <a:blip r:embed="rId2"/>
          <a:stretch>
            <a:fillRect/>
          </a:stretch>
        </p:blipFill>
        <p:spPr>
          <a:xfrm flipH="1">
            <a:off x="550186" y="5278380"/>
            <a:ext cx="109486" cy="90125"/>
          </a:xfrm>
          <a:prstGeom prst="rect">
            <a:avLst/>
          </a:prstGeom>
        </p:spPr>
      </p:pic>
      <p:pic>
        <p:nvPicPr>
          <p:cNvPr id="10" name="Picture 9" descr="A black and white camera&#10;&#10;Description automatically generated">
            <a:extLst>
              <a:ext uri="{FF2B5EF4-FFF2-40B4-BE49-F238E27FC236}">
                <a16:creationId xmlns:a16="http://schemas.microsoft.com/office/drawing/2014/main" id="{CEBEBE2B-5C49-1B7A-A839-250B4BE22F5B}"/>
              </a:ext>
            </a:extLst>
          </p:cNvPr>
          <p:cNvPicPr>
            <a:picLocks noChangeAspect="1"/>
          </p:cNvPicPr>
          <p:nvPr/>
        </p:nvPicPr>
        <p:blipFill>
          <a:blip r:embed="rId2"/>
          <a:stretch>
            <a:fillRect/>
          </a:stretch>
        </p:blipFill>
        <p:spPr>
          <a:xfrm flipH="1">
            <a:off x="6481087" y="5278379"/>
            <a:ext cx="109486" cy="90125"/>
          </a:xfrm>
          <a:prstGeom prst="rect">
            <a:avLst/>
          </a:prstGeom>
        </p:spPr>
      </p:pic>
      <p:sp>
        <p:nvSpPr>
          <p:cNvPr id="11" name="TextBox 10">
            <a:extLst>
              <a:ext uri="{FF2B5EF4-FFF2-40B4-BE49-F238E27FC236}">
                <a16:creationId xmlns:a16="http://schemas.microsoft.com/office/drawing/2014/main" id="{04EF0A6A-876B-F9D7-9B54-8551B3982C09}"/>
              </a:ext>
            </a:extLst>
          </p:cNvPr>
          <p:cNvSpPr txBox="1"/>
          <p:nvPr/>
        </p:nvSpPr>
        <p:spPr>
          <a:xfrm>
            <a:off x="632301" y="5215720"/>
            <a:ext cx="1756276" cy="215444"/>
          </a:xfrm>
          <a:prstGeom prst="rect">
            <a:avLst/>
          </a:prstGeom>
          <a:noFill/>
        </p:spPr>
        <p:txBody>
          <a:bodyPr wrap="square" lIns="91440" tIns="45720" rIns="91440" bIns="45720" rtlCol="0" anchor="t">
            <a:spAutoFit/>
          </a:bodyPr>
          <a:lstStyle/>
          <a:p>
            <a:r>
              <a:rPr lang="en-GB" sz="800" dirty="0">
                <a:solidFill>
                  <a:schemeClr val="bg1"/>
                </a:solidFill>
              </a:rPr>
              <a:t>Nitin </a:t>
            </a:r>
            <a:r>
              <a:rPr lang="en-GB" sz="800" dirty="0" err="1">
                <a:solidFill>
                  <a:schemeClr val="bg1"/>
                </a:solidFill>
              </a:rPr>
              <a:t>Tulswani</a:t>
            </a:r>
            <a:endParaRPr lang="en-GB" sz="800" dirty="0">
              <a:solidFill>
                <a:schemeClr val="bg1"/>
              </a:solidFill>
              <a:cs typeface="Poppins"/>
            </a:endParaRPr>
          </a:p>
        </p:txBody>
      </p:sp>
      <p:sp>
        <p:nvSpPr>
          <p:cNvPr id="12" name="TextBox 11">
            <a:extLst>
              <a:ext uri="{FF2B5EF4-FFF2-40B4-BE49-F238E27FC236}">
                <a16:creationId xmlns:a16="http://schemas.microsoft.com/office/drawing/2014/main" id="{9BB83E5E-0EBC-1B38-C35A-FA7B012FF85B}"/>
              </a:ext>
            </a:extLst>
          </p:cNvPr>
          <p:cNvSpPr txBox="1"/>
          <p:nvPr/>
        </p:nvSpPr>
        <p:spPr>
          <a:xfrm>
            <a:off x="6535830" y="5215720"/>
            <a:ext cx="1756276" cy="215444"/>
          </a:xfrm>
          <a:prstGeom prst="rect">
            <a:avLst/>
          </a:prstGeom>
          <a:noFill/>
        </p:spPr>
        <p:txBody>
          <a:bodyPr wrap="square" lIns="91440" tIns="45720" rIns="91440" bIns="45720" rtlCol="0" anchor="t">
            <a:spAutoFit/>
          </a:bodyPr>
          <a:lstStyle/>
          <a:p>
            <a:r>
              <a:rPr lang="en-GB" sz="800" dirty="0">
                <a:solidFill>
                  <a:schemeClr val="bg1"/>
                </a:solidFill>
              </a:rPr>
              <a:t>Sung Jin Cho</a:t>
            </a:r>
            <a:endParaRPr lang="en-GB" sz="800" dirty="0">
              <a:solidFill>
                <a:schemeClr val="bg1"/>
              </a:solidFill>
              <a:cs typeface="Poppins"/>
            </a:endParaRPr>
          </a:p>
        </p:txBody>
      </p:sp>
      <p:sp>
        <p:nvSpPr>
          <p:cNvPr id="2" name="Title 3">
            <a:extLst>
              <a:ext uri="{FF2B5EF4-FFF2-40B4-BE49-F238E27FC236}">
                <a16:creationId xmlns:a16="http://schemas.microsoft.com/office/drawing/2014/main" id="{D274D822-FE5C-9621-489D-E8187BFFA634}"/>
              </a:ext>
            </a:extLst>
          </p:cNvPr>
          <p:cNvSpPr>
            <a:spLocks noGrp="1"/>
          </p:cNvSpPr>
          <p:nvPr>
            <p:ph type="title"/>
          </p:nvPr>
        </p:nvSpPr>
        <p:spPr>
          <a:xfrm>
            <a:off x="538213" y="5583951"/>
            <a:ext cx="10951341" cy="1164952"/>
          </a:xfrm>
        </p:spPr>
        <p:txBody>
          <a:bodyPr>
            <a:noAutofit/>
          </a:bodyPr>
          <a:lstStyle/>
          <a:p>
            <a:pPr>
              <a:spcAft>
                <a:spcPts val="1500"/>
              </a:spcAft>
            </a:pPr>
            <a:r>
              <a:rPr lang="en-GB" sz="1600" dirty="0">
                <a:latin typeface="Poppins" panose="00000500000000000000" pitchFamily="2" charset="0"/>
              </a:rPr>
              <a:t>What about drawing your message at your school or in your community? Top tip: you could use pavement chalk for less permanent artwork!</a:t>
            </a:r>
            <a:endParaRPr lang="en-GB" sz="1600" dirty="0">
              <a:latin typeface="+mn-lt"/>
            </a:endParaRPr>
          </a:p>
        </p:txBody>
      </p:sp>
      <p:pic>
        <p:nvPicPr>
          <p:cNvPr id="3" name="Picture 2">
            <a:extLst>
              <a:ext uri="{FF2B5EF4-FFF2-40B4-BE49-F238E27FC236}">
                <a16:creationId xmlns:a16="http://schemas.microsoft.com/office/drawing/2014/main" id="{4BACCA6B-27E8-04FB-1DE7-8618D1C1E333}"/>
              </a:ext>
            </a:extLst>
          </p:cNvPr>
          <p:cNvPicPr>
            <a:picLocks noChangeAspect="1"/>
          </p:cNvPicPr>
          <p:nvPr/>
        </p:nvPicPr>
        <p:blipFill>
          <a:blip r:embed="rId3"/>
          <a:srcRect l="3015" r="18378"/>
          <a:stretch>
            <a:fillRect/>
          </a:stretch>
        </p:blipFill>
        <p:spPr>
          <a:xfrm>
            <a:off x="473652" y="1175617"/>
            <a:ext cx="5710381" cy="4011271"/>
          </a:xfrm>
          <a:prstGeom prst="rect">
            <a:avLst/>
          </a:prstGeom>
        </p:spPr>
      </p:pic>
      <p:pic>
        <p:nvPicPr>
          <p:cNvPr id="2050" name="Picture 2" descr="a mural of a penguin on the side of a building">
            <a:extLst>
              <a:ext uri="{FF2B5EF4-FFF2-40B4-BE49-F238E27FC236}">
                <a16:creationId xmlns:a16="http://schemas.microsoft.com/office/drawing/2014/main" id="{EB78C654-A8E3-F495-BD75-06036A2520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2474"/>
          <a:stretch>
            <a:fillRect/>
          </a:stretch>
        </p:blipFill>
        <p:spPr bwMode="auto">
          <a:xfrm>
            <a:off x="6442885" y="1175617"/>
            <a:ext cx="5275463" cy="4012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4914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4F1B9-90AC-5A23-97B3-375DBA0AFF3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678E023-CE9B-B42F-2325-56B9E6463A16}"/>
              </a:ext>
            </a:extLst>
          </p:cNvPr>
          <p:cNvSpPr>
            <a:spLocks noGrp="1"/>
          </p:cNvSpPr>
          <p:nvPr>
            <p:ph type="title"/>
          </p:nvPr>
        </p:nvSpPr>
        <p:spPr>
          <a:xfrm>
            <a:off x="1104330" y="1322251"/>
            <a:ext cx="9611295" cy="4929051"/>
          </a:xfrm>
        </p:spPr>
        <p:txBody>
          <a:bodyPr>
            <a:noAutofit/>
          </a:bodyPr>
          <a:lstStyle/>
          <a:p>
            <a:r>
              <a:rPr lang="en-GB" sz="4000" dirty="0"/>
              <a:t>Over to you!</a:t>
            </a:r>
            <a:br>
              <a:rPr lang="en-GB" sz="4000" dirty="0"/>
            </a:br>
            <a:br>
              <a:rPr lang="en-GB" sz="4000" dirty="0"/>
            </a:br>
            <a:r>
              <a:rPr lang="en-GB" sz="2400" dirty="0">
                <a:latin typeface="Poppins" panose="00000500000000000000" pitchFamily="2" charset="0"/>
              </a:rPr>
              <a:t>Now it’s your turn! Think about the kind of art piece you want to create and start planning. </a:t>
            </a:r>
            <a:br>
              <a:rPr lang="en-GB" sz="2400" dirty="0">
                <a:latin typeface="Poppins" panose="00000500000000000000" pitchFamily="2" charset="0"/>
              </a:rPr>
            </a:br>
            <a:br>
              <a:rPr lang="en-GB" sz="2400" dirty="0">
                <a:latin typeface="Poppins" panose="00000500000000000000" pitchFamily="2" charset="0"/>
              </a:rPr>
            </a:br>
            <a:br>
              <a:rPr lang="en-GB" sz="2400" dirty="0">
                <a:latin typeface="Poppins" panose="00000500000000000000" pitchFamily="2" charset="0"/>
              </a:rPr>
            </a:br>
            <a:endParaRPr lang="en-GB" sz="2400" dirty="0"/>
          </a:p>
        </p:txBody>
      </p:sp>
      <p:pic>
        <p:nvPicPr>
          <p:cNvPr id="2" name="Picture 1">
            <a:extLst>
              <a:ext uri="{FF2B5EF4-FFF2-40B4-BE49-F238E27FC236}">
                <a16:creationId xmlns:a16="http://schemas.microsoft.com/office/drawing/2014/main" id="{A0FE6AC6-7B5C-EEAF-5624-C66FD452FABD}"/>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p:blipFill>
        <p:spPr>
          <a:xfrm>
            <a:off x="513780" y="396240"/>
            <a:ext cx="2231259" cy="926011"/>
          </a:xfrm>
          <a:prstGeom prst="rect">
            <a:avLst/>
          </a:prstGeom>
        </p:spPr>
      </p:pic>
      <p:sp>
        <p:nvSpPr>
          <p:cNvPr id="5" name="TextBox 4">
            <a:extLst>
              <a:ext uri="{FF2B5EF4-FFF2-40B4-BE49-F238E27FC236}">
                <a16:creationId xmlns:a16="http://schemas.microsoft.com/office/drawing/2014/main" id="{3F06D828-F73C-98A4-96EC-949DF719B467}"/>
              </a:ext>
            </a:extLst>
          </p:cNvPr>
          <p:cNvSpPr txBox="1"/>
          <p:nvPr/>
        </p:nvSpPr>
        <p:spPr>
          <a:xfrm>
            <a:off x="1476375" y="4521815"/>
            <a:ext cx="8300720" cy="1200329"/>
          </a:xfrm>
          <a:prstGeom prst="rect">
            <a:avLst/>
          </a:prstGeom>
          <a:noFill/>
        </p:spPr>
        <p:txBody>
          <a:bodyPr wrap="square">
            <a:spAutoFit/>
          </a:bodyPr>
          <a:lstStyle/>
          <a:p>
            <a:pPr marL="285750" indent="-285750">
              <a:buFont typeface="Arial" panose="020B0604020202020204" pitchFamily="34" charset="0"/>
              <a:buChar char="•"/>
            </a:pPr>
            <a:r>
              <a:rPr lang="en-GB" sz="2400" dirty="0">
                <a:solidFill>
                  <a:schemeClr val="bg1"/>
                </a:solidFill>
                <a:latin typeface="Poppins" panose="00000500000000000000" pitchFamily="2" charset="0"/>
              </a:rPr>
              <a:t>What did you think of the different artivism pieces?</a:t>
            </a:r>
          </a:p>
          <a:p>
            <a:pPr marL="285750" indent="-285750">
              <a:buFont typeface="Arial" panose="020B0604020202020204" pitchFamily="34" charset="0"/>
              <a:buChar char="•"/>
            </a:pPr>
            <a:r>
              <a:rPr lang="en-GB" sz="2400" dirty="0">
                <a:solidFill>
                  <a:schemeClr val="bg1"/>
                </a:solidFill>
                <a:latin typeface="Poppins" panose="00000500000000000000" pitchFamily="2" charset="0"/>
              </a:rPr>
              <a:t>Which was your favourite? </a:t>
            </a:r>
          </a:p>
          <a:p>
            <a:pPr marL="285750" indent="-285750">
              <a:buFont typeface="Arial" panose="020B0604020202020204" pitchFamily="34" charset="0"/>
              <a:buChar char="•"/>
            </a:pPr>
            <a:r>
              <a:rPr lang="en-GB" sz="2400" dirty="0">
                <a:solidFill>
                  <a:schemeClr val="bg1"/>
                </a:solidFill>
                <a:latin typeface="Poppins" panose="00000500000000000000" pitchFamily="2" charset="0"/>
              </a:rPr>
              <a:t>How do you want </a:t>
            </a:r>
            <a:r>
              <a:rPr lang="en-GB" sz="2400" i="1" dirty="0">
                <a:solidFill>
                  <a:schemeClr val="bg1"/>
                </a:solidFill>
                <a:latin typeface="Poppins" panose="00000500000000000000" pitchFamily="2" charset="0"/>
              </a:rPr>
              <a:t>your </a:t>
            </a:r>
            <a:r>
              <a:rPr lang="en-GB" sz="2400" dirty="0">
                <a:solidFill>
                  <a:schemeClr val="bg1"/>
                </a:solidFill>
                <a:latin typeface="Poppins" panose="00000500000000000000" pitchFamily="2" charset="0"/>
              </a:rPr>
              <a:t>art to inspire people? </a:t>
            </a:r>
            <a:endParaRPr lang="en-GB" sz="2400" dirty="0">
              <a:solidFill>
                <a:schemeClr val="bg1"/>
              </a:solidFill>
            </a:endParaRPr>
          </a:p>
        </p:txBody>
      </p:sp>
    </p:spTree>
    <p:extLst>
      <p:ext uri="{BB962C8B-B14F-4D97-AF65-F5344CB8AC3E}">
        <p14:creationId xmlns:p14="http://schemas.microsoft.com/office/powerpoint/2010/main" val="810965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2DAC0-E2C8-44EF-A563-59886CDA1ED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096EFDE-EB2D-3C4E-030D-5343AE6F3A64}"/>
              </a:ext>
            </a:extLst>
          </p:cNvPr>
          <p:cNvSpPr>
            <a:spLocks noGrp="1"/>
          </p:cNvSpPr>
          <p:nvPr>
            <p:ph type="title"/>
          </p:nvPr>
        </p:nvSpPr>
        <p:spPr>
          <a:xfrm>
            <a:off x="1104330" y="1322251"/>
            <a:ext cx="9611295" cy="4929051"/>
          </a:xfrm>
        </p:spPr>
        <p:txBody>
          <a:bodyPr>
            <a:noAutofit/>
          </a:bodyPr>
          <a:lstStyle/>
          <a:p>
            <a:r>
              <a:rPr lang="en-GB" sz="4000" dirty="0"/>
              <a:t>What is artivism?</a:t>
            </a:r>
            <a:br>
              <a:rPr lang="en-GB" sz="4000" dirty="0"/>
            </a:br>
            <a:br>
              <a:rPr lang="en-GB" sz="4000" dirty="0"/>
            </a:br>
            <a:r>
              <a:rPr lang="en-GB" sz="2400" dirty="0">
                <a:latin typeface="+mn-lt"/>
              </a:rPr>
              <a:t>Simply put, artivism is the combination of </a:t>
            </a:r>
            <a:r>
              <a:rPr lang="en-GB" sz="2400" b="1" dirty="0">
                <a:latin typeface="+mn-lt"/>
              </a:rPr>
              <a:t>art</a:t>
            </a:r>
            <a:r>
              <a:rPr lang="en-GB" sz="2400" dirty="0">
                <a:latin typeface="+mn-lt"/>
              </a:rPr>
              <a:t> and </a:t>
            </a:r>
            <a:r>
              <a:rPr lang="en-GB" sz="2400" b="1" dirty="0">
                <a:latin typeface="+mn-lt"/>
              </a:rPr>
              <a:t>activism</a:t>
            </a:r>
            <a:r>
              <a:rPr lang="en-GB" sz="2400" dirty="0">
                <a:latin typeface="+mn-lt"/>
              </a:rPr>
              <a:t>.</a:t>
            </a:r>
            <a:r>
              <a:rPr lang="en-GB" sz="2400" b="1" dirty="0">
                <a:latin typeface="+mn-lt"/>
              </a:rPr>
              <a:t> </a:t>
            </a:r>
            <a:br>
              <a:rPr lang="en-GB" sz="2400" b="1" dirty="0">
                <a:latin typeface="+mn-lt"/>
              </a:rPr>
            </a:br>
            <a:r>
              <a:rPr lang="en-GB" sz="2400" dirty="0">
                <a:latin typeface="+mn-lt"/>
              </a:rPr>
              <a:t>It’s all about creating art to tell a story and inspire social, political or environmental change. </a:t>
            </a:r>
            <a:br>
              <a:rPr lang="en-GB" sz="2400" dirty="0">
                <a:latin typeface="+mn-lt"/>
              </a:rPr>
            </a:br>
            <a:br>
              <a:rPr lang="en-GB" sz="2400" dirty="0">
                <a:latin typeface="+mn-lt"/>
              </a:rPr>
            </a:br>
            <a:r>
              <a:rPr lang="en-GB" sz="2400" dirty="0">
                <a:latin typeface="+mn-lt"/>
              </a:rPr>
              <a:t>Explore some examples of how art and design have been used to raise awareness and get inspired to create your own art piece!</a:t>
            </a:r>
            <a:endParaRPr lang="en-GB" sz="2400" dirty="0"/>
          </a:p>
        </p:txBody>
      </p:sp>
      <p:pic>
        <p:nvPicPr>
          <p:cNvPr id="2" name="Picture 1">
            <a:extLst>
              <a:ext uri="{FF2B5EF4-FFF2-40B4-BE49-F238E27FC236}">
                <a16:creationId xmlns:a16="http://schemas.microsoft.com/office/drawing/2014/main" id="{2E20D3CF-75EE-3AFF-A6B3-908624F3D834}"/>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p:blipFill>
        <p:spPr>
          <a:xfrm>
            <a:off x="513780" y="396240"/>
            <a:ext cx="2231259" cy="926011"/>
          </a:xfrm>
          <a:prstGeom prst="rect">
            <a:avLst/>
          </a:prstGeom>
        </p:spPr>
      </p:pic>
    </p:spTree>
    <p:extLst>
      <p:ext uri="{BB962C8B-B14F-4D97-AF65-F5344CB8AC3E}">
        <p14:creationId xmlns:p14="http://schemas.microsoft.com/office/powerpoint/2010/main" val="1646702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holding a banner&#10;&#10;AI-generated content may be incorrect.">
            <a:extLst>
              <a:ext uri="{FF2B5EF4-FFF2-40B4-BE49-F238E27FC236}">
                <a16:creationId xmlns:a16="http://schemas.microsoft.com/office/drawing/2014/main" id="{54484C44-241E-DAB3-F8AD-7A81B0D7ADEB}"/>
              </a:ext>
            </a:extLst>
          </p:cNvPr>
          <p:cNvPicPr>
            <a:picLocks noChangeAspect="1"/>
          </p:cNvPicPr>
          <p:nvPr/>
        </p:nvPicPr>
        <p:blipFill>
          <a:blip r:embed="rId2">
            <a:extLst>
              <a:ext uri="{28A0092B-C50C-407E-A947-70E740481C1C}">
                <a14:useLocalDpi xmlns:a14="http://schemas.microsoft.com/office/drawing/2010/main" val="0"/>
              </a:ext>
            </a:extLst>
          </a:blip>
          <a:srcRect t="5859"/>
          <a:stretch>
            <a:fillRect/>
          </a:stretch>
        </p:blipFill>
        <p:spPr>
          <a:xfrm>
            <a:off x="647701" y="1270792"/>
            <a:ext cx="6624638" cy="4157661"/>
          </a:xfrm>
          <a:prstGeom prst="rect">
            <a:avLst/>
          </a:prstGeom>
        </p:spPr>
      </p:pic>
      <p:pic>
        <p:nvPicPr>
          <p:cNvPr id="10" name="Picture 9" descr="A group of colorful fish toys&#10;&#10;AI-generated content may be incorrect.">
            <a:extLst>
              <a:ext uri="{FF2B5EF4-FFF2-40B4-BE49-F238E27FC236}">
                <a16:creationId xmlns:a16="http://schemas.microsoft.com/office/drawing/2014/main" id="{C1E609F5-15AA-9D91-3164-DCAD10BF40F4}"/>
              </a:ext>
            </a:extLst>
          </p:cNvPr>
          <p:cNvPicPr>
            <a:picLocks noChangeAspect="1"/>
          </p:cNvPicPr>
          <p:nvPr/>
        </p:nvPicPr>
        <p:blipFill>
          <a:blip r:embed="rId3">
            <a:extLst>
              <a:ext uri="{28A0092B-C50C-407E-A947-70E740481C1C}">
                <a14:useLocalDpi xmlns:a14="http://schemas.microsoft.com/office/drawing/2010/main" val="0"/>
              </a:ext>
            </a:extLst>
          </a:blip>
          <a:srcRect l="10499" r="35165" b="13965"/>
          <a:stretch>
            <a:fillRect/>
          </a:stretch>
        </p:blipFill>
        <p:spPr>
          <a:xfrm>
            <a:off x="7487483" y="1272288"/>
            <a:ext cx="3937237" cy="4156165"/>
          </a:xfrm>
          <a:prstGeom prst="rect">
            <a:avLst/>
          </a:prstGeom>
        </p:spPr>
      </p:pic>
      <p:sp>
        <p:nvSpPr>
          <p:cNvPr id="11" name="TextBox 10">
            <a:extLst>
              <a:ext uri="{FF2B5EF4-FFF2-40B4-BE49-F238E27FC236}">
                <a16:creationId xmlns:a16="http://schemas.microsoft.com/office/drawing/2014/main" id="{232355FC-05C7-AE38-F4EE-00090A883161}"/>
              </a:ext>
            </a:extLst>
          </p:cNvPr>
          <p:cNvSpPr txBox="1"/>
          <p:nvPr/>
        </p:nvSpPr>
        <p:spPr>
          <a:xfrm>
            <a:off x="2253773" y="438185"/>
            <a:ext cx="7684453" cy="553998"/>
          </a:xfrm>
          <a:prstGeom prst="rect">
            <a:avLst/>
          </a:prstGeom>
          <a:noFill/>
        </p:spPr>
        <p:txBody>
          <a:bodyPr wrap="square">
            <a:spAutoFit/>
          </a:bodyPr>
          <a:lstStyle/>
          <a:p>
            <a:pPr algn="ctr"/>
            <a:r>
              <a:rPr lang="en-GB" sz="3000" b="1" dirty="0">
                <a:solidFill>
                  <a:schemeClr val="bg1"/>
                </a:solidFill>
              </a:rPr>
              <a:t>Youth Ocean Network (2024)</a:t>
            </a:r>
          </a:p>
        </p:txBody>
      </p:sp>
      <p:sp>
        <p:nvSpPr>
          <p:cNvPr id="12" name="TextBox 11">
            <a:extLst>
              <a:ext uri="{FF2B5EF4-FFF2-40B4-BE49-F238E27FC236}">
                <a16:creationId xmlns:a16="http://schemas.microsoft.com/office/drawing/2014/main" id="{7139DC3F-6463-CB06-DBD8-C1B58BC875DA}"/>
              </a:ext>
            </a:extLst>
          </p:cNvPr>
          <p:cNvSpPr txBox="1"/>
          <p:nvPr/>
        </p:nvSpPr>
        <p:spPr>
          <a:xfrm>
            <a:off x="702444" y="5464676"/>
            <a:ext cx="1557428" cy="215444"/>
          </a:xfrm>
          <a:prstGeom prst="rect">
            <a:avLst/>
          </a:prstGeom>
          <a:noFill/>
        </p:spPr>
        <p:txBody>
          <a:bodyPr wrap="square" lIns="91440" tIns="45720" rIns="91440" bIns="45720" rtlCol="0" anchor="t">
            <a:spAutoFit/>
          </a:bodyPr>
          <a:lstStyle/>
          <a:p>
            <a:r>
              <a:rPr lang="en-GB" sz="800" dirty="0" err="1">
                <a:solidFill>
                  <a:schemeClr val="bg1"/>
                </a:solidFill>
              </a:rPr>
              <a:t>Sudheha</a:t>
            </a:r>
            <a:r>
              <a:rPr lang="en-GB" sz="800" dirty="0">
                <a:solidFill>
                  <a:schemeClr val="bg1"/>
                </a:solidFill>
              </a:rPr>
              <a:t> Amerasinghe</a:t>
            </a:r>
            <a:endParaRPr lang="en-GB" sz="800" dirty="0">
              <a:solidFill>
                <a:schemeClr val="bg1"/>
              </a:solidFill>
              <a:cs typeface="Poppins"/>
            </a:endParaRPr>
          </a:p>
        </p:txBody>
      </p:sp>
      <p:pic>
        <p:nvPicPr>
          <p:cNvPr id="13" name="Picture 12" descr="A black and white camera&#10;&#10;Description automatically generated">
            <a:extLst>
              <a:ext uri="{FF2B5EF4-FFF2-40B4-BE49-F238E27FC236}">
                <a16:creationId xmlns:a16="http://schemas.microsoft.com/office/drawing/2014/main" id="{3543C87C-4BEF-EF10-9DB3-DBCDAD9BB786}"/>
              </a:ext>
            </a:extLst>
          </p:cNvPr>
          <p:cNvPicPr>
            <a:picLocks noChangeAspect="1"/>
          </p:cNvPicPr>
          <p:nvPr/>
        </p:nvPicPr>
        <p:blipFill>
          <a:blip r:embed="rId4"/>
          <a:stretch>
            <a:fillRect/>
          </a:stretch>
        </p:blipFill>
        <p:spPr>
          <a:xfrm flipH="1">
            <a:off x="645295" y="5527458"/>
            <a:ext cx="109486" cy="90125"/>
          </a:xfrm>
          <a:prstGeom prst="rect">
            <a:avLst/>
          </a:prstGeom>
        </p:spPr>
      </p:pic>
      <p:sp>
        <p:nvSpPr>
          <p:cNvPr id="14" name="Title 3">
            <a:extLst>
              <a:ext uri="{FF2B5EF4-FFF2-40B4-BE49-F238E27FC236}">
                <a16:creationId xmlns:a16="http://schemas.microsoft.com/office/drawing/2014/main" id="{2F0FF2CF-2A67-FFDB-3451-B6BCA8C9FB5B}"/>
              </a:ext>
            </a:extLst>
          </p:cNvPr>
          <p:cNvSpPr>
            <a:spLocks noGrp="1"/>
          </p:cNvSpPr>
          <p:nvPr>
            <p:ph type="title"/>
          </p:nvPr>
        </p:nvSpPr>
        <p:spPr>
          <a:xfrm>
            <a:off x="538215" y="5620803"/>
            <a:ext cx="10951341" cy="1164952"/>
          </a:xfrm>
        </p:spPr>
        <p:txBody>
          <a:bodyPr>
            <a:noAutofit/>
          </a:bodyPr>
          <a:lstStyle/>
          <a:p>
            <a:r>
              <a:rPr lang="en-GB" sz="1400" dirty="0">
                <a:latin typeface="+mn-lt"/>
              </a:rPr>
              <a:t>This artwork was designed and planned by members of the Youth Ocean Network and crafted on World Ocean Day 2024. One of the creators, Elle, said that the vision for the piece was a visual reminder of the Rumi quote, ‘you are not a drop in the ocean. You are an entire ocean in a drop.’ Elle said that by bringing together lots of fish crafted by the Youth Ocean Network, they wanted to highlight that we can use individual action to make a big difference.</a:t>
            </a:r>
          </a:p>
        </p:txBody>
      </p:sp>
    </p:spTree>
    <p:extLst>
      <p:ext uri="{BB962C8B-B14F-4D97-AF65-F5344CB8AC3E}">
        <p14:creationId xmlns:p14="http://schemas.microsoft.com/office/powerpoint/2010/main" val="3791831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896B4-2DCC-2B96-B1DA-BDAD8DB0D8E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3A24D1F-D9AA-9003-898B-B57BFEE94EE7}"/>
              </a:ext>
            </a:extLst>
          </p:cNvPr>
          <p:cNvSpPr txBox="1"/>
          <p:nvPr/>
        </p:nvSpPr>
        <p:spPr>
          <a:xfrm>
            <a:off x="2174833" y="421684"/>
            <a:ext cx="7678103" cy="553998"/>
          </a:xfrm>
          <a:prstGeom prst="rect">
            <a:avLst/>
          </a:prstGeom>
          <a:noFill/>
        </p:spPr>
        <p:txBody>
          <a:bodyPr wrap="square">
            <a:spAutoFit/>
          </a:bodyPr>
          <a:lstStyle/>
          <a:p>
            <a:pPr algn="ctr"/>
            <a:r>
              <a:rPr lang="en-GB" sz="3000" b="1" dirty="0" err="1">
                <a:solidFill>
                  <a:schemeClr val="bg1"/>
                </a:solidFill>
              </a:rPr>
              <a:t>Seacil</a:t>
            </a:r>
            <a:r>
              <a:rPr lang="en-GB" sz="3000" b="1" dirty="0">
                <a:solidFill>
                  <a:schemeClr val="bg1"/>
                </a:solidFill>
              </a:rPr>
              <a:t> the seahorse (2021)</a:t>
            </a:r>
          </a:p>
        </p:txBody>
      </p:sp>
      <p:sp>
        <p:nvSpPr>
          <p:cNvPr id="4" name="Title 3">
            <a:extLst>
              <a:ext uri="{FF2B5EF4-FFF2-40B4-BE49-F238E27FC236}">
                <a16:creationId xmlns:a16="http://schemas.microsoft.com/office/drawing/2014/main" id="{AC44271A-B8A3-F7D4-0278-2D250CFEEF99}"/>
              </a:ext>
            </a:extLst>
          </p:cNvPr>
          <p:cNvSpPr>
            <a:spLocks noGrp="1"/>
          </p:cNvSpPr>
          <p:nvPr>
            <p:ph type="title"/>
          </p:nvPr>
        </p:nvSpPr>
        <p:spPr>
          <a:xfrm>
            <a:off x="8806542" y="1997757"/>
            <a:ext cx="2917372" cy="3515846"/>
          </a:xfrm>
        </p:spPr>
        <p:txBody>
          <a:bodyPr>
            <a:noAutofit/>
          </a:bodyPr>
          <a:lstStyle/>
          <a:p>
            <a:r>
              <a:rPr lang="en-GB" sz="1400" dirty="0">
                <a:latin typeface="+mn-lt"/>
              </a:rPr>
              <a:t>To raise awareness of the Great British Beach Clean and plastic pollution in 2021, Sarah Turner created a giant seahorse out of waste plastics and displayed it at a Marine Conservation Society beach clean in Poole. </a:t>
            </a:r>
            <a:br>
              <a:rPr lang="en-GB" sz="1400" dirty="0">
                <a:latin typeface="+mn-lt"/>
              </a:rPr>
            </a:br>
            <a:br>
              <a:rPr lang="en-GB" sz="1400" dirty="0">
                <a:latin typeface="+mn-lt"/>
              </a:rPr>
            </a:br>
            <a:r>
              <a:rPr lang="en-GB" sz="1400" dirty="0">
                <a:latin typeface="+mn-lt"/>
              </a:rPr>
              <a:t>The waste plastics included popped paddling pools, bottle caps, CDs and a hose pipe. Reclaimed wood was used to create the structure and any cable tie ends trimmed off were then used to form the edge of the fin.</a:t>
            </a:r>
          </a:p>
        </p:txBody>
      </p:sp>
      <p:pic>
        <p:nvPicPr>
          <p:cNvPr id="1028" name="Picture 4">
            <a:extLst>
              <a:ext uri="{FF2B5EF4-FFF2-40B4-BE49-F238E27FC236}">
                <a16:creationId xmlns:a16="http://schemas.microsoft.com/office/drawing/2014/main" id="{9E4975F8-1923-6F2C-7920-0644A27087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329" t="1721" r="2854" b="6074"/>
          <a:stretch>
            <a:fillRect/>
          </a:stretch>
        </p:blipFill>
        <p:spPr bwMode="auto">
          <a:xfrm>
            <a:off x="626246" y="1075412"/>
            <a:ext cx="3916259" cy="53605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35E4E01F-8FC7-E8E5-D28A-D9A9814B19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572" b="1840"/>
          <a:stretch>
            <a:fillRect/>
          </a:stretch>
        </p:blipFill>
        <p:spPr bwMode="auto">
          <a:xfrm>
            <a:off x="4713514" y="1075414"/>
            <a:ext cx="3744685" cy="53605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EECAA33-CD21-3054-3936-87E49934DDBC}"/>
              </a:ext>
            </a:extLst>
          </p:cNvPr>
          <p:cNvSpPr txBox="1"/>
          <p:nvPr/>
        </p:nvSpPr>
        <p:spPr>
          <a:xfrm>
            <a:off x="715637" y="6435950"/>
            <a:ext cx="1756276" cy="215444"/>
          </a:xfrm>
          <a:prstGeom prst="rect">
            <a:avLst/>
          </a:prstGeom>
          <a:noFill/>
        </p:spPr>
        <p:txBody>
          <a:bodyPr wrap="square" lIns="91440" tIns="45720" rIns="91440" bIns="45720" rtlCol="0" anchor="t">
            <a:spAutoFit/>
          </a:bodyPr>
          <a:lstStyle/>
          <a:p>
            <a:r>
              <a:rPr lang="en-GB" sz="800" dirty="0">
                <a:solidFill>
                  <a:schemeClr val="bg1"/>
                </a:solidFill>
              </a:rPr>
              <a:t>Sarah Turner Eco Art &amp; Design</a:t>
            </a:r>
            <a:endParaRPr lang="en-GB" sz="800" dirty="0">
              <a:solidFill>
                <a:schemeClr val="bg1"/>
              </a:solidFill>
              <a:cs typeface="Poppins"/>
            </a:endParaRPr>
          </a:p>
        </p:txBody>
      </p:sp>
      <p:pic>
        <p:nvPicPr>
          <p:cNvPr id="6" name="Picture 5" descr="A black and white camera&#10;&#10;Description automatically generated">
            <a:extLst>
              <a:ext uri="{FF2B5EF4-FFF2-40B4-BE49-F238E27FC236}">
                <a16:creationId xmlns:a16="http://schemas.microsoft.com/office/drawing/2014/main" id="{4F8327D5-54A8-CBDB-EB68-5F53E248857A}"/>
              </a:ext>
            </a:extLst>
          </p:cNvPr>
          <p:cNvPicPr>
            <a:picLocks noChangeAspect="1"/>
          </p:cNvPicPr>
          <p:nvPr/>
        </p:nvPicPr>
        <p:blipFill>
          <a:blip r:embed="rId4"/>
          <a:stretch>
            <a:fillRect/>
          </a:stretch>
        </p:blipFill>
        <p:spPr>
          <a:xfrm flipH="1">
            <a:off x="660894" y="6498609"/>
            <a:ext cx="109486" cy="90125"/>
          </a:xfrm>
          <a:prstGeom prst="rect">
            <a:avLst/>
          </a:prstGeom>
        </p:spPr>
      </p:pic>
    </p:spTree>
    <p:extLst>
      <p:ext uri="{BB962C8B-B14F-4D97-AF65-F5344CB8AC3E}">
        <p14:creationId xmlns:p14="http://schemas.microsoft.com/office/powerpoint/2010/main" val="1344576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19BE4-ED8F-00F4-8D42-35B64E09C6BF}"/>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36AE3F00-851D-D763-3E5B-2AC0418AB154}"/>
              </a:ext>
            </a:extLst>
          </p:cNvPr>
          <p:cNvSpPr txBox="1"/>
          <p:nvPr/>
        </p:nvSpPr>
        <p:spPr>
          <a:xfrm>
            <a:off x="2174833" y="421684"/>
            <a:ext cx="7678103" cy="553998"/>
          </a:xfrm>
          <a:prstGeom prst="rect">
            <a:avLst/>
          </a:prstGeom>
          <a:noFill/>
        </p:spPr>
        <p:txBody>
          <a:bodyPr wrap="square">
            <a:spAutoFit/>
          </a:bodyPr>
          <a:lstStyle/>
          <a:p>
            <a:pPr algn="ctr"/>
            <a:r>
              <a:rPr lang="en-GB" sz="3000" b="1" dirty="0">
                <a:solidFill>
                  <a:schemeClr val="bg1"/>
                </a:solidFill>
              </a:rPr>
              <a:t>Wallace the wet wipe monster (2016)</a:t>
            </a:r>
          </a:p>
        </p:txBody>
      </p:sp>
      <p:sp>
        <p:nvSpPr>
          <p:cNvPr id="12" name="TextBox 11">
            <a:extLst>
              <a:ext uri="{FF2B5EF4-FFF2-40B4-BE49-F238E27FC236}">
                <a16:creationId xmlns:a16="http://schemas.microsoft.com/office/drawing/2014/main" id="{AAB8165F-153D-7524-28A6-77A8552F6F0B}"/>
              </a:ext>
            </a:extLst>
          </p:cNvPr>
          <p:cNvSpPr txBox="1"/>
          <p:nvPr/>
        </p:nvSpPr>
        <p:spPr>
          <a:xfrm>
            <a:off x="2088781" y="5280789"/>
            <a:ext cx="1756276" cy="215444"/>
          </a:xfrm>
          <a:prstGeom prst="rect">
            <a:avLst/>
          </a:prstGeom>
          <a:noFill/>
        </p:spPr>
        <p:txBody>
          <a:bodyPr wrap="square" lIns="91440" tIns="45720" rIns="91440" bIns="45720" rtlCol="0" anchor="t">
            <a:spAutoFit/>
          </a:bodyPr>
          <a:lstStyle/>
          <a:p>
            <a:r>
              <a:rPr lang="en-GB" sz="800" dirty="0">
                <a:solidFill>
                  <a:schemeClr val="bg1"/>
                </a:solidFill>
              </a:rPr>
              <a:t>Marine Conservation Society</a:t>
            </a:r>
            <a:endParaRPr lang="en-GB" sz="800" dirty="0">
              <a:solidFill>
                <a:schemeClr val="bg1"/>
              </a:solidFill>
              <a:cs typeface="Poppins"/>
            </a:endParaRPr>
          </a:p>
        </p:txBody>
      </p:sp>
      <p:pic>
        <p:nvPicPr>
          <p:cNvPr id="13" name="Picture 12" descr="A black and white camera&#10;&#10;Description automatically generated">
            <a:extLst>
              <a:ext uri="{FF2B5EF4-FFF2-40B4-BE49-F238E27FC236}">
                <a16:creationId xmlns:a16="http://schemas.microsoft.com/office/drawing/2014/main" id="{2B476656-EE37-140F-B3AA-C1A8702ACE48}"/>
              </a:ext>
            </a:extLst>
          </p:cNvPr>
          <p:cNvPicPr>
            <a:picLocks noChangeAspect="1"/>
          </p:cNvPicPr>
          <p:nvPr/>
        </p:nvPicPr>
        <p:blipFill>
          <a:blip r:embed="rId2"/>
          <a:stretch>
            <a:fillRect/>
          </a:stretch>
        </p:blipFill>
        <p:spPr>
          <a:xfrm flipH="1">
            <a:off x="2034038" y="5342244"/>
            <a:ext cx="109486" cy="90125"/>
          </a:xfrm>
          <a:prstGeom prst="rect">
            <a:avLst/>
          </a:prstGeom>
        </p:spPr>
      </p:pic>
      <p:sp>
        <p:nvSpPr>
          <p:cNvPr id="14" name="Title 3">
            <a:extLst>
              <a:ext uri="{FF2B5EF4-FFF2-40B4-BE49-F238E27FC236}">
                <a16:creationId xmlns:a16="http://schemas.microsoft.com/office/drawing/2014/main" id="{97E89341-E558-3A1B-8248-1D794D0A5155}"/>
              </a:ext>
            </a:extLst>
          </p:cNvPr>
          <p:cNvSpPr>
            <a:spLocks noGrp="1"/>
          </p:cNvSpPr>
          <p:nvPr>
            <p:ph type="title"/>
          </p:nvPr>
        </p:nvSpPr>
        <p:spPr>
          <a:xfrm>
            <a:off x="538213" y="5583951"/>
            <a:ext cx="10951341" cy="1164952"/>
          </a:xfrm>
        </p:spPr>
        <p:txBody>
          <a:bodyPr>
            <a:noAutofit/>
          </a:bodyPr>
          <a:lstStyle/>
          <a:p>
            <a:r>
              <a:rPr lang="en-GB" sz="1400" dirty="0">
                <a:latin typeface="+mn-lt"/>
              </a:rPr>
              <a:t>In 2016, the Marine Conservation Society joined forces with South West Water to highlight the huge problems that can be caused by flushing the wrong things down the loo, with the help of a giant monster made of wet wipes! Wallace was over 3 metres tall and 8 metres wide. Volunteers found sewage-related items like wet wipes on 72% of UK beaches in 2023, but in a good news update, all UK governments finally announced a ban on single-use wet wipes in April 2024. </a:t>
            </a:r>
          </a:p>
        </p:txBody>
      </p:sp>
      <p:pic>
        <p:nvPicPr>
          <p:cNvPr id="3" name="Picture 2" descr="A white stuffed animal with red eyes and red eyes&#10;&#10;AI-generated content may be incorrect.">
            <a:extLst>
              <a:ext uri="{FF2B5EF4-FFF2-40B4-BE49-F238E27FC236}">
                <a16:creationId xmlns:a16="http://schemas.microsoft.com/office/drawing/2014/main" id="{53B37694-2FA8-7697-EBE0-ADCDE1828922}"/>
              </a:ext>
            </a:extLst>
          </p:cNvPr>
          <p:cNvPicPr>
            <a:picLocks noChangeAspect="1"/>
          </p:cNvPicPr>
          <p:nvPr/>
        </p:nvPicPr>
        <p:blipFill>
          <a:blip r:embed="rId3">
            <a:extLst>
              <a:ext uri="{28A0092B-C50C-407E-A947-70E740481C1C}">
                <a14:useLocalDpi xmlns:a14="http://schemas.microsoft.com/office/drawing/2010/main" val="0"/>
              </a:ext>
            </a:extLst>
          </a:blip>
          <a:srcRect t="19613" b="4257"/>
          <a:stretch>
            <a:fillRect/>
          </a:stretch>
        </p:blipFill>
        <p:spPr>
          <a:xfrm>
            <a:off x="1989428" y="1185101"/>
            <a:ext cx="8048910" cy="4095688"/>
          </a:xfrm>
          <a:prstGeom prst="rect">
            <a:avLst/>
          </a:prstGeom>
        </p:spPr>
      </p:pic>
    </p:spTree>
    <p:extLst>
      <p:ext uri="{BB962C8B-B14F-4D97-AF65-F5344CB8AC3E}">
        <p14:creationId xmlns:p14="http://schemas.microsoft.com/office/powerpoint/2010/main" val="2420438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731EF-F3B2-1C75-DC1D-E14E24F751B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7D84A0B-8384-1697-9140-20E9AE1CC502}"/>
              </a:ext>
            </a:extLst>
          </p:cNvPr>
          <p:cNvSpPr txBox="1"/>
          <p:nvPr/>
        </p:nvSpPr>
        <p:spPr>
          <a:xfrm>
            <a:off x="2174833" y="421684"/>
            <a:ext cx="7678103" cy="553998"/>
          </a:xfrm>
          <a:prstGeom prst="rect">
            <a:avLst/>
          </a:prstGeom>
          <a:noFill/>
        </p:spPr>
        <p:txBody>
          <a:bodyPr wrap="square">
            <a:spAutoFit/>
          </a:bodyPr>
          <a:lstStyle/>
          <a:p>
            <a:pPr algn="ctr"/>
            <a:r>
              <a:rPr lang="en-GB" sz="3000" b="1" dirty="0">
                <a:solidFill>
                  <a:schemeClr val="bg1"/>
                </a:solidFill>
              </a:rPr>
              <a:t>Wave of Hope (2021)</a:t>
            </a:r>
          </a:p>
        </p:txBody>
      </p:sp>
      <p:pic>
        <p:nvPicPr>
          <p:cNvPr id="9" name="Picture 8" descr="A black and white camera&#10;&#10;Description automatically generated">
            <a:extLst>
              <a:ext uri="{FF2B5EF4-FFF2-40B4-BE49-F238E27FC236}">
                <a16:creationId xmlns:a16="http://schemas.microsoft.com/office/drawing/2014/main" id="{262D7B4B-25E9-7C97-2056-4B3070FA0C9C}"/>
              </a:ext>
            </a:extLst>
          </p:cNvPr>
          <p:cNvPicPr>
            <a:picLocks noChangeAspect="1"/>
          </p:cNvPicPr>
          <p:nvPr/>
        </p:nvPicPr>
        <p:blipFill>
          <a:blip r:embed="rId2"/>
          <a:stretch>
            <a:fillRect/>
          </a:stretch>
        </p:blipFill>
        <p:spPr>
          <a:xfrm flipH="1">
            <a:off x="631259" y="5442508"/>
            <a:ext cx="109486" cy="90125"/>
          </a:xfrm>
          <a:prstGeom prst="rect">
            <a:avLst/>
          </a:prstGeom>
        </p:spPr>
      </p:pic>
      <p:sp>
        <p:nvSpPr>
          <p:cNvPr id="11" name="TextBox 10">
            <a:extLst>
              <a:ext uri="{FF2B5EF4-FFF2-40B4-BE49-F238E27FC236}">
                <a16:creationId xmlns:a16="http://schemas.microsoft.com/office/drawing/2014/main" id="{503AE6BF-EA8D-787E-C44E-3976E01B6109}"/>
              </a:ext>
            </a:extLst>
          </p:cNvPr>
          <p:cNvSpPr txBox="1"/>
          <p:nvPr/>
        </p:nvSpPr>
        <p:spPr>
          <a:xfrm>
            <a:off x="702446" y="5395324"/>
            <a:ext cx="1756276" cy="215444"/>
          </a:xfrm>
          <a:prstGeom prst="rect">
            <a:avLst/>
          </a:prstGeom>
          <a:noFill/>
        </p:spPr>
        <p:txBody>
          <a:bodyPr wrap="square" lIns="91440" tIns="45720" rIns="91440" bIns="45720" rtlCol="0" anchor="t">
            <a:spAutoFit/>
          </a:bodyPr>
          <a:lstStyle/>
          <a:p>
            <a:r>
              <a:rPr lang="en-GB" sz="800" dirty="0">
                <a:solidFill>
                  <a:schemeClr val="bg1"/>
                </a:solidFill>
              </a:rPr>
              <a:t>Kirsty Crawford</a:t>
            </a:r>
            <a:endParaRPr lang="en-GB" sz="800" dirty="0">
              <a:solidFill>
                <a:schemeClr val="bg1"/>
              </a:solidFill>
              <a:cs typeface="Poppins"/>
            </a:endParaRPr>
          </a:p>
        </p:txBody>
      </p:sp>
      <p:sp>
        <p:nvSpPr>
          <p:cNvPr id="2" name="Title 3">
            <a:extLst>
              <a:ext uri="{FF2B5EF4-FFF2-40B4-BE49-F238E27FC236}">
                <a16:creationId xmlns:a16="http://schemas.microsoft.com/office/drawing/2014/main" id="{4D145459-9CDF-4FDE-0B6D-ADF6E6A9656B}"/>
              </a:ext>
            </a:extLst>
          </p:cNvPr>
          <p:cNvSpPr>
            <a:spLocks noGrp="1"/>
          </p:cNvSpPr>
          <p:nvPr>
            <p:ph type="title"/>
          </p:nvPr>
        </p:nvSpPr>
        <p:spPr>
          <a:xfrm>
            <a:off x="538213" y="5583951"/>
            <a:ext cx="10951341" cy="1164952"/>
          </a:xfrm>
        </p:spPr>
        <p:txBody>
          <a:bodyPr>
            <a:noAutofit/>
          </a:bodyPr>
          <a:lstStyle/>
          <a:p>
            <a:r>
              <a:rPr lang="en-GB" sz="1400" dirty="0">
                <a:latin typeface="+mn-lt"/>
              </a:rPr>
              <a:t>In 2021, the UK hosted two important international events: the G7 Summit and the United Nations Climate Change Conference (COP26). Ahead of these events, the Wave of Hope campaign called for people across the UK to create and display homemade hands decorated with messages of hope for the future. Photos of the hands were featured in newspapers, shop fronts and shared online to show that we stand united. The waving hands symbolised our connection to each other and a growing momentum (or 'wave') of change. </a:t>
            </a:r>
          </a:p>
        </p:txBody>
      </p:sp>
      <p:pic>
        <p:nvPicPr>
          <p:cNvPr id="5" name="Picture 4" descr="A group of painted hands&#10;&#10;AI-generated content may be incorrect.">
            <a:extLst>
              <a:ext uri="{FF2B5EF4-FFF2-40B4-BE49-F238E27FC236}">
                <a16:creationId xmlns:a16="http://schemas.microsoft.com/office/drawing/2014/main" id="{3AE14BCA-ABE4-BE8D-B2B4-731994EB9C5F}"/>
              </a:ext>
            </a:extLst>
          </p:cNvPr>
          <p:cNvPicPr>
            <a:picLocks noChangeAspect="1"/>
          </p:cNvPicPr>
          <p:nvPr/>
        </p:nvPicPr>
        <p:blipFill>
          <a:blip r:embed="rId3">
            <a:extLst>
              <a:ext uri="{28A0092B-C50C-407E-A947-70E740481C1C}">
                <a14:useLocalDpi xmlns:a14="http://schemas.microsoft.com/office/drawing/2010/main" val="0"/>
              </a:ext>
            </a:extLst>
          </a:blip>
          <a:srcRect t="11913"/>
          <a:stretch>
            <a:fillRect/>
          </a:stretch>
        </p:blipFill>
        <p:spPr>
          <a:xfrm>
            <a:off x="631259" y="1133260"/>
            <a:ext cx="6457408" cy="4266113"/>
          </a:xfrm>
          <a:prstGeom prst="rect">
            <a:avLst/>
          </a:prstGeom>
        </p:spPr>
      </p:pic>
      <p:pic>
        <p:nvPicPr>
          <p:cNvPr id="6" name="Picture 5" descr="A collage of hands painted&#10;&#10;AI-generated content may be incorrect.">
            <a:extLst>
              <a:ext uri="{FF2B5EF4-FFF2-40B4-BE49-F238E27FC236}">
                <a16:creationId xmlns:a16="http://schemas.microsoft.com/office/drawing/2014/main" id="{316525CB-71A0-6F50-45F0-362D37A12F45}"/>
              </a:ext>
            </a:extLst>
          </p:cNvPr>
          <p:cNvPicPr>
            <a:picLocks noChangeAspect="1"/>
          </p:cNvPicPr>
          <p:nvPr/>
        </p:nvPicPr>
        <p:blipFill>
          <a:blip r:embed="rId4">
            <a:extLst>
              <a:ext uri="{28A0092B-C50C-407E-A947-70E740481C1C}">
                <a14:useLocalDpi xmlns:a14="http://schemas.microsoft.com/office/drawing/2010/main" val="0"/>
              </a:ext>
            </a:extLst>
          </a:blip>
          <a:srcRect r="50445" b="50747"/>
          <a:stretch>
            <a:fillRect/>
          </a:stretch>
        </p:blipFill>
        <p:spPr>
          <a:xfrm>
            <a:off x="7224412" y="1133260"/>
            <a:ext cx="4265142" cy="4239113"/>
          </a:xfrm>
          <a:prstGeom prst="rect">
            <a:avLst/>
          </a:prstGeom>
        </p:spPr>
      </p:pic>
    </p:spTree>
    <p:extLst>
      <p:ext uri="{BB962C8B-B14F-4D97-AF65-F5344CB8AC3E}">
        <p14:creationId xmlns:p14="http://schemas.microsoft.com/office/powerpoint/2010/main" val="1312625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8C7D7-0783-D432-EA59-1DBDDC89B9DC}"/>
            </a:ext>
          </a:extLst>
        </p:cNvPr>
        <p:cNvGrpSpPr/>
        <p:nvPr/>
      </p:nvGrpSpPr>
      <p:grpSpPr>
        <a:xfrm>
          <a:off x="0" y="0"/>
          <a:ext cx="0" cy="0"/>
          <a:chOff x="0" y="0"/>
          <a:chExt cx="0" cy="0"/>
        </a:xfrm>
      </p:grpSpPr>
      <p:pic>
        <p:nvPicPr>
          <p:cNvPr id="3" name="Picture 2" descr="A person swimming underwater with plastic bottles&#10;&#10;AI-generated content may be incorrect.">
            <a:extLst>
              <a:ext uri="{FF2B5EF4-FFF2-40B4-BE49-F238E27FC236}">
                <a16:creationId xmlns:a16="http://schemas.microsoft.com/office/drawing/2014/main" id="{6F372C5A-944F-2EAD-511A-72D8214B6503}"/>
              </a:ext>
            </a:extLst>
          </p:cNvPr>
          <p:cNvPicPr>
            <a:picLocks noChangeAspect="1"/>
          </p:cNvPicPr>
          <p:nvPr/>
        </p:nvPicPr>
        <p:blipFill>
          <a:blip r:embed="rId2">
            <a:extLst>
              <a:ext uri="{28A0092B-C50C-407E-A947-70E740481C1C}">
                <a14:useLocalDpi xmlns:a14="http://schemas.microsoft.com/office/drawing/2010/main" val="0"/>
              </a:ext>
            </a:extLst>
          </a:blip>
          <a:srcRect l="4156" t="4001" r="6249" b="7112"/>
          <a:stretch>
            <a:fillRect/>
          </a:stretch>
        </p:blipFill>
        <p:spPr>
          <a:xfrm>
            <a:off x="643557" y="1461912"/>
            <a:ext cx="5370327" cy="3764248"/>
          </a:xfrm>
          <a:prstGeom prst="rect">
            <a:avLst/>
          </a:prstGeom>
        </p:spPr>
      </p:pic>
      <p:sp>
        <p:nvSpPr>
          <p:cNvPr id="4" name="TextBox 3">
            <a:extLst>
              <a:ext uri="{FF2B5EF4-FFF2-40B4-BE49-F238E27FC236}">
                <a16:creationId xmlns:a16="http://schemas.microsoft.com/office/drawing/2014/main" id="{7AC5BFCD-807D-0CFB-8A68-7324CC6DCA83}"/>
              </a:ext>
            </a:extLst>
          </p:cNvPr>
          <p:cNvSpPr txBox="1"/>
          <p:nvPr/>
        </p:nvSpPr>
        <p:spPr>
          <a:xfrm>
            <a:off x="2174833" y="421684"/>
            <a:ext cx="7678103" cy="553998"/>
          </a:xfrm>
          <a:prstGeom prst="rect">
            <a:avLst/>
          </a:prstGeom>
          <a:noFill/>
        </p:spPr>
        <p:txBody>
          <a:bodyPr wrap="square">
            <a:spAutoFit/>
          </a:bodyPr>
          <a:lstStyle/>
          <a:p>
            <a:pPr algn="ctr"/>
            <a:r>
              <a:rPr lang="en-GB" sz="3000" b="1" dirty="0">
                <a:solidFill>
                  <a:schemeClr val="bg1"/>
                </a:solidFill>
              </a:rPr>
              <a:t>Dance for the Sea (2019)</a:t>
            </a:r>
          </a:p>
        </p:txBody>
      </p:sp>
      <p:pic>
        <p:nvPicPr>
          <p:cNvPr id="6" name="Picture 5" descr="A person in a dress underwater&#10;&#10;AI-generated content may be incorrect.">
            <a:extLst>
              <a:ext uri="{FF2B5EF4-FFF2-40B4-BE49-F238E27FC236}">
                <a16:creationId xmlns:a16="http://schemas.microsoft.com/office/drawing/2014/main" id="{87996791-AF9E-2BDB-8B0E-A502B9C21D53}"/>
              </a:ext>
            </a:extLst>
          </p:cNvPr>
          <p:cNvPicPr>
            <a:picLocks noChangeAspect="1"/>
          </p:cNvPicPr>
          <p:nvPr/>
        </p:nvPicPr>
        <p:blipFill>
          <a:blip r:embed="rId3">
            <a:extLst>
              <a:ext uri="{28A0092B-C50C-407E-A947-70E740481C1C}">
                <a14:useLocalDpi xmlns:a14="http://schemas.microsoft.com/office/drawing/2010/main" val="0"/>
              </a:ext>
            </a:extLst>
          </a:blip>
          <a:srcRect l="11103" r="5871" b="12741"/>
          <a:stretch>
            <a:fillRect/>
          </a:stretch>
        </p:blipFill>
        <p:spPr>
          <a:xfrm>
            <a:off x="6178116" y="1465016"/>
            <a:ext cx="5370327" cy="3761144"/>
          </a:xfrm>
          <a:prstGeom prst="rect">
            <a:avLst/>
          </a:prstGeom>
        </p:spPr>
      </p:pic>
      <p:pic>
        <p:nvPicPr>
          <p:cNvPr id="8" name="Picture 7" descr="A black and white camera&#10;&#10;Description automatically generated">
            <a:extLst>
              <a:ext uri="{FF2B5EF4-FFF2-40B4-BE49-F238E27FC236}">
                <a16:creationId xmlns:a16="http://schemas.microsoft.com/office/drawing/2014/main" id="{297B8C39-0528-455E-E039-F95C3D8431BC}"/>
              </a:ext>
            </a:extLst>
          </p:cNvPr>
          <p:cNvPicPr>
            <a:picLocks noChangeAspect="1"/>
          </p:cNvPicPr>
          <p:nvPr/>
        </p:nvPicPr>
        <p:blipFill>
          <a:blip r:embed="rId4"/>
          <a:stretch>
            <a:fillRect/>
          </a:stretch>
        </p:blipFill>
        <p:spPr>
          <a:xfrm flipH="1">
            <a:off x="643557" y="5305963"/>
            <a:ext cx="109486" cy="90125"/>
          </a:xfrm>
          <a:prstGeom prst="rect">
            <a:avLst/>
          </a:prstGeom>
        </p:spPr>
      </p:pic>
      <p:sp>
        <p:nvSpPr>
          <p:cNvPr id="9" name="TextBox 8">
            <a:extLst>
              <a:ext uri="{FF2B5EF4-FFF2-40B4-BE49-F238E27FC236}">
                <a16:creationId xmlns:a16="http://schemas.microsoft.com/office/drawing/2014/main" id="{4407A4D6-2367-3A12-C7DB-2643D50E29D5}"/>
              </a:ext>
            </a:extLst>
          </p:cNvPr>
          <p:cNvSpPr txBox="1"/>
          <p:nvPr/>
        </p:nvSpPr>
        <p:spPr>
          <a:xfrm>
            <a:off x="698300" y="5243303"/>
            <a:ext cx="1756276" cy="215444"/>
          </a:xfrm>
          <a:prstGeom prst="rect">
            <a:avLst/>
          </a:prstGeom>
          <a:noFill/>
        </p:spPr>
        <p:txBody>
          <a:bodyPr wrap="square" lIns="91440" tIns="45720" rIns="91440" bIns="45720" rtlCol="0" anchor="t">
            <a:spAutoFit/>
          </a:bodyPr>
          <a:lstStyle/>
          <a:p>
            <a:r>
              <a:rPr lang="en-GB" sz="800" dirty="0">
                <a:solidFill>
                  <a:schemeClr val="bg1"/>
                </a:solidFill>
              </a:rPr>
              <a:t>Robin Conway</a:t>
            </a:r>
            <a:endParaRPr lang="en-GB" sz="800" dirty="0">
              <a:solidFill>
                <a:schemeClr val="bg1"/>
              </a:solidFill>
              <a:cs typeface="Poppins"/>
            </a:endParaRPr>
          </a:p>
        </p:txBody>
      </p:sp>
      <p:sp>
        <p:nvSpPr>
          <p:cNvPr id="7" name="Title 3">
            <a:extLst>
              <a:ext uri="{FF2B5EF4-FFF2-40B4-BE49-F238E27FC236}">
                <a16:creationId xmlns:a16="http://schemas.microsoft.com/office/drawing/2014/main" id="{606967B6-271F-BFDC-0352-1799DA30489D}"/>
              </a:ext>
            </a:extLst>
          </p:cNvPr>
          <p:cNvSpPr>
            <a:spLocks noGrp="1"/>
          </p:cNvSpPr>
          <p:nvPr>
            <p:ph type="title"/>
          </p:nvPr>
        </p:nvSpPr>
        <p:spPr>
          <a:xfrm>
            <a:off x="538213" y="5583951"/>
            <a:ext cx="10951341" cy="1164952"/>
          </a:xfrm>
        </p:spPr>
        <p:txBody>
          <a:bodyPr>
            <a:noAutofit/>
          </a:bodyPr>
          <a:lstStyle/>
          <a:p>
            <a:pPr>
              <a:spcAft>
                <a:spcPts val="1500"/>
              </a:spcAft>
            </a:pPr>
            <a:r>
              <a:rPr lang="en-GB" sz="1400" dirty="0">
                <a:latin typeface="Poppins" panose="00000500000000000000" pitchFamily="2" charset="0"/>
              </a:rPr>
              <a:t>Fernando is a former solo dancer with the Royal Ballet, performing all over the world. As part of World Ocean Day in 2019, Fernando and an underwater photographer, Robin Conway, created </a:t>
            </a:r>
            <a:r>
              <a:rPr lang="en-GB" sz="1400" i="1" dirty="0">
                <a:latin typeface="Poppins" panose="00000500000000000000" pitchFamily="2" charset="0"/>
              </a:rPr>
              <a:t>Dance for the Sea </a:t>
            </a:r>
            <a:r>
              <a:rPr lang="en-GB" sz="1400" dirty="0">
                <a:latin typeface="Poppins" panose="00000500000000000000" pitchFamily="2" charset="0"/>
              </a:rPr>
              <a:t>to highlight the plastic pollution problem in our ocean. The project involved Fernando dancing underwater surrounded by plastic and sculptures made from recycled plastic by schools in London. </a:t>
            </a:r>
            <a:endParaRPr lang="en-GB" sz="1400" dirty="0">
              <a:latin typeface="+mn-lt"/>
            </a:endParaRPr>
          </a:p>
        </p:txBody>
      </p:sp>
    </p:spTree>
    <p:extLst>
      <p:ext uri="{BB962C8B-B14F-4D97-AF65-F5344CB8AC3E}">
        <p14:creationId xmlns:p14="http://schemas.microsoft.com/office/powerpoint/2010/main" val="5806810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25B3D-C520-9662-8307-7D8113A23BE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DA53893-4A08-8625-01D9-33F656E15502}"/>
              </a:ext>
            </a:extLst>
          </p:cNvPr>
          <p:cNvSpPr txBox="1"/>
          <p:nvPr/>
        </p:nvSpPr>
        <p:spPr>
          <a:xfrm>
            <a:off x="2174833" y="421684"/>
            <a:ext cx="7678103" cy="553998"/>
          </a:xfrm>
          <a:prstGeom prst="rect">
            <a:avLst/>
          </a:prstGeom>
          <a:noFill/>
        </p:spPr>
        <p:txBody>
          <a:bodyPr wrap="square">
            <a:spAutoFit/>
          </a:bodyPr>
          <a:lstStyle/>
          <a:p>
            <a:pPr algn="ctr"/>
            <a:r>
              <a:rPr lang="en-GB" sz="3000" b="1" dirty="0">
                <a:solidFill>
                  <a:schemeClr val="bg1"/>
                </a:solidFill>
              </a:rPr>
              <a:t>The Levels (2021)</a:t>
            </a:r>
          </a:p>
        </p:txBody>
      </p:sp>
      <p:pic>
        <p:nvPicPr>
          <p:cNvPr id="9" name="Picture 8" descr="A black and white camera&#10;&#10;Description automatically generated">
            <a:extLst>
              <a:ext uri="{FF2B5EF4-FFF2-40B4-BE49-F238E27FC236}">
                <a16:creationId xmlns:a16="http://schemas.microsoft.com/office/drawing/2014/main" id="{D3704B1F-4097-0DC5-18FB-2C5579B2A59C}"/>
              </a:ext>
            </a:extLst>
          </p:cNvPr>
          <p:cNvPicPr>
            <a:picLocks noChangeAspect="1"/>
          </p:cNvPicPr>
          <p:nvPr/>
        </p:nvPicPr>
        <p:blipFill>
          <a:blip r:embed="rId2"/>
          <a:stretch>
            <a:fillRect/>
          </a:stretch>
        </p:blipFill>
        <p:spPr>
          <a:xfrm flipH="1">
            <a:off x="790350" y="5423615"/>
            <a:ext cx="109486" cy="90125"/>
          </a:xfrm>
          <a:prstGeom prst="rect">
            <a:avLst/>
          </a:prstGeom>
        </p:spPr>
      </p:pic>
      <p:sp>
        <p:nvSpPr>
          <p:cNvPr id="11" name="TextBox 10">
            <a:extLst>
              <a:ext uri="{FF2B5EF4-FFF2-40B4-BE49-F238E27FC236}">
                <a16:creationId xmlns:a16="http://schemas.microsoft.com/office/drawing/2014/main" id="{504D340F-5088-6A3A-0ED2-4F50A1E666DB}"/>
              </a:ext>
            </a:extLst>
          </p:cNvPr>
          <p:cNvSpPr txBox="1"/>
          <p:nvPr/>
        </p:nvSpPr>
        <p:spPr>
          <a:xfrm>
            <a:off x="845093" y="5371902"/>
            <a:ext cx="1756276" cy="215444"/>
          </a:xfrm>
          <a:prstGeom prst="rect">
            <a:avLst/>
          </a:prstGeom>
          <a:noFill/>
        </p:spPr>
        <p:txBody>
          <a:bodyPr wrap="square" lIns="91440" tIns="45720" rIns="91440" bIns="45720" rtlCol="0" anchor="t">
            <a:spAutoFit/>
          </a:bodyPr>
          <a:lstStyle/>
          <a:p>
            <a:r>
              <a:rPr lang="en-GB" sz="800" dirty="0">
                <a:solidFill>
                  <a:schemeClr val="bg1"/>
                </a:solidFill>
              </a:rPr>
              <a:t>Nick Fewings</a:t>
            </a:r>
            <a:endParaRPr lang="en-GB" sz="800" dirty="0">
              <a:solidFill>
                <a:schemeClr val="bg1"/>
              </a:solidFill>
              <a:cs typeface="Poppins"/>
            </a:endParaRPr>
          </a:p>
        </p:txBody>
      </p:sp>
      <p:sp>
        <p:nvSpPr>
          <p:cNvPr id="2" name="Title 3">
            <a:extLst>
              <a:ext uri="{FF2B5EF4-FFF2-40B4-BE49-F238E27FC236}">
                <a16:creationId xmlns:a16="http://schemas.microsoft.com/office/drawing/2014/main" id="{E629A7FF-2E2A-C732-BD35-F246374D35C5}"/>
              </a:ext>
            </a:extLst>
          </p:cNvPr>
          <p:cNvSpPr>
            <a:spLocks noGrp="1"/>
          </p:cNvSpPr>
          <p:nvPr>
            <p:ph type="title"/>
          </p:nvPr>
        </p:nvSpPr>
        <p:spPr>
          <a:xfrm>
            <a:off x="538213" y="5583951"/>
            <a:ext cx="10951341" cy="1164952"/>
          </a:xfrm>
        </p:spPr>
        <p:txBody>
          <a:bodyPr>
            <a:noAutofit/>
          </a:bodyPr>
          <a:lstStyle/>
          <a:p>
            <a:pPr>
              <a:spcAft>
                <a:spcPts val="1500"/>
              </a:spcAft>
            </a:pPr>
            <a:r>
              <a:rPr lang="en-GB" sz="1400" dirty="0">
                <a:latin typeface="Poppins" panose="00000500000000000000" pitchFamily="2" charset="0"/>
              </a:rPr>
              <a:t>Aly Stoneman is a poet, creator and researcher who explores the relationship between humans and the natural world through her work. In 2021, she worked with artist Raphael Daden on an art piece called ‘The Levels’ as part of Weymouth Art Trail. The theme of the sculpture was rising sea levels and the impact of this on our planet. It was made with stainless steel and resin and was installed on the seafront. Daden wanted the viewer to ‘stand back and think about the ways we can make changes.’</a:t>
            </a:r>
            <a:endParaRPr lang="en-GB" sz="1400" dirty="0">
              <a:latin typeface="+mn-lt"/>
            </a:endParaRPr>
          </a:p>
        </p:txBody>
      </p:sp>
      <p:pic>
        <p:nvPicPr>
          <p:cNvPr id="1026" name="Picture 2" descr="a glass object on a beach">
            <a:extLst>
              <a:ext uri="{FF2B5EF4-FFF2-40B4-BE49-F238E27FC236}">
                <a16:creationId xmlns:a16="http://schemas.microsoft.com/office/drawing/2014/main" id="{45BB10BE-646B-14A9-9C86-39DE2C6B45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617"/>
          <a:stretch>
            <a:fillRect/>
          </a:stretch>
        </p:blipFill>
        <p:spPr bwMode="auto">
          <a:xfrm>
            <a:off x="735607" y="1206225"/>
            <a:ext cx="7318214" cy="416567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8C60CD3-8FDD-1AB5-6E75-50EB8E9A6AAD}"/>
              </a:ext>
            </a:extLst>
          </p:cNvPr>
          <p:cNvSpPr txBox="1"/>
          <p:nvPr/>
        </p:nvSpPr>
        <p:spPr>
          <a:xfrm>
            <a:off x="8450422" y="1175195"/>
            <a:ext cx="3445642" cy="4293483"/>
          </a:xfrm>
          <a:prstGeom prst="rect">
            <a:avLst/>
          </a:prstGeom>
          <a:noFill/>
        </p:spPr>
        <p:txBody>
          <a:bodyPr wrap="square">
            <a:spAutoFit/>
          </a:bodyPr>
          <a:lstStyle/>
          <a:p>
            <a:pPr algn="l" fontAlgn="base">
              <a:buNone/>
            </a:pPr>
            <a:r>
              <a:rPr lang="en-GB" sz="1300" b="0" i="0" dirty="0">
                <a:solidFill>
                  <a:schemeClr val="bg1"/>
                </a:solidFill>
                <a:effectLst/>
              </a:rPr>
              <a:t>Start at sea level –</a:t>
            </a:r>
          </a:p>
          <a:p>
            <a:pPr algn="l" fontAlgn="base">
              <a:buNone/>
            </a:pPr>
            <a:r>
              <a:rPr lang="en-GB" sz="1300" b="0" i="0" dirty="0">
                <a:solidFill>
                  <a:schemeClr val="bg1"/>
                </a:solidFill>
                <a:effectLst/>
              </a:rPr>
              <a:t>reckon the tide’s surge</a:t>
            </a:r>
            <a:br>
              <a:rPr lang="en-GB" sz="1300" b="0" i="0" dirty="0">
                <a:solidFill>
                  <a:schemeClr val="bg1"/>
                </a:solidFill>
                <a:effectLst/>
              </a:rPr>
            </a:br>
            <a:r>
              <a:rPr lang="en-GB" sz="1300" b="0" i="0" dirty="0">
                <a:solidFill>
                  <a:schemeClr val="bg1"/>
                </a:solidFill>
                <a:effectLst/>
              </a:rPr>
              <a:t>metre by metre</a:t>
            </a:r>
            <a:br>
              <a:rPr lang="en-GB" sz="1300" b="0" i="0" dirty="0">
                <a:solidFill>
                  <a:schemeClr val="bg1"/>
                </a:solidFill>
                <a:effectLst/>
              </a:rPr>
            </a:br>
            <a:r>
              <a:rPr lang="en-GB" sz="1300" b="0" i="0" dirty="0">
                <a:solidFill>
                  <a:schemeClr val="bg1"/>
                </a:solidFill>
                <a:effectLst/>
              </a:rPr>
              <a:t>over Domesday fields</a:t>
            </a:r>
          </a:p>
          <a:p>
            <a:pPr algn="l" fontAlgn="base">
              <a:buNone/>
            </a:pPr>
            <a:r>
              <a:rPr lang="en-GB" sz="1300" b="0" i="0" dirty="0">
                <a:solidFill>
                  <a:schemeClr val="bg1"/>
                </a:solidFill>
                <a:effectLst/>
              </a:rPr>
              <a:t>blue outflanking you</a:t>
            </a:r>
            <a:br>
              <a:rPr lang="en-GB" sz="1300" b="0" i="0" dirty="0">
                <a:solidFill>
                  <a:schemeClr val="bg1"/>
                </a:solidFill>
                <a:effectLst/>
              </a:rPr>
            </a:br>
            <a:r>
              <a:rPr lang="en-GB" sz="1300" b="0" i="0" dirty="0">
                <a:solidFill>
                  <a:schemeClr val="bg1"/>
                </a:solidFill>
                <a:effectLst/>
              </a:rPr>
              <a:t>year on year</a:t>
            </a:r>
            <a:br>
              <a:rPr lang="en-GB" sz="1300" b="0" i="0" dirty="0">
                <a:solidFill>
                  <a:schemeClr val="bg1"/>
                </a:solidFill>
                <a:effectLst/>
              </a:rPr>
            </a:br>
            <a:r>
              <a:rPr lang="en-GB" sz="1300" b="0" i="0" dirty="0">
                <a:solidFill>
                  <a:schemeClr val="bg1"/>
                </a:solidFill>
                <a:effectLst/>
              </a:rPr>
              <a:t>to the threshold of your house,</a:t>
            </a:r>
          </a:p>
          <a:p>
            <a:pPr algn="l" fontAlgn="base">
              <a:buNone/>
            </a:pPr>
            <a:r>
              <a:rPr lang="en-GB" sz="1300" b="0" i="0" dirty="0">
                <a:solidFill>
                  <a:schemeClr val="bg1"/>
                </a:solidFill>
                <a:effectLst/>
              </a:rPr>
              <a:t>your tongue slipping</a:t>
            </a:r>
            <a:br>
              <a:rPr lang="en-GB" sz="1300" b="0" i="0" dirty="0">
                <a:solidFill>
                  <a:schemeClr val="bg1"/>
                </a:solidFill>
                <a:effectLst/>
              </a:rPr>
            </a:br>
            <a:r>
              <a:rPr lang="en-GB" sz="1300" b="0" i="0" dirty="0">
                <a:solidFill>
                  <a:schemeClr val="bg1"/>
                </a:solidFill>
                <a:effectLst/>
              </a:rPr>
              <a:t>on place names sunk</a:t>
            </a:r>
            <a:br>
              <a:rPr lang="en-GB" sz="1300" b="0" i="0" dirty="0">
                <a:solidFill>
                  <a:schemeClr val="bg1"/>
                </a:solidFill>
                <a:effectLst/>
              </a:rPr>
            </a:br>
            <a:r>
              <a:rPr lang="en-GB" sz="1300" b="0" i="0" dirty="0">
                <a:solidFill>
                  <a:schemeClr val="bg1"/>
                </a:solidFill>
                <a:effectLst/>
              </a:rPr>
              <a:t>in sediment and brackish water.</a:t>
            </a:r>
          </a:p>
          <a:p>
            <a:pPr algn="l" fontAlgn="base">
              <a:buNone/>
            </a:pPr>
            <a:r>
              <a:rPr lang="en-GB" sz="1300" b="0" i="0" dirty="0">
                <a:solidFill>
                  <a:schemeClr val="bg1"/>
                </a:solidFill>
                <a:effectLst/>
              </a:rPr>
              <a:t>Your home means little to a future</a:t>
            </a:r>
          </a:p>
          <a:p>
            <a:pPr algn="l" fontAlgn="base">
              <a:buNone/>
            </a:pPr>
            <a:r>
              <a:rPr lang="en-GB" sz="1300" b="0" i="0" dirty="0">
                <a:solidFill>
                  <a:schemeClr val="bg1"/>
                </a:solidFill>
                <a:effectLst/>
              </a:rPr>
              <a:t>of eroded cliffs, toppled</a:t>
            </a:r>
            <a:br>
              <a:rPr lang="en-GB" sz="1300" b="0" i="0" dirty="0">
                <a:solidFill>
                  <a:schemeClr val="bg1"/>
                </a:solidFill>
                <a:effectLst/>
              </a:rPr>
            </a:br>
            <a:r>
              <a:rPr lang="en-GB" sz="1300" b="0" i="0" dirty="0">
                <a:solidFill>
                  <a:schemeClr val="bg1"/>
                </a:solidFill>
                <a:effectLst/>
              </a:rPr>
              <a:t>tree stumps at low tide;</a:t>
            </a:r>
            <a:br>
              <a:rPr lang="en-GB" sz="1300" b="0" i="0" dirty="0">
                <a:solidFill>
                  <a:schemeClr val="bg1"/>
                </a:solidFill>
                <a:effectLst/>
              </a:rPr>
            </a:br>
            <a:r>
              <a:rPr lang="en-GB" sz="1300" b="0" i="0" dirty="0">
                <a:solidFill>
                  <a:schemeClr val="bg1"/>
                </a:solidFill>
                <a:effectLst/>
              </a:rPr>
              <a:t>roads leading nowhere.</a:t>
            </a:r>
          </a:p>
          <a:p>
            <a:pPr fontAlgn="base"/>
            <a:r>
              <a:rPr lang="en-GB" sz="1300" dirty="0">
                <a:solidFill>
                  <a:schemeClr val="bg1"/>
                </a:solidFill>
              </a:rPr>
              <a:t>The sea sends</a:t>
            </a:r>
            <a:br>
              <a:rPr lang="en-GB" sz="1300" dirty="0">
                <a:solidFill>
                  <a:schemeClr val="bg1"/>
                </a:solidFill>
              </a:rPr>
            </a:br>
            <a:r>
              <a:rPr lang="en-GB" sz="1300" dirty="0">
                <a:solidFill>
                  <a:schemeClr val="bg1"/>
                </a:solidFill>
              </a:rPr>
              <a:t>harbinger gulls</a:t>
            </a:r>
            <a:br>
              <a:rPr lang="en-GB" sz="1300" dirty="0">
                <a:solidFill>
                  <a:schemeClr val="bg1"/>
                </a:solidFill>
              </a:rPr>
            </a:br>
            <a:r>
              <a:rPr lang="en-GB" sz="1300" dirty="0">
                <a:solidFill>
                  <a:schemeClr val="bg1"/>
                </a:solidFill>
              </a:rPr>
              <a:t>inland.</a:t>
            </a:r>
          </a:p>
          <a:p>
            <a:pPr fontAlgn="base"/>
            <a:r>
              <a:rPr lang="en-GB" sz="1300" dirty="0">
                <a:solidFill>
                  <a:schemeClr val="bg1"/>
                </a:solidFill>
              </a:rPr>
              <a:t>We must navigate</a:t>
            </a:r>
            <a:br>
              <a:rPr lang="en-GB" sz="1300" dirty="0">
                <a:solidFill>
                  <a:schemeClr val="bg1"/>
                </a:solidFill>
              </a:rPr>
            </a:br>
            <a:r>
              <a:rPr lang="en-GB" sz="1300" dirty="0">
                <a:solidFill>
                  <a:schemeClr val="bg1"/>
                </a:solidFill>
              </a:rPr>
              <a:t>our changing world.</a:t>
            </a:r>
          </a:p>
          <a:p>
            <a:pPr fontAlgn="base"/>
            <a:br>
              <a:rPr lang="en-GB" sz="1300" b="1" dirty="0">
                <a:solidFill>
                  <a:schemeClr val="bg1"/>
                </a:solidFill>
              </a:rPr>
            </a:br>
            <a:r>
              <a:rPr lang="en-GB" sz="1300" b="1" dirty="0">
                <a:solidFill>
                  <a:schemeClr val="bg1"/>
                </a:solidFill>
              </a:rPr>
              <a:t>Aly Stoneman (2021)</a:t>
            </a:r>
          </a:p>
        </p:txBody>
      </p:sp>
    </p:spTree>
    <p:extLst>
      <p:ext uri="{BB962C8B-B14F-4D97-AF65-F5344CB8AC3E}">
        <p14:creationId xmlns:p14="http://schemas.microsoft.com/office/powerpoint/2010/main" val="813808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C9587-97B5-46B1-9758-74705E0B2D6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B2657C7-E3C3-F0C0-478B-19CFA36A59FC}"/>
              </a:ext>
            </a:extLst>
          </p:cNvPr>
          <p:cNvSpPr txBox="1"/>
          <p:nvPr/>
        </p:nvSpPr>
        <p:spPr>
          <a:xfrm>
            <a:off x="2174833" y="421684"/>
            <a:ext cx="7678103" cy="553998"/>
          </a:xfrm>
          <a:prstGeom prst="rect">
            <a:avLst/>
          </a:prstGeom>
          <a:noFill/>
        </p:spPr>
        <p:txBody>
          <a:bodyPr wrap="square">
            <a:spAutoFit/>
          </a:bodyPr>
          <a:lstStyle/>
          <a:p>
            <a:pPr algn="ctr"/>
            <a:r>
              <a:rPr lang="en-GB" sz="3000" b="1" dirty="0">
                <a:solidFill>
                  <a:schemeClr val="bg1"/>
                </a:solidFill>
              </a:rPr>
              <a:t>Spelling out your message</a:t>
            </a:r>
          </a:p>
        </p:txBody>
      </p:sp>
      <p:pic>
        <p:nvPicPr>
          <p:cNvPr id="5" name="Picture 4" descr="A word made of colorful letters&#10;&#10;AI-generated content may be incorrect.">
            <a:extLst>
              <a:ext uri="{FF2B5EF4-FFF2-40B4-BE49-F238E27FC236}">
                <a16:creationId xmlns:a16="http://schemas.microsoft.com/office/drawing/2014/main" id="{1817C734-2D45-CAD0-20F2-8BB937AB244F}"/>
              </a:ext>
            </a:extLst>
          </p:cNvPr>
          <p:cNvPicPr>
            <a:picLocks noChangeAspect="1"/>
          </p:cNvPicPr>
          <p:nvPr/>
        </p:nvPicPr>
        <p:blipFill>
          <a:blip r:embed="rId2">
            <a:extLst>
              <a:ext uri="{28A0092B-C50C-407E-A947-70E740481C1C}">
                <a14:useLocalDpi xmlns:a14="http://schemas.microsoft.com/office/drawing/2010/main" val="0"/>
              </a:ext>
            </a:extLst>
          </a:blip>
          <a:srcRect t="3441"/>
          <a:stretch>
            <a:fillRect/>
          </a:stretch>
        </p:blipFill>
        <p:spPr>
          <a:xfrm>
            <a:off x="6443472" y="1504592"/>
            <a:ext cx="5086835" cy="3683833"/>
          </a:xfrm>
          <a:prstGeom prst="rect">
            <a:avLst/>
          </a:prstGeom>
        </p:spPr>
      </p:pic>
      <p:pic>
        <p:nvPicPr>
          <p:cNvPr id="8" name="Picture 7" descr="A group of plastic spoons and forks&#10;&#10;AI-generated content may be incorrect.">
            <a:extLst>
              <a:ext uri="{FF2B5EF4-FFF2-40B4-BE49-F238E27FC236}">
                <a16:creationId xmlns:a16="http://schemas.microsoft.com/office/drawing/2014/main" id="{9A5CE0DC-3D85-7F01-64DF-43E0043F31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693" y="1504593"/>
            <a:ext cx="5525747" cy="3683832"/>
          </a:xfrm>
          <a:prstGeom prst="rect">
            <a:avLst/>
          </a:prstGeom>
        </p:spPr>
      </p:pic>
      <p:pic>
        <p:nvPicPr>
          <p:cNvPr id="9" name="Picture 8" descr="A black and white camera&#10;&#10;Description automatically generated">
            <a:extLst>
              <a:ext uri="{FF2B5EF4-FFF2-40B4-BE49-F238E27FC236}">
                <a16:creationId xmlns:a16="http://schemas.microsoft.com/office/drawing/2014/main" id="{815B85EE-9A17-9C69-D970-58E3D1DF47EF}"/>
              </a:ext>
            </a:extLst>
          </p:cNvPr>
          <p:cNvPicPr>
            <a:picLocks noChangeAspect="1"/>
          </p:cNvPicPr>
          <p:nvPr/>
        </p:nvPicPr>
        <p:blipFill>
          <a:blip r:embed="rId4"/>
          <a:stretch>
            <a:fillRect/>
          </a:stretch>
        </p:blipFill>
        <p:spPr>
          <a:xfrm flipH="1">
            <a:off x="735607" y="5263281"/>
            <a:ext cx="109486" cy="90125"/>
          </a:xfrm>
          <a:prstGeom prst="rect">
            <a:avLst/>
          </a:prstGeom>
        </p:spPr>
      </p:pic>
      <p:pic>
        <p:nvPicPr>
          <p:cNvPr id="10" name="Picture 9" descr="A black and white camera&#10;&#10;Description automatically generated">
            <a:extLst>
              <a:ext uri="{FF2B5EF4-FFF2-40B4-BE49-F238E27FC236}">
                <a16:creationId xmlns:a16="http://schemas.microsoft.com/office/drawing/2014/main" id="{6F3961EC-5DE9-0E28-369D-5E4CE6E32D99}"/>
              </a:ext>
            </a:extLst>
          </p:cNvPr>
          <p:cNvPicPr>
            <a:picLocks noChangeAspect="1"/>
          </p:cNvPicPr>
          <p:nvPr/>
        </p:nvPicPr>
        <p:blipFill>
          <a:blip r:embed="rId4"/>
          <a:stretch>
            <a:fillRect/>
          </a:stretch>
        </p:blipFill>
        <p:spPr>
          <a:xfrm flipH="1">
            <a:off x="6481087" y="5251000"/>
            <a:ext cx="109486" cy="90125"/>
          </a:xfrm>
          <a:prstGeom prst="rect">
            <a:avLst/>
          </a:prstGeom>
        </p:spPr>
      </p:pic>
      <p:sp>
        <p:nvSpPr>
          <p:cNvPr id="11" name="TextBox 10">
            <a:extLst>
              <a:ext uri="{FF2B5EF4-FFF2-40B4-BE49-F238E27FC236}">
                <a16:creationId xmlns:a16="http://schemas.microsoft.com/office/drawing/2014/main" id="{AD3B1FDC-8272-E64F-2EFA-FC28E120E679}"/>
              </a:ext>
            </a:extLst>
          </p:cNvPr>
          <p:cNvSpPr txBox="1"/>
          <p:nvPr/>
        </p:nvSpPr>
        <p:spPr>
          <a:xfrm>
            <a:off x="817722" y="5215807"/>
            <a:ext cx="1756276" cy="215444"/>
          </a:xfrm>
          <a:prstGeom prst="rect">
            <a:avLst/>
          </a:prstGeom>
          <a:noFill/>
        </p:spPr>
        <p:txBody>
          <a:bodyPr wrap="square" lIns="91440" tIns="45720" rIns="91440" bIns="45720" rtlCol="0" anchor="t">
            <a:spAutoFit/>
          </a:bodyPr>
          <a:lstStyle/>
          <a:p>
            <a:r>
              <a:rPr lang="en-GB" sz="800" dirty="0">
                <a:solidFill>
                  <a:schemeClr val="bg1"/>
                </a:solidFill>
              </a:rPr>
              <a:t>Volodymyr </a:t>
            </a:r>
            <a:r>
              <a:rPr lang="en-GB" sz="800" dirty="0" err="1">
                <a:solidFill>
                  <a:schemeClr val="bg1"/>
                </a:solidFill>
              </a:rPr>
              <a:t>Hryshchenko</a:t>
            </a:r>
            <a:endParaRPr lang="en-GB" sz="800" dirty="0">
              <a:solidFill>
                <a:schemeClr val="bg1"/>
              </a:solidFill>
              <a:cs typeface="Poppins"/>
            </a:endParaRPr>
          </a:p>
        </p:txBody>
      </p:sp>
      <p:sp>
        <p:nvSpPr>
          <p:cNvPr id="12" name="TextBox 11">
            <a:extLst>
              <a:ext uri="{FF2B5EF4-FFF2-40B4-BE49-F238E27FC236}">
                <a16:creationId xmlns:a16="http://schemas.microsoft.com/office/drawing/2014/main" id="{A569A25F-7A41-DF2B-FD90-104E26FE10E6}"/>
              </a:ext>
            </a:extLst>
          </p:cNvPr>
          <p:cNvSpPr txBox="1"/>
          <p:nvPr/>
        </p:nvSpPr>
        <p:spPr>
          <a:xfrm>
            <a:off x="6535830" y="5201408"/>
            <a:ext cx="1756276" cy="215444"/>
          </a:xfrm>
          <a:prstGeom prst="rect">
            <a:avLst/>
          </a:prstGeom>
          <a:noFill/>
        </p:spPr>
        <p:txBody>
          <a:bodyPr wrap="square" lIns="91440" tIns="45720" rIns="91440" bIns="45720" rtlCol="0" anchor="t">
            <a:spAutoFit/>
          </a:bodyPr>
          <a:lstStyle/>
          <a:p>
            <a:r>
              <a:rPr lang="en-GB" sz="800" dirty="0" err="1">
                <a:solidFill>
                  <a:schemeClr val="bg1"/>
                </a:solidFill>
              </a:rPr>
              <a:t>Merakist</a:t>
            </a:r>
            <a:endParaRPr lang="en-GB" sz="800" dirty="0">
              <a:solidFill>
                <a:schemeClr val="bg1"/>
              </a:solidFill>
              <a:cs typeface="Poppins"/>
            </a:endParaRPr>
          </a:p>
        </p:txBody>
      </p:sp>
      <p:sp>
        <p:nvSpPr>
          <p:cNvPr id="2" name="Title 3">
            <a:extLst>
              <a:ext uri="{FF2B5EF4-FFF2-40B4-BE49-F238E27FC236}">
                <a16:creationId xmlns:a16="http://schemas.microsoft.com/office/drawing/2014/main" id="{B40DD5FF-298F-6246-AA8C-CAABA883C281}"/>
              </a:ext>
            </a:extLst>
          </p:cNvPr>
          <p:cNvSpPr>
            <a:spLocks noGrp="1"/>
          </p:cNvSpPr>
          <p:nvPr>
            <p:ph type="title"/>
          </p:nvPr>
        </p:nvSpPr>
        <p:spPr>
          <a:xfrm>
            <a:off x="538213" y="5583951"/>
            <a:ext cx="10951341" cy="1164952"/>
          </a:xfrm>
        </p:spPr>
        <p:txBody>
          <a:bodyPr>
            <a:noAutofit/>
          </a:bodyPr>
          <a:lstStyle/>
          <a:p>
            <a:pPr>
              <a:spcAft>
                <a:spcPts val="1500"/>
              </a:spcAft>
            </a:pPr>
            <a:r>
              <a:rPr lang="en-GB" sz="1600" dirty="0">
                <a:latin typeface="Poppins" panose="00000500000000000000" pitchFamily="2" charset="0"/>
              </a:rPr>
              <a:t>Could you spell out your message to your school or community? What kind of items could you use for your message? What do you want it to say? </a:t>
            </a:r>
            <a:endParaRPr lang="en-GB" sz="1600" dirty="0">
              <a:latin typeface="+mn-lt"/>
            </a:endParaRPr>
          </a:p>
        </p:txBody>
      </p:sp>
    </p:spTree>
    <p:extLst>
      <p:ext uri="{BB962C8B-B14F-4D97-AF65-F5344CB8AC3E}">
        <p14:creationId xmlns:p14="http://schemas.microsoft.com/office/powerpoint/2010/main" val="3633394970"/>
      </p:ext>
    </p:extLst>
  </p:cSld>
  <p:clrMapOvr>
    <a:masterClrMapping/>
  </p:clrMapOvr>
</p:sld>
</file>

<file path=ppt/theme/theme1.xml><?xml version="1.0" encoding="utf-8"?>
<a:theme xmlns:a="http://schemas.openxmlformats.org/drawingml/2006/main" name="Office Theme">
  <a:themeElements>
    <a:clrScheme name="MCS_Orange">
      <a:dk1>
        <a:srgbClr val="1B1B26"/>
      </a:dk1>
      <a:lt1>
        <a:srgbClr val="FFFFFF"/>
      </a:lt1>
      <a:dk2>
        <a:srgbClr val="2F2F3F"/>
      </a:dk2>
      <a:lt2>
        <a:srgbClr val="D9F5F3"/>
      </a:lt2>
      <a:accent1>
        <a:srgbClr val="FDA027"/>
      </a:accent1>
      <a:accent2>
        <a:srgbClr val="D87B02"/>
      </a:accent2>
      <a:accent3>
        <a:srgbClr val="FD5C6C"/>
      </a:accent3>
      <a:accent4>
        <a:srgbClr val="9EC323"/>
      </a:accent4>
      <a:accent5>
        <a:srgbClr val="3D9BE2"/>
      </a:accent5>
      <a:accent6>
        <a:srgbClr val="30B6AD"/>
      </a:accent6>
      <a:hlink>
        <a:srgbClr val="0563C1"/>
      </a:hlink>
      <a:folHlink>
        <a:srgbClr val="954F72"/>
      </a:folHlink>
    </a:clrScheme>
    <a:fontScheme name="Poppins_MCS">
      <a:majorFont>
        <a:latin typeface="Poppins Extra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F5D8DF586940345BCA1FE832507B89A" ma:contentTypeVersion="15" ma:contentTypeDescription="Create a new document." ma:contentTypeScope="" ma:versionID="c0ec2272884ce1cb1513d81c652f9aef">
  <xsd:schema xmlns:xsd="http://www.w3.org/2001/XMLSchema" xmlns:xs="http://www.w3.org/2001/XMLSchema" xmlns:p="http://schemas.microsoft.com/office/2006/metadata/properties" xmlns:ns2="2e7939e8-d9bd-4197-b5ca-ef6e1ff1327b" xmlns:ns3="5f3fbcf9-7929-4669-aee0-273ea4de79ac" targetNamespace="http://schemas.microsoft.com/office/2006/metadata/properties" ma:root="true" ma:fieldsID="f6549ebf9323f366ab48a285ac8d15da" ns2:_="" ns3:_="">
    <xsd:import namespace="2e7939e8-d9bd-4197-b5ca-ef6e1ff1327b"/>
    <xsd:import namespace="5f3fbcf9-7929-4669-aee0-273ea4de79a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7939e8-d9bd-4197-b5ca-ef6e1ff132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11400c39-6263-44eb-9109-7e6cd594168c" ma:termSetId="09814cd3-568e-fe90-9814-8d621ff8fb84" ma:anchorId="fba54fb3-c3e1-fe81-a776-ca4b69148c4d" ma:open="true" ma:isKeyword="false">
      <xsd:complexType>
        <xsd:sequence>
          <xsd:element ref="pc:Terms" minOccurs="0" maxOccurs="1"/>
        </xsd:sequence>
      </xsd:complex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f3fbcf9-7929-4669-aee0-273ea4de79a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2b25e7ad-d1b0-4b24-aadf-44e0f6c8fd61}" ma:internalName="TaxCatchAll" ma:showField="CatchAllData" ma:web="5f3fbcf9-7929-4669-aee0-273ea4de79a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5f3fbcf9-7929-4669-aee0-273ea4de79ac">
      <UserInfo>
        <DisplayName/>
        <AccountId xsi:nil="true"/>
        <AccountType/>
      </UserInfo>
    </SharedWithUsers>
    <lcf76f155ced4ddcb4097134ff3c332f xmlns="2e7939e8-d9bd-4197-b5ca-ef6e1ff1327b">
      <Terms xmlns="http://schemas.microsoft.com/office/infopath/2007/PartnerControls"/>
    </lcf76f155ced4ddcb4097134ff3c332f>
    <TaxCatchAll xmlns="5f3fbcf9-7929-4669-aee0-273ea4de79ac" xsi:nil="true"/>
    <MediaLengthInSeconds xmlns="2e7939e8-d9bd-4197-b5ca-ef6e1ff1327b" xsi:nil="true"/>
  </documentManagement>
</p:properties>
</file>

<file path=customXml/itemProps1.xml><?xml version="1.0" encoding="utf-8"?>
<ds:datastoreItem xmlns:ds="http://schemas.openxmlformats.org/officeDocument/2006/customXml" ds:itemID="{6F1EE2EC-0FE4-42C1-8586-37ACD2753410}">
  <ds:schemaRefs>
    <ds:schemaRef ds:uri="http://schemas.microsoft.com/sharepoint/v3/contenttype/forms"/>
  </ds:schemaRefs>
</ds:datastoreItem>
</file>

<file path=customXml/itemProps2.xml><?xml version="1.0" encoding="utf-8"?>
<ds:datastoreItem xmlns:ds="http://schemas.openxmlformats.org/officeDocument/2006/customXml" ds:itemID="{98FACE8D-7E9C-440F-8900-77B8D0D448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7939e8-d9bd-4197-b5ca-ef6e1ff1327b"/>
    <ds:schemaRef ds:uri="5f3fbcf9-7929-4669-aee0-273ea4de79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E794824-ADE4-4DFB-BDCB-2E75387FE3D4}">
  <ds:schemaRefs>
    <ds:schemaRef ds:uri="http://schemas.microsoft.com/office/2006/metadata/properties"/>
    <ds:schemaRef ds:uri="http://schemas.microsoft.com/office/infopath/2007/PartnerControls"/>
    <ds:schemaRef ds:uri="5f3fbcf9-7929-4669-aee0-273ea4de79ac"/>
    <ds:schemaRef ds:uri="2e7939e8-d9bd-4197-b5ca-ef6e1ff1327b"/>
  </ds:schemaRefs>
</ds:datastoreItem>
</file>

<file path=docProps/app.xml><?xml version="1.0" encoding="utf-8"?>
<Properties xmlns="http://schemas.openxmlformats.org/officeDocument/2006/extended-properties" xmlns:vt="http://schemas.openxmlformats.org/officeDocument/2006/docPropsVTypes">
  <TotalTime>1297</TotalTime>
  <Words>878</Words>
  <Application>Microsoft Office PowerPoint</Application>
  <PresentationFormat>Widescreen</PresentationFormat>
  <Paragraphs>42</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Poppins ExtraBold</vt:lpstr>
      <vt:lpstr>Arial</vt:lpstr>
      <vt:lpstr>Poppins</vt:lpstr>
      <vt:lpstr>Calibri</vt:lpstr>
      <vt:lpstr>Office Theme</vt:lpstr>
      <vt:lpstr>PowerPoint Presentation</vt:lpstr>
      <vt:lpstr>What is artivism?  Simply put, artivism is the combination of art and activism.  It’s all about creating art to tell a story and inspire social, political or environmental change.   Explore some examples of how art and design have been used to raise awareness and get inspired to create your own art piece!</vt:lpstr>
      <vt:lpstr>This artwork was designed and planned by members of the Youth Ocean Network and crafted on World Ocean Day 2024. One of the creators, Elle, said that the vision for the piece was a visual reminder of the Rumi quote, ‘you are not a drop in the ocean. You are an entire ocean in a drop.’ Elle said that by bringing together lots of fish crafted by the Youth Ocean Network, they wanted to highlight that we can use individual action to make a big difference.</vt:lpstr>
      <vt:lpstr>To raise awareness of the Great British Beach Clean and plastic pollution in 2021, Sarah Turner created a giant seahorse out of waste plastics and displayed it at a Marine Conservation Society beach clean in Poole.   The waste plastics included popped paddling pools, bottle caps, CDs and a hose pipe. Reclaimed wood was used to create the structure and any cable tie ends trimmed off were then used to form the edge of the fin.</vt:lpstr>
      <vt:lpstr>In 2016, the Marine Conservation Society joined forces with South West Water to highlight the huge problems that can be caused by flushing the wrong things down the loo, with the help of a giant monster made of wet wipes! Wallace was over 3 metres tall and 8 metres wide. Volunteers found sewage-related items like wet wipes on 72% of UK beaches in 2023, but in a good news update, all UK governments finally announced a ban on single-use wet wipes in April 2024. </vt:lpstr>
      <vt:lpstr>In 2021, the UK hosted two important international events: the G7 Summit and the United Nations Climate Change Conference (COP26). Ahead of these events, the Wave of Hope campaign called for people across the UK to create and display homemade hands decorated with messages of hope for the future. Photos of the hands were featured in newspapers, shop fronts and shared online to show that we stand united. The waving hands symbolised our connection to each other and a growing momentum (or 'wave') of change. </vt:lpstr>
      <vt:lpstr>Fernando is a former solo dancer with the Royal Ballet, performing all over the world. As part of World Ocean Day in 2019, Fernando and an underwater photographer, Robin Conway, created Dance for the Sea to highlight the plastic pollution problem in our ocean. The project involved Fernando dancing underwater surrounded by plastic and sculptures made from recycled plastic by schools in London. </vt:lpstr>
      <vt:lpstr>Aly Stoneman is a poet, creator and researcher who explores the relationship between humans and the natural world through her work. In 2021, she worked with artist Raphael Daden on an art piece called ‘The Levels’ as part of Weymouth Art Trail. The theme of the sculpture was rising sea levels and the impact of this on our planet. It was made with stainless steel and resin and was installed on the seafront. Daden wanted the viewer to ‘stand back and think about the ways we can make changes.’</vt:lpstr>
      <vt:lpstr>Could you spell out your message to your school or community? What kind of items could you use for your message? What do you want it to say? </vt:lpstr>
      <vt:lpstr>What about drawing your message at your school or in your community? Top tip: you could use pavement chalk for less permanent artwork!</vt:lpstr>
      <vt:lpstr>Over to you!  Now it’s your turn! Think about the kind of art piece you want to create and start planning.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Josh Brooks</dc:creator>
  <cp:lastModifiedBy>Mary Hayman</cp:lastModifiedBy>
  <cp:revision>87</cp:revision>
  <dcterms:created xsi:type="dcterms:W3CDTF">2021-04-12T14:26:30Z</dcterms:created>
  <dcterms:modified xsi:type="dcterms:W3CDTF">2025-10-27T15:38:46Z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5703900</vt:r8>
  </property>
  <property fmtid="{D5CDD505-2E9C-101B-9397-08002B2CF9AE}" pid="3" name="ContentTypeId">
    <vt:lpwstr>0x0101002F5D8DF586940345BCA1FE832507B89A</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xd_ProgID">
    <vt:lpwstr/>
  </property>
  <property fmtid="{D5CDD505-2E9C-101B-9397-08002B2CF9AE}" pid="9" name="MediaServiceImageTags">
    <vt:lpwstr/>
  </property>
  <property fmtid="{D5CDD505-2E9C-101B-9397-08002B2CF9AE}" pid="10" name="TemplateUrl">
    <vt:lpwstr/>
  </property>
  <property fmtid="{D5CDD505-2E9C-101B-9397-08002B2CF9AE}" pid="11" name="TriggerFlowInfo">
    <vt:lpwstr/>
  </property>
  <property fmtid="{D5CDD505-2E9C-101B-9397-08002B2CF9AE}" pid="12" name="xd_Signature">
    <vt:lpwstr/>
  </property>
</Properties>
</file>