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notesMasterIdLst>
    <p:notesMasterId r:id="rId35"/>
  </p:notesMasterIdLst>
  <p:sldIdLst>
    <p:sldId id="256" r:id="rId6"/>
    <p:sldId id="287" r:id="rId7"/>
    <p:sldId id="276" r:id="rId8"/>
    <p:sldId id="294" r:id="rId9"/>
    <p:sldId id="288" r:id="rId10"/>
    <p:sldId id="289" r:id="rId11"/>
    <p:sldId id="290" r:id="rId12"/>
    <p:sldId id="291" r:id="rId13"/>
    <p:sldId id="286" r:id="rId14"/>
    <p:sldId id="258" r:id="rId15"/>
    <p:sldId id="268" r:id="rId16"/>
    <p:sldId id="271" r:id="rId17"/>
    <p:sldId id="272" r:id="rId18"/>
    <p:sldId id="273" r:id="rId19"/>
    <p:sldId id="274" r:id="rId20"/>
    <p:sldId id="277" r:id="rId21"/>
    <p:sldId id="275" r:id="rId22"/>
    <p:sldId id="278" r:id="rId23"/>
    <p:sldId id="279" r:id="rId24"/>
    <p:sldId id="280" r:id="rId25"/>
    <p:sldId id="282" r:id="rId26"/>
    <p:sldId id="283" r:id="rId27"/>
    <p:sldId id="284" r:id="rId28"/>
    <p:sldId id="281" r:id="rId29"/>
    <p:sldId id="292" r:id="rId30"/>
    <p:sldId id="293" r:id="rId31"/>
    <p:sldId id="267" r:id="rId32"/>
    <p:sldId id="300" r:id="rId33"/>
    <p:sldId id="2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65E"/>
    <a:srgbClr val="00AA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82238" autoAdjust="0"/>
  </p:normalViewPr>
  <p:slideViewPr>
    <p:cSldViewPr snapToGrid="0" snapToObjects="1">
      <p:cViewPr varScale="1">
        <p:scale>
          <a:sx n="94" d="100"/>
          <a:sy n="94" d="100"/>
        </p:scale>
        <p:origin x="99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Prescot" userId="e6b975fd-046a-421f-9425-f8a7e787a584" providerId="ADAL" clId="{C99F5FAF-6D4A-4A33-98C7-0E91BCE95562}"/>
    <pc:docChg chg="sldOrd">
      <pc:chgData name="Alex Prescot" userId="e6b975fd-046a-421f-9425-f8a7e787a584" providerId="ADAL" clId="{C99F5FAF-6D4A-4A33-98C7-0E91BCE95562}" dt="2022-05-13T11:31:20.545" v="0" actId="20578"/>
      <pc:docMkLst>
        <pc:docMk/>
      </pc:docMkLst>
      <pc:sldChg chg="ord">
        <pc:chgData name="Alex Prescot" userId="e6b975fd-046a-421f-9425-f8a7e787a584" providerId="ADAL" clId="{C99F5FAF-6D4A-4A33-98C7-0E91BCE95562}" dt="2022-05-13T11:31:20.545" v="0" actId="20578"/>
        <pc:sldMkLst>
          <pc:docMk/>
          <pc:sldMk cId="4160915428"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139E2-F8B2-401E-AF66-B55B744550E4}" type="datetimeFigureOut">
              <a:rPr lang="en-GB" smtClean="0"/>
              <a:t>13/05/2022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46774-00C5-4EFC-A788-23D76EF3E44B}" type="slidenum">
              <a:rPr lang="en-GB" smtClean="0"/>
              <a:t>‹#›</a:t>
            </a:fld>
            <a:endParaRPr lang="en-GB" dirty="0"/>
          </a:p>
        </p:txBody>
      </p:sp>
    </p:spTree>
    <p:extLst>
      <p:ext uri="{BB962C8B-B14F-4D97-AF65-F5344CB8AC3E}">
        <p14:creationId xmlns:p14="http://schemas.microsoft.com/office/powerpoint/2010/main" val="135832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a:t>
            </a:fld>
            <a:endParaRPr lang="en-GB" dirty="0"/>
          </a:p>
        </p:txBody>
      </p:sp>
    </p:spTree>
    <p:extLst>
      <p:ext uri="{BB962C8B-B14F-4D97-AF65-F5344CB8AC3E}">
        <p14:creationId xmlns:p14="http://schemas.microsoft.com/office/powerpoint/2010/main" val="252577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Seagrass</a:t>
            </a:r>
            <a:r>
              <a:rPr lang="en-GB" sz="1200" kern="1200" dirty="0">
                <a:solidFill>
                  <a:schemeClr val="tx1"/>
                </a:solidFill>
                <a:effectLst/>
                <a:latin typeface="+mn-lt"/>
                <a:ea typeface="+mn-ea"/>
                <a:cs typeface="+mn-cs"/>
              </a:rPr>
              <a:t> is the only flowering plant in the ocean. It is found in calm</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shallow, sunlit coastal waters around the world, including Wales.  When seagrass grows in large areas, the habitat it creates is described as a ‘seagrass meadow’. Globally, seagrass meadows are known for their value as fish nurseries for many important species, including flatfish and cuttlefish. Seagrass meadows are also home to many bivalves (a large class of molluscs such as clams, mussels, scallops and oysters), worms, starfish and to rare stalked jellyfish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11</a:t>
            </a:fld>
            <a:endParaRPr lang="en-GB" dirty="0"/>
          </a:p>
        </p:txBody>
      </p:sp>
    </p:spTree>
    <p:extLst>
      <p:ext uri="{BB962C8B-B14F-4D97-AF65-F5344CB8AC3E}">
        <p14:creationId xmlns:p14="http://schemas.microsoft.com/office/powerpoint/2010/main" val="182430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Rockpools</a:t>
            </a:r>
            <a:r>
              <a:rPr lang="en-GB" sz="1200" kern="1200" dirty="0">
                <a:solidFill>
                  <a:schemeClr val="tx1"/>
                </a:solidFill>
                <a:effectLst/>
                <a:latin typeface="+mn-lt"/>
                <a:ea typeface="+mn-ea"/>
                <a:cs typeface="+mn-cs"/>
              </a:rPr>
              <a:t> are home to a diverse range of plants and animals that have adapted to live in this harsh, forever-changing environment. There are many places for animals to find shelter in the cracks and crevices of the rocks and under boulders. Many seaweeds also live here, as they need the hard rock to attach to. These seaweeds provide shelter and food for other species including many species of fish, starfish, and crabs. Rockpools are also home to many species of animals that need to live on the rock, including anemones, sea snails, limpets, and barnacles.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12</a:t>
            </a:fld>
            <a:endParaRPr lang="en-GB" dirty="0"/>
          </a:p>
        </p:txBody>
      </p:sp>
    </p:spTree>
    <p:extLst>
      <p:ext uri="{BB962C8B-B14F-4D97-AF65-F5344CB8AC3E}">
        <p14:creationId xmlns:p14="http://schemas.microsoft.com/office/powerpoint/2010/main" val="2339654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Honeycomb worm reefs</a:t>
            </a:r>
            <a:r>
              <a:rPr lang="en-GB" sz="1200"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(Sabellaria alveolata) </a:t>
            </a:r>
            <a:r>
              <a:rPr lang="en-GB" sz="1200" i="0" kern="1200" dirty="0">
                <a:solidFill>
                  <a:schemeClr val="tx1"/>
                </a:solidFill>
                <a:effectLst/>
                <a:latin typeface="+mn-lt"/>
                <a:ea typeface="+mn-ea"/>
                <a:cs typeface="+mn-cs"/>
              </a:rPr>
              <a:t>can be found across the UK, but most commonly in Wales. The worm uses sand and shell fragments to form tubes. Numerous tubes together form boulder like structures. Several of these structures together form reefs. These are found on hard rock on open coast with nearby sand. The diversity of other species is low compared to habitats like rockpools but the structures the worms create do provide shelter for some species. Honeycomb worm reefs often form together with mussel beds, and can be home to barnacles and sea snails.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13</a:t>
            </a:fld>
            <a:endParaRPr lang="en-GB" dirty="0"/>
          </a:p>
        </p:txBody>
      </p:sp>
    </p:spTree>
    <p:extLst>
      <p:ext uri="{BB962C8B-B14F-4D97-AF65-F5344CB8AC3E}">
        <p14:creationId xmlns:p14="http://schemas.microsoft.com/office/powerpoint/2010/main" val="165189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Underwater mud</a:t>
            </a:r>
            <a:r>
              <a:rPr lang="en-GB" sz="1200" kern="1200" dirty="0">
                <a:solidFill>
                  <a:schemeClr val="tx1"/>
                </a:solidFill>
                <a:effectLst/>
                <a:latin typeface="+mn-lt"/>
                <a:ea typeface="+mn-ea"/>
                <a:cs typeface="+mn-cs"/>
              </a:rPr>
              <a:t> might not sound like a very glamourous habitat, but a huge diversity of animals live in muddy areas. Species of bristle worms, shrimps, lobsters and bivalves burrow in the mud. On the seafloor are beautiful sea pens, common skates, flatfish and spider crabs.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14</a:t>
            </a:fld>
            <a:endParaRPr lang="en-GB" dirty="0"/>
          </a:p>
        </p:txBody>
      </p:sp>
    </p:spTree>
    <p:extLst>
      <p:ext uri="{BB962C8B-B14F-4D97-AF65-F5344CB8AC3E}">
        <p14:creationId xmlns:p14="http://schemas.microsoft.com/office/powerpoint/2010/main" val="2916773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Underwater sand and gravel </a:t>
            </a:r>
            <a:r>
              <a:rPr lang="en-GB" sz="1200" kern="1200" dirty="0">
                <a:solidFill>
                  <a:schemeClr val="tx1"/>
                </a:solidFill>
                <a:effectLst/>
                <a:latin typeface="+mn-lt"/>
                <a:ea typeface="+mn-ea"/>
                <a:cs typeface="+mn-cs"/>
              </a:rPr>
              <a:t>is the most common marine habitat. It may on first glance look barren, but these areas are home to a large variety of animals including sand eels, rays, sea cucumbers, burrowing urchins, starfish, bivalves and many species of fish and crustaceans like shrimp, prawns and crabs. Many fish use these areas to hide their eggs in burrows in the seabed.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15</a:t>
            </a:fld>
            <a:endParaRPr lang="en-GB" dirty="0"/>
          </a:p>
        </p:txBody>
      </p:sp>
    </p:spTree>
    <p:extLst>
      <p:ext uri="{BB962C8B-B14F-4D97-AF65-F5344CB8AC3E}">
        <p14:creationId xmlns:p14="http://schemas.microsoft.com/office/powerpoint/2010/main" val="1574518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C46774-00C5-4EFC-A788-23D76EF3E44B}" type="slidenum">
              <a:rPr lang="en-GB" smtClean="0"/>
              <a:t>16</a:t>
            </a:fld>
            <a:endParaRPr lang="en-GB" dirty="0"/>
          </a:p>
        </p:txBody>
      </p:sp>
    </p:spTree>
    <p:extLst>
      <p:ext uri="{BB962C8B-B14F-4D97-AF65-F5344CB8AC3E}">
        <p14:creationId xmlns:p14="http://schemas.microsoft.com/office/powerpoint/2010/main" val="1488610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Bottlenose Dolphins</a:t>
            </a:r>
            <a:r>
              <a:rPr lang="en-GB" sz="1200" kern="1200" dirty="0">
                <a:solidFill>
                  <a:schemeClr val="tx1"/>
                </a:solidFill>
                <a:effectLst/>
                <a:latin typeface="+mn-lt"/>
                <a:ea typeface="+mn-ea"/>
                <a:cs typeface="+mn-cs"/>
              </a:rPr>
              <a:t> can grow up to 4 meters long. They are sociable creatures, generally in groups of 3-10 individuals and are often seen leaping out of the water. There are approximately 200 bottlenose dolphins in Cardigan Bay, which is one of only two semi-resident bottlenose dolphin populations in the UK.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17</a:t>
            </a:fld>
            <a:endParaRPr lang="en-GB" dirty="0"/>
          </a:p>
        </p:txBody>
      </p:sp>
    </p:spTree>
    <p:extLst>
      <p:ext uri="{BB962C8B-B14F-4D97-AF65-F5344CB8AC3E}">
        <p14:creationId xmlns:p14="http://schemas.microsoft.com/office/powerpoint/2010/main" val="4230326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Harbour Porpoise</a:t>
            </a:r>
            <a:r>
              <a:rPr lang="en-GB" sz="1200" kern="1200" dirty="0">
                <a:solidFill>
                  <a:schemeClr val="tx1"/>
                </a:solidFill>
                <a:effectLst/>
                <a:latin typeface="+mn-lt"/>
                <a:ea typeface="+mn-ea"/>
                <a:cs typeface="+mn-cs"/>
              </a:rPr>
              <a:t> are often mistaken for bottlenose dolphins, but are much smaller, with</a:t>
            </a:r>
            <a:r>
              <a:rPr lang="en-GB" sz="1200" kern="1200" baseline="0" dirty="0">
                <a:solidFill>
                  <a:schemeClr val="tx1"/>
                </a:solidFill>
                <a:effectLst/>
                <a:latin typeface="+mn-lt"/>
                <a:ea typeface="+mn-ea"/>
                <a:cs typeface="+mn-cs"/>
              </a:rPr>
              <a:t> a smaller stubbier dorsal fin</a:t>
            </a:r>
            <a:r>
              <a:rPr lang="en-GB" sz="1200" kern="1200" dirty="0">
                <a:solidFill>
                  <a:schemeClr val="tx1"/>
                </a:solidFill>
                <a:effectLst/>
                <a:latin typeface="+mn-lt"/>
                <a:ea typeface="+mn-ea"/>
                <a:cs typeface="+mn-cs"/>
              </a:rPr>
              <a:t>. They exist along the majority of the Welsh coastline and are most commonly seen in August to November.</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18</a:t>
            </a:fld>
            <a:endParaRPr lang="en-GB" dirty="0"/>
          </a:p>
        </p:txBody>
      </p:sp>
    </p:spTree>
    <p:extLst>
      <p:ext uri="{BB962C8B-B14F-4D97-AF65-F5344CB8AC3E}">
        <p14:creationId xmlns:p14="http://schemas.microsoft.com/office/powerpoint/2010/main" val="1129491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Basking Sharks </a:t>
            </a:r>
            <a:r>
              <a:rPr lang="en-GB" sz="1200" kern="1200" dirty="0">
                <a:solidFill>
                  <a:schemeClr val="tx1"/>
                </a:solidFill>
                <a:effectLst/>
                <a:latin typeface="+mn-lt"/>
                <a:ea typeface="+mn-ea"/>
                <a:cs typeface="+mn-cs"/>
              </a:rPr>
              <a:t>are 8-10 meters in length, making them the second largest fish in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a:t>
            </a:r>
            <a:r>
              <a:rPr lang="en-GB" b="1" baseline="0" dirty="0"/>
              <a:t> to students – </a:t>
            </a:r>
            <a:r>
              <a:rPr lang="en-GB" b="0" baseline="0" dirty="0"/>
              <a:t>Does anyone know what basking sharks 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are filter feeders, feeding on tiny plankton species. In the summer basking sharks migrate through the waters around Wales.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19</a:t>
            </a:fld>
            <a:endParaRPr lang="en-GB" dirty="0"/>
          </a:p>
        </p:txBody>
      </p:sp>
    </p:spTree>
    <p:extLst>
      <p:ext uri="{BB962C8B-B14F-4D97-AF65-F5344CB8AC3E}">
        <p14:creationId xmlns:p14="http://schemas.microsoft.com/office/powerpoint/2010/main" val="3505594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Atlantic Grey Seals </a:t>
            </a:r>
            <a:r>
              <a:rPr lang="en-GB" sz="1200" kern="1200" dirty="0">
                <a:solidFill>
                  <a:schemeClr val="tx1"/>
                </a:solidFill>
                <a:effectLst/>
                <a:latin typeface="+mn-lt"/>
                <a:ea typeface="+mn-ea"/>
                <a:cs typeface="+mn-cs"/>
              </a:rPr>
              <a:t>are common in the UK, with</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40% of the world’s population found here. The largest colonies are found around the Welsh coastline, particularly on Skomer and Ramsey Islands.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20</a:t>
            </a:fld>
            <a:endParaRPr lang="en-GB" dirty="0"/>
          </a:p>
        </p:txBody>
      </p:sp>
    </p:spTree>
    <p:extLst>
      <p:ext uri="{BB962C8B-B14F-4D97-AF65-F5344CB8AC3E}">
        <p14:creationId xmlns:p14="http://schemas.microsoft.com/office/powerpoint/2010/main" val="100823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C46774-00C5-4EFC-A788-23D76EF3E44B}" type="slidenum">
              <a:rPr lang="en-GB" smtClean="0"/>
              <a:t>3</a:t>
            </a:fld>
            <a:endParaRPr lang="en-GB" dirty="0"/>
          </a:p>
        </p:txBody>
      </p:sp>
    </p:spTree>
    <p:extLst>
      <p:ext uri="{BB962C8B-B14F-4D97-AF65-F5344CB8AC3E}">
        <p14:creationId xmlns:p14="http://schemas.microsoft.com/office/powerpoint/2010/main" val="833969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Leatherback Turtles</a:t>
            </a:r>
            <a:r>
              <a:rPr lang="en-GB" sz="1200" kern="1200" dirty="0">
                <a:solidFill>
                  <a:schemeClr val="tx1"/>
                </a:solidFill>
                <a:effectLst/>
                <a:latin typeface="+mn-lt"/>
                <a:ea typeface="+mn-ea"/>
                <a:cs typeface="+mn-cs"/>
              </a:rPr>
              <a:t> travel from tropical seas to visit cooler waters, including Wales.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a:t>
            </a:r>
            <a:r>
              <a:rPr lang="en-GB" b="1" baseline="0" dirty="0"/>
              <a:t> to students – </a:t>
            </a:r>
            <a:r>
              <a:rPr lang="en-GB" b="0" baseline="0" dirty="0"/>
              <a:t>Why do you think Leatherbacks migrate all the way to 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Leatherbacks travel to feed on jellyfish during the summer months. They are the largest sea turtle in the world and can grow to around 1.8 meters. One of the largest turtles ever recorded was found washed up at Harlech beach, North Wales in 1988, and weighed over 2,000 lbs. Unfortunately leatherback turtles are an endangered species.</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21</a:t>
            </a:fld>
            <a:endParaRPr lang="en-GB" dirty="0"/>
          </a:p>
        </p:txBody>
      </p:sp>
    </p:spTree>
    <p:extLst>
      <p:ext uri="{BB962C8B-B14F-4D97-AF65-F5344CB8AC3E}">
        <p14:creationId xmlns:p14="http://schemas.microsoft.com/office/powerpoint/2010/main" val="3623717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Manx Shearwater</a:t>
            </a:r>
            <a:r>
              <a:rPr lang="en-GB" sz="1200" kern="1200" dirty="0">
                <a:solidFill>
                  <a:schemeClr val="tx1"/>
                </a:solidFill>
                <a:effectLst/>
                <a:latin typeface="+mn-lt"/>
                <a:ea typeface="+mn-ea"/>
                <a:cs typeface="+mn-cs"/>
              </a:rPr>
              <a:t> are a species of seabird that spend most of their life at sea. In summer, hundreds of thousands of these birds return to a few islands off the west coast of Wales to breed. During the winter they travel around 7,000 miles to the coast of South America.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22</a:t>
            </a:fld>
            <a:endParaRPr lang="en-GB" dirty="0"/>
          </a:p>
        </p:txBody>
      </p:sp>
    </p:spTree>
    <p:extLst>
      <p:ext uri="{BB962C8B-B14F-4D97-AF65-F5344CB8AC3E}">
        <p14:creationId xmlns:p14="http://schemas.microsoft.com/office/powerpoint/2010/main" val="125968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Puffins </a:t>
            </a:r>
            <a:r>
              <a:rPr lang="en-GB" sz="1200" kern="1200" dirty="0">
                <a:solidFill>
                  <a:schemeClr val="tx1"/>
                </a:solidFill>
                <a:effectLst/>
                <a:latin typeface="+mn-lt"/>
                <a:ea typeface="+mn-ea"/>
                <a:cs typeface="+mn-cs"/>
              </a:rPr>
              <a:t>are members of the auk family, along with razorbills and guillemots. These seabirds spend most of their lives at sea and only come to land to have their young.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breed on coastal islands including Skomer and cliffs like South Stack in Anglesey, where they can be seen fishing in coastal waters between May and July.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Puffins love to feed on sand eels.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a:t>
            </a:r>
            <a:r>
              <a:rPr lang="en-GB" b="1" baseline="0" dirty="0"/>
              <a:t> to students - </a:t>
            </a:r>
            <a:r>
              <a:rPr lang="en-GB" sz="1200" kern="1200" dirty="0">
                <a:solidFill>
                  <a:schemeClr val="tx1"/>
                </a:solidFill>
                <a:effectLst/>
                <a:latin typeface="+mn-lt"/>
                <a:ea typeface="+mn-ea"/>
                <a:cs typeface="+mn-cs"/>
              </a:rPr>
              <a:t>Can anyone guess how many sand</a:t>
            </a:r>
            <a:r>
              <a:rPr lang="en-GB" sz="1200" kern="1200" baseline="0" dirty="0">
                <a:solidFill>
                  <a:schemeClr val="tx1"/>
                </a:solidFill>
                <a:effectLst/>
                <a:latin typeface="+mn-lt"/>
                <a:ea typeface="+mn-ea"/>
                <a:cs typeface="+mn-cs"/>
              </a:rPr>
              <a:t> eels puffins can fit in their mouth in one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On average its around 10 fish per trip. But the most a puffin has been spotted with was 62 at once! The puffin’s beak is adapted to hold several fish at once. Puffins have </a:t>
            </a:r>
            <a:r>
              <a:rPr lang="en-GB" sz="1200" b="0" i="0" kern="1200" baseline="0" dirty="0">
                <a:solidFill>
                  <a:schemeClr val="tx1"/>
                </a:solidFill>
                <a:effectLst/>
                <a:latin typeface="+mn-lt"/>
                <a:ea typeface="+mn-ea"/>
                <a:cs typeface="+mn-cs"/>
              </a:rPr>
              <a:t>spines in their mouths to hold fish and keep them in place while they open their beak to catch more. This way Puffins can bring loads of fish back to shore in one go to share with their family.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23</a:t>
            </a:fld>
            <a:endParaRPr lang="en-GB" dirty="0"/>
          </a:p>
        </p:txBody>
      </p:sp>
    </p:spTree>
    <p:extLst>
      <p:ext uri="{BB962C8B-B14F-4D97-AF65-F5344CB8AC3E}">
        <p14:creationId xmlns:p14="http://schemas.microsoft.com/office/powerpoint/2010/main" val="3292490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Angel sharks</a:t>
            </a:r>
            <a:r>
              <a:rPr lang="en-GB" sz="1200" kern="1200" dirty="0">
                <a:solidFill>
                  <a:schemeClr val="tx1"/>
                </a:solidFill>
                <a:effectLst/>
                <a:latin typeface="+mn-lt"/>
                <a:ea typeface="+mn-ea"/>
                <a:cs typeface="+mn-cs"/>
              </a:rPr>
              <a:t> are one of the most endangered and rarest species of shark in the world. They grow to around 2.4 meters, have very flat bodies, glide above the seabed and live in sandy coastal waters. They are found in the Eastern Atlantic and Mediterranean Sea. Wales appears to be one of the few areas with increasing sightings of this species.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24</a:t>
            </a:fld>
            <a:endParaRPr lang="en-GB" dirty="0"/>
          </a:p>
        </p:txBody>
      </p:sp>
    </p:spTree>
    <p:extLst>
      <p:ext uri="{BB962C8B-B14F-4D97-AF65-F5344CB8AC3E}">
        <p14:creationId xmlns:p14="http://schemas.microsoft.com/office/powerpoint/2010/main" val="1793511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Angel Shark Project researches this endangered species in Wales to improve scientific knowledge and understanding, with the aim to better protect angel sharks. </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25</a:t>
            </a:fld>
            <a:endParaRPr lang="en-GB" dirty="0"/>
          </a:p>
        </p:txBody>
      </p:sp>
    </p:spTree>
    <p:extLst>
      <p:ext uri="{BB962C8B-B14F-4D97-AF65-F5344CB8AC3E}">
        <p14:creationId xmlns:p14="http://schemas.microsoft.com/office/powerpoint/2010/main" val="3242922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Question</a:t>
            </a:r>
            <a:r>
              <a:rPr lang="en-GB" b="1" baseline="0" dirty="0"/>
              <a:t> to students  - </a:t>
            </a:r>
            <a:r>
              <a:rPr lang="en-GB" b="0" baseline="0" dirty="0"/>
              <a:t>Whats the </a:t>
            </a:r>
            <a:r>
              <a:rPr lang="en-GB" sz="1200" b="0" kern="1200" dirty="0">
                <a:solidFill>
                  <a:schemeClr val="tx1"/>
                </a:solidFill>
                <a:effectLst/>
                <a:latin typeface="+mn-lt"/>
                <a:ea typeface="+mn-ea"/>
                <a:cs typeface="+mn-cs"/>
              </a:rPr>
              <a:t>difference </a:t>
            </a:r>
            <a:r>
              <a:rPr lang="en-GB" sz="1200" kern="1200" dirty="0">
                <a:solidFill>
                  <a:schemeClr val="tx1"/>
                </a:solidFill>
                <a:effectLst/>
                <a:latin typeface="+mn-lt"/>
                <a:ea typeface="+mn-ea"/>
                <a:cs typeface="+mn-cs"/>
              </a:rPr>
              <a:t>between food chains and </a:t>
            </a:r>
            <a:r>
              <a:rPr lang="en-GB" sz="1200" b="0" kern="1200" dirty="0">
                <a:solidFill>
                  <a:schemeClr val="tx1"/>
                </a:solidFill>
                <a:effectLst/>
                <a:latin typeface="+mn-lt"/>
                <a:ea typeface="+mn-ea"/>
                <a:cs typeface="+mn-cs"/>
              </a:rPr>
              <a:t>food webs?</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Food</a:t>
            </a:r>
            <a:r>
              <a:rPr lang="en-GB" sz="1200" b="0" kern="1200" baseline="0" dirty="0">
                <a:solidFill>
                  <a:schemeClr val="tx1"/>
                </a:solidFill>
                <a:effectLst/>
                <a:latin typeface="+mn-lt"/>
                <a:ea typeface="+mn-ea"/>
                <a:cs typeface="+mn-cs"/>
              </a:rPr>
              <a:t> chains –the transfer of energy from one species to another (who eats who)</a:t>
            </a:r>
          </a:p>
          <a:p>
            <a:r>
              <a:rPr lang="en-GB" sz="1200" b="0" kern="1200" baseline="0" dirty="0">
                <a:solidFill>
                  <a:schemeClr val="tx1"/>
                </a:solidFill>
                <a:effectLst/>
                <a:latin typeface="+mn-lt"/>
                <a:ea typeface="+mn-ea"/>
                <a:cs typeface="+mn-cs"/>
              </a:rPr>
              <a:t>Food webs – all the food chains within an ecosystem. </a:t>
            </a:r>
          </a:p>
          <a:p>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Understanding food webs helps use to realise why species diversity is so important and how species are interconnected with each other. </a:t>
            </a:r>
          </a:p>
          <a:p>
            <a:endParaRPr lang="en-GB" sz="1200" b="0" kern="1200" baseline="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C46774-00C5-4EFC-A788-23D76EF3E44B}" type="slidenum">
              <a:rPr lang="en-GB" smtClean="0"/>
              <a:t>26</a:t>
            </a:fld>
            <a:endParaRPr lang="en-GB" dirty="0"/>
          </a:p>
        </p:txBody>
      </p:sp>
    </p:spTree>
    <p:extLst>
      <p:ext uri="{BB962C8B-B14F-4D97-AF65-F5344CB8AC3E}">
        <p14:creationId xmlns:p14="http://schemas.microsoft.com/office/powerpoint/2010/main" val="2524696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D12A0-72C6-4230-9167-9B54F0075EEF}" type="slidenum">
              <a:rPr lang="en-GB" smtClean="0"/>
              <a:t>28</a:t>
            </a:fld>
            <a:endParaRPr lang="en-GB"/>
          </a:p>
        </p:txBody>
      </p:sp>
    </p:spTree>
    <p:extLst>
      <p:ext uri="{BB962C8B-B14F-4D97-AF65-F5344CB8AC3E}">
        <p14:creationId xmlns:p14="http://schemas.microsoft.com/office/powerpoint/2010/main" val="1223545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ED12A0-72C6-4230-9167-9B54F0075EEF}" type="slidenum">
              <a:rPr lang="en-GB" smtClean="0"/>
              <a:t>29</a:t>
            </a:fld>
            <a:endParaRPr lang="en-GB"/>
          </a:p>
        </p:txBody>
      </p:sp>
    </p:spTree>
    <p:extLst>
      <p:ext uri="{BB962C8B-B14F-4D97-AF65-F5344CB8AC3E}">
        <p14:creationId xmlns:p14="http://schemas.microsoft.com/office/powerpoint/2010/main" val="1223545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biome refers to an area of our planet with similar climates, landscapes, animals and plants. Within the ocean we have five main biomes - Atlantic Ocean, Pacific Ocean, Indian Ocean, Southern Ocean and the Arctic Ocean. </a:t>
            </a:r>
          </a:p>
          <a:p>
            <a:endParaRPr lang="en-GB" dirty="0"/>
          </a:p>
          <a:p>
            <a:r>
              <a:rPr lang="en-GB" b="1" dirty="0"/>
              <a:t>Question</a:t>
            </a:r>
            <a:r>
              <a:rPr lang="en-GB" b="1" baseline="0" dirty="0"/>
              <a:t> to students </a:t>
            </a:r>
            <a:r>
              <a:rPr lang="en-GB" baseline="0" dirty="0"/>
              <a:t>- </a:t>
            </a:r>
            <a:r>
              <a:rPr lang="en-GB" dirty="0"/>
              <a:t>What is the nearest ocean Biome to Wales?</a:t>
            </a:r>
          </a:p>
        </p:txBody>
      </p:sp>
      <p:sp>
        <p:nvSpPr>
          <p:cNvPr id="4" name="Slide Number Placeholder 3"/>
          <p:cNvSpPr>
            <a:spLocks noGrp="1"/>
          </p:cNvSpPr>
          <p:nvPr>
            <p:ph type="sldNum" sz="quarter" idx="10"/>
          </p:nvPr>
        </p:nvSpPr>
        <p:spPr/>
        <p:txBody>
          <a:bodyPr/>
          <a:lstStyle/>
          <a:p>
            <a:fld id="{2BC46774-00C5-4EFC-A788-23D76EF3E44B}" type="slidenum">
              <a:rPr lang="en-GB" smtClean="0"/>
              <a:t>4</a:t>
            </a:fld>
            <a:endParaRPr lang="en-GB" dirty="0"/>
          </a:p>
        </p:txBody>
      </p:sp>
    </p:spTree>
    <p:extLst>
      <p:ext uri="{BB962C8B-B14F-4D97-AF65-F5344CB8AC3E}">
        <p14:creationId xmlns:p14="http://schemas.microsoft.com/office/powerpoint/2010/main" val="196889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Within that biome, is our stunning Welsh coastline. Lets focus in further</a:t>
            </a:r>
            <a:r>
              <a:rPr lang="en-GB" sz="1200" kern="1200" baseline="0" dirty="0">
                <a:solidFill>
                  <a:schemeClr val="tx1"/>
                </a:solidFill>
                <a:effectLst/>
                <a:latin typeface="+mn-lt"/>
                <a:ea typeface="+mn-ea"/>
                <a:cs typeface="+mn-cs"/>
              </a:rPr>
              <a:t> and explore </a:t>
            </a:r>
            <a:r>
              <a:rPr lang="en-GB" sz="1200" kern="1200" dirty="0">
                <a:solidFill>
                  <a:schemeClr val="tx1"/>
                </a:solidFill>
                <a:effectLst/>
                <a:latin typeface="+mn-lt"/>
                <a:ea typeface="+mn-ea"/>
                <a:cs typeface="+mn-cs"/>
              </a:rPr>
              <a:t>Cardigan Bay. Within Cardigan Bay there are a diverse range of ecosystems. The Dyfi Estuary is an example of one of these </a:t>
            </a:r>
            <a:r>
              <a:rPr lang="en-GB" sz="1200" b="1" kern="1200" dirty="0">
                <a:solidFill>
                  <a:schemeClr val="tx1"/>
                </a:solidFill>
                <a:effectLst/>
                <a:latin typeface="+mn-lt"/>
                <a:ea typeface="+mn-ea"/>
                <a:cs typeface="+mn-cs"/>
              </a:rPr>
              <a:t>ecosystems.</a:t>
            </a:r>
            <a:r>
              <a:rPr lang="en-GB" sz="1200" kern="1200" dirty="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a:p>
            <a:pPr lvl="0"/>
            <a:r>
              <a:rPr lang="en-GB" b="1" dirty="0"/>
              <a:t>Question</a:t>
            </a:r>
            <a:r>
              <a:rPr lang="en-GB" b="1" baseline="0" dirty="0"/>
              <a:t> to students - </a:t>
            </a:r>
            <a:r>
              <a:rPr lang="en-GB" sz="1200" kern="1200" dirty="0">
                <a:solidFill>
                  <a:schemeClr val="tx1"/>
                </a:solidFill>
                <a:effectLst/>
                <a:latin typeface="+mn-lt"/>
                <a:ea typeface="+mn-ea"/>
                <a:cs typeface="+mn-cs"/>
              </a:rPr>
              <a:t>Does anyone know what an ecosystem is?</a:t>
            </a: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 </a:t>
            </a:r>
            <a:r>
              <a:rPr lang="en-GB" sz="1200" b="1" kern="1200" dirty="0">
                <a:solidFill>
                  <a:schemeClr val="tx1"/>
                </a:solidFill>
                <a:effectLst/>
                <a:latin typeface="+mn-lt"/>
                <a:ea typeface="+mn-ea"/>
                <a:cs typeface="+mn-cs"/>
              </a:rPr>
              <a:t>ecosystem </a:t>
            </a:r>
            <a:r>
              <a:rPr lang="en-GB" sz="1200" kern="1200" dirty="0">
                <a:solidFill>
                  <a:schemeClr val="tx1"/>
                </a:solidFill>
                <a:effectLst/>
                <a:latin typeface="+mn-lt"/>
                <a:ea typeface="+mn-ea"/>
                <a:cs typeface="+mn-cs"/>
              </a:rPr>
              <a:t>is a natural environment in which plants and animals interact and interconnect. It refers to a habitat and its community of plants and animals. Ecosystems are influenced by biotic factors, for example the plants and animals living there, and by abiotic factors including climate, sediment and water. The term ecosystem is used broadly to describe the interactions between biotic and abiotic factors in an environment. An ecosystem could refer to a small pond for example or the ocean.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5</a:t>
            </a:fld>
            <a:endParaRPr lang="en-GB" dirty="0"/>
          </a:p>
        </p:txBody>
      </p:sp>
    </p:spTree>
    <p:extLst>
      <p:ext uri="{BB962C8B-B14F-4D97-AF65-F5344CB8AC3E}">
        <p14:creationId xmlns:p14="http://schemas.microsoft.com/office/powerpoint/2010/main" val="2374040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Within the estuary there are several </a:t>
            </a:r>
            <a:r>
              <a:rPr lang="en-GB" sz="1200" b="1" kern="1200" dirty="0">
                <a:solidFill>
                  <a:schemeClr val="tx1"/>
                </a:solidFill>
                <a:effectLst/>
                <a:latin typeface="+mn-lt"/>
                <a:ea typeface="+mn-ea"/>
                <a:cs typeface="+mn-cs"/>
              </a:rPr>
              <a:t>habitats.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a:t>
            </a:r>
            <a:r>
              <a:rPr lang="en-GB" b="1" baseline="0" dirty="0"/>
              <a:t> to students </a:t>
            </a:r>
            <a:r>
              <a:rPr lang="en-GB" b="0" baseline="0" dirty="0"/>
              <a:t>– What is a habitat</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a:t>
            </a:r>
            <a:r>
              <a:rPr lang="en-GB" sz="1200" b="1" kern="1200" dirty="0">
                <a:solidFill>
                  <a:schemeClr val="tx1"/>
                </a:solidFill>
                <a:effectLst/>
                <a:latin typeface="+mn-lt"/>
                <a:ea typeface="+mn-ea"/>
                <a:cs typeface="+mn-cs"/>
              </a:rPr>
              <a:t>habitat </a:t>
            </a:r>
            <a:r>
              <a:rPr lang="en-GB" sz="1200" kern="1200" dirty="0">
                <a:solidFill>
                  <a:schemeClr val="tx1"/>
                </a:solidFill>
                <a:effectLst/>
                <a:latin typeface="+mn-lt"/>
                <a:ea typeface="+mn-ea"/>
                <a:cs typeface="+mn-cs"/>
              </a:rPr>
              <a:t>is the natural home or environment in which an animal, plant or organism lives. A habitat contains everything an organism needs to survive such as food and shelter.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Dyfi estuary there are many habitats, including saltmarsh, intertidal mud flats and underwater mud.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a:t>
            </a:r>
            <a:r>
              <a:rPr lang="en-GB" sz="1200" b="1" kern="1200" dirty="0">
                <a:solidFill>
                  <a:schemeClr val="tx1"/>
                </a:solidFill>
                <a:effectLst/>
                <a:latin typeface="+mn-lt"/>
                <a:ea typeface="+mn-ea"/>
                <a:cs typeface="+mn-cs"/>
              </a:rPr>
              <a:t>microhabitat</a:t>
            </a:r>
            <a:r>
              <a:rPr lang="en-GB" sz="1200" kern="1200" dirty="0">
                <a:solidFill>
                  <a:schemeClr val="tx1"/>
                </a:solidFill>
                <a:effectLst/>
                <a:latin typeface="+mn-lt"/>
                <a:ea typeface="+mn-ea"/>
                <a:cs typeface="+mn-cs"/>
              </a:rPr>
              <a:t> is a small area within a larger habitat, which is home to a species. In a saltmarsh for example, the </a:t>
            </a:r>
            <a:r>
              <a:rPr lang="en-GB" sz="1200" b="0" kern="1200" dirty="0">
                <a:solidFill>
                  <a:schemeClr val="tx1"/>
                </a:solidFill>
                <a:effectLst/>
                <a:latin typeface="+mn-lt"/>
                <a:ea typeface="+mn-ea"/>
                <a:cs typeface="+mn-cs"/>
              </a:rPr>
              <a:t>microhabitat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a marine worm would be its burrow. Whereas the microhabitat for a coastal bird would be its nest at the top of the saltmarsh.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6</a:t>
            </a:fld>
            <a:endParaRPr lang="en-GB" dirty="0"/>
          </a:p>
        </p:txBody>
      </p:sp>
    </p:spTree>
    <p:extLst>
      <p:ext uri="{BB962C8B-B14F-4D97-AF65-F5344CB8AC3E}">
        <p14:creationId xmlns:p14="http://schemas.microsoft.com/office/powerpoint/2010/main" val="176874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Within a habitat are a diverse range of </a:t>
            </a:r>
            <a:r>
              <a:rPr lang="en-GB" sz="1200" b="1" kern="1200" dirty="0">
                <a:solidFill>
                  <a:schemeClr val="tx1"/>
                </a:solidFill>
                <a:effectLst/>
                <a:latin typeface="+mn-lt"/>
                <a:ea typeface="+mn-ea"/>
                <a:cs typeface="+mn-cs"/>
              </a:rPr>
              <a:t>species</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a:t>
            </a:r>
            <a:r>
              <a:rPr lang="en-GB" b="1" baseline="0" dirty="0"/>
              <a:t> to students </a:t>
            </a:r>
            <a:r>
              <a:rPr lang="en-GB" b="0" baseline="0" dirty="0"/>
              <a:t>– Can anyone try to define the term species</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Species</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group of living organisms consisting of similar individuals that share common characteristics and are capable of interbreeding.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an image of a rag worm. In Wales there are several </a:t>
            </a:r>
            <a:r>
              <a:rPr lang="en-GB" sz="1200" b="1" kern="1200" dirty="0">
                <a:solidFill>
                  <a:schemeClr val="tx1"/>
                </a:solidFill>
                <a:effectLst/>
                <a:latin typeface="+mn-lt"/>
                <a:ea typeface="+mn-ea"/>
                <a:cs typeface="+mn-cs"/>
              </a:rPr>
              <a:t>species </a:t>
            </a:r>
            <a:r>
              <a:rPr lang="en-GB" sz="1200" kern="1200" dirty="0">
                <a:solidFill>
                  <a:schemeClr val="tx1"/>
                </a:solidFill>
                <a:effectLst/>
                <a:latin typeface="+mn-lt"/>
                <a:ea typeface="+mn-ea"/>
                <a:cs typeface="+mn-cs"/>
              </a:rPr>
              <a:t>of worms that live in saltmarsh mud, including sand mason worms and species of lug worms and rag worms.</a:t>
            </a:r>
          </a:p>
        </p:txBody>
      </p:sp>
      <p:sp>
        <p:nvSpPr>
          <p:cNvPr id="4" name="Slide Number Placeholder 3"/>
          <p:cNvSpPr>
            <a:spLocks noGrp="1"/>
          </p:cNvSpPr>
          <p:nvPr>
            <p:ph type="sldNum" sz="quarter" idx="10"/>
          </p:nvPr>
        </p:nvSpPr>
        <p:spPr/>
        <p:txBody>
          <a:bodyPr/>
          <a:lstStyle/>
          <a:p>
            <a:fld id="{2BC46774-00C5-4EFC-A788-23D76EF3E44B}" type="slidenum">
              <a:rPr lang="en-GB" smtClean="0"/>
              <a:t>7</a:t>
            </a:fld>
            <a:endParaRPr lang="en-GB" dirty="0"/>
          </a:p>
        </p:txBody>
      </p:sp>
    </p:spTree>
    <p:extLst>
      <p:ext uri="{BB962C8B-B14F-4D97-AF65-F5344CB8AC3E}">
        <p14:creationId xmlns:p14="http://schemas.microsoft.com/office/powerpoint/2010/main" val="1356612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rag worm </a:t>
            </a:r>
            <a:r>
              <a:rPr lang="en-GB" sz="1200" i="1" kern="1200" dirty="0">
                <a:solidFill>
                  <a:schemeClr val="tx1"/>
                </a:solidFill>
                <a:effectLst/>
                <a:latin typeface="+mn-lt"/>
                <a:ea typeface="+mn-ea"/>
                <a:cs typeface="+mn-cs"/>
              </a:rPr>
              <a:t>Hediste diversicolor</a:t>
            </a:r>
            <a:r>
              <a:rPr lang="en-GB" sz="1200" kern="1200" dirty="0">
                <a:solidFill>
                  <a:schemeClr val="tx1"/>
                </a:solidFill>
                <a:effectLst/>
                <a:latin typeface="+mn-lt"/>
                <a:ea typeface="+mn-ea"/>
                <a:cs typeface="+mn-cs"/>
              </a:rPr>
              <a:t> is well </a:t>
            </a:r>
            <a:r>
              <a:rPr lang="en-GB" sz="1200" b="1" kern="1200" dirty="0">
                <a:solidFill>
                  <a:schemeClr val="tx1"/>
                </a:solidFill>
                <a:effectLst/>
                <a:latin typeface="+mn-lt"/>
                <a:ea typeface="+mn-ea"/>
                <a:cs typeface="+mn-cs"/>
              </a:rPr>
              <a:t>adapted</a:t>
            </a:r>
            <a:r>
              <a:rPr lang="en-GB" sz="1200" kern="1200" dirty="0">
                <a:solidFill>
                  <a:schemeClr val="tx1"/>
                </a:solidFill>
                <a:effectLst/>
                <a:latin typeface="+mn-lt"/>
                <a:ea typeface="+mn-ea"/>
                <a:cs typeface="+mn-cs"/>
              </a:rPr>
              <a:t> to estuaries and can tolerate ranging salinities. It has adapted to this muddy environment by living in a burrow to hide from predators like crabs and birds.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winter it digs deeper into the mud to escape cooling temperatures. Deeper is also safer to avoid long bird beaks.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Rag</a:t>
            </a:r>
            <a:r>
              <a:rPr lang="en-GB" sz="1200" kern="1200" baseline="0" dirty="0">
                <a:solidFill>
                  <a:schemeClr val="tx1"/>
                </a:solidFill>
                <a:effectLst/>
                <a:latin typeface="+mn-lt"/>
                <a:ea typeface="+mn-ea"/>
                <a:cs typeface="+mn-cs"/>
              </a:rPr>
              <a:t> worms have </a:t>
            </a:r>
            <a:r>
              <a:rPr lang="en-GB" sz="1200" kern="1200" dirty="0">
                <a:solidFill>
                  <a:schemeClr val="tx1"/>
                </a:solidFill>
                <a:effectLst/>
                <a:latin typeface="+mn-lt"/>
                <a:ea typeface="+mn-ea"/>
                <a:cs typeface="+mn-cs"/>
              </a:rPr>
              <a:t>adapted to feed without having to leave their burrow and risk being spotted by predators. The rag worm spins a mucus web that sits at the entrance to their burrow and traps small plants and animals.  The rag worm then consumes the whole web.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8</a:t>
            </a:fld>
            <a:endParaRPr lang="en-GB" dirty="0"/>
          </a:p>
        </p:txBody>
      </p:sp>
    </p:spTree>
    <p:extLst>
      <p:ext uri="{BB962C8B-B14F-4D97-AF65-F5344CB8AC3E}">
        <p14:creationId xmlns:p14="http://schemas.microsoft.com/office/powerpoint/2010/main" val="3773372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important marine habitats</a:t>
            </a:r>
            <a:r>
              <a:rPr lang="en-GB" baseline="0" dirty="0"/>
              <a:t> along the Welsh coastline. Here is a selection of some key marine habitats. </a:t>
            </a:r>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9</a:t>
            </a:fld>
            <a:endParaRPr lang="en-GB" dirty="0"/>
          </a:p>
        </p:txBody>
      </p:sp>
    </p:spTree>
    <p:extLst>
      <p:ext uri="{BB962C8B-B14F-4D97-AF65-F5344CB8AC3E}">
        <p14:creationId xmlns:p14="http://schemas.microsoft.com/office/powerpoint/2010/main" val="402380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Kelp </a:t>
            </a:r>
            <a:r>
              <a:rPr lang="en-GB" sz="1200" kern="1200" dirty="0">
                <a:solidFill>
                  <a:schemeClr val="tx1"/>
                </a:solidFill>
                <a:effectLst/>
                <a:latin typeface="+mn-lt"/>
                <a:ea typeface="+mn-ea"/>
                <a:cs typeface="+mn-cs"/>
              </a:rPr>
              <a:t>is a type of large brown seaweed that grows in cool shallower waters. Seaweeds are often mistaken for plants but are actually algae. Kelp are often found together forming an underwater forest known as a kelp bed.</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structure of the kelp beds provide a great habitat for many species to shelter and find food. This diverse habitat is home to fish, crabs, sponges, sea stars and provide a hunting ground for seals and sea­birds. The leafy canopy acts as a nursery for juvenile fish, including cod, pollock, haddock and wrasse. </a:t>
            </a:r>
          </a:p>
          <a:p>
            <a:endParaRPr lang="en-GB" dirty="0"/>
          </a:p>
        </p:txBody>
      </p:sp>
      <p:sp>
        <p:nvSpPr>
          <p:cNvPr id="4" name="Slide Number Placeholder 3"/>
          <p:cNvSpPr>
            <a:spLocks noGrp="1"/>
          </p:cNvSpPr>
          <p:nvPr>
            <p:ph type="sldNum" sz="quarter" idx="10"/>
          </p:nvPr>
        </p:nvSpPr>
        <p:spPr/>
        <p:txBody>
          <a:bodyPr/>
          <a:lstStyle/>
          <a:p>
            <a:fld id="{2BC46774-00C5-4EFC-A788-23D76EF3E44B}" type="slidenum">
              <a:rPr lang="en-GB" smtClean="0"/>
              <a:t>10</a:t>
            </a:fld>
            <a:endParaRPr lang="en-GB" dirty="0"/>
          </a:p>
        </p:txBody>
      </p:sp>
    </p:spTree>
    <p:extLst>
      <p:ext uri="{BB962C8B-B14F-4D97-AF65-F5344CB8AC3E}">
        <p14:creationId xmlns:p14="http://schemas.microsoft.com/office/powerpoint/2010/main" val="2923557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165E"/>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E2E416CA-09B1-9F4F-A7E1-B512F75A1E79}"/>
              </a:ext>
            </a:extLst>
          </p:cNvPr>
          <p:cNvPicPr>
            <a:picLocks noChangeAspect="1"/>
          </p:cNvPicPr>
          <p:nvPr userDrawn="1"/>
        </p:nvPicPr>
        <p:blipFill>
          <a:blip r:embed="rId2"/>
          <a:stretch>
            <a:fillRect/>
          </a:stretch>
        </p:blipFill>
        <p:spPr>
          <a:xfrm>
            <a:off x="-1" y="0"/>
            <a:ext cx="12180231" cy="6858000"/>
          </a:xfrm>
          <a:prstGeom prst="rect">
            <a:avLst/>
          </a:prstGeom>
        </p:spPr>
      </p:pic>
    </p:spTree>
    <p:extLst>
      <p:ext uri="{BB962C8B-B14F-4D97-AF65-F5344CB8AC3E}">
        <p14:creationId xmlns:p14="http://schemas.microsoft.com/office/powerpoint/2010/main" val="250894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0AAC7"/>
        </a:solidFill>
        <a:effectLst/>
      </p:bgPr>
    </p:bg>
    <p:spTree>
      <p:nvGrpSpPr>
        <p:cNvPr id="1" name=""/>
        <p:cNvGrpSpPr/>
        <p:nvPr/>
      </p:nvGrpSpPr>
      <p:grpSpPr>
        <a:xfrm>
          <a:off x="0" y="0"/>
          <a:ext cx="0" cy="0"/>
          <a:chOff x="0" y="0"/>
          <a:chExt cx="0" cy="0"/>
        </a:xfrm>
      </p:grpSpPr>
      <p:pic>
        <p:nvPicPr>
          <p:cNvPr id="9" name="Picture 8" descr="Shape&#10;&#10;Description automatically generated with low confidence">
            <a:extLst>
              <a:ext uri="{FF2B5EF4-FFF2-40B4-BE49-F238E27FC236}">
                <a16:creationId xmlns:a16="http://schemas.microsoft.com/office/drawing/2014/main" id="{08AA74A0-975D-8647-8F30-9AC6DF9694F7}"/>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37883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5" name="Text Placeholder 3">
            <a:extLst>
              <a:ext uri="{FF2B5EF4-FFF2-40B4-BE49-F238E27FC236}">
                <a16:creationId xmlns:a16="http://schemas.microsoft.com/office/drawing/2014/main" id="{634A8F9F-03CA-9748-9053-4872F7D10659}"/>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47497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Text Placeholder 3">
            <a:extLst>
              <a:ext uri="{FF2B5EF4-FFF2-40B4-BE49-F238E27FC236}">
                <a16:creationId xmlns:a16="http://schemas.microsoft.com/office/drawing/2014/main" id="{8F9D2E56-38A8-EF4B-A839-60679266D8D7}"/>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401465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chemeClr val="bg1"/>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340715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dirty="0"/>
              <a:t>CLICK TO EDIT TITLE</a:t>
            </a:r>
            <a:endParaRPr lang="en-US" dirty="0"/>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rgbClr val="02165E"/>
                </a:solidFill>
                <a:latin typeface="Passion One" panose="02000506080000020004" pitchFamily="2" charset="77"/>
              </a:defRPr>
            </a:lvl1pPr>
          </a:lstStyle>
          <a:p>
            <a:r>
              <a:rPr lang="en-GB" dirty="0"/>
              <a:t>CLICK TO EDIT TITLE</a:t>
            </a:r>
            <a:endParaRPr lang="en-US" dirty="0"/>
          </a:p>
        </p:txBody>
      </p:sp>
      <p:sp>
        <p:nvSpPr>
          <p:cNvPr id="6" name="Text Placeholder 3">
            <a:extLst>
              <a:ext uri="{FF2B5EF4-FFF2-40B4-BE49-F238E27FC236}">
                <a16:creationId xmlns:a16="http://schemas.microsoft.com/office/drawing/2014/main" id="{BA653761-4DEA-F341-988A-DF4CEE3E5DD8}"/>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Text Placeholder 3">
            <a:extLst>
              <a:ext uri="{FF2B5EF4-FFF2-40B4-BE49-F238E27FC236}">
                <a16:creationId xmlns:a16="http://schemas.microsoft.com/office/drawing/2014/main" id="{6AB1307E-0BD5-044E-BA2E-6056A5A906D8}"/>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24467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2165E"/>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chemeClr val="bg1"/>
                </a:solidFill>
                <a:latin typeface="Passion One" panose="02000506080000020004" pitchFamily="2" charset="77"/>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9F94BCC4-A70B-9B40-9654-C87E6398E784}"/>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chemeClr val="bg1">
                    <a:lumMod val="95000"/>
                  </a:schemeClr>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6" name="Text Placeholder 3">
            <a:extLst>
              <a:ext uri="{FF2B5EF4-FFF2-40B4-BE49-F238E27FC236}">
                <a16:creationId xmlns:a16="http://schemas.microsoft.com/office/drawing/2014/main" id="{C9B53189-4580-9048-9F2F-9790C59B2E3C}"/>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193993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AAC7"/>
        </a:solidFill>
        <a:effectLst/>
      </p:bgPr>
    </p:bg>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C2A18E30-40A2-284D-90F7-245A20459466}"/>
              </a:ext>
            </a:extLst>
          </p:cNvPr>
          <p:cNvPicPr>
            <a:picLocks noChangeAspect="1"/>
          </p:cNvPicPr>
          <p:nvPr userDrawn="1"/>
        </p:nvPicPr>
        <p:blipFill>
          <a:blip r:embed="rId2"/>
          <a:stretch>
            <a:fillRect/>
          </a:stretch>
        </p:blipFill>
        <p:spPr>
          <a:xfrm>
            <a:off x="0" y="-3314"/>
            <a:ext cx="12186118" cy="6861314"/>
          </a:xfrm>
          <a:prstGeom prst="rect">
            <a:avLst/>
          </a:prstGeom>
        </p:spPr>
      </p:pic>
    </p:spTree>
    <p:extLst>
      <p:ext uri="{BB962C8B-B14F-4D97-AF65-F5344CB8AC3E}">
        <p14:creationId xmlns:p14="http://schemas.microsoft.com/office/powerpoint/2010/main" val="307048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2165E"/>
        </a:solidFill>
        <a:effectLst/>
      </p:bgPr>
    </p:bg>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B359A1C0-3AA6-0C41-81CB-B1D1F479C7BF}"/>
              </a:ext>
            </a:extLst>
          </p:cNvPr>
          <p:cNvPicPr>
            <a:picLocks noChangeAspect="1"/>
          </p:cNvPicPr>
          <p:nvPr userDrawn="1"/>
        </p:nvPicPr>
        <p:blipFill>
          <a:blip r:embed="rId2"/>
          <a:stretch>
            <a:fillRect/>
          </a:stretch>
        </p:blipFill>
        <p:spPr>
          <a:xfrm>
            <a:off x="0" y="-3313"/>
            <a:ext cx="12186116" cy="6861313"/>
          </a:xfrm>
          <a:prstGeom prst="rect">
            <a:avLst/>
          </a:prstGeom>
        </p:spPr>
      </p:pic>
    </p:spTree>
    <p:extLst>
      <p:ext uri="{BB962C8B-B14F-4D97-AF65-F5344CB8AC3E}">
        <p14:creationId xmlns:p14="http://schemas.microsoft.com/office/powerpoint/2010/main" val="309461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74" r:id="rId5"/>
    <p:sldLayoutId id="2147483666" r:id="rId6"/>
    <p:sldLayoutId id="2147483675" r:id="rId7"/>
    <p:sldLayoutId id="2147483667" r:id="rId8"/>
    <p:sldLayoutId id="2147483676" r:id="rId9"/>
    <p:sldLayoutId id="21474836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hyperlink" Target="https://www.sharktrust.org/great-eggcase-hunt" TargetMode="External"/><Relationship Id="rId5" Type="http://schemas.openxmlformats.org/officeDocument/2006/relationships/hyperlink" Target="https://www.mcsuk.org/sightings/" TargetMode="External"/><Relationship Id="rId4" Type="http://schemas.openxmlformats.org/officeDocument/2006/relationships/hyperlink" Target="https://www.mcsuk.org/what-you-can-do/volunteering/big-seaweed-searc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utdoor, bird, aquatic bird&#10;&#10;Description automatically generated">
            <a:extLst>
              <a:ext uri="{FF2B5EF4-FFF2-40B4-BE49-F238E27FC236}">
                <a16:creationId xmlns:a16="http://schemas.microsoft.com/office/drawing/2014/main" id="{413E0732-70B8-4D67-8FA0-C093414C3117}"/>
              </a:ext>
            </a:extLst>
          </p:cNvPr>
          <p:cNvPicPr>
            <a:picLocks noChangeAspect="1"/>
          </p:cNvPicPr>
          <p:nvPr/>
        </p:nvPicPr>
        <p:blipFill>
          <a:blip r:embed="rId2"/>
          <a:stretch>
            <a:fillRect/>
          </a:stretch>
        </p:blipFill>
        <p:spPr>
          <a:xfrm>
            <a:off x="2462" y="0"/>
            <a:ext cx="12187075" cy="6858000"/>
          </a:xfrm>
          <a:prstGeom prst="rect">
            <a:avLst/>
          </a:prstGeom>
        </p:spPr>
      </p:pic>
      <p:sp>
        <p:nvSpPr>
          <p:cNvPr id="7" name="Title 1">
            <a:extLst>
              <a:ext uri="{FF2B5EF4-FFF2-40B4-BE49-F238E27FC236}">
                <a16:creationId xmlns:a16="http://schemas.microsoft.com/office/drawing/2014/main" id="{5CBD45D2-5BC6-4DCD-9DD9-C0ACCD6CE47C}"/>
              </a:ext>
            </a:extLst>
          </p:cNvPr>
          <p:cNvSpPr txBox="1">
            <a:spLocks/>
          </p:cNvSpPr>
          <p:nvPr/>
        </p:nvSpPr>
        <p:spPr>
          <a:xfrm>
            <a:off x="1523999" y="-133739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dirty="0">
                <a:solidFill>
                  <a:schemeClr val="bg1"/>
                </a:solidFill>
                <a:latin typeface="Bloom Speak OT Heavy" panose="00000500000000000000" pitchFamily="50" charset="0"/>
              </a:rPr>
              <a:t>BIODIVERSITY IN WALES</a:t>
            </a:r>
            <a:endParaRPr lang="en-US" sz="7200" dirty="0">
              <a:solidFill>
                <a:schemeClr val="bg1"/>
              </a:solidFill>
              <a:latin typeface="Bloom Speak OT Heavy" panose="00000500000000000000" pitchFamily="50" charset="0"/>
            </a:endParaRPr>
          </a:p>
        </p:txBody>
      </p:sp>
      <p:sp>
        <p:nvSpPr>
          <p:cNvPr id="9" name="Subtitle 2">
            <a:extLst>
              <a:ext uri="{FF2B5EF4-FFF2-40B4-BE49-F238E27FC236}">
                <a16:creationId xmlns:a16="http://schemas.microsoft.com/office/drawing/2014/main" id="{9043A1C1-CC41-4EC7-9B91-3393CC399DFC}"/>
              </a:ext>
            </a:extLst>
          </p:cNvPr>
          <p:cNvSpPr txBox="1">
            <a:spLocks/>
          </p:cNvSpPr>
          <p:nvPr/>
        </p:nvSpPr>
        <p:spPr>
          <a:xfrm>
            <a:off x="1524000" y="874843"/>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dirty="0">
                <a:solidFill>
                  <a:srgbClr val="00AAC7"/>
                </a:solidFill>
                <a:latin typeface="Bloom Speak OT" panose="00000500000000000000" pitchFamily="50" charset="0"/>
              </a:rPr>
              <a:t>Key habitats and species found across Wales</a:t>
            </a:r>
            <a:endParaRPr lang="en-US" sz="2000" dirty="0">
              <a:solidFill>
                <a:srgbClr val="00AAC7"/>
              </a:solidFill>
              <a:latin typeface="Bloom Speak OT" panose="00000500000000000000" pitchFamily="50" charset="0"/>
            </a:endParaRPr>
          </a:p>
        </p:txBody>
      </p:sp>
    </p:spTree>
    <p:extLst>
      <p:ext uri="{BB962C8B-B14F-4D97-AF65-F5344CB8AC3E}">
        <p14:creationId xmlns:p14="http://schemas.microsoft.com/office/powerpoint/2010/main" val="4160915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613" b="14178"/>
          <a:stretch/>
        </p:blipFill>
        <p:spPr>
          <a:xfrm>
            <a:off x="0" y="-19050"/>
            <a:ext cx="12192000" cy="6877050"/>
          </a:xfrm>
          <a:prstGeom prst="rect">
            <a:avLst/>
          </a:prstGeom>
        </p:spPr>
      </p:pic>
      <p:sp>
        <p:nvSpPr>
          <p:cNvPr id="2" name="TextBox 1"/>
          <p:cNvSpPr txBox="1"/>
          <p:nvPr/>
        </p:nvSpPr>
        <p:spPr>
          <a:xfrm>
            <a:off x="1" y="-20716"/>
            <a:ext cx="3695177" cy="1015663"/>
          </a:xfrm>
          <a:prstGeom prst="rect">
            <a:avLst/>
          </a:prstGeom>
          <a:solidFill>
            <a:schemeClr val="bg1"/>
          </a:solidFill>
        </p:spPr>
        <p:txBody>
          <a:bodyPr wrap="square" rtlCol="0">
            <a:spAutoFit/>
          </a:bodyPr>
          <a:lstStyle/>
          <a:p>
            <a:r>
              <a:rPr lang="en-GB" sz="6000" dirty="0">
                <a:solidFill>
                  <a:srgbClr val="02165E"/>
                </a:solidFill>
                <a:latin typeface="Bloom Speak OT Heavy" panose="00000500000000000000" pitchFamily="50" charset="0"/>
              </a:rPr>
              <a:t> KELP BEDS</a:t>
            </a:r>
          </a:p>
        </p:txBody>
      </p:sp>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Tree>
    <p:extLst>
      <p:ext uri="{BB962C8B-B14F-4D97-AF65-F5344CB8AC3E}">
        <p14:creationId xmlns:p14="http://schemas.microsoft.com/office/powerpoint/2010/main" val="2837068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7796" b="9898"/>
          <a:stretch/>
        </p:blipFill>
        <p:spPr>
          <a:xfrm>
            <a:off x="0" y="-15240"/>
            <a:ext cx="12192000" cy="6873240"/>
          </a:xfrm>
          <a:prstGeom prst="rect">
            <a:avLst/>
          </a:prstGeom>
        </p:spPr>
      </p:pic>
      <p:sp>
        <p:nvSpPr>
          <p:cNvPr id="2" name="TextBox 1"/>
          <p:cNvSpPr txBox="1"/>
          <p:nvPr/>
        </p:nvSpPr>
        <p:spPr>
          <a:xfrm>
            <a:off x="0" y="-20716"/>
            <a:ext cx="3457184" cy="1015663"/>
          </a:xfrm>
          <a:prstGeom prst="rect">
            <a:avLst/>
          </a:prstGeom>
          <a:solidFill>
            <a:schemeClr val="bg1"/>
          </a:solidFill>
        </p:spPr>
        <p:txBody>
          <a:bodyPr wrap="square" rtlCol="0">
            <a:spAutoFit/>
          </a:bodyPr>
          <a:lstStyle/>
          <a:p>
            <a:r>
              <a:rPr lang="en-GB" sz="6000" dirty="0">
                <a:solidFill>
                  <a:srgbClr val="02165E"/>
                </a:solidFill>
                <a:latin typeface="Bloom Speak OT Heavy" panose="00000500000000000000" pitchFamily="50" charset="0"/>
              </a:rPr>
              <a:t>SEAGRASS</a:t>
            </a:r>
          </a:p>
        </p:txBody>
      </p:sp>
    </p:spTree>
    <p:extLst>
      <p:ext uri="{BB962C8B-B14F-4D97-AF65-F5344CB8AC3E}">
        <p14:creationId xmlns:p14="http://schemas.microsoft.com/office/powerpoint/2010/main" val="3325758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770" y="-9442"/>
            <a:ext cx="12223539" cy="6876884"/>
          </a:xfrm>
          <a:prstGeom prst="rect">
            <a:avLst/>
          </a:prstGeom>
        </p:spPr>
      </p:pic>
      <p:sp>
        <p:nvSpPr>
          <p:cNvPr id="2" name="TextBox 1"/>
          <p:cNvSpPr txBox="1"/>
          <p:nvPr/>
        </p:nvSpPr>
        <p:spPr>
          <a:xfrm>
            <a:off x="-15770" y="0"/>
            <a:ext cx="3999047" cy="923330"/>
          </a:xfrm>
          <a:prstGeom prst="rect">
            <a:avLst/>
          </a:prstGeom>
          <a:solidFill>
            <a:schemeClr val="bg1"/>
          </a:solidFill>
        </p:spPr>
        <p:txBody>
          <a:bodyPr wrap="square" rtlCol="0">
            <a:spAutoFit/>
          </a:bodyPr>
          <a:lstStyle/>
          <a:p>
            <a:r>
              <a:rPr lang="en-GB" sz="5400" dirty="0">
                <a:solidFill>
                  <a:srgbClr val="02165E"/>
                </a:solidFill>
                <a:latin typeface="Bloom Speak OT Heavy" panose="00000500000000000000" pitchFamily="50" charset="0"/>
              </a:rPr>
              <a:t>ROCKPOOLS</a:t>
            </a:r>
          </a:p>
        </p:txBody>
      </p:sp>
    </p:spTree>
    <p:extLst>
      <p:ext uri="{BB962C8B-B14F-4D97-AF65-F5344CB8AC3E}">
        <p14:creationId xmlns:p14="http://schemas.microsoft.com/office/powerpoint/2010/main" val="814846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54"/>
            <a:ext cx="12192000" cy="6862354"/>
          </a:xfrm>
          <a:prstGeom prst="rect">
            <a:avLst/>
          </a:prstGeom>
        </p:spPr>
      </p:pic>
      <p:sp>
        <p:nvSpPr>
          <p:cNvPr id="2" name="TextBox 1"/>
          <p:cNvSpPr txBox="1"/>
          <p:nvPr/>
        </p:nvSpPr>
        <p:spPr>
          <a:xfrm>
            <a:off x="-15770" y="0"/>
            <a:ext cx="8073092" cy="1015663"/>
          </a:xfrm>
          <a:prstGeom prst="rect">
            <a:avLst/>
          </a:prstGeom>
          <a:solidFill>
            <a:schemeClr val="bg1"/>
          </a:solidFill>
        </p:spPr>
        <p:txBody>
          <a:bodyPr wrap="square" rtlCol="0">
            <a:spAutoFit/>
          </a:bodyPr>
          <a:lstStyle/>
          <a:p>
            <a:r>
              <a:rPr lang="en-GB" sz="6000" dirty="0">
                <a:solidFill>
                  <a:srgbClr val="02165E"/>
                </a:solidFill>
                <a:latin typeface="Passion One" panose="02000506080000020004"/>
              </a:rPr>
              <a:t> </a:t>
            </a:r>
            <a:r>
              <a:rPr lang="en-GB" sz="5400" dirty="0">
                <a:solidFill>
                  <a:srgbClr val="02165E"/>
                </a:solidFill>
                <a:latin typeface="Bloom Speak OT Heavy" panose="00000500000000000000" pitchFamily="50" charset="0"/>
              </a:rPr>
              <a:t>HONEYCOMB WORM REEFS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917" y="1285366"/>
            <a:ext cx="2986035" cy="1680711"/>
          </a:xfrm>
          <a:prstGeom prst="rect">
            <a:avLst/>
          </a:prstGeom>
        </p:spPr>
      </p:pic>
      <p:sp>
        <p:nvSpPr>
          <p:cNvPr id="7" name="TextBox 6"/>
          <p:cNvSpPr txBox="1"/>
          <p:nvPr/>
        </p:nvSpPr>
        <p:spPr>
          <a:xfrm>
            <a:off x="9048750" y="6477000"/>
            <a:ext cx="3143250" cy="369332"/>
          </a:xfrm>
          <a:prstGeom prst="rect">
            <a:avLst/>
          </a:prstGeom>
          <a:noFill/>
        </p:spPr>
        <p:txBody>
          <a:bodyPr wrap="square" rtlCol="0">
            <a:spAutoFit/>
          </a:bodyPr>
          <a:lstStyle/>
          <a:p>
            <a:r>
              <a:rPr lang="en-GB" dirty="0">
                <a:solidFill>
                  <a:schemeClr val="bg1"/>
                </a:solidFill>
              </a:rPr>
              <a:t>© Richard Harrington via MCS</a:t>
            </a:r>
          </a:p>
        </p:txBody>
      </p:sp>
    </p:spTree>
    <p:extLst>
      <p:ext uri="{BB962C8B-B14F-4D97-AF65-F5344CB8AC3E}">
        <p14:creationId xmlns:p14="http://schemas.microsoft.com/office/powerpoint/2010/main" val="1294019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5130" b="19099"/>
          <a:stretch/>
        </p:blipFill>
        <p:spPr>
          <a:xfrm>
            <a:off x="0" y="0"/>
            <a:ext cx="12192000" cy="6877050"/>
          </a:xfrm>
          <a:prstGeom prst="rect">
            <a:avLst/>
          </a:prstGeom>
        </p:spPr>
      </p:pic>
      <p:sp>
        <p:nvSpPr>
          <p:cNvPr id="2" name="TextBox 1"/>
          <p:cNvSpPr txBox="1"/>
          <p:nvPr/>
        </p:nvSpPr>
        <p:spPr>
          <a:xfrm>
            <a:off x="0" y="0"/>
            <a:ext cx="5698435" cy="923330"/>
          </a:xfrm>
          <a:prstGeom prst="rect">
            <a:avLst/>
          </a:prstGeom>
          <a:solidFill>
            <a:schemeClr val="bg1"/>
          </a:solidFill>
        </p:spPr>
        <p:txBody>
          <a:bodyPr wrap="square" rtlCol="0">
            <a:spAutoFit/>
          </a:bodyPr>
          <a:lstStyle/>
          <a:p>
            <a:r>
              <a:rPr lang="en-GB" sz="5400" dirty="0">
                <a:solidFill>
                  <a:srgbClr val="02165E"/>
                </a:solidFill>
                <a:latin typeface="Bloom Speak OT Heavy" panose="00000500000000000000" pitchFamily="50" charset="0"/>
              </a:rPr>
              <a:t>UNDERWATER MUD</a:t>
            </a:r>
          </a:p>
        </p:txBody>
      </p:sp>
      <p:sp>
        <p:nvSpPr>
          <p:cNvPr id="4" name="TextBox 3"/>
          <p:cNvSpPr txBox="1"/>
          <p:nvPr/>
        </p:nvSpPr>
        <p:spPr>
          <a:xfrm>
            <a:off x="9048750" y="6477000"/>
            <a:ext cx="3143250" cy="369332"/>
          </a:xfrm>
          <a:prstGeom prst="rect">
            <a:avLst/>
          </a:prstGeom>
          <a:noFill/>
        </p:spPr>
        <p:txBody>
          <a:bodyPr wrap="square" rtlCol="0">
            <a:spAutoFit/>
          </a:bodyPr>
          <a:lstStyle/>
          <a:p>
            <a:r>
              <a:rPr lang="en-GB" dirty="0">
                <a:solidFill>
                  <a:schemeClr val="bg1"/>
                </a:solidFill>
              </a:rPr>
              <a:t>© Paul Naylor via MCS</a:t>
            </a:r>
          </a:p>
        </p:txBody>
      </p:sp>
    </p:spTree>
    <p:extLst>
      <p:ext uri="{BB962C8B-B14F-4D97-AF65-F5344CB8AC3E}">
        <p14:creationId xmlns:p14="http://schemas.microsoft.com/office/powerpoint/2010/main" val="1971935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713" y="14944"/>
            <a:ext cx="12162574" cy="6828112"/>
          </a:xfrm>
          <a:prstGeom prst="rect">
            <a:avLst/>
          </a:prstGeom>
        </p:spPr>
      </p:pic>
      <p:sp>
        <p:nvSpPr>
          <p:cNvPr id="2" name="TextBox 1"/>
          <p:cNvSpPr txBox="1"/>
          <p:nvPr/>
        </p:nvSpPr>
        <p:spPr>
          <a:xfrm>
            <a:off x="-15769" y="0"/>
            <a:ext cx="9106760" cy="1015663"/>
          </a:xfrm>
          <a:prstGeom prst="rect">
            <a:avLst/>
          </a:prstGeom>
          <a:solidFill>
            <a:schemeClr val="bg1"/>
          </a:solidFill>
        </p:spPr>
        <p:txBody>
          <a:bodyPr wrap="square" rtlCol="0">
            <a:spAutoFit/>
          </a:bodyPr>
          <a:lstStyle/>
          <a:p>
            <a:r>
              <a:rPr lang="en-GB" sz="6000" dirty="0">
                <a:solidFill>
                  <a:srgbClr val="02165E"/>
                </a:solidFill>
                <a:latin typeface="Passion One" panose="02000506080000020004"/>
              </a:rPr>
              <a:t> </a:t>
            </a:r>
            <a:r>
              <a:rPr lang="en-GB" sz="5400" dirty="0">
                <a:solidFill>
                  <a:srgbClr val="02165E"/>
                </a:solidFill>
                <a:latin typeface="Bloom Speak OT Heavy" panose="00000500000000000000" pitchFamily="50" charset="0"/>
              </a:rPr>
              <a:t>UNDERWATER SAND &amp; GRAVEL</a:t>
            </a:r>
          </a:p>
        </p:txBody>
      </p:sp>
    </p:spTree>
    <p:extLst>
      <p:ext uri="{BB962C8B-B14F-4D97-AF65-F5344CB8AC3E}">
        <p14:creationId xmlns:p14="http://schemas.microsoft.com/office/powerpoint/2010/main" val="3929618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1214181" y="126817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9600" dirty="0">
                <a:solidFill>
                  <a:srgbClr val="FFFFFF"/>
                </a:solidFill>
                <a:latin typeface="Bloom Speak OT Heavy" panose="00000500000000000000" pitchFamily="50" charset="0"/>
              </a:rPr>
              <a:t>SPECIES</a:t>
            </a:r>
            <a:endParaRPr kumimoji="0" lang="en-US" sz="9600" b="0" i="0" u="none" strike="noStrike" kern="1200" cap="none" spc="0" normalizeH="0" baseline="0" noProof="0" dirty="0">
              <a:ln>
                <a:noFill/>
              </a:ln>
              <a:solidFill>
                <a:srgbClr val="FFFFFF"/>
              </a:solidFill>
              <a:effectLst/>
              <a:uLnTx/>
              <a:uFillTx/>
              <a:latin typeface="Bloom Speak OT Heavy" panose="00000500000000000000" pitchFamily="50" charset="0"/>
            </a:endParaRPr>
          </a:p>
        </p:txBody>
      </p:sp>
      <p:pic>
        <p:nvPicPr>
          <p:cNvPr id="10" name="Picture 8" descr="A picture containing chart&#10;&#10;Description automatically generated">
            <a:extLst>
              <a:ext uri="{FF2B5EF4-FFF2-40B4-BE49-F238E27FC236}">
                <a16:creationId xmlns:a16="http://schemas.microsoft.com/office/drawing/2014/main" id="{9BAB1269-7A36-482A-9F11-604696FD4BC2}"/>
              </a:ext>
            </a:extLst>
          </p:cNvPr>
          <p:cNvPicPr>
            <a:picLocks noChangeAspect="1"/>
          </p:cNvPicPr>
          <p:nvPr/>
        </p:nvPicPr>
        <p:blipFill>
          <a:blip r:embed="rId3"/>
          <a:stretch>
            <a:fillRect/>
          </a:stretch>
        </p:blipFill>
        <p:spPr>
          <a:xfrm>
            <a:off x="6192644" y="5230961"/>
            <a:ext cx="5995639" cy="1367662"/>
          </a:xfrm>
          <a:prstGeom prst="rect">
            <a:avLst/>
          </a:prstGeom>
        </p:spPr>
      </p:pic>
    </p:spTree>
    <p:extLst>
      <p:ext uri="{BB962C8B-B14F-4D97-AF65-F5344CB8AC3E}">
        <p14:creationId xmlns:p14="http://schemas.microsoft.com/office/powerpoint/2010/main" val="2537238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024"/>
          <a:stretch/>
        </p:blipFill>
        <p:spPr>
          <a:xfrm>
            <a:off x="0" y="0"/>
            <a:ext cx="12293600" cy="6928553"/>
          </a:xfrm>
          <a:prstGeom prst="rect">
            <a:avLst/>
          </a:prstGeom>
        </p:spPr>
      </p:pic>
      <p:sp>
        <p:nvSpPr>
          <p:cNvPr id="2" name="TextBox 1"/>
          <p:cNvSpPr txBox="1"/>
          <p:nvPr/>
        </p:nvSpPr>
        <p:spPr>
          <a:xfrm>
            <a:off x="-15769" y="0"/>
            <a:ext cx="7145439" cy="923330"/>
          </a:xfrm>
          <a:prstGeom prst="rect">
            <a:avLst/>
          </a:prstGeom>
          <a:solidFill>
            <a:schemeClr val="bg1"/>
          </a:solidFill>
        </p:spPr>
        <p:txBody>
          <a:bodyPr wrap="square" rtlCol="0">
            <a:spAutoFit/>
          </a:bodyPr>
          <a:lstStyle/>
          <a:p>
            <a:r>
              <a:rPr lang="en-GB" sz="5400" dirty="0">
                <a:solidFill>
                  <a:srgbClr val="02165E"/>
                </a:solidFill>
                <a:latin typeface="Bloom Speak OT Heavy" panose="00000500000000000000" pitchFamily="50" charset="0"/>
              </a:rPr>
              <a:t> BOTTLENOSE DOLPHINS</a:t>
            </a:r>
          </a:p>
        </p:txBody>
      </p:sp>
      <p:sp>
        <p:nvSpPr>
          <p:cNvPr id="5" name="TextBox 4"/>
          <p:cNvSpPr txBox="1"/>
          <p:nvPr/>
        </p:nvSpPr>
        <p:spPr>
          <a:xfrm>
            <a:off x="9048750" y="6477000"/>
            <a:ext cx="3143250" cy="369332"/>
          </a:xfrm>
          <a:prstGeom prst="rect">
            <a:avLst/>
          </a:prstGeom>
          <a:noFill/>
        </p:spPr>
        <p:txBody>
          <a:bodyPr wrap="square" rtlCol="0">
            <a:spAutoFit/>
          </a:bodyPr>
          <a:lstStyle/>
          <a:p>
            <a:r>
              <a:rPr lang="en-GB" dirty="0">
                <a:solidFill>
                  <a:schemeClr val="bg1"/>
                </a:solidFill>
              </a:rPr>
              <a:t>© Graeme Cresswell via MCS</a:t>
            </a:r>
          </a:p>
        </p:txBody>
      </p:sp>
    </p:spTree>
    <p:extLst>
      <p:ext uri="{BB962C8B-B14F-4D97-AF65-F5344CB8AC3E}">
        <p14:creationId xmlns:p14="http://schemas.microsoft.com/office/powerpoint/2010/main" val="3932443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623"/>
          <a:stretch/>
        </p:blipFill>
        <p:spPr>
          <a:xfrm>
            <a:off x="0" y="0"/>
            <a:ext cx="12207769" cy="6908800"/>
          </a:xfrm>
          <a:prstGeom prst="rect">
            <a:avLst/>
          </a:prstGeom>
        </p:spPr>
      </p:pic>
      <p:sp>
        <p:nvSpPr>
          <p:cNvPr id="2" name="TextBox 1"/>
          <p:cNvSpPr txBox="1"/>
          <p:nvPr/>
        </p:nvSpPr>
        <p:spPr>
          <a:xfrm>
            <a:off x="-15769" y="0"/>
            <a:ext cx="6217786" cy="1015663"/>
          </a:xfrm>
          <a:prstGeom prst="rect">
            <a:avLst/>
          </a:prstGeom>
          <a:solidFill>
            <a:schemeClr val="bg1"/>
          </a:solidFill>
        </p:spPr>
        <p:txBody>
          <a:bodyPr wrap="square" rtlCol="0">
            <a:spAutoFit/>
          </a:bodyPr>
          <a:lstStyle/>
          <a:p>
            <a:r>
              <a:rPr lang="en-GB" sz="6000" dirty="0">
                <a:solidFill>
                  <a:srgbClr val="02165E"/>
                </a:solidFill>
                <a:latin typeface="Passion One" panose="02000506080000020004"/>
              </a:rPr>
              <a:t> </a:t>
            </a:r>
            <a:r>
              <a:rPr lang="en-GB" sz="5400" dirty="0">
                <a:solidFill>
                  <a:srgbClr val="02165E"/>
                </a:solidFill>
                <a:latin typeface="Bloom Speak OT Heavy" panose="00000500000000000000" pitchFamily="50" charset="0"/>
              </a:rPr>
              <a:t>HARBOUR PORPOISE</a:t>
            </a:r>
          </a:p>
        </p:txBody>
      </p:sp>
      <p:sp>
        <p:nvSpPr>
          <p:cNvPr id="4" name="TextBox 3"/>
          <p:cNvSpPr txBox="1"/>
          <p:nvPr/>
        </p:nvSpPr>
        <p:spPr>
          <a:xfrm>
            <a:off x="9048750" y="6477000"/>
            <a:ext cx="3143250" cy="369332"/>
          </a:xfrm>
          <a:prstGeom prst="rect">
            <a:avLst/>
          </a:prstGeom>
          <a:noFill/>
        </p:spPr>
        <p:txBody>
          <a:bodyPr wrap="square" rtlCol="0">
            <a:spAutoFit/>
          </a:bodyPr>
          <a:lstStyle/>
          <a:p>
            <a:r>
              <a:rPr lang="en-GB" dirty="0">
                <a:solidFill>
                  <a:schemeClr val="bg1"/>
                </a:solidFill>
              </a:rPr>
              <a:t>© Graeme Cresswell via MCS</a:t>
            </a:r>
          </a:p>
        </p:txBody>
      </p:sp>
    </p:spTree>
    <p:extLst>
      <p:ext uri="{BB962C8B-B14F-4D97-AF65-F5344CB8AC3E}">
        <p14:creationId xmlns:p14="http://schemas.microsoft.com/office/powerpoint/2010/main" val="1697022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926"/>
          <a:stretch/>
        </p:blipFill>
        <p:spPr>
          <a:xfrm>
            <a:off x="0" y="-1"/>
            <a:ext cx="12192000" cy="6858001"/>
          </a:xfrm>
          <a:prstGeom prst="rect">
            <a:avLst/>
          </a:prstGeom>
        </p:spPr>
      </p:pic>
      <p:sp>
        <p:nvSpPr>
          <p:cNvPr id="2" name="TextBox 1"/>
          <p:cNvSpPr txBox="1"/>
          <p:nvPr/>
        </p:nvSpPr>
        <p:spPr>
          <a:xfrm>
            <a:off x="-15769" y="0"/>
            <a:ext cx="5051595" cy="1015663"/>
          </a:xfrm>
          <a:prstGeom prst="rect">
            <a:avLst/>
          </a:prstGeom>
          <a:solidFill>
            <a:schemeClr val="bg1"/>
          </a:solidFill>
        </p:spPr>
        <p:txBody>
          <a:bodyPr wrap="square" rtlCol="0">
            <a:spAutoFit/>
          </a:bodyPr>
          <a:lstStyle/>
          <a:p>
            <a:r>
              <a:rPr lang="en-GB" sz="6000" dirty="0">
                <a:solidFill>
                  <a:srgbClr val="02165E"/>
                </a:solidFill>
                <a:latin typeface="Passion One" panose="02000506080000020004"/>
              </a:rPr>
              <a:t> </a:t>
            </a:r>
            <a:r>
              <a:rPr lang="en-GB" sz="5400" dirty="0">
                <a:solidFill>
                  <a:srgbClr val="02165E"/>
                </a:solidFill>
                <a:latin typeface="Bloom Speak OT Heavy" panose="00000500000000000000" pitchFamily="50" charset="0"/>
              </a:rPr>
              <a:t>BASKING SHARK</a:t>
            </a:r>
          </a:p>
        </p:txBody>
      </p:sp>
      <p:sp>
        <p:nvSpPr>
          <p:cNvPr id="4" name="TextBox 3"/>
          <p:cNvSpPr txBox="1"/>
          <p:nvPr/>
        </p:nvSpPr>
        <p:spPr>
          <a:xfrm>
            <a:off x="9486900" y="6477000"/>
            <a:ext cx="3143250" cy="369332"/>
          </a:xfrm>
          <a:prstGeom prst="rect">
            <a:avLst/>
          </a:prstGeom>
          <a:noFill/>
        </p:spPr>
        <p:txBody>
          <a:bodyPr wrap="square" rtlCol="0">
            <a:spAutoFit/>
          </a:bodyPr>
          <a:lstStyle/>
          <a:p>
            <a:r>
              <a:rPr lang="en-GB" dirty="0">
                <a:solidFill>
                  <a:schemeClr val="bg1"/>
                </a:solidFill>
              </a:rPr>
              <a:t>© Peter Bardsley via MCS</a:t>
            </a:r>
          </a:p>
        </p:txBody>
      </p:sp>
    </p:spTree>
    <p:extLst>
      <p:ext uri="{BB962C8B-B14F-4D97-AF65-F5344CB8AC3E}">
        <p14:creationId xmlns:p14="http://schemas.microsoft.com/office/powerpoint/2010/main" val="3653306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0" name="TextBox 9"/>
          <p:cNvSpPr txBox="1"/>
          <p:nvPr/>
        </p:nvSpPr>
        <p:spPr>
          <a:xfrm>
            <a:off x="669802" y="706565"/>
            <a:ext cx="11273245" cy="4647426"/>
          </a:xfrm>
          <a:prstGeom prst="rect">
            <a:avLst/>
          </a:prstGeom>
          <a:noFill/>
        </p:spPr>
        <p:txBody>
          <a:bodyPr wrap="square" rtlCol="0">
            <a:spAutoFit/>
          </a:bodyPr>
          <a:lstStyle/>
          <a:p>
            <a:pPr lvl="0"/>
            <a:r>
              <a:rPr lang="en-GB" sz="3200" dirty="0">
                <a:solidFill>
                  <a:srgbClr val="02165E"/>
                </a:solidFill>
                <a:latin typeface="Bloom Speak OT Heavy" panose="00000500000000000000" pitchFamily="50" charset="0"/>
              </a:rPr>
              <a:t>OBJECTIVES</a:t>
            </a:r>
          </a:p>
          <a:p>
            <a:pPr marL="342900" lvl="0" indent="-342900">
              <a:spcAft>
                <a:spcPts val="0"/>
              </a:spcAft>
              <a:buFont typeface="Symbol" panose="05050102010706020507" pitchFamily="18" charset="2"/>
              <a:buChar char=""/>
            </a:pPr>
            <a:endParaRPr lang="en-GB" sz="2400" dirty="0">
              <a:solidFill>
                <a:srgbClr val="02165E"/>
              </a:solidFill>
              <a:latin typeface="Bloom Speak OT" panose="00000500000000000000" pitchFamily="50" charset="0"/>
            </a:endParaRPr>
          </a:p>
          <a:p>
            <a:pPr marL="800100" lvl="1" indent="-342900">
              <a:buFont typeface="Symbol" panose="05050102010706020507" pitchFamily="18" charset="2"/>
              <a:buChar char=""/>
            </a:pPr>
            <a:r>
              <a:rPr lang="en-GB" sz="2400" dirty="0">
                <a:solidFill>
                  <a:srgbClr val="02165E"/>
                </a:solidFill>
                <a:latin typeface="Bloom Speak OT" panose="00000500000000000000" pitchFamily="50" charset="0"/>
              </a:rPr>
              <a:t>Define the terms biome, ecosystem, biodiversity and species.</a:t>
            </a:r>
          </a:p>
          <a:p>
            <a:pPr lvl="1"/>
            <a:endParaRPr lang="en-GB" sz="2400" dirty="0">
              <a:solidFill>
                <a:srgbClr val="02165E"/>
              </a:solidFill>
              <a:latin typeface="Bloom Speak OT" panose="00000500000000000000" pitchFamily="50" charset="0"/>
            </a:endParaRPr>
          </a:p>
          <a:p>
            <a:pPr marL="800100" lvl="1" indent="-342900">
              <a:buFont typeface="Symbol" panose="05050102010706020507" pitchFamily="18" charset="2"/>
              <a:buChar char=""/>
            </a:pPr>
            <a:r>
              <a:rPr lang="en-GB" sz="2400" dirty="0">
                <a:solidFill>
                  <a:srgbClr val="02165E"/>
                </a:solidFill>
                <a:latin typeface="Bloom Speak OT" panose="00000500000000000000" pitchFamily="50" charset="0"/>
              </a:rPr>
              <a:t>Identify key marine habitats found in Wales.</a:t>
            </a:r>
          </a:p>
          <a:p>
            <a:pPr marL="800100" lvl="1" indent="-342900">
              <a:buFont typeface="Symbol" panose="05050102010706020507" pitchFamily="18" charset="2"/>
              <a:buChar char=""/>
            </a:pPr>
            <a:endParaRPr lang="en-GB" sz="2400" dirty="0">
              <a:solidFill>
                <a:srgbClr val="02165E"/>
              </a:solidFill>
              <a:latin typeface="Bloom Speak OT" panose="00000500000000000000" pitchFamily="50" charset="0"/>
            </a:endParaRPr>
          </a:p>
          <a:p>
            <a:pPr marL="800100" lvl="1" indent="-342900">
              <a:buFont typeface="Symbol" panose="05050102010706020507" pitchFamily="18" charset="2"/>
              <a:buChar char=""/>
            </a:pPr>
            <a:r>
              <a:rPr lang="en-GB" sz="2400" dirty="0">
                <a:solidFill>
                  <a:srgbClr val="02165E"/>
                </a:solidFill>
                <a:latin typeface="Bloom Speak OT" panose="00000500000000000000" pitchFamily="50" charset="0"/>
              </a:rPr>
              <a:t>Name at least two marine species found in Wales and be able to explain how they are adapted to their habitat. </a:t>
            </a:r>
          </a:p>
          <a:p>
            <a:pPr marL="800100" lvl="1" indent="-342900">
              <a:buFont typeface="Symbol" panose="05050102010706020507" pitchFamily="18" charset="2"/>
              <a:buChar char=""/>
            </a:pPr>
            <a:endParaRPr lang="en-GB" sz="2400" dirty="0">
              <a:solidFill>
                <a:srgbClr val="02165E"/>
              </a:solidFill>
              <a:latin typeface="Bloom Speak OT" panose="00000500000000000000" pitchFamily="50" charset="0"/>
            </a:endParaRPr>
          </a:p>
          <a:p>
            <a:pPr marL="800100" lvl="1" indent="-342900">
              <a:buFont typeface="Symbol" panose="05050102010706020507" pitchFamily="18" charset="2"/>
              <a:buChar char=""/>
            </a:pPr>
            <a:r>
              <a:rPr lang="en-GB" sz="2400" dirty="0">
                <a:solidFill>
                  <a:srgbClr val="02165E"/>
                </a:solidFill>
                <a:latin typeface="Bloom Speak OT" panose="00000500000000000000" pitchFamily="50" charset="0"/>
              </a:rPr>
              <a:t>Understand how species are connected to form an ecosystem.</a:t>
            </a:r>
            <a:r>
              <a:rPr lang="en-GB" sz="2400" dirty="0">
                <a:solidFill>
                  <a:srgbClr val="00AAC7"/>
                </a:solidFill>
                <a:latin typeface="Bloom Speak OT" panose="00000500000000000000" pitchFamily="50" charset="0"/>
              </a:rPr>
              <a:t>  </a:t>
            </a:r>
          </a:p>
          <a:p>
            <a:pPr marL="457200">
              <a:spcAft>
                <a:spcPts val="0"/>
              </a:spcAft>
            </a:pPr>
            <a:r>
              <a:rPr lang="en-GB" sz="2400" dirty="0">
                <a:solidFill>
                  <a:srgbClr val="00AAC7"/>
                </a:solidFill>
                <a:latin typeface="Bloom Speak OT" panose="00000500000000000000" pitchFamily="50" charset="0"/>
              </a:rPr>
              <a:t> </a:t>
            </a:r>
            <a:endParaRPr lang="en-GB" sz="2400" dirty="0">
              <a:solidFill>
                <a:srgbClr val="00AAC7"/>
              </a:solidFill>
              <a:latin typeface="Bloom Speak OT" panose="00000500000000000000" pitchFamily="50" charset="0"/>
              <a:ea typeface="Calibri" panose="020F0502020204030204" pitchFamily="34" charset="0"/>
              <a:cs typeface="Times New Roman" panose="02020603050405020304" pitchFamily="18" charset="0"/>
            </a:endParaRPr>
          </a:p>
          <a:p>
            <a:endParaRPr lang="en-GB" sz="2400" dirty="0">
              <a:latin typeface="Bloom Speak OT" panose="00000500000000000000" pitchFamily="50" charset="0"/>
            </a:endParaRPr>
          </a:p>
        </p:txBody>
      </p:sp>
    </p:spTree>
    <p:extLst>
      <p:ext uri="{BB962C8B-B14F-4D97-AF65-F5344CB8AC3E}">
        <p14:creationId xmlns:p14="http://schemas.microsoft.com/office/powerpoint/2010/main" val="3912042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8992" b="5584"/>
          <a:stretch/>
        </p:blipFill>
        <p:spPr>
          <a:xfrm>
            <a:off x="-15770" y="11668"/>
            <a:ext cx="12207769" cy="6896100"/>
          </a:xfrm>
          <a:prstGeom prst="rect">
            <a:avLst/>
          </a:prstGeom>
        </p:spPr>
      </p:pic>
      <p:sp>
        <p:nvSpPr>
          <p:cNvPr id="2" name="TextBox 1"/>
          <p:cNvSpPr txBox="1"/>
          <p:nvPr/>
        </p:nvSpPr>
        <p:spPr>
          <a:xfrm>
            <a:off x="-15768" y="0"/>
            <a:ext cx="6469577" cy="923330"/>
          </a:xfrm>
          <a:prstGeom prst="rect">
            <a:avLst/>
          </a:prstGeom>
          <a:solidFill>
            <a:schemeClr val="bg1"/>
          </a:solidFill>
        </p:spPr>
        <p:txBody>
          <a:bodyPr wrap="square" rtlCol="0">
            <a:spAutoFit/>
          </a:bodyPr>
          <a:lstStyle/>
          <a:p>
            <a:r>
              <a:rPr lang="en-GB" sz="5400" dirty="0">
                <a:solidFill>
                  <a:srgbClr val="02165E"/>
                </a:solidFill>
                <a:latin typeface="Bloom Speak OT Heavy" panose="00000500000000000000" pitchFamily="50" charset="0"/>
              </a:rPr>
              <a:t>ATLANTIC GREY SEALS</a:t>
            </a:r>
          </a:p>
        </p:txBody>
      </p:sp>
      <p:sp>
        <p:nvSpPr>
          <p:cNvPr id="4" name="TextBox 3"/>
          <p:cNvSpPr txBox="1"/>
          <p:nvPr/>
        </p:nvSpPr>
        <p:spPr>
          <a:xfrm>
            <a:off x="9486900" y="6477000"/>
            <a:ext cx="3143250" cy="369332"/>
          </a:xfrm>
          <a:prstGeom prst="rect">
            <a:avLst/>
          </a:prstGeom>
          <a:noFill/>
        </p:spPr>
        <p:txBody>
          <a:bodyPr wrap="square" rtlCol="0">
            <a:spAutoFit/>
          </a:bodyPr>
          <a:lstStyle/>
          <a:p>
            <a:r>
              <a:rPr lang="en-GB" dirty="0">
                <a:solidFill>
                  <a:schemeClr val="bg1"/>
                </a:solidFill>
              </a:rPr>
              <a:t>© Mark Kirkland via MCS</a:t>
            </a:r>
          </a:p>
        </p:txBody>
      </p:sp>
    </p:spTree>
    <p:extLst>
      <p:ext uri="{BB962C8B-B14F-4D97-AF65-F5344CB8AC3E}">
        <p14:creationId xmlns:p14="http://schemas.microsoft.com/office/powerpoint/2010/main" val="354885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5224"/>
          <a:stretch/>
        </p:blipFill>
        <p:spPr>
          <a:xfrm>
            <a:off x="0" y="-19050"/>
            <a:ext cx="12192000" cy="6877050"/>
          </a:xfrm>
          <a:prstGeom prst="rect">
            <a:avLst/>
          </a:prstGeom>
        </p:spPr>
      </p:pic>
      <p:sp>
        <p:nvSpPr>
          <p:cNvPr id="2" name="TextBox 1"/>
          <p:cNvSpPr txBox="1"/>
          <p:nvPr/>
        </p:nvSpPr>
        <p:spPr>
          <a:xfrm>
            <a:off x="-15769" y="0"/>
            <a:ext cx="7132186" cy="1015663"/>
          </a:xfrm>
          <a:prstGeom prst="rect">
            <a:avLst/>
          </a:prstGeom>
          <a:solidFill>
            <a:schemeClr val="bg1"/>
          </a:solidFill>
        </p:spPr>
        <p:txBody>
          <a:bodyPr wrap="square" rtlCol="0">
            <a:spAutoFit/>
          </a:bodyPr>
          <a:lstStyle/>
          <a:p>
            <a:r>
              <a:rPr lang="en-GB" sz="6000" dirty="0">
                <a:solidFill>
                  <a:srgbClr val="02165E"/>
                </a:solidFill>
                <a:latin typeface="Passion One" panose="02000506080000020004"/>
              </a:rPr>
              <a:t> </a:t>
            </a:r>
            <a:r>
              <a:rPr lang="en-GB" sz="5400" dirty="0">
                <a:solidFill>
                  <a:srgbClr val="02165E"/>
                </a:solidFill>
                <a:latin typeface="Bloom Speak OT Heavy" panose="00000500000000000000" pitchFamily="50" charset="0"/>
              </a:rPr>
              <a:t>LEATHERBACK TURTLES</a:t>
            </a:r>
          </a:p>
        </p:txBody>
      </p:sp>
      <p:sp>
        <p:nvSpPr>
          <p:cNvPr id="6" name="TextBox 5"/>
          <p:cNvSpPr txBox="1"/>
          <p:nvPr/>
        </p:nvSpPr>
        <p:spPr>
          <a:xfrm>
            <a:off x="8763000" y="6477000"/>
            <a:ext cx="3714750" cy="369332"/>
          </a:xfrm>
          <a:prstGeom prst="rect">
            <a:avLst/>
          </a:prstGeom>
          <a:noFill/>
        </p:spPr>
        <p:txBody>
          <a:bodyPr wrap="square" rtlCol="0">
            <a:spAutoFit/>
          </a:bodyPr>
          <a:lstStyle/>
          <a:p>
            <a:r>
              <a:rPr lang="en-GB" dirty="0">
                <a:solidFill>
                  <a:schemeClr val="bg1"/>
                </a:solidFill>
              </a:rPr>
              <a:t>© William Farah via Shutterstock</a:t>
            </a:r>
          </a:p>
        </p:txBody>
      </p:sp>
    </p:spTree>
    <p:extLst>
      <p:ext uri="{BB962C8B-B14F-4D97-AF65-F5344CB8AC3E}">
        <p14:creationId xmlns:p14="http://schemas.microsoft.com/office/powerpoint/2010/main" val="3144432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9" y="0"/>
            <a:ext cx="10828587" cy="6858000"/>
          </a:xfrm>
          <a:prstGeom prst="rect">
            <a:avLst/>
          </a:prstGeom>
        </p:spPr>
      </p:pic>
      <p:sp>
        <p:nvSpPr>
          <p:cNvPr id="2" name="TextBox 1"/>
          <p:cNvSpPr txBox="1"/>
          <p:nvPr/>
        </p:nvSpPr>
        <p:spPr>
          <a:xfrm>
            <a:off x="1" y="0"/>
            <a:ext cx="6096000" cy="1015663"/>
          </a:xfrm>
          <a:prstGeom prst="rect">
            <a:avLst/>
          </a:prstGeom>
          <a:solidFill>
            <a:schemeClr val="bg1"/>
          </a:solidFill>
        </p:spPr>
        <p:txBody>
          <a:bodyPr wrap="square" rtlCol="0">
            <a:spAutoFit/>
          </a:bodyPr>
          <a:lstStyle/>
          <a:p>
            <a:r>
              <a:rPr lang="en-GB" sz="6000" dirty="0">
                <a:solidFill>
                  <a:srgbClr val="02165E"/>
                </a:solidFill>
                <a:latin typeface="Passion One" panose="02000506080000020004"/>
              </a:rPr>
              <a:t> </a:t>
            </a:r>
            <a:r>
              <a:rPr lang="en-GB" sz="5400" dirty="0">
                <a:solidFill>
                  <a:srgbClr val="02165E"/>
                </a:solidFill>
                <a:latin typeface="Bloom Speak OT Heavy" panose="00000500000000000000" pitchFamily="50" charset="0"/>
              </a:rPr>
              <a:t>MANX SHEARWATER</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778" r="32222"/>
          <a:stretch/>
        </p:blipFill>
        <p:spPr>
          <a:xfrm>
            <a:off x="8591550" y="0"/>
            <a:ext cx="3600450" cy="6858000"/>
          </a:xfrm>
          <a:prstGeom prst="rect">
            <a:avLst/>
          </a:prstGeom>
        </p:spPr>
      </p:pic>
      <p:sp>
        <p:nvSpPr>
          <p:cNvPr id="5" name="TextBox 4"/>
          <p:cNvSpPr txBox="1"/>
          <p:nvPr/>
        </p:nvSpPr>
        <p:spPr>
          <a:xfrm>
            <a:off x="9867900" y="6477000"/>
            <a:ext cx="2609850" cy="369332"/>
          </a:xfrm>
          <a:prstGeom prst="rect">
            <a:avLst/>
          </a:prstGeom>
          <a:noFill/>
        </p:spPr>
        <p:txBody>
          <a:bodyPr wrap="square" rtlCol="0">
            <a:spAutoFit/>
          </a:bodyPr>
          <a:lstStyle/>
          <a:p>
            <a:r>
              <a:rPr lang="en-GB" dirty="0">
                <a:solidFill>
                  <a:schemeClr val="bg1"/>
                </a:solidFill>
              </a:rPr>
              <a:t>©  Joe Pender via MCS</a:t>
            </a:r>
          </a:p>
        </p:txBody>
      </p:sp>
      <p:sp>
        <p:nvSpPr>
          <p:cNvPr id="6" name="TextBox 5"/>
          <p:cNvSpPr txBox="1"/>
          <p:nvPr/>
        </p:nvSpPr>
        <p:spPr>
          <a:xfrm>
            <a:off x="6153149" y="6477000"/>
            <a:ext cx="2364143" cy="369332"/>
          </a:xfrm>
          <a:prstGeom prst="rect">
            <a:avLst/>
          </a:prstGeom>
          <a:noFill/>
        </p:spPr>
        <p:txBody>
          <a:bodyPr wrap="square" rtlCol="0">
            <a:spAutoFit/>
          </a:bodyPr>
          <a:lstStyle/>
          <a:p>
            <a:r>
              <a:rPr lang="en-GB" dirty="0">
                <a:solidFill>
                  <a:schemeClr val="bg1"/>
                </a:solidFill>
              </a:rPr>
              <a:t>©  Dave Boyle via MCS</a:t>
            </a:r>
          </a:p>
        </p:txBody>
      </p:sp>
    </p:spTree>
    <p:extLst>
      <p:ext uri="{BB962C8B-B14F-4D97-AF65-F5344CB8AC3E}">
        <p14:creationId xmlns:p14="http://schemas.microsoft.com/office/powerpoint/2010/main" val="3303515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0730" b="8059"/>
          <a:stretch/>
        </p:blipFill>
        <p:spPr>
          <a:xfrm>
            <a:off x="1443581" y="0"/>
            <a:ext cx="10748419" cy="6858000"/>
          </a:xfrm>
          <a:prstGeom prst="rect">
            <a:avLst/>
          </a:prstGeom>
        </p:spPr>
      </p:pic>
      <p:sp>
        <p:nvSpPr>
          <p:cNvPr id="2" name="TextBox 1"/>
          <p:cNvSpPr txBox="1"/>
          <p:nvPr/>
        </p:nvSpPr>
        <p:spPr>
          <a:xfrm>
            <a:off x="12541" y="0"/>
            <a:ext cx="2545130" cy="1015663"/>
          </a:xfrm>
          <a:prstGeom prst="rect">
            <a:avLst/>
          </a:prstGeom>
          <a:solidFill>
            <a:schemeClr val="bg1"/>
          </a:solidFill>
        </p:spPr>
        <p:txBody>
          <a:bodyPr wrap="square" rtlCol="0">
            <a:spAutoFit/>
          </a:bodyPr>
          <a:lstStyle/>
          <a:p>
            <a:r>
              <a:rPr lang="en-GB" sz="5400" dirty="0">
                <a:solidFill>
                  <a:srgbClr val="02165E"/>
                </a:solidFill>
                <a:latin typeface="Bloom Speak OT Heavy" panose="00000500000000000000" pitchFamily="50" charset="0"/>
              </a:rPr>
              <a:t>PUFFINS</a:t>
            </a:r>
            <a:r>
              <a:rPr lang="en-GB" sz="6000" dirty="0">
                <a:solidFill>
                  <a:srgbClr val="02165E"/>
                </a:solidFill>
                <a:latin typeface="Passion One" panose="02000506080000020004"/>
              </a:rPr>
              <a:t> </a:t>
            </a:r>
          </a:p>
        </p:txBody>
      </p:sp>
      <p:sp>
        <p:nvSpPr>
          <p:cNvPr id="5" name="TextBox 4"/>
          <p:cNvSpPr txBox="1"/>
          <p:nvPr/>
        </p:nvSpPr>
        <p:spPr>
          <a:xfrm>
            <a:off x="8991600" y="6534150"/>
            <a:ext cx="3714750" cy="369332"/>
          </a:xfrm>
          <a:prstGeom prst="rect">
            <a:avLst/>
          </a:prstGeom>
          <a:noFill/>
        </p:spPr>
        <p:txBody>
          <a:bodyPr wrap="square" rtlCol="0">
            <a:spAutoFit/>
          </a:bodyPr>
          <a:lstStyle/>
          <a:p>
            <a:r>
              <a:rPr lang="en-GB" dirty="0">
                <a:solidFill>
                  <a:schemeClr val="bg1"/>
                </a:solidFill>
              </a:rPr>
              <a:t>© JHS Archer-Thomson via MCS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349" r="27852"/>
          <a:stretch/>
        </p:blipFill>
        <p:spPr>
          <a:xfrm>
            <a:off x="-15769" y="970181"/>
            <a:ext cx="3695701" cy="5887819"/>
          </a:xfrm>
          <a:prstGeom prst="rect">
            <a:avLst/>
          </a:prstGeom>
        </p:spPr>
      </p:pic>
    </p:spTree>
    <p:extLst>
      <p:ext uri="{BB962C8B-B14F-4D97-AF65-F5344CB8AC3E}">
        <p14:creationId xmlns:p14="http://schemas.microsoft.com/office/powerpoint/2010/main" val="1975797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862" r="1027"/>
          <a:stretch/>
        </p:blipFill>
        <p:spPr>
          <a:xfrm>
            <a:off x="0" y="0"/>
            <a:ext cx="12192000" cy="6858000"/>
          </a:xfrm>
          <a:prstGeom prst="rect">
            <a:avLst/>
          </a:prstGeom>
        </p:spPr>
      </p:pic>
      <p:sp>
        <p:nvSpPr>
          <p:cNvPr id="2" name="TextBox 1"/>
          <p:cNvSpPr txBox="1"/>
          <p:nvPr/>
        </p:nvSpPr>
        <p:spPr>
          <a:xfrm>
            <a:off x="-15769" y="0"/>
            <a:ext cx="4693786" cy="1015663"/>
          </a:xfrm>
          <a:prstGeom prst="rect">
            <a:avLst/>
          </a:prstGeom>
          <a:solidFill>
            <a:schemeClr val="bg1"/>
          </a:solidFill>
        </p:spPr>
        <p:txBody>
          <a:bodyPr wrap="square" rtlCol="0">
            <a:spAutoFit/>
          </a:bodyPr>
          <a:lstStyle/>
          <a:p>
            <a:r>
              <a:rPr lang="en-GB" sz="6000" dirty="0">
                <a:solidFill>
                  <a:srgbClr val="02165E"/>
                </a:solidFill>
                <a:latin typeface="Passion One" panose="02000506080000020004"/>
              </a:rPr>
              <a:t> </a:t>
            </a:r>
            <a:r>
              <a:rPr lang="en-GB" sz="5400" dirty="0">
                <a:solidFill>
                  <a:srgbClr val="02165E"/>
                </a:solidFill>
                <a:latin typeface="Bloom Speak OT Heavy" panose="00000500000000000000" pitchFamily="50" charset="0"/>
              </a:rPr>
              <a:t>ANGEL SHARKS</a:t>
            </a:r>
          </a:p>
        </p:txBody>
      </p:sp>
    </p:spTree>
    <p:extLst>
      <p:ext uri="{BB962C8B-B14F-4D97-AF65-F5344CB8AC3E}">
        <p14:creationId xmlns:p14="http://schemas.microsoft.com/office/powerpoint/2010/main" val="1931975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69" y="0"/>
            <a:ext cx="3825769" cy="1015663"/>
          </a:xfrm>
          <a:prstGeom prst="rect">
            <a:avLst/>
          </a:prstGeom>
          <a:solidFill>
            <a:schemeClr val="bg1"/>
          </a:solidFill>
        </p:spPr>
        <p:txBody>
          <a:bodyPr wrap="square" rtlCol="0">
            <a:spAutoFit/>
          </a:bodyPr>
          <a:lstStyle/>
          <a:p>
            <a:r>
              <a:rPr lang="en-GB" sz="6000" dirty="0">
                <a:solidFill>
                  <a:srgbClr val="02165E"/>
                </a:solidFill>
                <a:latin typeface="Passion One" panose="02000506080000020004"/>
              </a:rPr>
              <a:t> ANGEL SHARKS</a:t>
            </a:r>
          </a:p>
        </p:txBody>
      </p:sp>
      <p:pic>
        <p:nvPicPr>
          <p:cNvPr id="3" name="Picture 2"/>
          <p:cNvPicPr>
            <a:picLocks noChangeAspect="1"/>
          </p:cNvPicPr>
          <p:nvPr/>
        </p:nvPicPr>
        <p:blipFill rotWithShape="1">
          <a:blip r:embed="rId3"/>
          <a:srcRect l="10789" t="11852" r="12532" b="11667"/>
          <a:stretch/>
        </p:blipFill>
        <p:spPr>
          <a:xfrm>
            <a:off x="0" y="0"/>
            <a:ext cx="12268200" cy="6883022"/>
          </a:xfrm>
          <a:prstGeom prst="rect">
            <a:avLst/>
          </a:prstGeom>
        </p:spPr>
      </p:pic>
    </p:spTree>
    <p:extLst>
      <p:ext uri="{BB962C8B-B14F-4D97-AF65-F5344CB8AC3E}">
        <p14:creationId xmlns:p14="http://schemas.microsoft.com/office/powerpoint/2010/main" val="1562197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2420766" cy="1846659"/>
          </a:xfrm>
          <a:prstGeom prst="rect">
            <a:avLst/>
          </a:prstGeom>
          <a:solidFill>
            <a:schemeClr val="bg1"/>
          </a:solidFill>
        </p:spPr>
        <p:txBody>
          <a:bodyPr wrap="square" rtlCol="0">
            <a:spAutoFit/>
          </a:bodyPr>
          <a:lstStyle/>
          <a:p>
            <a:pPr algn="ctr"/>
            <a:r>
              <a:rPr lang="en-GB" sz="6000" dirty="0">
                <a:solidFill>
                  <a:srgbClr val="02165E"/>
                </a:solidFill>
                <a:latin typeface="Passion One" panose="02000506080000020004"/>
              </a:rPr>
              <a:t> </a:t>
            </a:r>
            <a:r>
              <a:rPr lang="en-GB" sz="5400" dirty="0">
                <a:solidFill>
                  <a:srgbClr val="02165E"/>
                </a:solidFill>
                <a:latin typeface="Bloom Speak OT Heavy" panose="00000500000000000000" pitchFamily="50" charset="0"/>
              </a:rPr>
              <a:t>FOOD WEBS</a:t>
            </a:r>
          </a:p>
        </p:txBody>
      </p:sp>
      <p:sp>
        <p:nvSpPr>
          <p:cNvPr id="5" name="Rectangle 4"/>
          <p:cNvSpPr/>
          <p:nvPr/>
        </p:nvSpPr>
        <p:spPr>
          <a:xfrm>
            <a:off x="628650" y="5486400"/>
            <a:ext cx="3181350" cy="100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rotWithShape="1">
          <a:blip r:embed="rId3"/>
          <a:srcRect l="19948" t="16667" r="19167" b="5370"/>
          <a:stretch/>
        </p:blipFill>
        <p:spPr>
          <a:xfrm>
            <a:off x="2367418" y="0"/>
            <a:ext cx="9824581" cy="6858000"/>
          </a:xfrm>
          <a:prstGeom prst="rect">
            <a:avLst/>
          </a:prstGeom>
        </p:spPr>
      </p:pic>
    </p:spTree>
    <p:extLst>
      <p:ext uri="{BB962C8B-B14F-4D97-AF65-F5344CB8AC3E}">
        <p14:creationId xmlns:p14="http://schemas.microsoft.com/office/powerpoint/2010/main" val="2999665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84AE0-9A23-044D-A9A8-821BE5A54AAD}"/>
              </a:ext>
            </a:extLst>
          </p:cNvPr>
          <p:cNvSpPr txBox="1">
            <a:spLocks/>
          </p:cNvSpPr>
          <p:nvPr/>
        </p:nvSpPr>
        <p:spPr>
          <a:xfrm>
            <a:off x="1404731" y="1041400"/>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9600" dirty="0">
                <a:solidFill>
                  <a:schemeClr val="bg1"/>
                </a:solidFill>
                <a:latin typeface="Bloom Speak OT Heavy" panose="00000500000000000000" pitchFamily="50" charset="0"/>
              </a:rPr>
              <a:t>#BeTheWave </a:t>
            </a:r>
            <a:endParaRPr lang="en-US" sz="9600" dirty="0">
              <a:solidFill>
                <a:schemeClr val="bg1"/>
              </a:solidFill>
              <a:latin typeface="Bloom Speak OT Heavy" panose="00000500000000000000" pitchFamily="50" charset="0"/>
            </a:endParaRPr>
          </a:p>
        </p:txBody>
      </p:sp>
      <p:pic>
        <p:nvPicPr>
          <p:cNvPr id="7" name="Picture 8" descr="A picture containing chart&#10;&#10;Description automatically generated">
            <a:extLst>
              <a:ext uri="{FF2B5EF4-FFF2-40B4-BE49-F238E27FC236}">
                <a16:creationId xmlns:a16="http://schemas.microsoft.com/office/drawing/2014/main" id="{B4064E89-DDDF-4218-92C1-66D7DE538B00}"/>
              </a:ext>
            </a:extLst>
          </p:cNvPr>
          <p:cNvPicPr>
            <a:picLocks noChangeAspect="1"/>
          </p:cNvPicPr>
          <p:nvPr/>
        </p:nvPicPr>
        <p:blipFill>
          <a:blip r:embed="rId2"/>
          <a:stretch>
            <a:fillRect/>
          </a:stretch>
        </p:blipFill>
        <p:spPr>
          <a:xfrm>
            <a:off x="6192644" y="5230961"/>
            <a:ext cx="5995639" cy="1367662"/>
          </a:xfrm>
          <a:prstGeom prst="rect">
            <a:avLst/>
          </a:prstGeom>
        </p:spPr>
      </p:pic>
    </p:spTree>
    <p:extLst>
      <p:ext uri="{BB962C8B-B14F-4D97-AF65-F5344CB8AC3E}">
        <p14:creationId xmlns:p14="http://schemas.microsoft.com/office/powerpoint/2010/main" val="1599768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9351449" y="238621"/>
            <a:ext cx="3090391" cy="584775"/>
          </a:xfrm>
          <a:prstGeom prst="rect">
            <a:avLst/>
          </a:prstGeom>
          <a:noFill/>
        </p:spPr>
        <p:txBody>
          <a:bodyPr wrap="square" rtlCol="0">
            <a:spAutoFit/>
          </a:bodyPr>
          <a:lstStyle/>
          <a:p>
            <a:r>
              <a:rPr lang="en-GB" sz="3200" dirty="0">
                <a:solidFill>
                  <a:srgbClr val="02165E"/>
                </a:solidFill>
                <a:latin typeface="Bloom Speak OT Heavy" panose="00000500000000000000" pitchFamily="50" charset="0"/>
              </a:rPr>
              <a:t>#BeTheWave</a:t>
            </a:r>
          </a:p>
        </p:txBody>
      </p:sp>
      <p:pic>
        <p:nvPicPr>
          <p:cNvPr id="2" name="Picture 2" descr="Icon&#10;&#10;Description automatically generated">
            <a:extLst>
              <a:ext uri="{FF2B5EF4-FFF2-40B4-BE49-F238E27FC236}">
                <a16:creationId xmlns:a16="http://schemas.microsoft.com/office/drawing/2014/main" id="{E3604A03-38C5-4F39-87CA-92BBB1822C2E}"/>
              </a:ext>
            </a:extLst>
          </p:cNvPr>
          <p:cNvPicPr>
            <a:picLocks noChangeAspect="1"/>
          </p:cNvPicPr>
          <p:nvPr/>
        </p:nvPicPr>
        <p:blipFill>
          <a:blip r:embed="rId3"/>
          <a:stretch>
            <a:fillRect/>
          </a:stretch>
        </p:blipFill>
        <p:spPr>
          <a:xfrm>
            <a:off x="10236302" y="883060"/>
            <a:ext cx="666750" cy="495300"/>
          </a:xfrm>
          <a:prstGeom prst="rect">
            <a:avLst/>
          </a:prstGeom>
        </p:spPr>
      </p:pic>
      <p:sp>
        <p:nvSpPr>
          <p:cNvPr id="6" name="TextBox 5">
            <a:extLst>
              <a:ext uri="{FF2B5EF4-FFF2-40B4-BE49-F238E27FC236}">
                <a16:creationId xmlns:a16="http://schemas.microsoft.com/office/drawing/2014/main" id="{464E70A0-9960-4344-A211-37F05A8F4E70}"/>
              </a:ext>
            </a:extLst>
          </p:cNvPr>
          <p:cNvSpPr txBox="1"/>
          <p:nvPr/>
        </p:nvSpPr>
        <p:spPr>
          <a:xfrm>
            <a:off x="603068" y="1161261"/>
            <a:ext cx="10985863" cy="4001095"/>
          </a:xfrm>
          <a:prstGeom prst="rect">
            <a:avLst/>
          </a:prstGeom>
          <a:noFill/>
        </p:spPr>
        <p:txBody>
          <a:bodyPr wrap="square" rtlCol="0">
            <a:spAutoFit/>
          </a:bodyPr>
          <a:lstStyle/>
          <a:p>
            <a:r>
              <a:rPr lang="en-GB" b="1" dirty="0">
                <a:solidFill>
                  <a:srgbClr val="02165E"/>
                </a:solidFill>
                <a:latin typeface="Bloom Speak OT Heavy" panose="00000500000000000000" pitchFamily="50" charset="0"/>
              </a:rPr>
              <a:t>SCHOOL</a:t>
            </a:r>
          </a:p>
          <a:p>
            <a:endParaRPr lang="en-GB" b="1" dirty="0">
              <a:solidFill>
                <a:srgbClr val="02165E"/>
              </a:solidFill>
              <a:latin typeface="Bloom Speak OT Heavy" panose="00000500000000000000" pitchFamily="50" charset="0"/>
            </a:endParaRPr>
          </a:p>
          <a:p>
            <a:pPr marL="285750" indent="-285750">
              <a:buFont typeface="Arial" panose="020B0604020202020204" pitchFamily="34" charset="0"/>
              <a:buChar char="•"/>
            </a:pPr>
            <a:r>
              <a:rPr lang="en-GB" sz="2000" dirty="0">
                <a:solidFill>
                  <a:srgbClr val="02165E"/>
                </a:solidFill>
                <a:latin typeface="Bloom Speak OT" panose="00000500000000000000" pitchFamily="50" charset="0"/>
              </a:rPr>
              <a:t>Improve ocean literacy within your school by introducing ocean topics into PSHE, geography, science, history, art, design technology, English and drama.</a:t>
            </a:r>
          </a:p>
          <a:p>
            <a:pPr marL="28575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indent="-285750">
              <a:buFont typeface="Arial" panose="020B0604020202020204" pitchFamily="34" charset="0"/>
              <a:buChar char="•"/>
            </a:pPr>
            <a:r>
              <a:rPr lang="en-GB" sz="2000" dirty="0">
                <a:solidFill>
                  <a:srgbClr val="02165E"/>
                </a:solidFill>
                <a:latin typeface="Bloom Speak OT" panose="00000500000000000000" pitchFamily="50" charset="0"/>
              </a:rPr>
              <a:t>Does your school have a green/eco club? It is a great way to help students learn more about our incredible natural environment including diversity within your school grounds and further afield. Your group could dedicate a term to explore the underwater world in Wales. </a:t>
            </a:r>
          </a:p>
          <a:p>
            <a:pPr marL="28575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indent="-285750">
              <a:buFont typeface="Arial" panose="020B0604020202020204" pitchFamily="34" charset="0"/>
              <a:buChar char="•"/>
            </a:pPr>
            <a:r>
              <a:rPr lang="en-GB" sz="2000" dirty="0">
                <a:solidFill>
                  <a:srgbClr val="02165E"/>
                </a:solidFill>
                <a:latin typeface="Bloom Speak OT" panose="00000500000000000000" pitchFamily="50" charset="0"/>
              </a:rPr>
              <a:t>If your school is near the coast why not take your students out for a day trip to the beach. This could be linked to the curriculum or as part of an experience day. If you want a helping hand the Marine Conservation Society offer free seashore safaris for school groups.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306668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9351449" y="238621"/>
            <a:ext cx="3090391" cy="584775"/>
          </a:xfrm>
          <a:prstGeom prst="rect">
            <a:avLst/>
          </a:prstGeom>
          <a:noFill/>
        </p:spPr>
        <p:txBody>
          <a:bodyPr wrap="square" rtlCol="0">
            <a:spAutoFit/>
          </a:bodyPr>
          <a:lstStyle/>
          <a:p>
            <a:r>
              <a:rPr lang="en-GB" sz="3200" dirty="0">
                <a:solidFill>
                  <a:srgbClr val="02165E"/>
                </a:solidFill>
                <a:latin typeface="Bloom Speak OT Heavy" panose="00000500000000000000" pitchFamily="50" charset="0"/>
              </a:rPr>
              <a:t>#BeTheWave</a:t>
            </a:r>
          </a:p>
        </p:txBody>
      </p:sp>
      <p:pic>
        <p:nvPicPr>
          <p:cNvPr id="2" name="Picture 2" descr="Icon&#10;&#10;Description automatically generated">
            <a:extLst>
              <a:ext uri="{FF2B5EF4-FFF2-40B4-BE49-F238E27FC236}">
                <a16:creationId xmlns:a16="http://schemas.microsoft.com/office/drawing/2014/main" id="{E3604A03-38C5-4F39-87CA-92BBB1822C2E}"/>
              </a:ext>
            </a:extLst>
          </p:cNvPr>
          <p:cNvPicPr>
            <a:picLocks noChangeAspect="1"/>
          </p:cNvPicPr>
          <p:nvPr/>
        </p:nvPicPr>
        <p:blipFill>
          <a:blip r:embed="rId3"/>
          <a:stretch>
            <a:fillRect/>
          </a:stretch>
        </p:blipFill>
        <p:spPr>
          <a:xfrm>
            <a:off x="10236302" y="883060"/>
            <a:ext cx="666750" cy="495300"/>
          </a:xfrm>
          <a:prstGeom prst="rect">
            <a:avLst/>
          </a:prstGeom>
        </p:spPr>
      </p:pic>
      <p:sp>
        <p:nvSpPr>
          <p:cNvPr id="6" name="TextBox 5">
            <a:extLst>
              <a:ext uri="{FF2B5EF4-FFF2-40B4-BE49-F238E27FC236}">
                <a16:creationId xmlns:a16="http://schemas.microsoft.com/office/drawing/2014/main" id="{195909D2-04C5-4F3D-86B3-F89CDBBFD80C}"/>
              </a:ext>
            </a:extLst>
          </p:cNvPr>
          <p:cNvSpPr txBox="1"/>
          <p:nvPr/>
        </p:nvSpPr>
        <p:spPr>
          <a:xfrm>
            <a:off x="325678" y="1197105"/>
            <a:ext cx="11574048" cy="4924425"/>
          </a:xfrm>
          <a:prstGeom prst="rect">
            <a:avLst/>
          </a:prstGeom>
          <a:noFill/>
        </p:spPr>
        <p:txBody>
          <a:bodyPr wrap="square" rtlCol="0">
            <a:spAutoFit/>
          </a:bodyPr>
          <a:lstStyle/>
          <a:p>
            <a:r>
              <a:rPr lang="en-GB" b="1" dirty="0">
                <a:solidFill>
                  <a:srgbClr val="02165E"/>
                </a:solidFill>
                <a:latin typeface="Bloom Speak OT Heavy" panose="00000500000000000000" pitchFamily="50" charset="0"/>
              </a:rPr>
              <a:t>INDIVIDUAL</a:t>
            </a:r>
          </a:p>
          <a:p>
            <a:pPr marL="285750" lvl="0" indent="-285750">
              <a:buFont typeface="Arial" panose="020B0604020202020204" pitchFamily="34" charset="0"/>
              <a:buChar char="•"/>
            </a:pPr>
            <a:r>
              <a:rPr lang="en-GB" sz="2000" dirty="0">
                <a:solidFill>
                  <a:srgbClr val="02165E"/>
                </a:solidFill>
                <a:latin typeface="Bloom Speak OT" panose="00000500000000000000" pitchFamily="50" charset="0"/>
              </a:rPr>
              <a:t>Inspire your friends and family by sharing with them what you’ve learnt about the incredible diversity of habitats and species in coastal waters around Wales. </a:t>
            </a:r>
          </a:p>
          <a:p>
            <a:pPr marL="285750" lvl="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lvl="0" indent="-285750">
              <a:buFont typeface="Arial" panose="020B0604020202020204" pitchFamily="34" charset="0"/>
              <a:buChar char="•"/>
            </a:pPr>
            <a:r>
              <a:rPr lang="en-GB" sz="2000" dirty="0">
                <a:solidFill>
                  <a:srgbClr val="02165E"/>
                </a:solidFill>
                <a:latin typeface="Bloom Speak OT" panose="00000500000000000000" pitchFamily="50" charset="0"/>
              </a:rPr>
              <a:t>The sea and coastline around Wales is fantastic. The best way to learn more about it and to stay inspired is to get out there and enjoy it.</a:t>
            </a:r>
          </a:p>
          <a:p>
            <a:pPr marL="285750" lvl="0" indent="-285750">
              <a:buFont typeface="Arial" panose="020B0604020202020204" pitchFamily="34" charset="0"/>
              <a:buChar char="•"/>
            </a:pPr>
            <a:endParaRPr lang="en-GB" sz="2000" dirty="0">
              <a:solidFill>
                <a:srgbClr val="02165E"/>
              </a:solidFill>
              <a:latin typeface="Bloom Speak OT" panose="00000500000000000000" pitchFamily="50" charset="0"/>
            </a:endParaRPr>
          </a:p>
          <a:p>
            <a:pPr marL="285750" lvl="0" indent="-285750">
              <a:buFont typeface="Arial" panose="020B0604020202020204" pitchFamily="34" charset="0"/>
              <a:buChar char="•"/>
            </a:pPr>
            <a:r>
              <a:rPr lang="en-GB" sz="2000" dirty="0">
                <a:solidFill>
                  <a:srgbClr val="02165E"/>
                </a:solidFill>
                <a:latin typeface="Bloom Speak OT" panose="00000500000000000000" pitchFamily="50" charset="0"/>
              </a:rPr>
              <a:t>If you live near the coast there are several citizen science projects you can get involved with to help record the diversity on the coast and increase our scientific knowledge.</a:t>
            </a:r>
          </a:p>
          <a:p>
            <a:pPr marL="742950" lvl="1" indent="-285750">
              <a:buFont typeface="Arial" panose="020B0604020202020204" pitchFamily="34" charset="0"/>
              <a:buChar char="•"/>
            </a:pPr>
            <a:r>
              <a:rPr lang="en-GB" sz="2000" dirty="0">
                <a:solidFill>
                  <a:srgbClr val="02165E"/>
                </a:solidFill>
                <a:latin typeface="Bloom Speak OT" panose="00000500000000000000" pitchFamily="50" charset="0"/>
              </a:rPr>
              <a:t>Record seaweed diversity on the shore to help us understand how this is changing overtime:</a:t>
            </a:r>
          </a:p>
          <a:p>
            <a:r>
              <a:rPr lang="en-GB" sz="2000" dirty="0">
                <a:solidFill>
                  <a:srgbClr val="02165E"/>
                </a:solidFill>
                <a:latin typeface="Bloom Speak OT" panose="00000500000000000000" pitchFamily="50" charset="0"/>
              </a:rPr>
              <a:t>              </a:t>
            </a:r>
            <a:r>
              <a:rPr lang="en-GB" sz="2000" u="sng" dirty="0">
                <a:solidFill>
                  <a:srgbClr val="02165E"/>
                </a:solidFill>
                <a:latin typeface="Bloom Speak OT" panose="00000500000000000000" pitchFamily="50" charset="0"/>
                <a:hlinkClick r:id="rId4"/>
              </a:rPr>
              <a:t>https://www.mcsuk.org/what-you-can-do/volunteering/big-seaweed-search/</a:t>
            </a:r>
            <a:endParaRPr lang="en-GB" sz="2000" dirty="0">
              <a:solidFill>
                <a:srgbClr val="02165E"/>
              </a:solidFill>
              <a:latin typeface="Bloom Speak OT" panose="00000500000000000000" pitchFamily="50" charset="0"/>
            </a:endParaRPr>
          </a:p>
          <a:p>
            <a:pPr marL="742950" lvl="1" indent="-285750">
              <a:buFont typeface="Arial" panose="020B0604020202020204" pitchFamily="34" charset="0"/>
              <a:buChar char="•"/>
            </a:pPr>
            <a:r>
              <a:rPr lang="en-GB" sz="2000" dirty="0">
                <a:solidFill>
                  <a:srgbClr val="02165E"/>
                </a:solidFill>
                <a:latin typeface="Bloom Speak OT" panose="00000500000000000000" pitchFamily="50" charset="0"/>
              </a:rPr>
              <a:t>Report any sightings of jellyfish and turtles:  </a:t>
            </a:r>
            <a:r>
              <a:rPr lang="en-GB" sz="2000" u="sng" dirty="0">
                <a:solidFill>
                  <a:srgbClr val="02165E"/>
                </a:solidFill>
                <a:latin typeface="Bloom Speak OT" panose="00000500000000000000" pitchFamily="50" charset="0"/>
                <a:hlinkClick r:id="rId5"/>
              </a:rPr>
              <a:t>https://www.mcsuk.org/sightings/</a:t>
            </a:r>
            <a:endParaRPr lang="en-GB" sz="2000" dirty="0">
              <a:solidFill>
                <a:srgbClr val="02165E"/>
              </a:solidFill>
              <a:latin typeface="Bloom Speak OT" panose="00000500000000000000" pitchFamily="50" charset="0"/>
            </a:endParaRPr>
          </a:p>
          <a:p>
            <a:pPr marL="742950" lvl="1" indent="-285750">
              <a:buFont typeface="Arial" panose="020B0604020202020204" pitchFamily="34" charset="0"/>
              <a:buChar char="•"/>
            </a:pPr>
            <a:r>
              <a:rPr lang="en-GB" sz="2000" dirty="0">
                <a:solidFill>
                  <a:srgbClr val="02165E"/>
                </a:solidFill>
                <a:latin typeface="Bloom Speak OT" panose="00000500000000000000" pitchFamily="50" charset="0"/>
              </a:rPr>
              <a:t>Record quantity and variety of shark egg cases: </a:t>
            </a:r>
            <a:r>
              <a:rPr lang="en-GB" sz="2000" u="sng" dirty="0">
                <a:solidFill>
                  <a:srgbClr val="02165E"/>
                </a:solidFill>
                <a:latin typeface="Bloom Speak OT" panose="00000500000000000000" pitchFamily="50" charset="0"/>
                <a:hlinkClick r:id="rId6"/>
              </a:rPr>
              <a:t>https://www.sharktrust.org/great-eggcase-hunt</a:t>
            </a:r>
            <a:endParaRPr lang="en-GB" sz="2000" u="sng" dirty="0">
              <a:solidFill>
                <a:srgbClr val="02165E"/>
              </a:solidFill>
              <a:latin typeface="Bloom Speak OT" panose="00000500000000000000" pitchFamily="50" charset="0"/>
            </a:endParaRPr>
          </a:p>
          <a:p>
            <a:endParaRPr lang="en-GB" sz="2000" dirty="0">
              <a:solidFill>
                <a:srgbClr val="02165E"/>
              </a:solidFill>
            </a:endParaRPr>
          </a:p>
          <a:p>
            <a:endParaRPr lang="en-GB" dirty="0"/>
          </a:p>
          <a:p>
            <a:endParaRPr lang="en-GB" dirty="0"/>
          </a:p>
        </p:txBody>
      </p:sp>
    </p:spTree>
    <p:extLst>
      <p:ext uri="{BB962C8B-B14F-4D97-AF65-F5344CB8AC3E}">
        <p14:creationId xmlns:p14="http://schemas.microsoft.com/office/powerpoint/2010/main" val="3319460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1419497" y="2059311"/>
            <a:ext cx="9891505" cy="118747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7200" dirty="0">
                <a:solidFill>
                  <a:srgbClr val="FFFFFF"/>
                </a:solidFill>
                <a:latin typeface="Bloom Speak OT Heavy" panose="00000500000000000000" pitchFamily="50" charset="0"/>
              </a:rPr>
              <a:t>KEY BIODIVERSITY TERMS</a:t>
            </a:r>
            <a:endParaRPr kumimoji="0" lang="en-US" sz="7200" b="0" i="0" u="none" strike="noStrike" kern="1200" cap="none" spc="0" normalizeH="0" baseline="0" noProof="0" dirty="0">
              <a:ln>
                <a:noFill/>
              </a:ln>
              <a:solidFill>
                <a:srgbClr val="FFFFFF"/>
              </a:solidFill>
              <a:effectLst/>
              <a:uLnTx/>
              <a:uFillTx/>
              <a:latin typeface="Bloom Speak OT Heavy" panose="00000500000000000000" pitchFamily="50" charset="0"/>
            </a:endParaRPr>
          </a:p>
        </p:txBody>
      </p:sp>
      <p:pic>
        <p:nvPicPr>
          <p:cNvPr id="10" name="Picture 8" descr="A picture containing chart&#10;&#10;Description automatically generated">
            <a:extLst>
              <a:ext uri="{FF2B5EF4-FFF2-40B4-BE49-F238E27FC236}">
                <a16:creationId xmlns:a16="http://schemas.microsoft.com/office/drawing/2014/main" id="{9BAB1269-7A36-482A-9F11-604696FD4BC2}"/>
              </a:ext>
            </a:extLst>
          </p:cNvPr>
          <p:cNvPicPr>
            <a:picLocks noChangeAspect="1"/>
          </p:cNvPicPr>
          <p:nvPr/>
        </p:nvPicPr>
        <p:blipFill>
          <a:blip r:embed="rId3"/>
          <a:stretch>
            <a:fillRect/>
          </a:stretch>
        </p:blipFill>
        <p:spPr>
          <a:xfrm>
            <a:off x="6192644" y="5230961"/>
            <a:ext cx="5995639" cy="1367662"/>
          </a:xfrm>
          <a:prstGeom prst="rect">
            <a:avLst/>
          </a:prstGeom>
        </p:spPr>
      </p:pic>
    </p:spTree>
    <p:extLst>
      <p:ext uri="{BB962C8B-B14F-4D97-AF65-F5344CB8AC3E}">
        <p14:creationId xmlns:p14="http://schemas.microsoft.com/office/powerpoint/2010/main" val="2572991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grpSp>
        <p:nvGrpSpPr>
          <p:cNvPr id="8" name="Group 7"/>
          <p:cNvGrpSpPr/>
          <p:nvPr/>
        </p:nvGrpSpPr>
        <p:grpSpPr>
          <a:xfrm>
            <a:off x="-529" y="-297"/>
            <a:ext cx="12193057" cy="6858594"/>
            <a:chOff x="-529" y="-297"/>
            <a:chExt cx="12193057" cy="6858594"/>
          </a:xfrm>
        </p:grpSpPr>
        <p:pic>
          <p:nvPicPr>
            <p:cNvPr id="5" name="Picture 4"/>
            <p:cNvPicPr>
              <a:picLocks noChangeAspect="1"/>
            </p:cNvPicPr>
            <p:nvPr/>
          </p:nvPicPr>
          <p:blipFill>
            <a:blip r:embed="rId3"/>
            <a:stretch>
              <a:fillRect/>
            </a:stretch>
          </p:blipFill>
          <p:spPr>
            <a:xfrm>
              <a:off x="-529" y="-297"/>
              <a:ext cx="12193057" cy="6858594"/>
            </a:xfrm>
            <a:prstGeom prst="rect">
              <a:avLst/>
            </a:prstGeom>
          </p:spPr>
        </p:pic>
        <p:pic>
          <p:nvPicPr>
            <p:cNvPr id="6" name="Picture 5"/>
            <p:cNvPicPr>
              <a:picLocks noChangeAspect="1"/>
            </p:cNvPicPr>
            <p:nvPr/>
          </p:nvPicPr>
          <p:blipFill rotWithShape="1">
            <a:blip r:embed="rId3"/>
            <a:srcRect l="15361" t="78537" r="70605" b="5845"/>
            <a:stretch/>
          </p:blipFill>
          <p:spPr>
            <a:xfrm>
              <a:off x="0" y="5447212"/>
              <a:ext cx="1920241" cy="14110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7" y="5818499"/>
              <a:ext cx="1651107" cy="684840"/>
            </a:xfrm>
            <a:prstGeom prst="rect">
              <a:avLst/>
            </a:prstGeom>
          </p:spPr>
        </p:pic>
      </p:grpSp>
    </p:spTree>
    <p:extLst>
      <p:ext uri="{BB962C8B-B14F-4D97-AF65-F5344CB8AC3E}">
        <p14:creationId xmlns:p14="http://schemas.microsoft.com/office/powerpoint/2010/main" val="199605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pic>
        <p:nvPicPr>
          <p:cNvPr id="3" name="Picture 2"/>
          <p:cNvPicPr>
            <a:picLocks noChangeAspect="1"/>
          </p:cNvPicPr>
          <p:nvPr/>
        </p:nvPicPr>
        <p:blipFill rotWithShape="1">
          <a:blip r:embed="rId3"/>
          <a:srcRect l="54429" t="11620" b="4952"/>
          <a:stretch/>
        </p:blipFill>
        <p:spPr>
          <a:xfrm>
            <a:off x="0" y="1432014"/>
            <a:ext cx="4010297" cy="4129727"/>
          </a:xfrm>
          <a:prstGeom prst="rect">
            <a:avLst/>
          </a:prstGeom>
        </p:spPr>
      </p:pic>
      <p:pic>
        <p:nvPicPr>
          <p:cNvPr id="8" name="Picture 7"/>
          <p:cNvPicPr>
            <a:picLocks noChangeAspect="1"/>
          </p:cNvPicPr>
          <p:nvPr/>
        </p:nvPicPr>
        <p:blipFill rotWithShape="1">
          <a:blip r:embed="rId4"/>
          <a:srcRect l="42583" t="11813" r="23683" b="8435"/>
          <a:stretch/>
        </p:blipFill>
        <p:spPr>
          <a:xfrm>
            <a:off x="3989158" y="1695135"/>
            <a:ext cx="2907663" cy="3866606"/>
          </a:xfrm>
          <a:prstGeom prst="rect">
            <a:avLst/>
          </a:prstGeom>
        </p:spPr>
      </p:pic>
      <p:pic>
        <p:nvPicPr>
          <p:cNvPr id="9" name="Picture 8"/>
          <p:cNvPicPr>
            <a:picLocks noChangeAspect="1"/>
          </p:cNvPicPr>
          <p:nvPr/>
        </p:nvPicPr>
        <p:blipFill rotWithShape="1">
          <a:blip r:embed="rId5"/>
          <a:srcRect l="27694" t="12105" b="3958"/>
          <a:stretch/>
        </p:blipFill>
        <p:spPr>
          <a:xfrm>
            <a:off x="6896821" y="2083064"/>
            <a:ext cx="5327380" cy="3478677"/>
          </a:xfrm>
          <a:prstGeom prst="rect">
            <a:avLst/>
          </a:prstGeom>
        </p:spPr>
      </p:pic>
      <p:sp>
        <p:nvSpPr>
          <p:cNvPr id="10" name="TextBox 9"/>
          <p:cNvSpPr txBox="1"/>
          <p:nvPr/>
        </p:nvSpPr>
        <p:spPr>
          <a:xfrm>
            <a:off x="130628" y="400832"/>
            <a:ext cx="11693941" cy="923330"/>
          </a:xfrm>
          <a:prstGeom prst="rect">
            <a:avLst/>
          </a:prstGeom>
          <a:noFill/>
        </p:spPr>
        <p:txBody>
          <a:bodyPr wrap="square" rtlCol="0">
            <a:spAutoFit/>
          </a:bodyPr>
          <a:lstStyle/>
          <a:p>
            <a:r>
              <a:rPr lang="en-GB" sz="5400" dirty="0">
                <a:solidFill>
                  <a:srgbClr val="02165E"/>
                </a:solidFill>
                <a:latin typeface="Bloom Speak OT Heavy" panose="00000500000000000000" pitchFamily="50" charset="0"/>
              </a:rPr>
              <a:t>WHAT IS AN ECOSYSTEM?</a:t>
            </a:r>
            <a:r>
              <a:rPr lang="en-GB" sz="1400" dirty="0">
                <a:solidFill>
                  <a:srgbClr val="02165E"/>
                </a:solidFill>
                <a:latin typeface="Bloom Speak OT Heavy" panose="00000500000000000000" pitchFamily="50" charset="0"/>
              </a:rPr>
              <a:t> </a:t>
            </a:r>
          </a:p>
        </p:txBody>
      </p:sp>
      <p:sp>
        <p:nvSpPr>
          <p:cNvPr id="11" name="TextBox 10"/>
          <p:cNvSpPr txBox="1"/>
          <p:nvPr/>
        </p:nvSpPr>
        <p:spPr>
          <a:xfrm>
            <a:off x="11038114" y="6073296"/>
            <a:ext cx="1162006" cy="276999"/>
          </a:xfrm>
          <a:prstGeom prst="rect">
            <a:avLst/>
          </a:prstGeom>
          <a:noFill/>
        </p:spPr>
        <p:txBody>
          <a:bodyPr wrap="square" rtlCol="0">
            <a:spAutoFit/>
          </a:bodyPr>
          <a:lstStyle/>
          <a:p>
            <a:r>
              <a:rPr lang="en-GB" sz="1200" dirty="0"/>
              <a:t>© Google Earth</a:t>
            </a:r>
          </a:p>
        </p:txBody>
      </p:sp>
    </p:spTree>
    <p:extLst>
      <p:ext uri="{BB962C8B-B14F-4D97-AF65-F5344CB8AC3E}">
        <p14:creationId xmlns:p14="http://schemas.microsoft.com/office/powerpoint/2010/main" val="357245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318274" cy="7393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841" t="18963" b="12821"/>
          <a:stretch/>
        </p:blipFill>
        <p:spPr>
          <a:xfrm>
            <a:off x="5773783" y="151768"/>
            <a:ext cx="6013269" cy="2085167"/>
          </a:xfrm>
          <a:prstGeom prst="rect">
            <a:avLst/>
          </a:prstGeom>
        </p:spPr>
      </p:pic>
      <p:pic>
        <p:nvPicPr>
          <p:cNvPr id="7" name="Picture 6"/>
          <p:cNvPicPr>
            <a:picLocks noChangeAspect="1"/>
          </p:cNvPicPr>
          <p:nvPr/>
        </p:nvPicPr>
        <p:blipFill rotWithShape="1">
          <a:blip r:embed="rId4"/>
          <a:srcRect l="27694" t="12105" b="3958"/>
          <a:stretch/>
        </p:blipFill>
        <p:spPr>
          <a:xfrm>
            <a:off x="223202" y="2363703"/>
            <a:ext cx="5327380" cy="3478677"/>
          </a:xfrm>
          <a:prstGeom prst="rect">
            <a:avLst/>
          </a:prstGeom>
        </p:spPr>
      </p:pic>
      <p:sp>
        <p:nvSpPr>
          <p:cNvPr id="11" name="TextBox 10"/>
          <p:cNvSpPr txBox="1"/>
          <p:nvPr/>
        </p:nvSpPr>
        <p:spPr>
          <a:xfrm>
            <a:off x="404948" y="239440"/>
            <a:ext cx="4123333" cy="1754326"/>
          </a:xfrm>
          <a:prstGeom prst="rect">
            <a:avLst/>
          </a:prstGeom>
          <a:noFill/>
        </p:spPr>
        <p:txBody>
          <a:bodyPr wrap="square" rtlCol="0">
            <a:spAutoFit/>
          </a:bodyPr>
          <a:lstStyle/>
          <a:p>
            <a:r>
              <a:rPr lang="en-GB" sz="5400" dirty="0">
                <a:solidFill>
                  <a:srgbClr val="02165E"/>
                </a:solidFill>
                <a:latin typeface="Bloom Speak OT Heavy" panose="00000500000000000000" pitchFamily="50" charset="0"/>
              </a:rPr>
              <a:t>WHAT IS A HABITAT? </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441" t="31020" r="2671" b="17308"/>
          <a:stretch/>
        </p:blipFill>
        <p:spPr>
          <a:xfrm>
            <a:off x="5773783" y="2388703"/>
            <a:ext cx="6013269" cy="220769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2448" t="1" b="57973"/>
          <a:stretch/>
        </p:blipFill>
        <p:spPr>
          <a:xfrm>
            <a:off x="5773783" y="4767977"/>
            <a:ext cx="6013268" cy="2148806"/>
          </a:xfrm>
          <a:prstGeom prst="rect">
            <a:avLst/>
          </a:prstGeom>
        </p:spPr>
      </p:pic>
      <p:sp>
        <p:nvSpPr>
          <p:cNvPr id="13" name="TextBox 12"/>
          <p:cNvSpPr txBox="1"/>
          <p:nvPr/>
        </p:nvSpPr>
        <p:spPr>
          <a:xfrm>
            <a:off x="10052958" y="4264532"/>
            <a:ext cx="2628900" cy="246221"/>
          </a:xfrm>
          <a:prstGeom prst="rect">
            <a:avLst/>
          </a:prstGeom>
          <a:noFill/>
        </p:spPr>
        <p:txBody>
          <a:bodyPr wrap="square" rtlCol="0">
            <a:spAutoFit/>
          </a:bodyPr>
          <a:lstStyle/>
          <a:p>
            <a:r>
              <a:rPr lang="en-GB" sz="1000" dirty="0">
                <a:solidFill>
                  <a:schemeClr val="bg1"/>
                </a:solidFill>
              </a:rPr>
              <a:t>© Umbrrllahead56 via Flickr</a:t>
            </a:r>
          </a:p>
        </p:txBody>
      </p:sp>
      <p:sp>
        <p:nvSpPr>
          <p:cNvPr id="14" name="TextBox 13"/>
          <p:cNvSpPr txBox="1"/>
          <p:nvPr/>
        </p:nvSpPr>
        <p:spPr>
          <a:xfrm>
            <a:off x="10300163" y="1870656"/>
            <a:ext cx="2628900" cy="246221"/>
          </a:xfrm>
          <a:prstGeom prst="rect">
            <a:avLst/>
          </a:prstGeom>
          <a:noFill/>
        </p:spPr>
        <p:txBody>
          <a:bodyPr wrap="square" rtlCol="0">
            <a:spAutoFit/>
          </a:bodyPr>
          <a:lstStyle/>
          <a:p>
            <a:r>
              <a:rPr lang="en-GB" sz="1000" dirty="0">
                <a:solidFill>
                  <a:schemeClr val="bg1"/>
                </a:solidFill>
              </a:rPr>
              <a:t>© Ruth Hartnup via Flickr</a:t>
            </a:r>
          </a:p>
        </p:txBody>
      </p:sp>
    </p:spTree>
    <p:extLst>
      <p:ext uri="{BB962C8B-B14F-4D97-AF65-F5344CB8AC3E}">
        <p14:creationId xmlns:p14="http://schemas.microsoft.com/office/powerpoint/2010/main" val="1396006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208143" y="313150"/>
            <a:ext cx="10065557" cy="923330"/>
          </a:xfrm>
          <a:prstGeom prst="rect">
            <a:avLst/>
          </a:prstGeom>
          <a:noFill/>
        </p:spPr>
        <p:txBody>
          <a:bodyPr wrap="square" rtlCol="0">
            <a:spAutoFit/>
          </a:bodyPr>
          <a:lstStyle/>
          <a:p>
            <a:r>
              <a:rPr lang="en-GB" sz="5400" dirty="0">
                <a:solidFill>
                  <a:srgbClr val="02165E"/>
                </a:solidFill>
                <a:latin typeface="Bloom Speak OT Heavy" panose="00000500000000000000" pitchFamily="50" charset="0"/>
              </a:rPr>
              <a:t>WHAT IS A SPECIES?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226" t="14286"/>
          <a:stretch/>
        </p:blipFill>
        <p:spPr>
          <a:xfrm>
            <a:off x="-26126" y="1633366"/>
            <a:ext cx="6398424" cy="5357637"/>
          </a:xfrm>
          <a:prstGeom prst="rect">
            <a:avLst/>
          </a:prstGeom>
        </p:spPr>
      </p:pic>
      <p:pic>
        <p:nvPicPr>
          <p:cNvPr id="8" name="Picture 7"/>
          <p:cNvPicPr>
            <a:picLocks noChangeAspect="1"/>
          </p:cNvPicPr>
          <p:nvPr/>
        </p:nvPicPr>
        <p:blipFill rotWithShape="1">
          <a:blip r:embed="rId4"/>
          <a:srcRect l="1" r="5104"/>
          <a:stretch/>
        </p:blipFill>
        <p:spPr>
          <a:xfrm>
            <a:off x="5375055" y="1633366"/>
            <a:ext cx="6799528" cy="5357637"/>
          </a:xfrm>
          <a:prstGeom prst="rect">
            <a:avLst/>
          </a:prstGeom>
        </p:spPr>
      </p:pic>
      <p:sp>
        <p:nvSpPr>
          <p:cNvPr id="13" name="TextBox 12"/>
          <p:cNvSpPr txBox="1"/>
          <p:nvPr/>
        </p:nvSpPr>
        <p:spPr>
          <a:xfrm>
            <a:off x="10988930" y="6773014"/>
            <a:ext cx="2628900" cy="261610"/>
          </a:xfrm>
          <a:prstGeom prst="rect">
            <a:avLst/>
          </a:prstGeom>
          <a:noFill/>
        </p:spPr>
        <p:txBody>
          <a:bodyPr wrap="square" rtlCol="0">
            <a:spAutoFit/>
          </a:bodyPr>
          <a:lstStyle/>
          <a:p>
            <a:r>
              <a:rPr lang="en-GB" sz="1100" dirty="0">
                <a:solidFill>
                  <a:schemeClr val="bg1"/>
                </a:solidFill>
              </a:rPr>
              <a:t>© Images via Flickr</a:t>
            </a:r>
          </a:p>
        </p:txBody>
      </p:sp>
    </p:spTree>
    <p:extLst>
      <p:ext uri="{BB962C8B-B14F-4D97-AF65-F5344CB8AC3E}">
        <p14:creationId xmlns:p14="http://schemas.microsoft.com/office/powerpoint/2010/main" val="3261452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63100" y="6477000"/>
            <a:ext cx="2628900" cy="381000"/>
          </a:xfrm>
          <a:prstGeom prst="rect">
            <a:avLst/>
          </a:prstGeom>
          <a:noFill/>
        </p:spPr>
        <p:txBody>
          <a:bodyPr wrap="square" rtlCol="0">
            <a:spAutoFit/>
          </a:bodyPr>
          <a:lstStyle/>
          <a:p>
            <a:r>
              <a:rPr lang="en-GB" dirty="0">
                <a:solidFill>
                  <a:schemeClr val="bg1"/>
                </a:solidFill>
              </a:rPr>
              <a:t>© Mark Kirkland via MCS</a:t>
            </a:r>
          </a:p>
        </p:txBody>
      </p:sp>
      <p:sp>
        <p:nvSpPr>
          <p:cNvPr id="11" name="TextBox 10"/>
          <p:cNvSpPr txBox="1"/>
          <p:nvPr/>
        </p:nvSpPr>
        <p:spPr>
          <a:xfrm>
            <a:off x="302907" y="349095"/>
            <a:ext cx="6505302" cy="923330"/>
          </a:xfrm>
          <a:prstGeom prst="rect">
            <a:avLst/>
          </a:prstGeom>
          <a:noFill/>
        </p:spPr>
        <p:txBody>
          <a:bodyPr wrap="square" rtlCol="0">
            <a:spAutoFit/>
          </a:bodyPr>
          <a:lstStyle/>
          <a:p>
            <a:r>
              <a:rPr lang="en-GB" sz="5400" dirty="0">
                <a:solidFill>
                  <a:srgbClr val="02165E"/>
                </a:solidFill>
                <a:latin typeface="Bloom Speak OT Heavy" panose="00000500000000000000" pitchFamily="50" charset="0"/>
              </a:rPr>
              <a:t>ADAPTATION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8057" t="14286"/>
          <a:stretch/>
        </p:blipFill>
        <p:spPr>
          <a:xfrm>
            <a:off x="0" y="1500363"/>
            <a:ext cx="5995851" cy="535763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571" y="1500363"/>
            <a:ext cx="8031430" cy="5357637"/>
          </a:xfrm>
          <a:prstGeom prst="rect">
            <a:avLst/>
          </a:prstGeom>
        </p:spPr>
      </p:pic>
      <p:sp>
        <p:nvSpPr>
          <p:cNvPr id="6" name="TextBox 5"/>
          <p:cNvSpPr txBox="1"/>
          <p:nvPr/>
        </p:nvSpPr>
        <p:spPr>
          <a:xfrm>
            <a:off x="10440290" y="6615730"/>
            <a:ext cx="2628900" cy="261610"/>
          </a:xfrm>
          <a:prstGeom prst="rect">
            <a:avLst/>
          </a:prstGeom>
          <a:noFill/>
        </p:spPr>
        <p:txBody>
          <a:bodyPr wrap="square" rtlCol="0">
            <a:spAutoFit/>
          </a:bodyPr>
          <a:lstStyle/>
          <a:p>
            <a:r>
              <a:rPr lang="en-GB" sz="1100" dirty="0">
                <a:solidFill>
                  <a:schemeClr val="bg1"/>
                </a:solidFill>
              </a:rPr>
              <a:t>©  Stephen Gidley via Flickr</a:t>
            </a:r>
          </a:p>
        </p:txBody>
      </p:sp>
      <p:sp>
        <p:nvSpPr>
          <p:cNvPr id="7" name="TextBox 6"/>
          <p:cNvSpPr txBox="1"/>
          <p:nvPr/>
        </p:nvSpPr>
        <p:spPr>
          <a:xfrm>
            <a:off x="2623582" y="6596390"/>
            <a:ext cx="2628900" cy="261610"/>
          </a:xfrm>
          <a:prstGeom prst="rect">
            <a:avLst/>
          </a:prstGeom>
          <a:noFill/>
        </p:spPr>
        <p:txBody>
          <a:bodyPr wrap="square" rtlCol="0">
            <a:spAutoFit/>
          </a:bodyPr>
          <a:lstStyle/>
          <a:p>
            <a:r>
              <a:rPr lang="en-GB" sz="1100" dirty="0">
                <a:solidFill>
                  <a:schemeClr val="bg1"/>
                </a:solidFill>
              </a:rPr>
              <a:t>©  Odd wellies via Flickr</a:t>
            </a:r>
          </a:p>
        </p:txBody>
      </p:sp>
    </p:spTree>
    <p:extLst>
      <p:ext uri="{BB962C8B-B14F-4D97-AF65-F5344CB8AC3E}">
        <p14:creationId xmlns:p14="http://schemas.microsoft.com/office/powerpoint/2010/main" val="402007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1419498" y="1478073"/>
            <a:ext cx="9144000" cy="1848224"/>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9600" dirty="0">
                <a:solidFill>
                  <a:srgbClr val="FFFFFF"/>
                </a:solidFill>
                <a:latin typeface="Bloom Speak OT Heavy" panose="00000500000000000000" pitchFamily="50" charset="0"/>
              </a:rPr>
              <a:t>HABITATS</a:t>
            </a:r>
            <a:endParaRPr lang="en-US" sz="9600" dirty="0">
              <a:solidFill>
                <a:srgbClr val="FFFFFF"/>
              </a:solidFill>
              <a:latin typeface="Bloom Speak OT Heavy" panose="00000500000000000000" pitchFamily="50" charset="0"/>
            </a:endParaRPr>
          </a:p>
        </p:txBody>
      </p:sp>
      <p:pic>
        <p:nvPicPr>
          <p:cNvPr id="10" name="Picture 8" descr="A picture containing chart&#10;&#10;Description automatically generated">
            <a:extLst>
              <a:ext uri="{FF2B5EF4-FFF2-40B4-BE49-F238E27FC236}">
                <a16:creationId xmlns:a16="http://schemas.microsoft.com/office/drawing/2014/main" id="{9BAB1269-7A36-482A-9F11-604696FD4BC2}"/>
              </a:ext>
            </a:extLst>
          </p:cNvPr>
          <p:cNvPicPr>
            <a:picLocks noChangeAspect="1"/>
          </p:cNvPicPr>
          <p:nvPr/>
        </p:nvPicPr>
        <p:blipFill>
          <a:blip r:embed="rId3"/>
          <a:stretch>
            <a:fillRect/>
          </a:stretch>
        </p:blipFill>
        <p:spPr>
          <a:xfrm>
            <a:off x="6192644" y="5230961"/>
            <a:ext cx="5995639" cy="1367662"/>
          </a:xfrm>
          <a:prstGeom prst="rect">
            <a:avLst/>
          </a:prstGeom>
        </p:spPr>
      </p:pic>
    </p:spTree>
    <p:extLst>
      <p:ext uri="{BB962C8B-B14F-4D97-AF65-F5344CB8AC3E}">
        <p14:creationId xmlns:p14="http://schemas.microsoft.com/office/powerpoint/2010/main" val="3514893491"/>
      </p:ext>
    </p:extLst>
  </p:cSld>
  <p:clrMapOvr>
    <a:masterClrMapping/>
  </p:clrMapOvr>
</p:sld>
</file>

<file path=ppt/theme/theme1.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W_presentation" id="{DB041E52-2A9D-A344-8952-F84C19370EA0}" vid="{038BD497-31CF-F743-800D-D22222BCE9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7F21B16058BA48B86AAD76BAD68A00" ma:contentTypeVersion="13" ma:contentTypeDescription="Create a new document." ma:contentTypeScope="" ma:versionID="939375f7537d2e83efa9c9e2bec32fae">
  <xsd:schema xmlns:xsd="http://www.w3.org/2001/XMLSchema" xmlns:xs="http://www.w3.org/2001/XMLSchema" xmlns:p="http://schemas.microsoft.com/office/2006/metadata/properties" xmlns:ns2="7462a2d9-f055-4e0b-a931-2d9f1fccad37" xmlns:ns3="17ab7feb-103c-43e2-999d-b4ab3178c1c5" targetNamespace="http://schemas.microsoft.com/office/2006/metadata/properties" ma:root="true" ma:fieldsID="9369851065caed49536b4f928f657240" ns2:_="" ns3:_="">
    <xsd:import namespace="7462a2d9-f055-4e0b-a931-2d9f1fccad37"/>
    <xsd:import namespace="17ab7feb-103c-43e2-999d-b4ab3178c1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62a2d9-f055-4e0b-a931-2d9f1fcca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ab7feb-103c-43e2-999d-b4ab3178c1c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CDA9F0-CC6F-477E-A5EC-43B8CA8B1BB9}">
  <ds:schemaRefs>
    <ds:schemaRef ds:uri="http://purl.org/dc/dcmitype/"/>
    <ds:schemaRef ds:uri="http://schemas.microsoft.com/office/infopath/2007/PartnerControls"/>
    <ds:schemaRef ds:uri="7462a2d9-f055-4e0b-a931-2d9f1fccad37"/>
    <ds:schemaRef ds:uri="http://schemas.microsoft.com/office/2006/documentManagement/types"/>
    <ds:schemaRef ds:uri="http://schemas.microsoft.com/office/2006/metadata/properties"/>
    <ds:schemaRef ds:uri="17ab7feb-103c-43e2-999d-b4ab3178c1c5"/>
    <ds:schemaRef ds:uri="http://purl.org/dc/term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F9B67AF9-7E6B-4956-A489-9186370D89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62a2d9-f055-4e0b-a931-2d9f1fccad37"/>
    <ds:schemaRef ds:uri="17ab7feb-103c-43e2-999d-b4ab3178c1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FB298F-F343-45F3-8EB7-63FF5BB7C3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4949</TotalTime>
  <Words>2296</Words>
  <Application>Microsoft Office PowerPoint</Application>
  <PresentationFormat>Widescreen</PresentationFormat>
  <Paragraphs>172</Paragraphs>
  <Slides>29</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Bloom Speak OT</vt:lpstr>
      <vt:lpstr>Bloom Speak OT Heavy</vt:lpstr>
      <vt:lpstr>Cabin Medium</vt:lpstr>
      <vt:lpstr>Calibri</vt:lpstr>
      <vt:lpstr>Passion One</vt:lpstr>
      <vt:lpstr>Symbol</vt:lpstr>
      <vt:lpstr>1_Office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EXAMPLE</dc:title>
  <dc:creator>Kyomi Martyn</dc:creator>
  <cp:lastModifiedBy>Alex Prescot</cp:lastModifiedBy>
  <cp:revision>67</cp:revision>
  <dcterms:created xsi:type="dcterms:W3CDTF">2021-09-24T14:43:22Z</dcterms:created>
  <dcterms:modified xsi:type="dcterms:W3CDTF">2022-05-13T11:31:29Z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0x010100AF7F21B16058BA48B86AAD76BAD68A00</vt:lpwstr>
  </property>
</Properties>
</file>