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notesMasterIdLst>
    <p:notesMasterId r:id="rId30"/>
  </p:notesMasterIdLst>
  <p:sldIdLst>
    <p:sldId id="256" r:id="rId6"/>
    <p:sldId id="328" r:id="rId7"/>
    <p:sldId id="276" r:id="rId8"/>
    <p:sldId id="291" r:id="rId9"/>
    <p:sldId id="316" r:id="rId10"/>
    <p:sldId id="318" r:id="rId11"/>
    <p:sldId id="321" r:id="rId12"/>
    <p:sldId id="319" r:id="rId13"/>
    <p:sldId id="320" r:id="rId14"/>
    <p:sldId id="317" r:id="rId15"/>
    <p:sldId id="308" r:id="rId16"/>
    <p:sldId id="309" r:id="rId17"/>
    <p:sldId id="310" r:id="rId18"/>
    <p:sldId id="311" r:id="rId19"/>
    <p:sldId id="312" r:id="rId20"/>
    <p:sldId id="322" r:id="rId21"/>
    <p:sldId id="324" r:id="rId22"/>
    <p:sldId id="323" r:id="rId23"/>
    <p:sldId id="325" r:id="rId24"/>
    <p:sldId id="327" r:id="rId25"/>
    <p:sldId id="326" r:id="rId26"/>
    <p:sldId id="307" r:id="rId27"/>
    <p:sldId id="32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C7"/>
    <a:srgbClr val="021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4DA2A1-2C10-473C-A618-76AF65635832}" v="7" dt="2021-12-13T15:55:50.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81346" autoAdjust="0"/>
  </p:normalViewPr>
  <p:slideViewPr>
    <p:cSldViewPr snapToGrid="0" snapToObjects="1">
      <p:cViewPr varScale="1">
        <p:scale>
          <a:sx n="93" d="100"/>
          <a:sy n="93" d="100"/>
        </p:scale>
        <p:origin x="12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rescot" userId="e6b975fd-046a-421f-9425-f8a7e787a584" providerId="ADAL" clId="{CB4DA2A1-2C10-473C-A618-76AF65635832}"/>
    <pc:docChg chg="undo custSel modSld">
      <pc:chgData name="Alex Prescot" userId="e6b975fd-046a-421f-9425-f8a7e787a584" providerId="ADAL" clId="{CB4DA2A1-2C10-473C-A618-76AF65635832}" dt="2021-12-13T15:55:52.233" v="57" actId="20577"/>
      <pc:docMkLst>
        <pc:docMk/>
      </pc:docMkLst>
      <pc:sldChg chg="addSp delSp modSp mod">
        <pc:chgData name="Alex Prescot" userId="e6b975fd-046a-421f-9425-f8a7e787a584" providerId="ADAL" clId="{CB4DA2A1-2C10-473C-A618-76AF65635832}" dt="2021-12-13T15:53:27.379" v="20" actId="14100"/>
        <pc:sldMkLst>
          <pc:docMk/>
          <pc:sldMk cId="4160915428" sldId="256"/>
        </pc:sldMkLst>
        <pc:spChg chg="mod">
          <ac:chgData name="Alex Prescot" userId="e6b975fd-046a-421f-9425-f8a7e787a584" providerId="ADAL" clId="{CB4DA2A1-2C10-473C-A618-76AF65635832}" dt="2021-12-13T15:53:05.944" v="12" actId="14100"/>
          <ac:spMkLst>
            <pc:docMk/>
            <pc:sldMk cId="4160915428" sldId="256"/>
            <ac:spMk id="4" creationId="{05C58A60-67C4-284A-A900-5175E4815873}"/>
          </ac:spMkLst>
        </pc:spChg>
        <pc:spChg chg="mod">
          <ac:chgData name="Alex Prescot" userId="e6b975fd-046a-421f-9425-f8a7e787a584" providerId="ADAL" clId="{CB4DA2A1-2C10-473C-A618-76AF65635832}" dt="2021-12-13T15:53:10.297" v="14" actId="14100"/>
          <ac:spMkLst>
            <pc:docMk/>
            <pc:sldMk cId="4160915428" sldId="256"/>
            <ac:spMk id="5" creationId="{54A168AF-EEB0-FD46-9728-A9BFCC8FA43C}"/>
          </ac:spMkLst>
        </pc:spChg>
        <pc:picChg chg="add mod ord">
          <ac:chgData name="Alex Prescot" userId="e6b975fd-046a-421f-9425-f8a7e787a584" providerId="ADAL" clId="{CB4DA2A1-2C10-473C-A618-76AF65635832}" dt="2021-12-13T15:52:48.382" v="6" actId="167"/>
          <ac:picMkLst>
            <pc:docMk/>
            <pc:sldMk cId="4160915428" sldId="256"/>
            <ac:picMk id="3" creationId="{CCABDD84-F844-4660-A6EA-7748DA971C6F}"/>
          </ac:picMkLst>
        </pc:picChg>
        <pc:picChg chg="add mod ord">
          <ac:chgData name="Alex Prescot" userId="e6b975fd-046a-421f-9425-f8a7e787a584" providerId="ADAL" clId="{CB4DA2A1-2C10-473C-A618-76AF65635832}" dt="2021-12-13T15:53:27.379" v="20" actId="14100"/>
          <ac:picMkLst>
            <pc:docMk/>
            <pc:sldMk cId="4160915428" sldId="256"/>
            <ac:picMk id="7" creationId="{31570154-E7F1-409D-BD0C-3B2DCE166F23}"/>
          </ac:picMkLst>
        </pc:picChg>
        <pc:picChg chg="del">
          <ac:chgData name="Alex Prescot" userId="e6b975fd-046a-421f-9425-f8a7e787a584" providerId="ADAL" clId="{CB4DA2A1-2C10-473C-A618-76AF65635832}" dt="2021-12-13T15:52:29.274" v="0" actId="478"/>
          <ac:picMkLst>
            <pc:docMk/>
            <pc:sldMk cId="4160915428" sldId="256"/>
            <ac:picMk id="8" creationId="{A01D1316-61CD-4592-96DA-847E8029CBDA}"/>
          </ac:picMkLst>
        </pc:picChg>
      </pc:sldChg>
      <pc:sldChg chg="addSp delSp modSp mod">
        <pc:chgData name="Alex Prescot" userId="e6b975fd-046a-421f-9425-f8a7e787a584" providerId="ADAL" clId="{CB4DA2A1-2C10-473C-A618-76AF65635832}" dt="2021-12-13T15:55:11.456" v="24" actId="208"/>
        <pc:sldMkLst>
          <pc:docMk/>
          <pc:sldMk cId="2572991571" sldId="276"/>
        </pc:sldMkLst>
        <pc:spChg chg="add mod">
          <ac:chgData name="Alex Prescot" userId="e6b975fd-046a-421f-9425-f8a7e787a584" providerId="ADAL" clId="{CB4DA2A1-2C10-473C-A618-76AF65635832}" dt="2021-12-13T15:55:11.456" v="24" actId="208"/>
          <ac:spMkLst>
            <pc:docMk/>
            <pc:sldMk cId="2572991571" sldId="276"/>
            <ac:spMk id="2" creationId="{0C62689F-B243-473A-B3EB-34ED363B6CAC}"/>
          </ac:spMkLst>
        </pc:spChg>
        <pc:picChg chg="del">
          <ac:chgData name="Alex Prescot" userId="e6b975fd-046a-421f-9425-f8a7e787a584" providerId="ADAL" clId="{CB4DA2A1-2C10-473C-A618-76AF65635832}" dt="2021-12-13T15:54:52.348" v="21" actId="478"/>
          <ac:picMkLst>
            <pc:docMk/>
            <pc:sldMk cId="2572991571" sldId="276"/>
            <ac:picMk id="10" creationId="{9BAB1269-7A36-482A-9F11-604696FD4BC2}"/>
          </ac:picMkLst>
        </pc:picChg>
      </pc:sldChg>
      <pc:sldChg chg="addSp delSp modSp mod">
        <pc:chgData name="Alex Prescot" userId="e6b975fd-046a-421f-9425-f8a7e787a584" providerId="ADAL" clId="{CB4DA2A1-2C10-473C-A618-76AF65635832}" dt="2021-12-13T15:55:40.011" v="34" actId="14100"/>
        <pc:sldMkLst>
          <pc:docMk/>
          <pc:sldMk cId="2205141768" sldId="307"/>
        </pc:sldMkLst>
        <pc:spChg chg="add mod">
          <ac:chgData name="Alex Prescot" userId="e6b975fd-046a-421f-9425-f8a7e787a584" providerId="ADAL" clId="{CB4DA2A1-2C10-473C-A618-76AF65635832}" dt="2021-12-13T15:55:28.334" v="32"/>
          <ac:spMkLst>
            <pc:docMk/>
            <pc:sldMk cId="2205141768" sldId="307"/>
            <ac:spMk id="4" creationId="{4ACA53C5-27C2-437E-BD51-190F154B8F5C}"/>
          </ac:spMkLst>
        </pc:spChg>
        <pc:spChg chg="mod">
          <ac:chgData name="Alex Prescot" userId="e6b975fd-046a-421f-9425-f8a7e787a584" providerId="ADAL" clId="{CB4DA2A1-2C10-473C-A618-76AF65635832}" dt="2021-12-13T15:55:40.011" v="34" actId="14100"/>
          <ac:spMkLst>
            <pc:docMk/>
            <pc:sldMk cId="2205141768" sldId="307"/>
            <ac:spMk id="5" creationId="{23A393D4-EB4F-0B4A-98D3-75572894B615}"/>
          </ac:spMkLst>
        </pc:spChg>
        <pc:picChg chg="del">
          <ac:chgData name="Alex Prescot" userId="e6b975fd-046a-421f-9425-f8a7e787a584" providerId="ADAL" clId="{CB4DA2A1-2C10-473C-A618-76AF65635832}" dt="2021-12-13T15:55:28.151" v="31" actId="478"/>
          <ac:picMkLst>
            <pc:docMk/>
            <pc:sldMk cId="2205141768" sldId="307"/>
            <ac:picMk id="10" creationId="{9BAB1269-7A36-482A-9F11-604696FD4BC2}"/>
          </ac:picMkLst>
        </pc:picChg>
      </pc:sldChg>
      <pc:sldChg chg="addSp delSp modSp mod">
        <pc:chgData name="Alex Prescot" userId="e6b975fd-046a-421f-9425-f8a7e787a584" providerId="ADAL" clId="{CB4DA2A1-2C10-473C-A618-76AF65635832}" dt="2021-12-13T15:55:16.952" v="26"/>
        <pc:sldMkLst>
          <pc:docMk/>
          <pc:sldMk cId="4168122414" sldId="308"/>
        </pc:sldMkLst>
        <pc:spChg chg="add mod">
          <ac:chgData name="Alex Prescot" userId="e6b975fd-046a-421f-9425-f8a7e787a584" providerId="ADAL" clId="{CB4DA2A1-2C10-473C-A618-76AF65635832}" dt="2021-12-13T15:55:16.952" v="26"/>
          <ac:spMkLst>
            <pc:docMk/>
            <pc:sldMk cId="4168122414" sldId="308"/>
            <ac:spMk id="4" creationId="{CE97C393-7388-4EB4-8C9E-042335E8202D}"/>
          </ac:spMkLst>
        </pc:spChg>
        <pc:picChg chg="del">
          <ac:chgData name="Alex Prescot" userId="e6b975fd-046a-421f-9425-f8a7e787a584" providerId="ADAL" clId="{CB4DA2A1-2C10-473C-A618-76AF65635832}" dt="2021-12-13T15:55:16.770" v="25" actId="478"/>
          <ac:picMkLst>
            <pc:docMk/>
            <pc:sldMk cId="4168122414" sldId="308"/>
            <ac:picMk id="10" creationId="{9BAB1269-7A36-482A-9F11-604696FD4BC2}"/>
          </ac:picMkLst>
        </pc:picChg>
      </pc:sldChg>
      <pc:sldChg chg="addSp delSp modSp mod">
        <pc:chgData name="Alex Prescot" userId="e6b975fd-046a-421f-9425-f8a7e787a584" providerId="ADAL" clId="{CB4DA2A1-2C10-473C-A618-76AF65635832}" dt="2021-12-13T15:55:21.860" v="28"/>
        <pc:sldMkLst>
          <pc:docMk/>
          <pc:sldMk cId="986727339" sldId="310"/>
        </pc:sldMkLst>
        <pc:spChg chg="add mod">
          <ac:chgData name="Alex Prescot" userId="e6b975fd-046a-421f-9425-f8a7e787a584" providerId="ADAL" clId="{CB4DA2A1-2C10-473C-A618-76AF65635832}" dt="2021-12-13T15:55:21.860" v="28"/>
          <ac:spMkLst>
            <pc:docMk/>
            <pc:sldMk cId="986727339" sldId="310"/>
            <ac:spMk id="4" creationId="{940C44D7-740A-4616-B9FE-E41F82702A8F}"/>
          </ac:spMkLst>
        </pc:spChg>
        <pc:picChg chg="del">
          <ac:chgData name="Alex Prescot" userId="e6b975fd-046a-421f-9425-f8a7e787a584" providerId="ADAL" clId="{CB4DA2A1-2C10-473C-A618-76AF65635832}" dt="2021-12-13T15:55:21.691" v="27" actId="478"/>
          <ac:picMkLst>
            <pc:docMk/>
            <pc:sldMk cId="986727339" sldId="310"/>
            <ac:picMk id="10" creationId="{9BAB1269-7A36-482A-9F11-604696FD4BC2}"/>
          </ac:picMkLst>
        </pc:picChg>
      </pc:sldChg>
      <pc:sldChg chg="addSp delSp modSp mod">
        <pc:chgData name="Alex Prescot" userId="e6b975fd-046a-421f-9425-f8a7e787a584" providerId="ADAL" clId="{CB4DA2A1-2C10-473C-A618-76AF65635832}" dt="2021-12-13T15:55:24.900" v="30"/>
        <pc:sldMkLst>
          <pc:docMk/>
          <pc:sldMk cId="2059526630" sldId="322"/>
        </pc:sldMkLst>
        <pc:spChg chg="add mod">
          <ac:chgData name="Alex Prescot" userId="e6b975fd-046a-421f-9425-f8a7e787a584" providerId="ADAL" clId="{CB4DA2A1-2C10-473C-A618-76AF65635832}" dt="2021-12-13T15:55:24.900" v="30"/>
          <ac:spMkLst>
            <pc:docMk/>
            <pc:sldMk cId="2059526630" sldId="322"/>
            <ac:spMk id="4" creationId="{7D8BFF4D-77EC-40D1-9A41-988FB75750D0}"/>
          </ac:spMkLst>
        </pc:spChg>
        <pc:picChg chg="del">
          <ac:chgData name="Alex Prescot" userId="e6b975fd-046a-421f-9425-f8a7e787a584" providerId="ADAL" clId="{CB4DA2A1-2C10-473C-A618-76AF65635832}" dt="2021-12-13T15:55:24.744" v="29" actId="478"/>
          <ac:picMkLst>
            <pc:docMk/>
            <pc:sldMk cId="2059526630" sldId="322"/>
            <ac:picMk id="10" creationId="{9BAB1269-7A36-482A-9F11-604696FD4BC2}"/>
          </ac:picMkLst>
        </pc:picChg>
      </pc:sldChg>
      <pc:sldChg chg="modSp mod">
        <pc:chgData name="Alex Prescot" userId="e6b975fd-046a-421f-9425-f8a7e787a584" providerId="ADAL" clId="{CB4DA2A1-2C10-473C-A618-76AF65635832}" dt="2021-12-13T15:55:52.233" v="57" actId="20577"/>
        <pc:sldMkLst>
          <pc:docMk/>
          <pc:sldMk cId="1057059333" sldId="330"/>
        </pc:sldMkLst>
        <pc:spChg chg="mod">
          <ac:chgData name="Alex Prescot" userId="e6b975fd-046a-421f-9425-f8a7e787a584" providerId="ADAL" clId="{CB4DA2A1-2C10-473C-A618-76AF65635832}" dt="2021-12-13T15:55:52.233" v="57" actId="20577"/>
          <ac:spMkLst>
            <pc:docMk/>
            <pc:sldMk cId="1057059333" sldId="330"/>
            <ac:spMk id="7" creationId="{97FAF77C-9C42-42F7-A387-BCE700B537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139E2-F8B2-401E-AF66-B55B744550E4}" type="datetimeFigureOut">
              <a:rPr lang="en-GB" smtClean="0"/>
              <a:t>13/12/2021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46774-00C5-4EFC-A788-23D76EF3E44B}" type="slidenum">
              <a:rPr lang="en-GB" smtClean="0"/>
              <a:t>‹#›</a:t>
            </a:fld>
            <a:endParaRPr lang="en-GB"/>
          </a:p>
        </p:txBody>
      </p:sp>
    </p:spTree>
    <p:extLst>
      <p:ext uri="{BB962C8B-B14F-4D97-AF65-F5344CB8AC3E}">
        <p14:creationId xmlns:p14="http://schemas.microsoft.com/office/powerpoint/2010/main" val="135832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4fNW8spFS_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asking students if they know how climate change is affecting the ocean. Have a group</a:t>
            </a:r>
            <a:r>
              <a:rPr lang="en-GB" baseline="0" dirty="0"/>
              <a:t> discussion before using the following slides to go through each impact in more detail. </a:t>
            </a:r>
            <a:endParaRPr lang="en-GB" dirty="0"/>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4</a:t>
            </a:fld>
            <a:endParaRPr lang="en-GB"/>
          </a:p>
        </p:txBody>
      </p:sp>
    </p:spTree>
    <p:extLst>
      <p:ext uri="{BB962C8B-B14F-4D97-AF65-F5344CB8AC3E}">
        <p14:creationId xmlns:p14="http://schemas.microsoft.com/office/powerpoint/2010/main" val="3773372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rgbClr val="00AAC7"/>
                </a:solidFill>
                <a:effectLst/>
                <a:latin typeface="+mn-lt"/>
                <a:ea typeface="+mn-ea"/>
                <a:cs typeface="+mn-cs"/>
                <a:hlinkClick r:id="rId3"/>
              </a:rPr>
              <a:t>https://www.youtube.com/watch?v=4fNW8spFS_o</a:t>
            </a:r>
            <a:endParaRPr lang="en-GB" dirty="0">
              <a:solidFill>
                <a:srgbClr val="00AAC7"/>
              </a:solidFill>
            </a:endParaRPr>
          </a:p>
        </p:txBody>
      </p:sp>
      <p:sp>
        <p:nvSpPr>
          <p:cNvPr id="4" name="Slide Number Placeholder 3"/>
          <p:cNvSpPr>
            <a:spLocks noGrp="1"/>
          </p:cNvSpPr>
          <p:nvPr>
            <p:ph type="sldNum" sz="quarter" idx="10"/>
          </p:nvPr>
        </p:nvSpPr>
        <p:spPr/>
        <p:txBody>
          <a:bodyPr/>
          <a:lstStyle/>
          <a:p>
            <a:fld id="{2BC46774-00C5-4EFC-A788-23D76EF3E44B}" type="slidenum">
              <a:rPr lang="en-GB" smtClean="0"/>
              <a:t>14</a:t>
            </a:fld>
            <a:endParaRPr lang="en-GB"/>
          </a:p>
        </p:txBody>
      </p:sp>
    </p:spTree>
    <p:extLst>
      <p:ext uri="{BB962C8B-B14F-4D97-AF65-F5344CB8AC3E}">
        <p14:creationId xmlns:p14="http://schemas.microsoft.com/office/powerpoint/2010/main" val="699231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resource - Blue Carbon Variation worksheet.</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15</a:t>
            </a:fld>
            <a:endParaRPr lang="en-GB"/>
          </a:p>
        </p:txBody>
      </p:sp>
    </p:spTree>
    <p:extLst>
      <p:ext uri="{BB962C8B-B14F-4D97-AF65-F5344CB8AC3E}">
        <p14:creationId xmlns:p14="http://schemas.microsoft.com/office/powerpoint/2010/main" val="2875984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16</a:t>
            </a:fld>
            <a:endParaRPr lang="en-GB"/>
          </a:p>
        </p:txBody>
      </p:sp>
    </p:spTree>
    <p:extLst>
      <p:ext uri="{BB962C8B-B14F-4D97-AF65-F5344CB8AC3E}">
        <p14:creationId xmlns:p14="http://schemas.microsoft.com/office/powerpoint/2010/main" val="389096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need to increase the amount of </a:t>
            </a:r>
            <a:r>
              <a:rPr lang="en-GB" sz="1200" b="0" kern="1200" dirty="0">
                <a:solidFill>
                  <a:schemeClr val="tx1"/>
                </a:solidFill>
                <a:effectLst/>
                <a:latin typeface="+mn-lt"/>
                <a:ea typeface="+mn-ea"/>
                <a:cs typeface="+mn-cs"/>
              </a:rPr>
              <a:t>renewable energy sources such </a:t>
            </a:r>
            <a:r>
              <a:rPr lang="en-GB" sz="1200" kern="1200" dirty="0">
                <a:solidFill>
                  <a:schemeClr val="tx1"/>
                </a:solidFill>
                <a:effectLst/>
                <a:latin typeface="+mn-lt"/>
                <a:ea typeface="+mn-ea"/>
                <a:cs typeface="+mn-cs"/>
              </a:rPr>
              <a:t>as wind, wave and tidal, and decrease the extraction of fossil fuels.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17</a:t>
            </a:fld>
            <a:endParaRPr lang="en-GB"/>
          </a:p>
        </p:txBody>
      </p:sp>
    </p:spTree>
    <p:extLst>
      <p:ext uri="{BB962C8B-B14F-4D97-AF65-F5344CB8AC3E}">
        <p14:creationId xmlns:p14="http://schemas.microsoft.com/office/powerpoint/2010/main" val="1273532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Marine industries like shipping, ferries and fishing need to improve their </a:t>
            </a:r>
            <a:r>
              <a:rPr lang="en-GB" sz="1200" b="0" kern="1200" dirty="0">
                <a:solidFill>
                  <a:schemeClr val="tx1"/>
                </a:solidFill>
                <a:effectLst/>
                <a:latin typeface="+mn-lt"/>
                <a:ea typeface="+mn-ea"/>
                <a:cs typeface="+mn-cs"/>
              </a:rPr>
              <a:t>environmental efficiency to reduce </a:t>
            </a:r>
            <a:r>
              <a:rPr lang="en-GB" sz="1200" kern="1200" dirty="0">
                <a:solidFill>
                  <a:schemeClr val="tx1"/>
                </a:solidFill>
                <a:effectLst/>
                <a:latin typeface="+mn-lt"/>
                <a:ea typeface="+mn-ea"/>
                <a:cs typeface="+mn-cs"/>
              </a:rPr>
              <a:t>carbon emissions.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18</a:t>
            </a:fld>
            <a:endParaRPr lang="en-GB"/>
          </a:p>
        </p:txBody>
      </p:sp>
    </p:spTree>
    <p:extLst>
      <p:ext uri="{BB962C8B-B14F-4D97-AF65-F5344CB8AC3E}">
        <p14:creationId xmlns:p14="http://schemas.microsoft.com/office/powerpoint/2010/main" val="3810542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Dredging and trawling are two types of</a:t>
            </a:r>
            <a:r>
              <a:rPr lang="en-GB" baseline="0" dirty="0"/>
              <a:t> fishing practices that involved dragging fishing gear on the seafloor. This realises carbon dioxide stored in the sediment.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19</a:t>
            </a:fld>
            <a:endParaRPr lang="en-GB"/>
          </a:p>
        </p:txBody>
      </p:sp>
    </p:spTree>
    <p:extLst>
      <p:ext uri="{BB962C8B-B14F-4D97-AF65-F5344CB8AC3E}">
        <p14:creationId xmlns:p14="http://schemas.microsoft.com/office/powerpoint/2010/main" val="197012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Damaging activities like dredging &amp; coastal development can release carbon dioxide from sediments and destroy important blue carbon habitats. </a:t>
            </a:r>
            <a:r>
              <a:rPr lang="en-GB" sz="1200" b="0" kern="1200" dirty="0">
                <a:solidFill>
                  <a:schemeClr val="tx1"/>
                </a:solidFill>
                <a:effectLst/>
                <a:latin typeface="+mn-lt"/>
                <a:ea typeface="+mn-ea"/>
                <a:cs typeface="+mn-cs"/>
              </a:rPr>
              <a:t>These activities need to be managed in a climate-smart way.</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20</a:t>
            </a:fld>
            <a:endParaRPr lang="en-GB"/>
          </a:p>
        </p:txBody>
      </p:sp>
    </p:spTree>
    <p:extLst>
      <p:ext uri="{BB962C8B-B14F-4D97-AF65-F5344CB8AC3E}">
        <p14:creationId xmlns:p14="http://schemas.microsoft.com/office/powerpoint/2010/main" val="848151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Highly Protected Marine Areas are essentially like nature reserves where no destructive activity at all is allowed. We</a:t>
            </a:r>
            <a:r>
              <a:rPr lang="en-GB" sz="1200" kern="1200" baseline="0" dirty="0">
                <a:solidFill>
                  <a:schemeClr val="tx1"/>
                </a:solidFill>
                <a:effectLst/>
                <a:latin typeface="+mn-lt"/>
                <a:ea typeface="+mn-ea"/>
                <a:cs typeface="+mn-cs"/>
              </a:rPr>
              <a:t> need to make sure we set up Highly Protected Marine Areas to protect a</a:t>
            </a:r>
            <a:r>
              <a:rPr lang="en-GB" sz="1200" kern="1200" dirty="0">
                <a:solidFill>
                  <a:schemeClr val="tx1"/>
                </a:solidFill>
                <a:effectLst/>
                <a:latin typeface="+mn-lt"/>
                <a:ea typeface="+mn-ea"/>
                <a:cs typeface="+mn-cs"/>
              </a:rPr>
              <a:t>nd recover blue carbon storing habitats,</a:t>
            </a:r>
            <a:r>
              <a:rPr lang="en-GB" sz="1200" kern="1200" baseline="0" dirty="0">
                <a:solidFill>
                  <a:schemeClr val="tx1"/>
                </a:solidFill>
                <a:effectLst/>
                <a:latin typeface="+mn-lt"/>
                <a:ea typeface="+mn-ea"/>
                <a:cs typeface="+mn-cs"/>
              </a:rPr>
              <a:t> like seagrass, kelp and saltmarshes.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21</a:t>
            </a:fld>
            <a:endParaRPr lang="en-GB"/>
          </a:p>
        </p:txBody>
      </p:sp>
    </p:spTree>
    <p:extLst>
      <p:ext uri="{BB962C8B-B14F-4D97-AF65-F5344CB8AC3E}">
        <p14:creationId xmlns:p14="http://schemas.microsoft.com/office/powerpoint/2010/main" val="2815468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22</a:t>
            </a:fld>
            <a:endParaRPr lang="en-GB"/>
          </a:p>
        </p:txBody>
      </p:sp>
    </p:spTree>
    <p:extLst>
      <p:ext uri="{BB962C8B-B14F-4D97-AF65-F5344CB8AC3E}">
        <p14:creationId xmlns:p14="http://schemas.microsoft.com/office/powerpoint/2010/main" val="3331498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23</a:t>
            </a:fld>
            <a:endParaRPr lang="en-GB"/>
          </a:p>
        </p:txBody>
      </p:sp>
    </p:spTree>
    <p:extLst>
      <p:ext uri="{BB962C8B-B14F-4D97-AF65-F5344CB8AC3E}">
        <p14:creationId xmlns:p14="http://schemas.microsoft.com/office/powerpoint/2010/main" val="122354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Global warming is causing a rise in both atmospheric and sea temperatures. In-fact the ocean has absorbed more than 90% of the excess heat in the climate system.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strike="noStrike" kern="1200" baseline="0" dirty="0">
                <a:solidFill>
                  <a:schemeClr val="tx1"/>
                </a:solidFill>
                <a:latin typeface="+mn-lt"/>
                <a:ea typeface="+mn-ea"/>
                <a:cs typeface="+mn-cs"/>
              </a:rPr>
              <a:t>High temperatures are causing ice to melt and sea levels to rise. </a:t>
            </a:r>
            <a:r>
              <a:rPr lang="en-GB" b="0" i="0" baseline="0" dirty="0"/>
              <a:t>T</a:t>
            </a:r>
            <a:r>
              <a:rPr lang="en-GB" b="0" i="0" dirty="0"/>
              <a:t>he</a:t>
            </a:r>
            <a:r>
              <a:rPr lang="en-GB" b="0" i="0" baseline="0" dirty="0"/>
              <a:t> rise in sea level</a:t>
            </a:r>
            <a:r>
              <a:rPr lang="en-GB" b="0" i="0" dirty="0"/>
              <a:t> will affect a lot of coastal</a:t>
            </a:r>
            <a:r>
              <a:rPr lang="en-GB" b="0" i="0" baseline="0" dirty="0"/>
              <a:t> communities and </a:t>
            </a:r>
            <a:r>
              <a:rPr lang="en-GB" b="0" i="0" dirty="0"/>
              <a:t>coastal habitat due</a:t>
            </a:r>
            <a:r>
              <a:rPr lang="en-GB" b="0" i="0" baseline="0" dirty="0"/>
              <a:t> to </a:t>
            </a:r>
            <a:r>
              <a:rPr lang="en-GB" b="0" i="0" dirty="0"/>
              <a:t>flooding,</a:t>
            </a:r>
            <a:r>
              <a:rPr lang="en-GB" b="0" i="0" baseline="0" dirty="0"/>
              <a:t> some low lying islands could be completely submerged. </a:t>
            </a:r>
            <a:endParaRPr lang="en-GB" b="0" i="0" dirty="0"/>
          </a:p>
          <a:p>
            <a:pPr marL="0" indent="0">
              <a:buFont typeface="Arial" panose="020B0604020202020204" pitchFamily="34" charset="0"/>
              <a:buNone/>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46774-00C5-4EFC-A788-23D76EF3E4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823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24</a:t>
            </a:fld>
            <a:endParaRPr lang="en-GB"/>
          </a:p>
        </p:txBody>
      </p:sp>
    </p:spTree>
    <p:extLst>
      <p:ext uri="{BB962C8B-B14F-4D97-AF65-F5344CB8AC3E}">
        <p14:creationId xmlns:p14="http://schemas.microsoft.com/office/powerpoint/2010/main" val="213063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t>Ice melting in the Artic is also changing the natural habitat there. This is causing lots of problems for wildlife including animals like polar bears who need to use the sea ice as a platform to hunt seals from.   </a:t>
            </a: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46774-00C5-4EFC-A788-23D76EF3E4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64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Increasing temperatures in the ocean is also causing coral bleaching. Simply put this means beautifully vibrant corals are turning white due to stress from increased temperatures, if stress continues they could die.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46774-00C5-4EFC-A788-23D76EF3E4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03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baseline="0" dirty="0"/>
              <a:t>Plants &amp; animals like fish are moving from their normal locations to find cooler waters. In the UK species are moving either north or moving deeper to find cooler waters. Some animals might not be adapted to these new areas, they might not be able find enough food or reproduce effectively in a new habitat. We may see some animals and plants start to die out as a result.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46774-00C5-4EFC-A788-23D76EF3E4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164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Increased storms can damage fragile marine habitats like seagrass beds, salt marshes and mangroves.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46774-00C5-4EFC-A788-23D76EF3E4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18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Increased carbon dioxide is making the ocean more acidic, known as ocean acidification. This affects animals with calcium carbonate skeletons such as corals, some phytoplankton and some seafood such as mussels, lobsters, crabs</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46774-00C5-4EFC-A788-23D76EF3E4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50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explains ocean acidification in more detail </a:t>
            </a:r>
          </a:p>
        </p:txBody>
      </p:sp>
      <p:sp>
        <p:nvSpPr>
          <p:cNvPr id="4" name="Slide Number Placeholder 3"/>
          <p:cNvSpPr>
            <a:spLocks noGrp="1"/>
          </p:cNvSpPr>
          <p:nvPr>
            <p:ph type="sldNum" sz="quarter" idx="10"/>
          </p:nvPr>
        </p:nvSpPr>
        <p:spPr/>
        <p:txBody>
          <a:bodyPr/>
          <a:lstStyle/>
          <a:p>
            <a:fld id="{2BC46774-00C5-4EFC-A788-23D76EF3E44B}" type="slidenum">
              <a:rPr lang="en-GB" smtClean="0"/>
              <a:t>12</a:t>
            </a:fld>
            <a:endParaRPr lang="en-GB"/>
          </a:p>
        </p:txBody>
      </p:sp>
    </p:spTree>
    <p:extLst>
      <p:ext uri="{BB962C8B-B14F-4D97-AF65-F5344CB8AC3E}">
        <p14:creationId xmlns:p14="http://schemas.microsoft.com/office/powerpoint/2010/main" val="6543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13</a:t>
            </a:fld>
            <a:endParaRPr lang="en-GB"/>
          </a:p>
        </p:txBody>
      </p:sp>
    </p:spTree>
    <p:extLst>
      <p:ext uri="{BB962C8B-B14F-4D97-AF65-F5344CB8AC3E}">
        <p14:creationId xmlns:p14="http://schemas.microsoft.com/office/powerpoint/2010/main" val="104981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65E"/>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E2E416CA-09B1-9F4F-A7E1-B512F75A1E79}"/>
              </a:ext>
            </a:extLst>
          </p:cNvPr>
          <p:cNvPicPr>
            <a:picLocks noChangeAspect="1"/>
          </p:cNvPicPr>
          <p:nvPr userDrawn="1"/>
        </p:nvPicPr>
        <p:blipFill>
          <a:blip r:embed="rId2"/>
          <a:stretch>
            <a:fillRect/>
          </a:stretch>
        </p:blipFill>
        <p:spPr>
          <a:xfrm>
            <a:off x="-1" y="0"/>
            <a:ext cx="12180231" cy="6858000"/>
          </a:xfrm>
          <a:prstGeom prst="rect">
            <a:avLst/>
          </a:prstGeom>
        </p:spPr>
      </p:pic>
    </p:spTree>
    <p:extLst>
      <p:ext uri="{BB962C8B-B14F-4D97-AF65-F5344CB8AC3E}">
        <p14:creationId xmlns:p14="http://schemas.microsoft.com/office/powerpoint/2010/main" val="250894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AC7"/>
        </a:solidFill>
        <a:effectLst/>
      </p:bgPr>
    </p:bg>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08AA74A0-975D-8647-8F30-9AC6DF9694F7}"/>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788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5" name="Text Placeholder 3">
            <a:extLst>
              <a:ext uri="{FF2B5EF4-FFF2-40B4-BE49-F238E27FC236}">
                <a16:creationId xmlns:a16="http://schemas.microsoft.com/office/drawing/2014/main" id="{634A8F9F-03CA-9748-9053-4872F7D10659}"/>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4749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Text Placeholder 3">
            <a:extLst>
              <a:ext uri="{FF2B5EF4-FFF2-40B4-BE49-F238E27FC236}">
                <a16:creationId xmlns:a16="http://schemas.microsoft.com/office/drawing/2014/main" id="{8F9D2E56-38A8-EF4B-A839-60679266D8D7}"/>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01465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chemeClr val="bg1"/>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340715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rgbClr val="02165E"/>
                </a:solidFill>
                <a:latin typeface="Passion One" panose="02000506080000020004" pitchFamily="2" charset="77"/>
              </a:defRPr>
            </a:lvl1pPr>
          </a:lstStyle>
          <a:p>
            <a:r>
              <a:rPr lang="en-GB" dirty="0"/>
              <a:t>CLICK TO EDIT TITLE</a:t>
            </a:r>
            <a:endParaRPr lang="en-US" dirty="0"/>
          </a:p>
        </p:txBody>
      </p:sp>
      <p:sp>
        <p:nvSpPr>
          <p:cNvPr id="6" name="Text Placeholder 3">
            <a:extLst>
              <a:ext uri="{FF2B5EF4-FFF2-40B4-BE49-F238E27FC236}">
                <a16:creationId xmlns:a16="http://schemas.microsoft.com/office/drawing/2014/main" id="{BA653761-4DEA-F341-988A-DF4CEE3E5DD8}"/>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Text Placeholder 3">
            <a:extLst>
              <a:ext uri="{FF2B5EF4-FFF2-40B4-BE49-F238E27FC236}">
                <a16:creationId xmlns:a16="http://schemas.microsoft.com/office/drawing/2014/main" id="{6AB1307E-0BD5-044E-BA2E-6056A5A906D8}"/>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2446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165E"/>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chemeClr val="bg1"/>
                </a:solidFill>
                <a:latin typeface="Passion One" panose="02000506080000020004" pitchFamily="2" charset="77"/>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9F94BCC4-A70B-9B40-9654-C87E6398E784}"/>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chemeClr val="bg1">
                    <a:lumMod val="95000"/>
                  </a:schemeClr>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Text Placeholder 3">
            <a:extLst>
              <a:ext uri="{FF2B5EF4-FFF2-40B4-BE49-F238E27FC236}">
                <a16:creationId xmlns:a16="http://schemas.microsoft.com/office/drawing/2014/main" id="{C9B53189-4580-9048-9F2F-9790C59B2E3C}"/>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9399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a:blip r:embed="rId2"/>
          <a:stretch>
            <a:fillRect/>
          </a:stretch>
        </p:blipFill>
        <p:spPr>
          <a:xfrm>
            <a:off x="0" y="-3314"/>
            <a:ext cx="12186118" cy="6861314"/>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a:blip r:embed="rId2"/>
          <a:stretch>
            <a:fillRect/>
          </a:stretch>
        </p:blipFill>
        <p:spPr>
          <a:xfrm>
            <a:off x="0" y="-3313"/>
            <a:ext cx="12186116" cy="6861313"/>
          </a:xfrm>
          <a:prstGeom prst="rect">
            <a:avLst/>
          </a:prstGeom>
        </p:spPr>
      </p:pic>
    </p:spTree>
    <p:extLst>
      <p:ext uri="{BB962C8B-B14F-4D97-AF65-F5344CB8AC3E}">
        <p14:creationId xmlns:p14="http://schemas.microsoft.com/office/powerpoint/2010/main" val="30946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66" r:id="rId6"/>
    <p:sldLayoutId id="2147483675" r:id="rId7"/>
    <p:sldLayoutId id="2147483667" r:id="rId8"/>
    <p:sldLayoutId id="2147483676"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www.youtube.com/embed/zpwMOZY_qwU"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ideo" Target="https://www.youtube.com/embed/4fNW8spFS_o"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www.sharktrust.org/great-eggcase-hunt" TargetMode="External"/><Relationship Id="rId5" Type="http://schemas.openxmlformats.org/officeDocument/2006/relationships/hyperlink" Target="https://www.mcsuk.org/sightings/" TargetMode="External"/><Relationship Id="rId4" Type="http://schemas.openxmlformats.org/officeDocument/2006/relationships/hyperlink" Target="https://www.mcsuk.org/what-you-can-do/volunteering/big-seaweed-search/"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570154-E7F1-409D-BD0C-3B2DCE166F2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0969" b="9075"/>
          <a:stretch/>
        </p:blipFill>
        <p:spPr>
          <a:xfrm>
            <a:off x="0" y="172092"/>
            <a:ext cx="12192000" cy="6498777"/>
          </a:xfrm>
          <a:prstGeom prst="rect">
            <a:avLst/>
          </a:prstGeom>
        </p:spPr>
      </p:pic>
      <p:pic>
        <p:nvPicPr>
          <p:cNvPr id="3" name="Picture 2" descr="Chart&#10;&#10;Description automatically generated">
            <a:extLst>
              <a:ext uri="{FF2B5EF4-FFF2-40B4-BE49-F238E27FC236}">
                <a16:creationId xmlns:a16="http://schemas.microsoft.com/office/drawing/2014/main" id="{CCABDD84-F844-4660-A6EA-7748DA971C6F}"/>
              </a:ext>
            </a:extLst>
          </p:cNvPr>
          <p:cNvPicPr>
            <a:picLocks noChangeAspect="1"/>
          </p:cNvPicPr>
          <p:nvPr/>
        </p:nvPicPr>
        <p:blipFill>
          <a:blip r:embed="rId3"/>
          <a:stretch>
            <a:fillRect/>
          </a:stretch>
        </p:blipFill>
        <p:spPr>
          <a:xfrm>
            <a:off x="0" y="-1"/>
            <a:ext cx="12192000" cy="6860031"/>
          </a:xfrm>
          <a:prstGeom prst="rect">
            <a:avLst/>
          </a:prstGeom>
        </p:spPr>
      </p:pic>
      <p:sp>
        <p:nvSpPr>
          <p:cNvPr id="4" name="Title 1">
            <a:extLst>
              <a:ext uri="{FF2B5EF4-FFF2-40B4-BE49-F238E27FC236}">
                <a16:creationId xmlns:a16="http://schemas.microsoft.com/office/drawing/2014/main" id="{05C58A60-67C4-284A-A900-5175E4815873}"/>
              </a:ext>
            </a:extLst>
          </p:cNvPr>
          <p:cNvSpPr txBox="1">
            <a:spLocks/>
          </p:cNvSpPr>
          <p:nvPr/>
        </p:nvSpPr>
        <p:spPr>
          <a:xfrm>
            <a:off x="0" y="-1322887"/>
            <a:ext cx="12192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chemeClr val="bg1"/>
                </a:solidFill>
                <a:latin typeface="Bloom Speak OT Heavy" panose="00000500000000000000" pitchFamily="50" charset="0"/>
              </a:rPr>
              <a:t>CLIMATE CHANGE</a:t>
            </a:r>
            <a:endParaRPr lang="en-US" sz="7200" dirty="0">
              <a:solidFill>
                <a:schemeClr val="bg1"/>
              </a:solidFill>
              <a:latin typeface="Bloom Speak OT Heavy" panose="00000500000000000000" pitchFamily="50" charset="0"/>
            </a:endParaRPr>
          </a:p>
        </p:txBody>
      </p:sp>
      <p:sp>
        <p:nvSpPr>
          <p:cNvPr id="5" name="Subtitle 2">
            <a:extLst>
              <a:ext uri="{FF2B5EF4-FFF2-40B4-BE49-F238E27FC236}">
                <a16:creationId xmlns:a16="http://schemas.microsoft.com/office/drawing/2014/main" id="{54A168AF-EEB0-FD46-9728-A9BFCC8FA43C}"/>
              </a:ext>
            </a:extLst>
          </p:cNvPr>
          <p:cNvSpPr txBox="1">
            <a:spLocks/>
          </p:cNvSpPr>
          <p:nvPr/>
        </p:nvSpPr>
        <p:spPr>
          <a:xfrm>
            <a:off x="0" y="983750"/>
            <a:ext cx="12192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dirty="0">
                <a:solidFill>
                  <a:srgbClr val="00AAC7"/>
                </a:solidFill>
                <a:latin typeface="Bloom Speak OT" panose="00000500000000000000" pitchFamily="50" charset="0"/>
              </a:rPr>
              <a:t>What is climate change, how does it effect the ocean and how can we help reduce it.  </a:t>
            </a:r>
            <a:endParaRPr lang="en-US" sz="2000" dirty="0">
              <a:solidFill>
                <a:srgbClr val="00AAC7"/>
              </a:solidFill>
              <a:latin typeface="Bloom Speak OT" panose="00000500000000000000" pitchFamily="50" charset="0"/>
            </a:endParaRPr>
          </a:p>
        </p:txBody>
      </p:sp>
    </p:spTree>
    <p:extLst>
      <p:ext uri="{BB962C8B-B14F-4D97-AF65-F5344CB8AC3E}">
        <p14:creationId xmlns:p14="http://schemas.microsoft.com/office/powerpoint/2010/main" val="4160915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 Mark Kirkland via MCS</a:t>
            </a:r>
          </a:p>
        </p:txBody>
      </p:sp>
      <p:sp>
        <p:nvSpPr>
          <p:cNvPr id="11" name="TextBox 10"/>
          <p:cNvSpPr txBox="1"/>
          <p:nvPr/>
        </p:nvSpPr>
        <p:spPr>
          <a:xfrm>
            <a:off x="0" y="0"/>
            <a:ext cx="11887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OCEAN ACIDIFICATION </a:t>
            </a:r>
          </a:p>
        </p:txBody>
      </p:sp>
      <p:sp>
        <p:nvSpPr>
          <p:cNvPr id="6" name="TextBox 5"/>
          <p:cNvSpPr txBox="1"/>
          <p:nvPr/>
        </p:nvSpPr>
        <p:spPr>
          <a:xfrm>
            <a:off x="10440290" y="661573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Odd wellies via Flickr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037"/>
          <a:stretch/>
        </p:blipFill>
        <p:spPr>
          <a:xfrm>
            <a:off x="1108409" y="913364"/>
            <a:ext cx="10295009" cy="4642935"/>
          </a:xfrm>
          <a:prstGeom prst="rect">
            <a:avLst/>
          </a:prstGeom>
        </p:spPr>
      </p:pic>
      <p:sp>
        <p:nvSpPr>
          <p:cNvPr id="10" name="TextBox 9"/>
          <p:cNvSpPr txBox="1"/>
          <p:nvPr/>
        </p:nvSpPr>
        <p:spPr>
          <a:xfrm>
            <a:off x="9325200" y="5195734"/>
            <a:ext cx="2895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 Ralf Schlegel via Unsplash</a:t>
            </a:r>
          </a:p>
        </p:txBody>
      </p:sp>
    </p:spTree>
    <p:extLst>
      <p:ext uri="{BB962C8B-B14F-4D97-AF65-F5344CB8AC3E}">
        <p14:creationId xmlns:p14="http://schemas.microsoft.com/office/powerpoint/2010/main" val="4253121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619398" y="1573806"/>
            <a:ext cx="10696302" cy="27592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10000" dirty="0">
                <a:solidFill>
                  <a:srgbClr val="FFFFFF"/>
                </a:solidFill>
                <a:latin typeface="Bloom Speak OT Heavy" panose="00000500000000000000" pitchFamily="50" charset="0"/>
              </a:rPr>
              <a:t>OCEAN ACIDIFICATION</a:t>
            </a:r>
            <a:endParaRPr kumimoji="0" lang="en-US" sz="100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sp>
        <p:nvSpPr>
          <p:cNvPr id="4" name="Rectangle 3">
            <a:extLst>
              <a:ext uri="{FF2B5EF4-FFF2-40B4-BE49-F238E27FC236}">
                <a16:creationId xmlns:a16="http://schemas.microsoft.com/office/drawing/2014/main" id="{CE97C393-7388-4EB4-8C9E-042335E8202D}"/>
              </a:ext>
            </a:extLst>
          </p:cNvPr>
          <p:cNvSpPr/>
          <p:nvPr/>
        </p:nvSpPr>
        <p:spPr>
          <a:xfrm>
            <a:off x="7787811" y="5003515"/>
            <a:ext cx="4404189" cy="1664413"/>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8122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77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zpwMOZY_qwU"/>
          <p:cNvPicPr>
            <a:picLocks noRot="1" noChangeAspect="1"/>
          </p:cNvPicPr>
          <p:nvPr>
            <a:videoFile r:link="rId1"/>
          </p:nvPr>
        </p:nvPicPr>
        <p:blipFill>
          <a:blip r:embed="rId4"/>
          <a:stretch>
            <a:fillRect/>
          </a:stretch>
        </p:blipFill>
        <p:spPr>
          <a:xfrm>
            <a:off x="606412" y="350777"/>
            <a:ext cx="10979176" cy="6175786"/>
          </a:xfrm>
          <a:prstGeom prst="rect">
            <a:avLst/>
          </a:prstGeom>
        </p:spPr>
      </p:pic>
    </p:spTree>
    <p:extLst>
      <p:ext uri="{BB962C8B-B14F-4D97-AF65-F5344CB8AC3E}">
        <p14:creationId xmlns:p14="http://schemas.microsoft.com/office/powerpoint/2010/main" val="1099256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747849" y="1219200"/>
            <a:ext cx="10696302" cy="316029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10000" dirty="0">
                <a:solidFill>
                  <a:srgbClr val="FFFFFF"/>
                </a:solidFill>
                <a:latin typeface="Bloom Speak OT Heavy" panose="00000500000000000000" pitchFamily="50" charset="0"/>
              </a:rPr>
              <a:t>BLUE CARBON HABITATS</a:t>
            </a:r>
            <a:endParaRPr kumimoji="0" lang="en-US" sz="100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sp>
        <p:nvSpPr>
          <p:cNvPr id="4" name="Rectangle 3">
            <a:extLst>
              <a:ext uri="{FF2B5EF4-FFF2-40B4-BE49-F238E27FC236}">
                <a16:creationId xmlns:a16="http://schemas.microsoft.com/office/drawing/2014/main" id="{940C44D7-740A-4616-B9FE-E41F82702A8F}"/>
              </a:ext>
            </a:extLst>
          </p:cNvPr>
          <p:cNvSpPr/>
          <p:nvPr/>
        </p:nvSpPr>
        <p:spPr>
          <a:xfrm>
            <a:off x="7787811" y="5003515"/>
            <a:ext cx="4404189" cy="1664413"/>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6727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77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4fNW8spFS_o"/>
          <p:cNvPicPr>
            <a:picLocks noRot="1" noChangeAspect="1"/>
          </p:cNvPicPr>
          <p:nvPr>
            <a:videoFile r:link="rId1"/>
          </p:nvPr>
        </p:nvPicPr>
        <p:blipFill>
          <a:blip r:embed="rId4"/>
          <a:stretch>
            <a:fillRect/>
          </a:stretch>
        </p:blipFill>
        <p:spPr>
          <a:xfrm>
            <a:off x="596826" y="316006"/>
            <a:ext cx="11130745" cy="6261044"/>
          </a:xfrm>
          <a:prstGeom prst="rect">
            <a:avLst/>
          </a:prstGeom>
        </p:spPr>
      </p:pic>
    </p:spTree>
    <p:extLst>
      <p:ext uri="{BB962C8B-B14F-4D97-AF65-F5344CB8AC3E}">
        <p14:creationId xmlns:p14="http://schemas.microsoft.com/office/powerpoint/2010/main" val="2544684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pic>
        <p:nvPicPr>
          <p:cNvPr id="2" name="Picture 1"/>
          <p:cNvPicPr>
            <a:picLocks noChangeAspect="1"/>
          </p:cNvPicPr>
          <p:nvPr/>
        </p:nvPicPr>
        <p:blipFill rotWithShape="1">
          <a:blip r:embed="rId3"/>
          <a:srcRect r="1688"/>
          <a:stretch/>
        </p:blipFill>
        <p:spPr>
          <a:xfrm>
            <a:off x="74341" y="1091964"/>
            <a:ext cx="12125093" cy="5766036"/>
          </a:xfrm>
          <a:prstGeom prst="rect">
            <a:avLst/>
          </a:prstGeom>
        </p:spPr>
      </p:pic>
      <p:sp>
        <p:nvSpPr>
          <p:cNvPr id="8" name="TextBox 7"/>
          <p:cNvSpPr txBox="1"/>
          <p:nvPr/>
        </p:nvSpPr>
        <p:spPr>
          <a:xfrm>
            <a:off x="130629" y="66734"/>
            <a:ext cx="11443062" cy="707886"/>
          </a:xfrm>
          <a:prstGeom prst="rect">
            <a:avLst/>
          </a:prstGeom>
          <a:noFill/>
        </p:spPr>
        <p:txBody>
          <a:bodyPr wrap="square" rtlCol="0">
            <a:spAutoFit/>
          </a:bodyPr>
          <a:lstStyle/>
          <a:p>
            <a:r>
              <a:rPr lang="en-GB" sz="4000" dirty="0">
                <a:solidFill>
                  <a:srgbClr val="02165E"/>
                </a:solidFill>
                <a:latin typeface="Bloom Speak OT Heavy" panose="00000500000000000000" pitchFamily="50" charset="0"/>
                <a:ea typeface="Microsoft YaHei UI Light" panose="020B0502040204020203" pitchFamily="34" charset="-122"/>
              </a:rPr>
              <a:t>Blue Carbon Variation between ecosystems</a:t>
            </a:r>
            <a:endParaRPr lang="en-GB" sz="4000" dirty="0">
              <a:latin typeface="Bloom Speak OT Heavy" panose="00000500000000000000" pitchFamily="50" charset="0"/>
              <a:ea typeface="Microsoft YaHei UI Light" panose="020B0502040204020203" pitchFamily="34" charset="-122"/>
            </a:endParaRPr>
          </a:p>
        </p:txBody>
      </p:sp>
    </p:spTree>
    <p:extLst>
      <p:ext uri="{BB962C8B-B14F-4D97-AF65-F5344CB8AC3E}">
        <p14:creationId xmlns:p14="http://schemas.microsoft.com/office/powerpoint/2010/main" val="2283538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747849" y="1183758"/>
            <a:ext cx="10696302" cy="29083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7500" dirty="0">
                <a:solidFill>
                  <a:srgbClr val="FFFFFF"/>
                </a:solidFill>
                <a:latin typeface="Bloom Speak OT Heavy" panose="00000500000000000000" pitchFamily="50" charset="0"/>
              </a:rPr>
              <a:t>HOW CAN WE REDUCE CLIMATE CHANGE</a:t>
            </a:r>
            <a:endParaRPr kumimoji="0" lang="en-US" sz="75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sp>
        <p:nvSpPr>
          <p:cNvPr id="4" name="Rectangle 3">
            <a:extLst>
              <a:ext uri="{FF2B5EF4-FFF2-40B4-BE49-F238E27FC236}">
                <a16:creationId xmlns:a16="http://schemas.microsoft.com/office/drawing/2014/main" id="{7D8BFF4D-77EC-40D1-9A41-988FB75750D0}"/>
              </a:ext>
            </a:extLst>
          </p:cNvPr>
          <p:cNvSpPr/>
          <p:nvPr/>
        </p:nvSpPr>
        <p:spPr>
          <a:xfrm>
            <a:off x="7787811" y="5003515"/>
            <a:ext cx="4404189" cy="1664413"/>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9526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
        <p:nvSpPr>
          <p:cNvPr id="9" name="TextBox 8"/>
          <p:cNvSpPr txBox="1"/>
          <p:nvPr/>
        </p:nvSpPr>
        <p:spPr>
          <a:xfrm>
            <a:off x="94807" y="0"/>
            <a:ext cx="11383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RENEWABLE ENERGY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060"/>
          <a:stretch/>
        </p:blipFill>
        <p:spPr>
          <a:xfrm>
            <a:off x="1677729" y="715714"/>
            <a:ext cx="9146794" cy="4882957"/>
          </a:xfrm>
          <a:prstGeom prst="rect">
            <a:avLst/>
          </a:prstGeom>
        </p:spPr>
      </p:pic>
      <p:sp>
        <p:nvSpPr>
          <p:cNvPr id="10" name="TextBox 9"/>
          <p:cNvSpPr txBox="1"/>
          <p:nvPr/>
        </p:nvSpPr>
        <p:spPr>
          <a:xfrm>
            <a:off x="8724900" y="5331197"/>
            <a:ext cx="2152650" cy="276999"/>
          </a:xfrm>
          <a:prstGeom prst="rect">
            <a:avLst/>
          </a:prstGeom>
          <a:noFill/>
        </p:spPr>
        <p:txBody>
          <a:bodyPr wrap="square" rtlCol="0">
            <a:spAutoFit/>
          </a:bodyPr>
          <a:lstStyle/>
          <a:p>
            <a:r>
              <a:rPr lang="en-GB" sz="1200" dirty="0">
                <a:solidFill>
                  <a:schemeClr val="bg1"/>
                </a:solidFill>
              </a:rPr>
              <a:t>© Lars </a:t>
            </a:r>
            <a:r>
              <a:rPr lang="en-GB" sz="1200" dirty="0" err="1">
                <a:solidFill>
                  <a:schemeClr val="bg1"/>
                </a:solidFill>
              </a:rPr>
              <a:t>Ploughmann</a:t>
            </a:r>
            <a:r>
              <a:rPr lang="en-GB" sz="1200" dirty="0">
                <a:solidFill>
                  <a:schemeClr val="bg1"/>
                </a:solidFill>
              </a:rPr>
              <a:t> via Flickr</a:t>
            </a:r>
          </a:p>
        </p:txBody>
      </p:sp>
    </p:spTree>
    <p:extLst>
      <p:ext uri="{BB962C8B-B14F-4D97-AF65-F5344CB8AC3E}">
        <p14:creationId xmlns:p14="http://schemas.microsoft.com/office/powerpoint/2010/main" val="2908341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
        <p:nvSpPr>
          <p:cNvPr id="9" name="TextBox 8"/>
          <p:cNvSpPr txBox="1"/>
          <p:nvPr/>
        </p:nvSpPr>
        <p:spPr>
          <a:xfrm>
            <a:off x="0" y="8378"/>
            <a:ext cx="11383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REDUCE EMISSION FROM OCEAN TRANSPORT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931" y="995403"/>
            <a:ext cx="7620000" cy="4105275"/>
          </a:xfrm>
          <a:prstGeom prst="rect">
            <a:avLst/>
          </a:prstGeom>
        </p:spPr>
      </p:pic>
      <p:sp>
        <p:nvSpPr>
          <p:cNvPr id="11" name="TextBox 10"/>
          <p:cNvSpPr txBox="1"/>
          <p:nvPr/>
        </p:nvSpPr>
        <p:spPr>
          <a:xfrm>
            <a:off x="8529527" y="5959186"/>
            <a:ext cx="2152650" cy="276999"/>
          </a:xfrm>
          <a:prstGeom prst="rect">
            <a:avLst/>
          </a:prstGeom>
          <a:noFill/>
        </p:spPr>
        <p:txBody>
          <a:bodyPr wrap="square" rtlCol="0">
            <a:spAutoFit/>
          </a:bodyPr>
          <a:lstStyle/>
          <a:p>
            <a:r>
              <a:rPr lang="en-GB" sz="1200" dirty="0">
                <a:solidFill>
                  <a:schemeClr val="bg1"/>
                </a:solidFill>
              </a:rPr>
              <a:t>© Mike Cattell via Flickr</a:t>
            </a:r>
          </a:p>
        </p:txBody>
      </p:sp>
    </p:spTree>
    <p:extLst>
      <p:ext uri="{BB962C8B-B14F-4D97-AF65-F5344CB8AC3E}">
        <p14:creationId xmlns:p14="http://schemas.microsoft.com/office/powerpoint/2010/main" val="2337049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
        <p:nvSpPr>
          <p:cNvPr id="9" name="TextBox 8"/>
          <p:cNvSpPr txBox="1"/>
          <p:nvPr/>
        </p:nvSpPr>
        <p:spPr>
          <a:xfrm>
            <a:off x="85725" y="0"/>
            <a:ext cx="1200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REDUCE UNSUSTAINABLE FISHING </a:t>
            </a:r>
          </a:p>
        </p:txBody>
      </p:sp>
      <p:pic>
        <p:nvPicPr>
          <p:cNvPr id="10" name="Picture 9"/>
          <p:cNvPicPr>
            <a:picLocks noChangeAspect="1"/>
          </p:cNvPicPr>
          <p:nvPr/>
        </p:nvPicPr>
        <p:blipFill rotWithShape="1">
          <a:blip r:embed="rId3"/>
          <a:srcRect t="14534"/>
          <a:stretch/>
        </p:blipFill>
        <p:spPr>
          <a:xfrm>
            <a:off x="2095500" y="691018"/>
            <a:ext cx="8344790" cy="4784319"/>
          </a:xfrm>
          <a:prstGeom prst="rect">
            <a:avLst/>
          </a:prstGeom>
        </p:spPr>
      </p:pic>
      <p:sp>
        <p:nvSpPr>
          <p:cNvPr id="2" name="Down Arrow 1"/>
          <p:cNvSpPr/>
          <p:nvPr/>
        </p:nvSpPr>
        <p:spPr>
          <a:xfrm rot="10800000">
            <a:off x="4286245" y="3829050"/>
            <a:ext cx="247651" cy="1123950"/>
          </a:xfrm>
          <a:prstGeom prst="downArrow">
            <a:avLst/>
          </a:prstGeom>
          <a:solidFill>
            <a:srgbClr val="021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rot="10800000">
            <a:off x="6381747" y="3829050"/>
            <a:ext cx="247651" cy="1123950"/>
          </a:xfrm>
          <a:prstGeom prst="downArrow">
            <a:avLst/>
          </a:prstGeom>
          <a:solidFill>
            <a:srgbClr val="021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943920" y="3691625"/>
            <a:ext cx="2647950" cy="769441"/>
          </a:xfrm>
          <a:prstGeom prst="rect">
            <a:avLst/>
          </a:prstGeom>
          <a:noFill/>
        </p:spPr>
        <p:txBody>
          <a:bodyPr wrap="square" rtlCol="0">
            <a:spAutoFit/>
          </a:bodyPr>
          <a:lstStyle/>
          <a:p>
            <a:r>
              <a:rPr lang="en-GB" sz="4400" b="1" dirty="0">
                <a:solidFill>
                  <a:srgbClr val="02165E"/>
                </a:solidFill>
              </a:rPr>
              <a:t>C0</a:t>
            </a:r>
            <a:r>
              <a:rPr lang="en-GB" sz="4400" b="1" baseline="-25000" dirty="0">
                <a:solidFill>
                  <a:srgbClr val="02165E"/>
                </a:solidFill>
              </a:rPr>
              <a:t>2</a:t>
            </a:r>
          </a:p>
        </p:txBody>
      </p:sp>
    </p:spTree>
    <p:extLst>
      <p:ext uri="{BB962C8B-B14F-4D97-AF65-F5344CB8AC3E}">
        <p14:creationId xmlns:p14="http://schemas.microsoft.com/office/powerpoint/2010/main" val="116902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728475" y="689551"/>
            <a:ext cx="3840100" cy="523220"/>
          </a:xfrm>
          <a:prstGeom prst="rect">
            <a:avLst/>
          </a:prstGeom>
          <a:noFill/>
        </p:spPr>
        <p:txBody>
          <a:bodyPr wrap="square" lIns="91440" tIns="45720" rIns="91440" bIns="45720" rtlCol="0" anchor="t">
            <a:spAutoFit/>
          </a:bodyPr>
          <a:lstStyle/>
          <a:p>
            <a:r>
              <a:rPr lang="en-GB" sz="2800" dirty="0">
                <a:solidFill>
                  <a:srgbClr val="02165E"/>
                </a:solidFill>
                <a:latin typeface="Bloom Speak OT Heavy"/>
              </a:rPr>
              <a:t>Lesson Objectives</a:t>
            </a:r>
          </a:p>
        </p:txBody>
      </p:sp>
      <p:sp>
        <p:nvSpPr>
          <p:cNvPr id="4" name="TextBox 3">
            <a:extLst>
              <a:ext uri="{FF2B5EF4-FFF2-40B4-BE49-F238E27FC236}">
                <a16:creationId xmlns:a16="http://schemas.microsoft.com/office/drawing/2014/main" id="{2BC58BD6-5A9D-4D53-AF3A-6E88C4FEBE6B}"/>
              </a:ext>
            </a:extLst>
          </p:cNvPr>
          <p:cNvSpPr txBox="1"/>
          <p:nvPr/>
        </p:nvSpPr>
        <p:spPr>
          <a:xfrm>
            <a:off x="1172391" y="1343332"/>
            <a:ext cx="11273245" cy="1754326"/>
          </a:xfrm>
          <a:prstGeom prst="rect">
            <a:avLst/>
          </a:prstGeom>
          <a:noFill/>
        </p:spPr>
        <p:txBody>
          <a:bodyPr wrap="square" rtlCol="0">
            <a:spAutoFit/>
          </a:bodyPr>
          <a:lstStyle/>
          <a:p>
            <a:pPr marL="342900" lvl="0" indent="-342900">
              <a:spcAft>
                <a:spcPts val="0"/>
              </a:spcAft>
              <a:buFont typeface="Symbol" panose="05050102010706020507" pitchFamily="18" charset="2"/>
              <a:buChar char=""/>
            </a:pPr>
            <a:endParaRPr lang="en-GB" sz="1800" dirty="0">
              <a:solidFill>
                <a:srgbClr val="02165E"/>
              </a:solidFill>
              <a:latin typeface="Bloom Speak OT"/>
            </a:endParaRPr>
          </a:p>
          <a:p>
            <a:pPr marL="342900" lvl="0" indent="-342900">
              <a:spcAft>
                <a:spcPts val="0"/>
              </a:spcAft>
              <a:buFont typeface="Symbol" panose="05050102010706020507" pitchFamily="18" charset="2"/>
              <a:buChar char=""/>
            </a:pPr>
            <a:r>
              <a:rPr lang="en-GB" sz="1800" dirty="0">
                <a:solidFill>
                  <a:srgbClr val="02165E"/>
                </a:solidFill>
                <a:latin typeface="Bloom Speak OT"/>
              </a:rPr>
              <a:t>Identify how the ocean helps to reduce the effects of climate change</a:t>
            </a:r>
          </a:p>
          <a:p>
            <a:pPr marL="342900" lvl="0" indent="-342900">
              <a:spcAft>
                <a:spcPts val="0"/>
              </a:spcAft>
              <a:buFont typeface="Symbol" panose="05050102010706020507" pitchFamily="18" charset="2"/>
              <a:buChar char=""/>
            </a:pPr>
            <a:endParaRPr lang="en-GB" sz="1800" dirty="0">
              <a:solidFill>
                <a:srgbClr val="02165E"/>
              </a:solidFill>
              <a:latin typeface="Bloom Speak OT"/>
            </a:endParaRPr>
          </a:p>
          <a:p>
            <a:pPr marL="342900" lvl="0" indent="-342900">
              <a:spcAft>
                <a:spcPts val="0"/>
              </a:spcAft>
              <a:buFont typeface="Symbol" panose="05050102010706020507" pitchFamily="18" charset="2"/>
              <a:buChar char=""/>
            </a:pPr>
            <a:r>
              <a:rPr lang="en-GB" sz="1800" dirty="0">
                <a:solidFill>
                  <a:srgbClr val="02165E"/>
                </a:solidFill>
                <a:latin typeface="Bloom Speak OT"/>
              </a:rPr>
              <a:t>Explain how climate change is affecting the ocean</a:t>
            </a:r>
          </a:p>
          <a:p>
            <a:pPr marL="342900" lvl="0" indent="-342900">
              <a:spcAft>
                <a:spcPts val="0"/>
              </a:spcAft>
              <a:buFont typeface="Symbol" panose="05050102010706020507" pitchFamily="18" charset="2"/>
              <a:buChar char=""/>
            </a:pPr>
            <a:endParaRPr lang="en-GB" sz="1800" dirty="0">
              <a:solidFill>
                <a:srgbClr val="02165E"/>
              </a:solidFill>
              <a:latin typeface="Bloom Speak OT"/>
            </a:endParaRPr>
          </a:p>
          <a:p>
            <a:pPr marL="342900" lvl="0" indent="-342900">
              <a:spcAft>
                <a:spcPts val="0"/>
              </a:spcAft>
              <a:buFont typeface="Symbol" panose="05050102010706020507" pitchFamily="18" charset="2"/>
              <a:buChar char=""/>
            </a:pPr>
            <a:r>
              <a:rPr lang="en-GB" sz="1800" dirty="0">
                <a:solidFill>
                  <a:srgbClr val="02165E"/>
                </a:solidFill>
                <a:latin typeface="Bloom Speak OT"/>
              </a:rPr>
              <a:t>Discuss ideas to help reduce the effects of climate change on the ocean</a:t>
            </a:r>
          </a:p>
        </p:txBody>
      </p:sp>
    </p:spTree>
    <p:extLst>
      <p:ext uri="{BB962C8B-B14F-4D97-AF65-F5344CB8AC3E}">
        <p14:creationId xmlns:p14="http://schemas.microsoft.com/office/powerpoint/2010/main" val="283706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
        <p:nvSpPr>
          <p:cNvPr id="9" name="TextBox 8"/>
          <p:cNvSpPr txBox="1"/>
          <p:nvPr/>
        </p:nvSpPr>
        <p:spPr>
          <a:xfrm>
            <a:off x="190500" y="0"/>
            <a:ext cx="1200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REDUCE DEVELOPMENT  </a:t>
            </a:r>
          </a:p>
        </p:txBody>
      </p:sp>
      <p:pic>
        <p:nvPicPr>
          <p:cNvPr id="2" name="Picture 1"/>
          <p:cNvPicPr>
            <a:picLocks noChangeAspect="1"/>
          </p:cNvPicPr>
          <p:nvPr/>
        </p:nvPicPr>
        <p:blipFill>
          <a:blip r:embed="rId3"/>
          <a:stretch>
            <a:fillRect/>
          </a:stretch>
        </p:blipFill>
        <p:spPr>
          <a:xfrm>
            <a:off x="1914746" y="785061"/>
            <a:ext cx="8705850" cy="4701159"/>
          </a:xfrm>
          <a:prstGeom prst="rect">
            <a:avLst/>
          </a:prstGeom>
        </p:spPr>
      </p:pic>
      <p:sp>
        <p:nvSpPr>
          <p:cNvPr id="10" name="TextBox 9"/>
          <p:cNvSpPr txBox="1"/>
          <p:nvPr/>
        </p:nvSpPr>
        <p:spPr>
          <a:xfrm>
            <a:off x="9200705" y="5127207"/>
            <a:ext cx="1676845" cy="276999"/>
          </a:xfrm>
          <a:prstGeom prst="rect">
            <a:avLst/>
          </a:prstGeom>
          <a:noFill/>
        </p:spPr>
        <p:txBody>
          <a:bodyPr wrap="square" rtlCol="0">
            <a:spAutoFit/>
          </a:bodyPr>
          <a:lstStyle/>
          <a:p>
            <a:r>
              <a:rPr lang="en-GB" sz="1200" dirty="0">
                <a:solidFill>
                  <a:schemeClr val="bg1"/>
                </a:solidFill>
              </a:rPr>
              <a:t>© Kristy via Flickr</a:t>
            </a:r>
          </a:p>
        </p:txBody>
      </p:sp>
    </p:spTree>
    <p:extLst>
      <p:ext uri="{BB962C8B-B14F-4D97-AF65-F5344CB8AC3E}">
        <p14:creationId xmlns:p14="http://schemas.microsoft.com/office/powerpoint/2010/main" val="1542268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
        <p:nvSpPr>
          <p:cNvPr id="9" name="TextBox 8"/>
          <p:cNvSpPr txBox="1"/>
          <p:nvPr/>
        </p:nvSpPr>
        <p:spPr>
          <a:xfrm>
            <a:off x="85725" y="7777"/>
            <a:ext cx="1200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PROTECT BLUE CARBON HABITATS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945"/>
          <a:stretch/>
        </p:blipFill>
        <p:spPr>
          <a:xfrm>
            <a:off x="2401190" y="654108"/>
            <a:ext cx="8039100" cy="5007689"/>
          </a:xfrm>
          <a:prstGeom prst="rect">
            <a:avLst/>
          </a:prstGeom>
        </p:spPr>
      </p:pic>
      <p:sp>
        <p:nvSpPr>
          <p:cNvPr id="10" name="TextBox 9"/>
          <p:cNvSpPr txBox="1"/>
          <p:nvPr/>
        </p:nvSpPr>
        <p:spPr>
          <a:xfrm>
            <a:off x="8694776" y="5313727"/>
            <a:ext cx="1981200" cy="276999"/>
          </a:xfrm>
          <a:prstGeom prst="rect">
            <a:avLst/>
          </a:prstGeom>
          <a:noFill/>
        </p:spPr>
        <p:txBody>
          <a:bodyPr wrap="square" rtlCol="0">
            <a:spAutoFit/>
          </a:bodyPr>
          <a:lstStyle/>
          <a:p>
            <a:r>
              <a:rPr lang="en-GB" sz="1200" dirty="0">
                <a:solidFill>
                  <a:schemeClr val="bg1"/>
                </a:solidFill>
              </a:rPr>
              <a:t>© Mark Kirkland via MCS</a:t>
            </a:r>
          </a:p>
        </p:txBody>
      </p:sp>
    </p:spTree>
    <p:extLst>
      <p:ext uri="{BB962C8B-B14F-4D97-AF65-F5344CB8AC3E}">
        <p14:creationId xmlns:p14="http://schemas.microsoft.com/office/powerpoint/2010/main" val="1431028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0" y="1403636"/>
            <a:ext cx="12191999"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11000" dirty="0">
                <a:solidFill>
                  <a:srgbClr val="FFFFFF"/>
                </a:solidFill>
                <a:latin typeface="Bloom Speak OT Heavy" panose="00000500000000000000" pitchFamily="50" charset="0"/>
              </a:rPr>
              <a:t>#</a:t>
            </a:r>
            <a:r>
              <a:rPr lang="en-GB" sz="11000" dirty="0" err="1">
                <a:solidFill>
                  <a:srgbClr val="FFFFFF"/>
                </a:solidFill>
                <a:latin typeface="Bloom Speak OT Heavy" panose="00000500000000000000" pitchFamily="50" charset="0"/>
              </a:rPr>
              <a:t>BeTheWave</a:t>
            </a:r>
            <a:endParaRPr kumimoji="0" lang="en-US" sz="110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sp>
        <p:nvSpPr>
          <p:cNvPr id="4" name="Rectangle 3">
            <a:extLst>
              <a:ext uri="{FF2B5EF4-FFF2-40B4-BE49-F238E27FC236}">
                <a16:creationId xmlns:a16="http://schemas.microsoft.com/office/drawing/2014/main" id="{4ACA53C5-27C2-437E-BD51-190F154B8F5C}"/>
              </a:ext>
            </a:extLst>
          </p:cNvPr>
          <p:cNvSpPr/>
          <p:nvPr/>
        </p:nvSpPr>
        <p:spPr>
          <a:xfrm>
            <a:off x="7787811" y="5003515"/>
            <a:ext cx="4404189" cy="1664413"/>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5141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51449" y="238621"/>
            <a:ext cx="3090391" cy="584775"/>
          </a:xfrm>
          <a:prstGeom prst="rect">
            <a:avLst/>
          </a:prstGeom>
          <a:noFill/>
        </p:spPr>
        <p:txBody>
          <a:bodyPr wrap="square" rtlCol="0">
            <a:spAutoFit/>
          </a:bodyPr>
          <a:lstStyle/>
          <a:p>
            <a:r>
              <a:rPr lang="en-GB" sz="3200" dirty="0">
                <a:solidFill>
                  <a:srgbClr val="02165E"/>
                </a:solidFill>
                <a:latin typeface="Bloom Speak OT Heavy" panose="00000500000000000000" pitchFamily="50" charset="0"/>
              </a:rPr>
              <a:t>#BeTheWave</a:t>
            </a: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3"/>
          <a:stretch>
            <a:fillRect/>
          </a:stretch>
        </p:blipFill>
        <p:spPr>
          <a:xfrm>
            <a:off x="10236302" y="883060"/>
            <a:ext cx="666750" cy="495300"/>
          </a:xfrm>
          <a:prstGeom prst="rect">
            <a:avLst/>
          </a:prstGeom>
        </p:spPr>
      </p:pic>
      <p:sp>
        <p:nvSpPr>
          <p:cNvPr id="7" name="TextBox 6">
            <a:extLst>
              <a:ext uri="{FF2B5EF4-FFF2-40B4-BE49-F238E27FC236}">
                <a16:creationId xmlns:a16="http://schemas.microsoft.com/office/drawing/2014/main" id="{488978BE-CCD6-4FA0-BF35-8391728A8548}"/>
              </a:ext>
            </a:extLst>
          </p:cNvPr>
          <p:cNvSpPr txBox="1"/>
          <p:nvPr/>
        </p:nvSpPr>
        <p:spPr>
          <a:xfrm>
            <a:off x="731520" y="1241582"/>
            <a:ext cx="10985863" cy="3724096"/>
          </a:xfrm>
          <a:prstGeom prst="rect">
            <a:avLst/>
          </a:prstGeom>
          <a:noFill/>
        </p:spPr>
        <p:txBody>
          <a:bodyPr wrap="square" rtlCol="0">
            <a:spAutoFit/>
          </a:bodyPr>
          <a:lstStyle/>
          <a:p>
            <a:r>
              <a:rPr lang="en-GB" sz="2000" dirty="0">
                <a:solidFill>
                  <a:srgbClr val="02165E"/>
                </a:solidFill>
                <a:latin typeface="Bloom Speak OT" panose="00000500000000000000" pitchFamily="50" charset="0"/>
              </a:rPr>
              <a:t>SCHOOL</a:t>
            </a: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Improve ocean literacy within your school by introducing ocean topics into PSHE, geography, science, history, art, design technology, English and drama.</a:t>
            </a:r>
          </a:p>
          <a:p>
            <a:pPr marL="28575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Does your school have a green/eco club? It is a great way to help students learn more about our incredible natural environment including diversity within your school grounds and further afield. Your group could dedicate a term to explore the underwater world in Wales. </a:t>
            </a:r>
          </a:p>
          <a:p>
            <a:pPr marL="28575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If your school is near the coast why not take your students out for a day trip to the beach. It could be linked to the curriculum or as part of an experience day. If you want a helping hand the Marine Conservation Society offer free seashore safaris for school groups.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319460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51449" y="238621"/>
            <a:ext cx="3090391" cy="584775"/>
          </a:xfrm>
          <a:prstGeom prst="rect">
            <a:avLst/>
          </a:prstGeom>
          <a:noFill/>
        </p:spPr>
        <p:txBody>
          <a:bodyPr wrap="square" rtlCol="0">
            <a:spAutoFit/>
          </a:bodyPr>
          <a:lstStyle/>
          <a:p>
            <a:r>
              <a:rPr lang="en-GB" sz="3200" dirty="0">
                <a:solidFill>
                  <a:srgbClr val="02165E"/>
                </a:solidFill>
                <a:latin typeface="Bloom Speak OT Heavy" panose="00000500000000000000" pitchFamily="50" charset="0"/>
              </a:rPr>
              <a:t>#BeTheWave</a:t>
            </a: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3"/>
          <a:stretch>
            <a:fillRect/>
          </a:stretch>
        </p:blipFill>
        <p:spPr>
          <a:xfrm>
            <a:off x="10236302" y="883060"/>
            <a:ext cx="666750" cy="495300"/>
          </a:xfrm>
          <a:prstGeom prst="rect">
            <a:avLst/>
          </a:prstGeom>
        </p:spPr>
      </p:pic>
      <p:sp>
        <p:nvSpPr>
          <p:cNvPr id="7" name="TextBox 6">
            <a:extLst>
              <a:ext uri="{FF2B5EF4-FFF2-40B4-BE49-F238E27FC236}">
                <a16:creationId xmlns:a16="http://schemas.microsoft.com/office/drawing/2014/main" id="{97FAF77C-9C42-42F7-A387-BCE700B537D1}"/>
              </a:ext>
            </a:extLst>
          </p:cNvPr>
          <p:cNvSpPr txBox="1"/>
          <p:nvPr/>
        </p:nvSpPr>
        <p:spPr>
          <a:xfrm>
            <a:off x="712977" y="1378360"/>
            <a:ext cx="10985863" cy="4370427"/>
          </a:xfrm>
          <a:prstGeom prst="rect">
            <a:avLst/>
          </a:prstGeom>
          <a:noFill/>
        </p:spPr>
        <p:txBody>
          <a:bodyPr wrap="square" rtlCol="0">
            <a:spAutoFit/>
          </a:bodyPr>
          <a:lstStyle/>
          <a:p>
            <a:r>
              <a:rPr lang="en-GB" sz="2000" dirty="0">
                <a:solidFill>
                  <a:srgbClr val="02165E"/>
                </a:solidFill>
                <a:latin typeface="Bloom Speak OT" panose="00000500000000000000" pitchFamily="50" charset="0"/>
              </a:rPr>
              <a:t>INDIVIDUAL</a:t>
            </a: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Inspire your friends and family by sharing with them what you’ve learnt about the incredible diversity of habitats and species in coastal waters around Wales. </a:t>
            </a:r>
          </a:p>
          <a:p>
            <a:pPr marL="285750" lvl="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The sea and coastline around Wales is fantastic. The best way to learn more about it and to stay inspired is to get out there and enjoy it.</a:t>
            </a:r>
          </a:p>
          <a:p>
            <a:pPr marL="285750" lvl="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If you live near the coast there’s several citizen science projects you can get involved with, to help record the diversity on the coast contributing to important science.</a:t>
            </a:r>
          </a:p>
          <a:p>
            <a:pPr marL="742950" lvl="1" indent="-285750">
              <a:buFont typeface="Arial" panose="020B0604020202020204" pitchFamily="34" charset="0"/>
              <a:buChar char="•"/>
            </a:pPr>
            <a:r>
              <a:rPr lang="en-GB" sz="2000" dirty="0">
                <a:solidFill>
                  <a:srgbClr val="02165E"/>
                </a:solidFill>
                <a:latin typeface="Bloom Speak OT" panose="00000500000000000000" pitchFamily="50" charset="0"/>
              </a:rPr>
              <a:t>Record seaweed diversity on the shore to help us understand how this is changing overtime:</a:t>
            </a:r>
          </a:p>
          <a:p>
            <a:r>
              <a:rPr lang="en-GB" sz="2000" dirty="0">
                <a:solidFill>
                  <a:srgbClr val="02165E"/>
                </a:solidFill>
                <a:latin typeface="Bloom Speak OT" panose="00000500000000000000" pitchFamily="50" charset="0"/>
              </a:rPr>
              <a:t>              </a:t>
            </a:r>
            <a:r>
              <a:rPr lang="en-GB" sz="2000" dirty="0">
                <a:solidFill>
                  <a:srgbClr val="02165E"/>
                </a:solidFill>
                <a:latin typeface="Bloom Speak OT" panose="00000500000000000000" pitchFamily="50" charset="0"/>
                <a:hlinkClick r:id="rId4">
                  <a:extLst>
                    <a:ext uri="{A12FA001-AC4F-418D-AE19-62706E023703}">
                      <ahyp:hlinkClr xmlns:ahyp="http://schemas.microsoft.com/office/drawing/2018/hyperlinkcolor" val="tx"/>
                    </a:ext>
                  </a:extLst>
                </a:hlinkClick>
              </a:rPr>
              <a:t>hwww.mcsuk.org/what-you-can-do/volunteering/big-seaweed-search/</a:t>
            </a:r>
            <a:endParaRPr lang="en-GB" sz="2000" dirty="0">
              <a:solidFill>
                <a:srgbClr val="02165E"/>
              </a:solidFill>
              <a:latin typeface="Bloom Speak OT" panose="00000500000000000000" pitchFamily="50" charset="0"/>
            </a:endParaRPr>
          </a:p>
          <a:p>
            <a:pPr marL="742950" lvl="1" indent="-285750">
              <a:buFont typeface="Arial" panose="020B0604020202020204" pitchFamily="34" charset="0"/>
              <a:buChar char="•"/>
            </a:pPr>
            <a:r>
              <a:rPr lang="en-GB" sz="2000" dirty="0">
                <a:solidFill>
                  <a:srgbClr val="02165E"/>
                </a:solidFill>
                <a:latin typeface="Bloom Speak OT" panose="00000500000000000000" pitchFamily="50" charset="0"/>
              </a:rPr>
              <a:t>Report any sightings of jellyfish and turtles: </a:t>
            </a:r>
            <a:r>
              <a:rPr lang="en-GB" sz="2000" dirty="0">
                <a:solidFill>
                  <a:srgbClr val="02165E"/>
                </a:solidFill>
                <a:latin typeface="Bloom Speak OT" panose="00000500000000000000" pitchFamily="50" charset="0"/>
                <a:hlinkClick r:id="rId5">
                  <a:extLst>
                    <a:ext uri="{A12FA001-AC4F-418D-AE19-62706E023703}">
                      <ahyp:hlinkClr xmlns:ahyp="http://schemas.microsoft.com/office/drawing/2018/hyperlinkcolor" val="tx"/>
                    </a:ext>
                  </a:extLst>
                </a:hlinkClick>
              </a:rPr>
              <a:t>www.mcsuk.org/sightings/</a:t>
            </a:r>
            <a:endParaRPr lang="en-GB" sz="2000" dirty="0">
              <a:solidFill>
                <a:srgbClr val="02165E"/>
              </a:solidFill>
              <a:latin typeface="Bloom Speak OT" panose="00000500000000000000" pitchFamily="50" charset="0"/>
            </a:endParaRPr>
          </a:p>
          <a:p>
            <a:pPr marL="742950" lvl="1" indent="-285750">
              <a:buFont typeface="Arial" panose="020B0604020202020204" pitchFamily="34" charset="0"/>
              <a:buChar char="•"/>
            </a:pPr>
            <a:r>
              <a:rPr lang="en-GB" sz="2000" dirty="0">
                <a:solidFill>
                  <a:srgbClr val="02165E"/>
                </a:solidFill>
                <a:latin typeface="Bloom Speak OT" panose="00000500000000000000" pitchFamily="50" charset="0"/>
              </a:rPr>
              <a:t>Record quantity and variety of shark egg cases:  </a:t>
            </a:r>
            <a:r>
              <a:rPr lang="en-GB" sz="2000" dirty="0">
                <a:solidFill>
                  <a:srgbClr val="02165E"/>
                </a:solidFill>
                <a:latin typeface="Bloom Speak OT" panose="00000500000000000000" pitchFamily="50" charset="0"/>
                <a:hlinkClick r:id="rId6">
                  <a:extLst>
                    <a:ext uri="{A12FA001-AC4F-418D-AE19-62706E023703}">
                      <ahyp:hlinkClr xmlns:ahyp="http://schemas.microsoft.com/office/drawing/2018/hyperlinkcolor" val="tx"/>
                    </a:ext>
                  </a:extLst>
                </a:hlinkClick>
              </a:rPr>
              <a:t>www.sharktrust.org/great-eggcase-hunt</a:t>
            </a:r>
            <a:endParaRPr lang="en-GB" sz="2000" dirty="0">
              <a:solidFill>
                <a:srgbClr val="02165E"/>
              </a:solidFill>
              <a:latin typeface="Bloom Speak OT" panose="00000500000000000000" pitchFamily="50" charset="0"/>
            </a:endParaRPr>
          </a:p>
          <a:p>
            <a:endParaRPr lang="en-GB" dirty="0"/>
          </a:p>
        </p:txBody>
      </p:sp>
    </p:spTree>
    <p:extLst>
      <p:ext uri="{BB962C8B-B14F-4D97-AF65-F5344CB8AC3E}">
        <p14:creationId xmlns:p14="http://schemas.microsoft.com/office/powerpoint/2010/main" val="105705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538287" y="1205363"/>
            <a:ext cx="9115425"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dirty="0">
                <a:solidFill>
                  <a:srgbClr val="FFFFFF"/>
                </a:solidFill>
                <a:latin typeface="Bloom Speak OT Heavy" panose="00000500000000000000" pitchFamily="50" charset="0"/>
              </a:rPr>
              <a:t>HOW DOES CLIMATE CHANGE EFFECT THE OCEAN</a:t>
            </a:r>
            <a:endParaRPr kumimoji="0" lang="en-US"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sp>
        <p:nvSpPr>
          <p:cNvPr id="2" name="Rectangle 1">
            <a:extLst>
              <a:ext uri="{FF2B5EF4-FFF2-40B4-BE49-F238E27FC236}">
                <a16:creationId xmlns:a16="http://schemas.microsoft.com/office/drawing/2014/main" id="{0C62689F-B243-473A-B3EB-34ED363B6CAC}"/>
              </a:ext>
            </a:extLst>
          </p:cNvPr>
          <p:cNvSpPr/>
          <p:nvPr/>
        </p:nvSpPr>
        <p:spPr>
          <a:xfrm>
            <a:off x="7787811" y="5003515"/>
            <a:ext cx="4404189" cy="1664413"/>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2991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826088" y="1186468"/>
            <a:ext cx="10366674" cy="2862322"/>
          </a:xfrm>
          <a:prstGeom prst="rect">
            <a:avLst/>
          </a:prstGeom>
          <a:noFill/>
        </p:spPr>
        <p:txBody>
          <a:bodyPr wrap="square" rtlCol="0">
            <a:spAutoFit/>
          </a:bodyPr>
          <a:lstStyle/>
          <a:p>
            <a:pPr algn="ctr"/>
            <a:r>
              <a:rPr lang="en-GB" sz="6000" dirty="0">
                <a:solidFill>
                  <a:srgbClr val="02165E"/>
                </a:solidFill>
                <a:latin typeface="Bloom Speak OT Heavy" panose="00000500000000000000" pitchFamily="50" charset="0"/>
              </a:rPr>
              <a:t>Do you know of any ways that climate change is affecting the ocean?</a:t>
            </a:r>
            <a:endParaRPr lang="en-GB" sz="6000" dirty="0">
              <a:latin typeface="Bloom Speak OT Heavy" panose="00000500000000000000" pitchFamily="50" charset="0"/>
            </a:endParaRPr>
          </a:p>
        </p:txBody>
      </p:sp>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Tree>
    <p:extLst>
      <p:ext uri="{BB962C8B-B14F-4D97-AF65-F5344CB8AC3E}">
        <p14:creationId xmlns:p14="http://schemas.microsoft.com/office/powerpoint/2010/main" val="402007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 Mark Kirkland via MCS</a:t>
            </a:r>
          </a:p>
        </p:txBody>
      </p:sp>
      <p:sp>
        <p:nvSpPr>
          <p:cNvPr id="11" name="TextBox 10"/>
          <p:cNvSpPr txBox="1"/>
          <p:nvPr/>
        </p:nvSpPr>
        <p:spPr>
          <a:xfrm>
            <a:off x="106325" y="51385"/>
            <a:ext cx="11383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2165E"/>
                </a:solidFill>
                <a:effectLst/>
                <a:uLnTx/>
                <a:uFillTx/>
                <a:latin typeface="Bloom Speak OT Heavy" panose="00000500000000000000" pitchFamily="50" charset="0"/>
              </a:rPr>
              <a:t>SEA LEVEL RISE</a:t>
            </a:r>
            <a:r>
              <a:rPr kumimoji="0" lang="en-GB" sz="1400" b="0" i="0" u="none" strike="noStrike" kern="1200" cap="none" spc="0" normalizeH="0" baseline="0" noProof="0" dirty="0">
                <a:ln>
                  <a:noFill/>
                </a:ln>
                <a:solidFill>
                  <a:srgbClr val="02165E"/>
                </a:solidFill>
                <a:effectLst/>
                <a:uLnTx/>
                <a:uFillTx/>
                <a:latin typeface="Bloom Speak OT Heavy" panose="00000500000000000000" pitchFamily="50" charset="0"/>
              </a:rPr>
              <a:t> </a:t>
            </a:r>
            <a:endParaRPr kumimoji="0" lang="en-GB" sz="1400" b="0" i="0" u="none" strike="noStrike" kern="1200" cap="none" spc="0" normalizeH="0" baseline="0" noProof="0" dirty="0">
              <a:ln>
                <a:noFill/>
              </a:ln>
              <a:solidFill>
                <a:srgbClr val="000000"/>
              </a:solidFill>
              <a:effectLst/>
              <a:uLnTx/>
              <a:uFillTx/>
              <a:latin typeface="Bloom Speak OT Heavy" panose="00000500000000000000" pitchFamily="50" charset="0"/>
            </a:endParaRPr>
          </a:p>
        </p:txBody>
      </p:sp>
      <p:sp>
        <p:nvSpPr>
          <p:cNvPr id="6" name="TextBox 5"/>
          <p:cNvSpPr txBox="1"/>
          <p:nvPr/>
        </p:nvSpPr>
        <p:spPr>
          <a:xfrm>
            <a:off x="10440290" y="661573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Odd wellies via Flickr</a:t>
            </a:r>
          </a:p>
        </p:txBody>
      </p:sp>
      <p:pic>
        <p:nvPicPr>
          <p:cNvPr id="2" name="Picture 1"/>
          <p:cNvPicPr>
            <a:picLocks noChangeAspect="1"/>
          </p:cNvPicPr>
          <p:nvPr/>
        </p:nvPicPr>
        <p:blipFill rotWithShape="1">
          <a:blip r:embed="rId3"/>
          <a:srcRect t="33087"/>
          <a:stretch/>
        </p:blipFill>
        <p:spPr>
          <a:xfrm>
            <a:off x="1299651" y="767081"/>
            <a:ext cx="9834685" cy="4873704"/>
          </a:xfrm>
          <a:prstGeom prst="rect">
            <a:avLst/>
          </a:prstGeom>
        </p:spPr>
      </p:pic>
      <p:sp>
        <p:nvSpPr>
          <p:cNvPr id="3" name="TextBox 2"/>
          <p:cNvSpPr txBox="1"/>
          <p:nvPr/>
        </p:nvSpPr>
        <p:spPr>
          <a:xfrm>
            <a:off x="9079453" y="5343078"/>
            <a:ext cx="20548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rPr>
              <a:t>© Jean-Christophe André via </a:t>
            </a:r>
            <a:r>
              <a:rPr kumimoji="0" lang="en-GB" sz="1000" b="0" i="0" u="none" strike="noStrike" kern="1200" cap="none" spc="0" normalizeH="0" baseline="0" noProof="0" dirty="0" err="1">
                <a:ln>
                  <a:noFill/>
                </a:ln>
                <a:solidFill>
                  <a:srgbClr val="FFFFFF"/>
                </a:solidFill>
                <a:effectLst/>
                <a:uLnTx/>
                <a:uFillTx/>
                <a:latin typeface="Calibri" panose="020F0502020204030204"/>
                <a:ea typeface="+mn-ea"/>
                <a:cs typeface="+mn-cs"/>
              </a:rPr>
              <a:t>Pexels</a:t>
            </a:r>
            <a:endPar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1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 Mark Kirkland via MCS</a:t>
            </a:r>
          </a:p>
        </p:txBody>
      </p:sp>
      <p:sp>
        <p:nvSpPr>
          <p:cNvPr id="11" name="TextBox 10"/>
          <p:cNvSpPr txBox="1"/>
          <p:nvPr/>
        </p:nvSpPr>
        <p:spPr>
          <a:xfrm>
            <a:off x="0" y="18916"/>
            <a:ext cx="11383191" cy="646331"/>
          </a:xfrm>
          <a:prstGeom prst="rect">
            <a:avLst/>
          </a:prstGeom>
          <a:noFill/>
        </p:spPr>
        <p:txBody>
          <a:bodyPr wrap="square" rtlCol="0">
            <a:spAutoFit/>
          </a:bodyPr>
          <a:lstStyle/>
          <a:p>
            <a:pPr>
              <a:defRPr/>
            </a:pPr>
            <a:r>
              <a:rPr lang="en-GB" sz="3600" dirty="0">
                <a:solidFill>
                  <a:srgbClr val="02165E"/>
                </a:solidFill>
                <a:latin typeface="Bloom Speak OT Heavy" panose="00000500000000000000" pitchFamily="50" charset="0"/>
              </a:rPr>
              <a:t>CHANGING HABITATS</a:t>
            </a:r>
          </a:p>
        </p:txBody>
      </p:sp>
      <p:sp>
        <p:nvSpPr>
          <p:cNvPr id="6" name="TextBox 5"/>
          <p:cNvSpPr txBox="1"/>
          <p:nvPr/>
        </p:nvSpPr>
        <p:spPr>
          <a:xfrm>
            <a:off x="10440290" y="661573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Odd wellies via Flickr</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t="10969" b="9075"/>
          <a:stretch/>
        </p:blipFill>
        <p:spPr>
          <a:xfrm>
            <a:off x="1736930" y="665247"/>
            <a:ext cx="9140620" cy="4872281"/>
          </a:xfrm>
          <a:prstGeom prst="rect">
            <a:avLst/>
          </a:prstGeom>
        </p:spPr>
      </p:pic>
      <p:sp>
        <p:nvSpPr>
          <p:cNvPr id="12" name="TextBox 11"/>
          <p:cNvSpPr txBox="1"/>
          <p:nvPr/>
        </p:nvSpPr>
        <p:spPr>
          <a:xfrm>
            <a:off x="8473984" y="5260529"/>
            <a:ext cx="3280756" cy="276999"/>
          </a:xfrm>
          <a:prstGeom prst="rect">
            <a:avLst/>
          </a:prstGeom>
          <a:noFill/>
        </p:spPr>
        <p:txBody>
          <a:bodyPr wrap="square" rtlCol="0">
            <a:spAutoFit/>
          </a:bodyPr>
          <a:lstStyle/>
          <a:p>
            <a:r>
              <a:rPr lang="en-GB" sz="1200" dirty="0">
                <a:solidFill>
                  <a:schemeClr val="bg1"/>
                </a:solidFill>
              </a:rPr>
              <a:t>© Hans-</a:t>
            </a:r>
            <a:r>
              <a:rPr lang="en-GB" sz="1200" dirty="0" err="1">
                <a:solidFill>
                  <a:schemeClr val="bg1"/>
                </a:solidFill>
              </a:rPr>
              <a:t>Jurgen</a:t>
            </a:r>
            <a:r>
              <a:rPr lang="en-GB" sz="1200" dirty="0">
                <a:solidFill>
                  <a:schemeClr val="bg1"/>
                </a:solidFill>
              </a:rPr>
              <a:t> </a:t>
            </a:r>
            <a:r>
              <a:rPr lang="en-GB" sz="1200" dirty="0" err="1">
                <a:solidFill>
                  <a:schemeClr val="bg1"/>
                </a:solidFill>
              </a:rPr>
              <a:t>Mager</a:t>
            </a:r>
            <a:r>
              <a:rPr lang="en-GB" sz="1200" dirty="0">
                <a:solidFill>
                  <a:schemeClr val="bg1"/>
                </a:solidFill>
              </a:rPr>
              <a:t> via Unsplash</a:t>
            </a:r>
          </a:p>
        </p:txBody>
      </p:sp>
    </p:spTree>
    <p:extLst>
      <p:ext uri="{BB962C8B-B14F-4D97-AF65-F5344CB8AC3E}">
        <p14:creationId xmlns:p14="http://schemas.microsoft.com/office/powerpoint/2010/main" val="3651307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 Mark Kirkland via MCS</a:t>
            </a:r>
          </a:p>
        </p:txBody>
      </p:sp>
      <p:sp>
        <p:nvSpPr>
          <p:cNvPr id="11" name="TextBox 10"/>
          <p:cNvSpPr txBox="1"/>
          <p:nvPr/>
        </p:nvSpPr>
        <p:spPr>
          <a:xfrm>
            <a:off x="0" y="0"/>
            <a:ext cx="11383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CORAL BLEACHING</a:t>
            </a:r>
          </a:p>
        </p:txBody>
      </p:sp>
      <p:sp>
        <p:nvSpPr>
          <p:cNvPr id="6" name="TextBox 5"/>
          <p:cNvSpPr txBox="1"/>
          <p:nvPr/>
        </p:nvSpPr>
        <p:spPr>
          <a:xfrm>
            <a:off x="10440290" y="661573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Odd wellies via Flickr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1686"/>
          <a:stretch/>
        </p:blipFill>
        <p:spPr>
          <a:xfrm>
            <a:off x="1733550" y="848844"/>
            <a:ext cx="9144000" cy="4684955"/>
          </a:xfrm>
          <a:prstGeom prst="rect">
            <a:avLst/>
          </a:prstGeom>
        </p:spPr>
      </p:pic>
      <p:sp>
        <p:nvSpPr>
          <p:cNvPr id="3" name="TextBox 2"/>
          <p:cNvSpPr txBox="1"/>
          <p:nvPr/>
        </p:nvSpPr>
        <p:spPr>
          <a:xfrm>
            <a:off x="9535197" y="5213093"/>
            <a:ext cx="13423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rPr>
              <a:t>© Belle Co via </a:t>
            </a:r>
            <a:r>
              <a:rPr kumimoji="0" lang="en-GB" sz="1000" b="0" i="0" u="none" strike="noStrike" kern="1200" cap="none" spc="0" normalizeH="0" baseline="0" noProof="0" dirty="0" err="1">
                <a:ln>
                  <a:noFill/>
                </a:ln>
                <a:solidFill>
                  <a:srgbClr val="FFFFFF"/>
                </a:solidFill>
                <a:effectLst/>
                <a:uLnTx/>
                <a:uFillTx/>
                <a:latin typeface="Calibri" panose="020F0502020204030204"/>
                <a:ea typeface="+mn-ea"/>
                <a:cs typeface="+mn-cs"/>
              </a:rPr>
              <a:t>Pexels</a:t>
            </a:r>
            <a:endPar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61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 Mark Kirkland via MCS</a:t>
            </a:r>
          </a:p>
        </p:txBody>
      </p:sp>
      <p:sp>
        <p:nvSpPr>
          <p:cNvPr id="11" name="TextBox 10"/>
          <p:cNvSpPr txBox="1"/>
          <p:nvPr/>
        </p:nvSpPr>
        <p:spPr>
          <a:xfrm>
            <a:off x="0" y="21885"/>
            <a:ext cx="11383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SPECIES DISTRIBUTION</a:t>
            </a:r>
          </a:p>
        </p:txBody>
      </p:sp>
      <p:sp>
        <p:nvSpPr>
          <p:cNvPr id="6" name="TextBox 5"/>
          <p:cNvSpPr txBox="1"/>
          <p:nvPr/>
        </p:nvSpPr>
        <p:spPr>
          <a:xfrm>
            <a:off x="10440290" y="661573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Odd wellies via Flickr</a:t>
            </a:r>
          </a:p>
        </p:txBody>
      </p:sp>
      <p:pic>
        <p:nvPicPr>
          <p:cNvPr id="5" name="Picture 4"/>
          <p:cNvPicPr>
            <a:picLocks noChangeAspect="1"/>
          </p:cNvPicPr>
          <p:nvPr/>
        </p:nvPicPr>
        <p:blipFill rotWithShape="1">
          <a:blip r:embed="rId3"/>
          <a:srcRect t="42076" b="21132"/>
          <a:stretch/>
        </p:blipFill>
        <p:spPr>
          <a:xfrm>
            <a:off x="1722547" y="873990"/>
            <a:ext cx="8746906" cy="4818211"/>
          </a:xfrm>
          <a:prstGeom prst="rect">
            <a:avLst/>
          </a:prstGeom>
        </p:spPr>
      </p:pic>
      <p:sp>
        <p:nvSpPr>
          <p:cNvPr id="3" name="TextBox 2"/>
          <p:cNvSpPr txBox="1"/>
          <p:nvPr/>
        </p:nvSpPr>
        <p:spPr>
          <a:xfrm>
            <a:off x="8948479" y="5344772"/>
            <a:ext cx="166052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srgbClr val="FFFFFF"/>
                </a:solidFill>
                <a:effectLst/>
                <a:uLnTx/>
                <a:uFillTx/>
                <a:latin typeface="Calibri" panose="020F0502020204030204"/>
                <a:ea typeface="+mn-ea"/>
                <a:cs typeface="+mn-cs"/>
              </a:rPr>
              <a:t>Elianne</a:t>
            </a:r>
            <a:r>
              <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srgbClr val="FFFFFF"/>
                </a:solidFill>
                <a:effectLst/>
                <a:uLnTx/>
                <a:uFillTx/>
                <a:latin typeface="Calibri" panose="020F0502020204030204"/>
                <a:ea typeface="+mn-ea"/>
                <a:cs typeface="+mn-cs"/>
              </a:rPr>
              <a:t>Dipp</a:t>
            </a:r>
            <a:r>
              <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rPr>
              <a:t> Via </a:t>
            </a:r>
            <a:r>
              <a:rPr kumimoji="0" lang="en-GB" sz="1000" b="0" i="0" u="none" strike="noStrike" kern="1200" cap="none" spc="0" normalizeH="0" baseline="0" noProof="0" dirty="0" err="1">
                <a:ln>
                  <a:noFill/>
                </a:ln>
                <a:solidFill>
                  <a:srgbClr val="FFFFFF"/>
                </a:solidFill>
                <a:effectLst/>
                <a:uLnTx/>
                <a:uFillTx/>
                <a:latin typeface="Calibri" panose="020F0502020204030204"/>
                <a:ea typeface="+mn-ea"/>
                <a:cs typeface="+mn-cs"/>
              </a:rPr>
              <a:t>Pexels</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66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 Mark Kirkland via MCS</a:t>
            </a:r>
          </a:p>
        </p:txBody>
      </p:sp>
      <p:sp>
        <p:nvSpPr>
          <p:cNvPr id="11" name="TextBox 10"/>
          <p:cNvSpPr txBox="1"/>
          <p:nvPr/>
        </p:nvSpPr>
        <p:spPr>
          <a:xfrm>
            <a:off x="-19050" y="-34409"/>
            <a:ext cx="11383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02165E"/>
                </a:solidFill>
                <a:latin typeface="Bloom Speak OT Heavy" panose="00000500000000000000" pitchFamily="50" charset="0"/>
              </a:rPr>
              <a:t>INCREASED STORMS</a:t>
            </a:r>
          </a:p>
        </p:txBody>
      </p:sp>
      <p:sp>
        <p:nvSpPr>
          <p:cNvPr id="6" name="TextBox 5"/>
          <p:cNvSpPr txBox="1"/>
          <p:nvPr/>
        </p:nvSpPr>
        <p:spPr>
          <a:xfrm>
            <a:off x="10440290" y="661573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  Odd wellies via Flickr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533" y="611922"/>
            <a:ext cx="8293100" cy="5042205"/>
          </a:xfrm>
          <a:prstGeom prst="rect">
            <a:avLst/>
          </a:prstGeom>
        </p:spPr>
      </p:pic>
      <p:sp>
        <p:nvSpPr>
          <p:cNvPr id="3" name="TextBox 2"/>
          <p:cNvSpPr txBox="1"/>
          <p:nvPr/>
        </p:nvSpPr>
        <p:spPr>
          <a:xfrm>
            <a:off x="8683625" y="5340428"/>
            <a:ext cx="219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rPr>
              <a:t>© Ray </a:t>
            </a:r>
            <a:r>
              <a:rPr kumimoji="0" lang="en-GB" sz="1000" b="0" i="0" u="none" strike="noStrike" kern="1200" cap="none" spc="0" normalizeH="0" baseline="0" noProof="0" dirty="0" err="1">
                <a:ln>
                  <a:noFill/>
                </a:ln>
                <a:solidFill>
                  <a:srgbClr val="FFFFFF"/>
                </a:solidFill>
                <a:effectLst/>
                <a:uLnTx/>
                <a:uFillTx/>
                <a:latin typeface="Calibri" panose="020F0502020204030204"/>
                <a:ea typeface="+mn-ea"/>
                <a:cs typeface="+mn-cs"/>
              </a:rPr>
              <a:t>Bilcliff</a:t>
            </a:r>
            <a:r>
              <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rPr>
              <a:t> via </a:t>
            </a:r>
            <a:r>
              <a:rPr kumimoji="0" lang="en-GB" sz="1000" b="0" i="0" u="none" strike="noStrike" kern="1200" cap="none" spc="0" normalizeH="0" baseline="0" noProof="0" dirty="0" err="1">
                <a:ln>
                  <a:noFill/>
                </a:ln>
                <a:solidFill>
                  <a:srgbClr val="FFFFFF"/>
                </a:solidFill>
                <a:effectLst/>
                <a:uLnTx/>
                <a:uFillTx/>
                <a:latin typeface="Calibri" panose="020F0502020204030204"/>
                <a:ea typeface="+mn-ea"/>
                <a:cs typeface="+mn-cs"/>
              </a:rPr>
              <a:t>Pexels</a:t>
            </a:r>
            <a:endPar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936664"/>
      </p:ext>
    </p:extLst>
  </p:cSld>
  <p:clrMapOvr>
    <a:masterClrMapping/>
  </p:clrMapOvr>
</p:sld>
</file>

<file path=ppt/theme/theme1.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W_presentation" id="{DB041E52-2A9D-A344-8952-F84C19370EA0}" vid="{038BD497-31CF-F743-800D-D22222BCE9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7F21B16058BA48B86AAD76BAD68A00" ma:contentTypeVersion="13" ma:contentTypeDescription="Create a new document." ma:contentTypeScope="" ma:versionID="939375f7537d2e83efa9c9e2bec32fae">
  <xsd:schema xmlns:xsd="http://www.w3.org/2001/XMLSchema" xmlns:xs="http://www.w3.org/2001/XMLSchema" xmlns:p="http://schemas.microsoft.com/office/2006/metadata/properties" xmlns:ns2="7462a2d9-f055-4e0b-a931-2d9f1fccad37" xmlns:ns3="17ab7feb-103c-43e2-999d-b4ab3178c1c5" targetNamespace="http://schemas.microsoft.com/office/2006/metadata/properties" ma:root="true" ma:fieldsID="9369851065caed49536b4f928f657240" ns2:_="" ns3:_="">
    <xsd:import namespace="7462a2d9-f055-4e0b-a931-2d9f1fccad37"/>
    <xsd:import namespace="17ab7feb-103c-43e2-999d-b4ab3178c1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2a2d9-f055-4e0b-a931-2d9f1fcca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b7feb-103c-43e2-999d-b4ab3178c1c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48013A-BE4B-48ED-9E9A-F5282CB51CE3}">
  <ds:schemaRefs>
    <ds:schemaRef ds:uri="http://schemas.microsoft.com/sharepoint/v3/contenttype/forms"/>
  </ds:schemaRefs>
</ds:datastoreItem>
</file>

<file path=customXml/itemProps2.xml><?xml version="1.0" encoding="utf-8"?>
<ds:datastoreItem xmlns:ds="http://schemas.openxmlformats.org/officeDocument/2006/customXml" ds:itemID="{90E25C63-DFF8-4E9B-9D7E-6C58F7765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62a2d9-f055-4e0b-a931-2d9f1fccad37"/>
    <ds:schemaRef ds:uri="17ab7feb-103c-43e2-999d-b4ab3178c1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D174ED-F925-4078-9F88-B31EEF4320A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6259</TotalTime>
  <Words>1192</Words>
  <Application>Microsoft Office PowerPoint</Application>
  <PresentationFormat>Widescreen</PresentationFormat>
  <Paragraphs>137</Paragraphs>
  <Slides>24</Slides>
  <Notes>20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Bloom Speak OT</vt:lpstr>
      <vt:lpstr>Bloom Speak OT Heavy</vt:lpstr>
      <vt:lpstr>Cabin Medium</vt:lpstr>
      <vt:lpstr>Calibri</vt:lpstr>
      <vt:lpstr>Passion One</vt:lpstr>
      <vt:lpstr>Symbol</vt:lpstr>
      <vt:lpstr>1_Office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EXAMPLE</dc:title>
  <dc:creator>Kyomi Martyn</dc:creator>
  <cp:lastModifiedBy>Alex Prescot</cp:lastModifiedBy>
  <cp:revision>101</cp:revision>
  <dcterms:created xsi:type="dcterms:W3CDTF">2021-09-24T14:43:22Z</dcterms:created>
  <dcterms:modified xsi:type="dcterms:W3CDTF">2021-12-13T15:56:04Z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0x010100AF7F21B16058BA48B86AAD76BAD68A00</vt:lpwstr>
  </property>
</Properties>
</file>