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Lst>
  <p:notesMasterIdLst>
    <p:notesMasterId r:id="rId31"/>
  </p:notesMasterIdLst>
  <p:sldIdLst>
    <p:sldId id="326" r:id="rId6"/>
    <p:sldId id="319" r:id="rId7"/>
    <p:sldId id="322" r:id="rId8"/>
    <p:sldId id="291" r:id="rId9"/>
    <p:sldId id="323" r:id="rId10"/>
    <p:sldId id="300" r:id="rId11"/>
    <p:sldId id="309" r:id="rId12"/>
    <p:sldId id="301" r:id="rId13"/>
    <p:sldId id="317" r:id="rId14"/>
    <p:sldId id="310" r:id="rId15"/>
    <p:sldId id="311" r:id="rId16"/>
    <p:sldId id="312" r:id="rId17"/>
    <p:sldId id="313" r:id="rId18"/>
    <p:sldId id="314" r:id="rId19"/>
    <p:sldId id="315" r:id="rId20"/>
    <p:sldId id="324" r:id="rId21"/>
    <p:sldId id="303" r:id="rId22"/>
    <p:sldId id="318" r:id="rId23"/>
    <p:sldId id="304" r:id="rId24"/>
    <p:sldId id="305" r:id="rId25"/>
    <p:sldId id="325" r:id="rId26"/>
    <p:sldId id="308" r:id="rId27"/>
    <p:sldId id="316" r:id="rId28"/>
    <p:sldId id="320" r:id="rId29"/>
    <p:sldId id="32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C7"/>
    <a:srgbClr val="0216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E10057-8D50-4231-8875-C1A59B564DF7}" v="9" dt="2022-02-02T15:58:00.6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35" autoAdjust="0"/>
    <p:restoredTop sz="95652" autoAdjust="0"/>
  </p:normalViewPr>
  <p:slideViewPr>
    <p:cSldViewPr snapToGrid="0" snapToObjects="1">
      <p:cViewPr>
        <p:scale>
          <a:sx n="70" d="100"/>
          <a:sy n="70" d="100"/>
        </p:scale>
        <p:origin x="1536" y="40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mee Hallett" userId="f58bd618-5853-4382-bc5c-18a58d4daab5" providerId="ADAL" clId="{62E10057-8D50-4231-8875-C1A59B564DF7}"/>
    <pc:docChg chg="custSel addSld delSld modSld sldOrd">
      <pc:chgData name="Aimee Hallett" userId="f58bd618-5853-4382-bc5c-18a58d4daab5" providerId="ADAL" clId="{62E10057-8D50-4231-8875-C1A59B564DF7}" dt="2022-02-02T15:58:09.884" v="33" actId="47"/>
      <pc:docMkLst>
        <pc:docMk/>
      </pc:docMkLst>
      <pc:sldChg chg="delSp del mod">
        <pc:chgData name="Aimee Hallett" userId="f58bd618-5853-4382-bc5c-18a58d4daab5" providerId="ADAL" clId="{62E10057-8D50-4231-8875-C1A59B564DF7}" dt="2022-02-02T15:56:51.645" v="5" actId="47"/>
        <pc:sldMkLst>
          <pc:docMk/>
          <pc:sldMk cId="2572991571" sldId="276"/>
        </pc:sldMkLst>
        <pc:spChg chg="del">
          <ac:chgData name="Aimee Hallett" userId="f58bd618-5853-4382-bc5c-18a58d4daab5" providerId="ADAL" clId="{62E10057-8D50-4231-8875-C1A59B564DF7}" dt="2022-02-02T15:56:47.238" v="3" actId="21"/>
          <ac:spMkLst>
            <pc:docMk/>
            <pc:sldMk cId="2572991571" sldId="276"/>
            <ac:spMk id="5" creationId="{23A393D4-EB4F-0B4A-98D3-75572894B615}"/>
          </ac:spMkLst>
        </pc:spChg>
      </pc:sldChg>
      <pc:sldChg chg="addSp delSp modSp del mod ord">
        <pc:chgData name="Aimee Hallett" userId="f58bd618-5853-4382-bc5c-18a58d4daab5" providerId="ADAL" clId="{62E10057-8D50-4231-8875-C1A59B564DF7}" dt="2022-02-02T15:57:42.857" v="22" actId="47"/>
        <pc:sldMkLst>
          <pc:docMk/>
          <pc:sldMk cId="3490120323" sldId="299"/>
        </pc:sldMkLst>
        <pc:spChg chg="add del mod">
          <ac:chgData name="Aimee Hallett" userId="f58bd618-5853-4382-bc5c-18a58d4daab5" providerId="ADAL" clId="{62E10057-8D50-4231-8875-C1A59B564DF7}" dt="2022-02-02T15:57:36.909" v="19" actId="21"/>
          <ac:spMkLst>
            <pc:docMk/>
            <pc:sldMk cId="3490120323" sldId="299"/>
            <ac:spMk id="4" creationId="{44D576FA-9289-41BC-B216-3A27232EBC14}"/>
          </ac:spMkLst>
        </pc:spChg>
        <pc:spChg chg="del">
          <ac:chgData name="Aimee Hallett" userId="f58bd618-5853-4382-bc5c-18a58d4daab5" providerId="ADAL" clId="{62E10057-8D50-4231-8875-C1A59B564DF7}" dt="2022-02-02T15:57:08.520" v="9" actId="21"/>
          <ac:spMkLst>
            <pc:docMk/>
            <pc:sldMk cId="3490120323" sldId="299"/>
            <ac:spMk id="5" creationId="{23A393D4-EB4F-0B4A-98D3-75572894B615}"/>
          </ac:spMkLst>
        </pc:spChg>
      </pc:sldChg>
      <pc:sldChg chg="delSp del mod">
        <pc:chgData name="Aimee Hallett" userId="f58bd618-5853-4382-bc5c-18a58d4daab5" providerId="ADAL" clId="{62E10057-8D50-4231-8875-C1A59B564DF7}" dt="2022-02-02T15:57:42.857" v="22" actId="47"/>
        <pc:sldMkLst>
          <pc:docMk/>
          <pc:sldMk cId="1926554500" sldId="302"/>
        </pc:sldMkLst>
        <pc:spChg chg="del">
          <ac:chgData name="Aimee Hallett" userId="f58bd618-5853-4382-bc5c-18a58d4daab5" providerId="ADAL" clId="{62E10057-8D50-4231-8875-C1A59B564DF7}" dt="2022-02-02T15:57:23.009" v="14" actId="21"/>
          <ac:spMkLst>
            <pc:docMk/>
            <pc:sldMk cId="1926554500" sldId="302"/>
            <ac:spMk id="5" creationId="{23A393D4-EB4F-0B4A-98D3-75572894B615}"/>
          </ac:spMkLst>
        </pc:spChg>
      </pc:sldChg>
      <pc:sldChg chg="delSp del mod">
        <pc:chgData name="Aimee Hallett" userId="f58bd618-5853-4382-bc5c-18a58d4daab5" providerId="ADAL" clId="{62E10057-8D50-4231-8875-C1A59B564DF7}" dt="2022-02-02T15:57:58.203" v="29" actId="47"/>
        <pc:sldMkLst>
          <pc:docMk/>
          <pc:sldMk cId="2205141768" sldId="307"/>
        </pc:sldMkLst>
        <pc:spChg chg="del">
          <ac:chgData name="Aimee Hallett" userId="f58bd618-5853-4382-bc5c-18a58d4daab5" providerId="ADAL" clId="{62E10057-8D50-4231-8875-C1A59B564DF7}" dt="2022-02-02T15:57:51.931" v="26" actId="21"/>
          <ac:spMkLst>
            <pc:docMk/>
            <pc:sldMk cId="2205141768" sldId="307"/>
            <ac:spMk id="5" creationId="{23A393D4-EB4F-0B4A-98D3-75572894B615}"/>
          </ac:spMkLst>
        </pc:spChg>
      </pc:sldChg>
      <pc:sldChg chg="addSp delSp modSp add mod">
        <pc:chgData name="Aimee Hallett" userId="f58bd618-5853-4382-bc5c-18a58d4daab5" providerId="ADAL" clId="{62E10057-8D50-4231-8875-C1A59B564DF7}" dt="2022-02-02T15:56:49.814" v="4"/>
        <pc:sldMkLst>
          <pc:docMk/>
          <pc:sldMk cId="70247719" sldId="322"/>
        </pc:sldMkLst>
        <pc:spChg chg="add mod">
          <ac:chgData name="Aimee Hallett" userId="f58bd618-5853-4382-bc5c-18a58d4daab5" providerId="ADAL" clId="{62E10057-8D50-4231-8875-C1A59B564DF7}" dt="2022-02-02T15:56:49.814" v="4"/>
          <ac:spMkLst>
            <pc:docMk/>
            <pc:sldMk cId="70247719" sldId="322"/>
            <ac:spMk id="4" creationId="{A2267F58-EC84-429E-AB40-DEB7565BD168}"/>
          </ac:spMkLst>
        </pc:spChg>
        <pc:spChg chg="del">
          <ac:chgData name="Aimee Hallett" userId="f58bd618-5853-4382-bc5c-18a58d4daab5" providerId="ADAL" clId="{62E10057-8D50-4231-8875-C1A59B564DF7}" dt="2022-02-02T15:56:44.015" v="2" actId="478"/>
          <ac:spMkLst>
            <pc:docMk/>
            <pc:sldMk cId="70247719" sldId="322"/>
            <ac:spMk id="5" creationId="{23A393D4-EB4F-0B4A-98D3-75572894B615}"/>
          </ac:spMkLst>
        </pc:spChg>
      </pc:sldChg>
      <pc:sldChg chg="addSp delSp modSp add mod ord">
        <pc:chgData name="Aimee Hallett" userId="f58bd618-5853-4382-bc5c-18a58d4daab5" providerId="ADAL" clId="{62E10057-8D50-4231-8875-C1A59B564DF7}" dt="2022-02-02T15:57:13.165" v="11"/>
        <pc:sldMkLst>
          <pc:docMk/>
          <pc:sldMk cId="3221417537" sldId="323"/>
        </pc:sldMkLst>
        <pc:spChg chg="del">
          <ac:chgData name="Aimee Hallett" userId="f58bd618-5853-4382-bc5c-18a58d4daab5" providerId="ADAL" clId="{62E10057-8D50-4231-8875-C1A59B564DF7}" dt="2022-02-02T15:57:12.876" v="10" actId="478"/>
          <ac:spMkLst>
            <pc:docMk/>
            <pc:sldMk cId="3221417537" sldId="323"/>
            <ac:spMk id="4" creationId="{A2267F58-EC84-429E-AB40-DEB7565BD168}"/>
          </ac:spMkLst>
        </pc:spChg>
        <pc:spChg chg="add mod">
          <ac:chgData name="Aimee Hallett" userId="f58bd618-5853-4382-bc5c-18a58d4daab5" providerId="ADAL" clId="{62E10057-8D50-4231-8875-C1A59B564DF7}" dt="2022-02-02T15:57:13.165" v="11"/>
          <ac:spMkLst>
            <pc:docMk/>
            <pc:sldMk cId="3221417537" sldId="323"/>
            <ac:spMk id="5" creationId="{FDB0545D-AF66-4BAF-B25D-538C2FE505F4}"/>
          </ac:spMkLst>
        </pc:spChg>
      </pc:sldChg>
      <pc:sldChg chg="addSp delSp modSp add mod ord">
        <pc:chgData name="Aimee Hallett" userId="f58bd618-5853-4382-bc5c-18a58d4daab5" providerId="ADAL" clId="{62E10057-8D50-4231-8875-C1A59B564DF7}" dt="2022-02-02T15:57:40.274" v="21"/>
        <pc:sldMkLst>
          <pc:docMk/>
          <pc:sldMk cId="453510736" sldId="324"/>
        </pc:sldMkLst>
        <pc:spChg chg="add mod">
          <ac:chgData name="Aimee Hallett" userId="f58bd618-5853-4382-bc5c-18a58d4daab5" providerId="ADAL" clId="{62E10057-8D50-4231-8875-C1A59B564DF7}" dt="2022-02-02T15:57:40.274" v="21"/>
          <ac:spMkLst>
            <pc:docMk/>
            <pc:sldMk cId="453510736" sldId="324"/>
            <ac:spMk id="4" creationId="{0C6AFEE0-8C86-40A6-946F-1DDC83C975A8}"/>
          </ac:spMkLst>
        </pc:spChg>
        <pc:spChg chg="del">
          <ac:chgData name="Aimee Hallett" userId="f58bd618-5853-4382-bc5c-18a58d4daab5" providerId="ADAL" clId="{62E10057-8D50-4231-8875-C1A59B564DF7}" dt="2022-02-02T15:57:39.979" v="20" actId="478"/>
          <ac:spMkLst>
            <pc:docMk/>
            <pc:sldMk cId="453510736" sldId="324"/>
            <ac:spMk id="5" creationId="{FDB0545D-AF66-4BAF-B25D-538C2FE505F4}"/>
          </ac:spMkLst>
        </pc:spChg>
      </pc:sldChg>
      <pc:sldChg chg="addSp delSp modSp add mod ord">
        <pc:chgData name="Aimee Hallett" userId="f58bd618-5853-4382-bc5c-18a58d4daab5" providerId="ADAL" clId="{62E10057-8D50-4231-8875-C1A59B564DF7}" dt="2022-02-02T15:57:55.005" v="28"/>
        <pc:sldMkLst>
          <pc:docMk/>
          <pc:sldMk cId="4168141326" sldId="325"/>
        </pc:sldMkLst>
        <pc:spChg chg="del">
          <ac:chgData name="Aimee Hallett" userId="f58bd618-5853-4382-bc5c-18a58d4daab5" providerId="ADAL" clId="{62E10057-8D50-4231-8875-C1A59B564DF7}" dt="2022-02-02T15:57:54.759" v="27" actId="478"/>
          <ac:spMkLst>
            <pc:docMk/>
            <pc:sldMk cId="4168141326" sldId="325"/>
            <ac:spMk id="4" creationId="{0C6AFEE0-8C86-40A6-946F-1DDC83C975A8}"/>
          </ac:spMkLst>
        </pc:spChg>
        <pc:spChg chg="add mod">
          <ac:chgData name="Aimee Hallett" userId="f58bd618-5853-4382-bc5c-18a58d4daab5" providerId="ADAL" clId="{62E10057-8D50-4231-8875-C1A59B564DF7}" dt="2022-02-02T15:57:55.005" v="28"/>
          <ac:spMkLst>
            <pc:docMk/>
            <pc:sldMk cId="4168141326" sldId="325"/>
            <ac:spMk id="5" creationId="{23E067A1-CAA6-45FC-AEE1-8497C48E5ED3}"/>
          </ac:spMkLst>
        </pc:spChg>
      </pc:sldChg>
      <pc:sldChg chg="add del ord">
        <pc:chgData name="Aimee Hallett" userId="f58bd618-5853-4382-bc5c-18a58d4daab5" providerId="ADAL" clId="{62E10057-8D50-4231-8875-C1A59B564DF7}" dt="2022-02-02T15:58:09.884" v="33" actId="47"/>
        <pc:sldMkLst>
          <pc:docMk/>
          <pc:sldMk cId="549123326" sldId="32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139E2-F8B2-401E-AF66-B55B744550E4}" type="datetimeFigureOut">
              <a:rPr lang="en-GB" smtClean="0"/>
              <a:t>15/03/2022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C46774-00C5-4EFC-A788-23D76EF3E44B}" type="slidenum">
              <a:rPr lang="en-GB" smtClean="0"/>
              <a:t>‹#›</a:t>
            </a:fld>
            <a:endParaRPr lang="en-GB" dirty="0"/>
          </a:p>
        </p:txBody>
      </p:sp>
    </p:spTree>
    <p:extLst>
      <p:ext uri="{BB962C8B-B14F-4D97-AF65-F5344CB8AC3E}">
        <p14:creationId xmlns:p14="http://schemas.microsoft.com/office/powerpoint/2010/main" val="135832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the Sustainable Fishing PowerPoint to introduce students to the topic. </a:t>
            </a:r>
          </a:p>
          <a:p>
            <a:r>
              <a:rPr lang="en-GB" sz="1200" kern="1200" dirty="0">
                <a:solidFill>
                  <a:schemeClr val="tx1"/>
                </a:solidFill>
                <a:effectLst/>
                <a:latin typeface="+mn-lt"/>
                <a:ea typeface="+mn-ea"/>
                <a:cs typeface="+mn-cs"/>
              </a:rPr>
              <a:t>Activity 1 focuses on ecosystem impacts of unsustainable fishing and is split into four mini activities looking at overfishing, habitat destruction, food web dynamics and bycatch.  </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3</a:t>
            </a:fld>
            <a:endParaRPr lang="en-GB" dirty="0"/>
          </a:p>
        </p:txBody>
      </p:sp>
    </p:spTree>
    <p:extLst>
      <p:ext uri="{BB962C8B-B14F-4D97-AF65-F5344CB8AC3E}">
        <p14:creationId xmlns:p14="http://schemas.microsoft.com/office/powerpoint/2010/main" val="551871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Drilling for oil and gas can pose serious threats, from construction of platforms, transportation of goods, creation of pipelines and destructive oil spills. </a:t>
            </a:r>
          </a:p>
          <a:p>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BC46774-00C5-4EFC-A788-23D76EF3E44B}" type="slidenum">
              <a:rPr lang="en-GB" smtClean="0"/>
              <a:t>12</a:t>
            </a:fld>
            <a:endParaRPr lang="en-GB" dirty="0"/>
          </a:p>
        </p:txBody>
      </p:sp>
    </p:spTree>
    <p:extLst>
      <p:ext uri="{BB962C8B-B14F-4D97-AF65-F5344CB8AC3E}">
        <p14:creationId xmlns:p14="http://schemas.microsoft.com/office/powerpoint/2010/main" val="547244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Construction occurs for many activities such as</a:t>
            </a:r>
            <a:r>
              <a:rPr lang="en-GB" sz="1200" kern="1200" dirty="0">
                <a:solidFill>
                  <a:schemeClr val="tx1"/>
                </a:solidFill>
                <a:effectLst/>
                <a:latin typeface="+mn-lt"/>
                <a:ea typeface="+mn-ea"/>
                <a:cs typeface="+mn-cs"/>
              </a:rPr>
              <a:t> oil and gas rigs, wind turbines, pipelines</a:t>
            </a:r>
            <a:r>
              <a:rPr lang="en-GB" sz="1200" kern="1200" baseline="0" dirty="0">
                <a:solidFill>
                  <a:schemeClr val="tx1"/>
                </a:solidFill>
                <a:effectLst/>
                <a:latin typeface="+mn-lt"/>
                <a:ea typeface="+mn-ea"/>
                <a:cs typeface="+mn-cs"/>
              </a:rPr>
              <a:t> &amp; </a:t>
            </a:r>
            <a:r>
              <a:rPr lang="en-GB" sz="1200" kern="1200" dirty="0">
                <a:solidFill>
                  <a:schemeClr val="tx1"/>
                </a:solidFill>
                <a:effectLst/>
                <a:latin typeface="+mn-lt"/>
                <a:ea typeface="+mn-ea"/>
                <a:cs typeface="+mn-cs"/>
              </a:rPr>
              <a:t>coastal development. All cause harm to the marine environment through destruction of habitats and through noise pollution.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Dredging - Sand and gravel is dredged from the seafloor to provide materials for construction, coastal defences, and to increase the depth of shipping channels. Dredging physically damages seafloor communities of plants and animals where the material is removed and where it is deposited.</a:t>
            </a:r>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13</a:t>
            </a:fld>
            <a:endParaRPr lang="en-GB" dirty="0"/>
          </a:p>
        </p:txBody>
      </p:sp>
    </p:spTree>
    <p:extLst>
      <p:ext uri="{BB962C8B-B14F-4D97-AF65-F5344CB8AC3E}">
        <p14:creationId xmlns:p14="http://schemas.microsoft.com/office/powerpoint/2010/main" val="3424413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Pressure from recreational development and  activities can cause harm to sensitive coastal habitats.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 Activities such as boating can cause harm through oil discharge and damage to the seabed habitats through anchoring.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Natural coastal habitats are being destroyed to make room for development. This not only directly reduces biodiversity, but also reduces vital functions these habitats provide such as helping to protect land from erosion and helping to filter nutrient runoff from land. </a:t>
            </a:r>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14</a:t>
            </a:fld>
            <a:endParaRPr lang="en-GB" dirty="0"/>
          </a:p>
        </p:txBody>
      </p:sp>
    </p:spTree>
    <p:extLst>
      <p:ext uri="{BB962C8B-B14F-4D97-AF65-F5344CB8AC3E}">
        <p14:creationId xmlns:p14="http://schemas.microsoft.com/office/powerpoint/2010/main" val="3436225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Shipping can be associated with different kinds of pollution: noise pollution, emissions, oil spills, container spills, dumping of rubbish at sea, and chemical pollution.</a:t>
            </a:r>
          </a:p>
          <a:p>
            <a:r>
              <a:rPr lang="en-GB" sz="1200" b="0" i="0" u="none" strike="noStrike" kern="1200" baseline="0" dirty="0">
                <a:solidFill>
                  <a:schemeClr val="tx1"/>
                </a:solidFill>
                <a:latin typeface="+mn-lt"/>
                <a:ea typeface="+mn-ea"/>
                <a:cs typeface="+mn-cs"/>
              </a:rPr>
              <a:t>It can also directly damage the environment through anchoring, shipwrecks, and contact with large marine mammals. </a:t>
            </a:r>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15</a:t>
            </a:fld>
            <a:endParaRPr lang="en-GB" dirty="0"/>
          </a:p>
        </p:txBody>
      </p:sp>
    </p:spTree>
    <p:extLst>
      <p:ext uri="{BB962C8B-B14F-4D97-AF65-F5344CB8AC3E}">
        <p14:creationId xmlns:p14="http://schemas.microsoft.com/office/powerpoint/2010/main" val="962096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the Sustainable Fishing PowerPoint to introduce students to the topic. </a:t>
            </a:r>
          </a:p>
          <a:p>
            <a:r>
              <a:rPr lang="en-GB" sz="1200" kern="1200" dirty="0">
                <a:solidFill>
                  <a:schemeClr val="tx1"/>
                </a:solidFill>
                <a:effectLst/>
                <a:latin typeface="+mn-lt"/>
                <a:ea typeface="+mn-ea"/>
                <a:cs typeface="+mn-cs"/>
              </a:rPr>
              <a:t>Activity 1 focuses on ecosystem impacts of unsustainable fishing and is split into four mini activities looking at overfishing, habitat destruction, food web dynamics and bycatch.  </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16</a:t>
            </a:fld>
            <a:endParaRPr lang="en-GB" dirty="0"/>
          </a:p>
        </p:txBody>
      </p:sp>
    </p:spTree>
    <p:extLst>
      <p:ext uri="{BB962C8B-B14F-4D97-AF65-F5344CB8AC3E}">
        <p14:creationId xmlns:p14="http://schemas.microsoft.com/office/powerpoint/2010/main" val="1310314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17</a:t>
            </a:fld>
            <a:endParaRPr lang="en-GB" dirty="0"/>
          </a:p>
        </p:txBody>
      </p:sp>
    </p:spTree>
    <p:extLst>
      <p:ext uri="{BB962C8B-B14F-4D97-AF65-F5344CB8AC3E}">
        <p14:creationId xmlns:p14="http://schemas.microsoft.com/office/powerpoint/2010/main" val="2999739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Ecosystem</a:t>
            </a:r>
            <a:r>
              <a:rPr lang="en-GB" baseline="0" dirty="0"/>
              <a:t> management requires stakeholders to work together. </a:t>
            </a:r>
          </a:p>
          <a:p>
            <a:r>
              <a:rPr lang="en-GB" baseline="0" dirty="0"/>
              <a:t>But what is a stakeholder?</a:t>
            </a:r>
          </a:p>
          <a:p>
            <a:r>
              <a:rPr lang="en-GB" sz="1200" b="0" i="0" kern="1200" dirty="0">
                <a:solidFill>
                  <a:schemeClr val="tx1"/>
                </a:solidFill>
                <a:effectLst/>
                <a:latin typeface="+mn-lt"/>
                <a:ea typeface="+mn-ea"/>
                <a:cs typeface="+mn-cs"/>
              </a:rPr>
              <a:t>A stakeholder is anybody who </a:t>
            </a:r>
            <a:r>
              <a:rPr lang="en-GB" sz="1200" b="1" i="0" kern="1200" dirty="0">
                <a:solidFill>
                  <a:schemeClr val="tx1"/>
                </a:solidFill>
                <a:effectLst/>
                <a:latin typeface="+mn-lt"/>
                <a:ea typeface="+mn-ea"/>
                <a:cs typeface="+mn-cs"/>
              </a:rPr>
              <a:t>can affect </a:t>
            </a:r>
            <a:r>
              <a:rPr lang="en-GB" sz="1200" b="0" i="0" kern="1200" dirty="0">
                <a:solidFill>
                  <a:schemeClr val="tx1"/>
                </a:solidFill>
                <a:effectLst/>
                <a:latin typeface="+mn-lt"/>
                <a:ea typeface="+mn-ea"/>
                <a:cs typeface="+mn-cs"/>
              </a:rPr>
              <a:t>or </a:t>
            </a:r>
            <a:r>
              <a:rPr lang="en-GB" sz="1200" b="1" i="0" kern="1200" dirty="0">
                <a:solidFill>
                  <a:schemeClr val="tx1"/>
                </a:solidFill>
                <a:effectLst/>
                <a:latin typeface="+mn-lt"/>
                <a:ea typeface="+mn-ea"/>
                <a:cs typeface="+mn-cs"/>
              </a:rPr>
              <a:t>is affected </a:t>
            </a:r>
            <a:r>
              <a:rPr lang="en-GB" sz="1200" b="0" i="0" kern="1200" dirty="0">
                <a:solidFill>
                  <a:schemeClr val="tx1"/>
                </a:solidFill>
                <a:effectLst/>
                <a:latin typeface="+mn-lt"/>
                <a:ea typeface="+mn-ea"/>
                <a:cs typeface="+mn-cs"/>
              </a:rPr>
              <a:t>by an organization, or a strategy or a project. Stakeholders can</a:t>
            </a:r>
            <a:r>
              <a:rPr lang="en-GB" sz="1200" b="0" i="0" kern="1200" baseline="0" dirty="0">
                <a:solidFill>
                  <a:schemeClr val="tx1"/>
                </a:solidFill>
                <a:effectLst/>
                <a:latin typeface="+mn-lt"/>
                <a:ea typeface="+mn-ea"/>
                <a:cs typeface="+mn-cs"/>
              </a:rPr>
              <a:t> be </a:t>
            </a:r>
            <a:r>
              <a:rPr lang="en-GB" sz="1200" b="1" i="0" kern="1200" dirty="0">
                <a:solidFill>
                  <a:schemeClr val="tx1"/>
                </a:solidFill>
                <a:effectLst/>
                <a:latin typeface="+mn-lt"/>
                <a:ea typeface="+mn-ea"/>
                <a:cs typeface="+mn-cs"/>
              </a:rPr>
              <a:t>individuals</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groups</a:t>
            </a:r>
            <a:r>
              <a:rPr lang="en-GB" sz="1200" b="0" i="0" kern="1200" dirty="0">
                <a:solidFill>
                  <a:schemeClr val="tx1"/>
                </a:solidFill>
                <a:effectLst/>
                <a:latin typeface="+mn-lt"/>
                <a:ea typeface="+mn-ea"/>
                <a:cs typeface="+mn-cs"/>
              </a:rPr>
              <a:t> or </a:t>
            </a:r>
            <a:r>
              <a:rPr lang="en-GB" sz="1200" b="1" i="0" kern="1200" dirty="0">
                <a:solidFill>
                  <a:schemeClr val="tx1"/>
                </a:solidFill>
                <a:effectLst/>
                <a:latin typeface="+mn-lt"/>
                <a:ea typeface="+mn-ea"/>
                <a:cs typeface="+mn-cs"/>
              </a:rPr>
              <a:t>organisations. </a:t>
            </a:r>
            <a:r>
              <a:rPr lang="en-GB" sz="1200" b="0" i="0" kern="1200" dirty="0">
                <a:solidFill>
                  <a:schemeClr val="tx1"/>
                </a:solidFill>
                <a:effectLst/>
                <a:latin typeface="+mn-lt"/>
                <a:ea typeface="+mn-ea"/>
                <a:cs typeface="+mn-cs"/>
              </a:rPr>
              <a:t>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Stakeholder</a:t>
            </a:r>
            <a:r>
              <a:rPr lang="en-GB" sz="1200" b="0" i="0" kern="1200" baseline="0" dirty="0">
                <a:solidFill>
                  <a:schemeClr val="tx1"/>
                </a:solidFill>
                <a:effectLst/>
                <a:latin typeface="+mn-lt"/>
                <a:ea typeface="+mn-ea"/>
                <a:cs typeface="+mn-cs"/>
              </a:rPr>
              <a:t> groups interested in the activity at sea</a:t>
            </a:r>
            <a:r>
              <a:rPr lang="en-GB" dirty="0"/>
              <a:t> could include those whose</a:t>
            </a:r>
            <a:r>
              <a:rPr lang="en-GB" sz="1200" kern="1200" dirty="0">
                <a:solidFill>
                  <a:schemeClr val="tx1"/>
                </a:solidFill>
                <a:effectLst/>
                <a:latin typeface="+mn-lt"/>
                <a:ea typeface="+mn-ea"/>
                <a:cs typeface="+mn-cs"/>
              </a:rPr>
              <a:t> actions affect the marine environment or whose livelihoods depend on a healthy ocean.  </a:t>
            </a: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18</a:t>
            </a:fld>
            <a:endParaRPr lang="en-GB" dirty="0"/>
          </a:p>
        </p:txBody>
      </p:sp>
    </p:spTree>
    <p:extLst>
      <p:ext uri="{BB962C8B-B14F-4D97-AF65-F5344CB8AC3E}">
        <p14:creationId xmlns:p14="http://schemas.microsoft.com/office/powerpoint/2010/main" val="1759796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marine environment there are many different stakeholder groups, such as </a:t>
            </a:r>
            <a:r>
              <a:rPr lang="en-GB" baseline="0" dirty="0"/>
              <a:t>the </a:t>
            </a:r>
            <a:r>
              <a:rPr lang="en-GB" sz="1200" kern="1200" dirty="0">
                <a:solidFill>
                  <a:schemeClr val="tx1"/>
                </a:solidFill>
                <a:effectLst/>
                <a:latin typeface="+mn-lt"/>
                <a:ea typeface="+mn-ea"/>
                <a:cs typeface="+mn-cs"/>
              </a:rPr>
              <a:t>fishing industry, shipping, green energy, tourism, oil and gas, Ministry of Defence, environmental charities,</a:t>
            </a:r>
            <a:r>
              <a:rPr lang="en-GB" sz="1200" kern="1200" baseline="0" dirty="0">
                <a:solidFill>
                  <a:schemeClr val="tx1"/>
                </a:solidFill>
                <a:effectLst/>
                <a:latin typeface="+mn-lt"/>
                <a:ea typeface="+mn-ea"/>
                <a:cs typeface="+mn-cs"/>
              </a:rPr>
              <a:t> coastal community. </a:t>
            </a:r>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19</a:t>
            </a:fld>
            <a:endParaRPr lang="en-GB" dirty="0"/>
          </a:p>
        </p:txBody>
      </p:sp>
    </p:spTree>
    <p:extLst>
      <p:ext uri="{BB962C8B-B14F-4D97-AF65-F5344CB8AC3E}">
        <p14:creationId xmlns:p14="http://schemas.microsoft.com/office/powerpoint/2010/main" val="1265650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20</a:t>
            </a:fld>
            <a:endParaRPr lang="en-GB" dirty="0"/>
          </a:p>
        </p:txBody>
      </p:sp>
    </p:spTree>
    <p:extLst>
      <p:ext uri="{BB962C8B-B14F-4D97-AF65-F5344CB8AC3E}">
        <p14:creationId xmlns:p14="http://schemas.microsoft.com/office/powerpoint/2010/main" val="1687154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the Sustainable Fishing PowerPoint to introduce students to the topic. </a:t>
            </a:r>
          </a:p>
          <a:p>
            <a:r>
              <a:rPr lang="en-GB" sz="1200" kern="1200" dirty="0">
                <a:solidFill>
                  <a:schemeClr val="tx1"/>
                </a:solidFill>
                <a:effectLst/>
                <a:latin typeface="+mn-lt"/>
                <a:ea typeface="+mn-ea"/>
                <a:cs typeface="+mn-cs"/>
              </a:rPr>
              <a:t>Activity 1 focuses on ecosystem impacts of unsustainable fishing and is split into four mini activities looking at overfishing, habitat destruction, food web dynamics and bycatch.  </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21</a:t>
            </a:fld>
            <a:endParaRPr lang="en-GB" dirty="0"/>
          </a:p>
        </p:txBody>
      </p:sp>
    </p:spTree>
    <p:extLst>
      <p:ext uri="{BB962C8B-B14F-4D97-AF65-F5344CB8AC3E}">
        <p14:creationId xmlns:p14="http://schemas.microsoft.com/office/powerpoint/2010/main" val="3347564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4</a:t>
            </a:fld>
            <a:endParaRPr lang="en-GB" dirty="0"/>
          </a:p>
        </p:txBody>
      </p:sp>
    </p:spTree>
    <p:extLst>
      <p:ext uri="{BB962C8B-B14F-4D97-AF65-F5344CB8AC3E}">
        <p14:creationId xmlns:p14="http://schemas.microsoft.com/office/powerpoint/2010/main" val="3773372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MP</a:t>
            </a:r>
            <a:r>
              <a:rPr lang="en-GB" baseline="0" dirty="0"/>
              <a:t>A VIDEO</a:t>
            </a: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22</a:t>
            </a:fld>
            <a:endParaRPr lang="en-GB" dirty="0"/>
          </a:p>
        </p:txBody>
      </p:sp>
    </p:spTree>
    <p:extLst>
      <p:ext uri="{BB962C8B-B14F-4D97-AF65-F5344CB8AC3E}">
        <p14:creationId xmlns:p14="http://schemas.microsoft.com/office/powerpoint/2010/main" val="3294829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23</a:t>
            </a:fld>
            <a:endParaRPr lang="en-GB" dirty="0"/>
          </a:p>
        </p:txBody>
      </p:sp>
    </p:spTree>
    <p:extLst>
      <p:ext uri="{BB962C8B-B14F-4D97-AF65-F5344CB8AC3E}">
        <p14:creationId xmlns:p14="http://schemas.microsoft.com/office/powerpoint/2010/main" val="3808135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ED12A0-72C6-4230-9167-9B54F0075EEF}" type="slidenum">
              <a:rPr lang="en-GB" smtClean="0"/>
              <a:t>24</a:t>
            </a:fld>
            <a:endParaRPr lang="en-GB"/>
          </a:p>
        </p:txBody>
      </p:sp>
    </p:spTree>
    <p:extLst>
      <p:ext uri="{BB962C8B-B14F-4D97-AF65-F5344CB8AC3E}">
        <p14:creationId xmlns:p14="http://schemas.microsoft.com/office/powerpoint/2010/main" val="1223545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ED12A0-72C6-4230-9167-9B54F0075EEF}" type="slidenum">
              <a:rPr lang="en-GB" smtClean="0"/>
              <a:t>25</a:t>
            </a:fld>
            <a:endParaRPr lang="en-GB"/>
          </a:p>
        </p:txBody>
      </p:sp>
    </p:spTree>
    <p:extLst>
      <p:ext uri="{BB962C8B-B14F-4D97-AF65-F5344CB8AC3E}">
        <p14:creationId xmlns:p14="http://schemas.microsoft.com/office/powerpoint/2010/main" val="2130633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the Sustainable Fishing PowerPoint to introduce students to the topic. </a:t>
            </a:r>
          </a:p>
          <a:p>
            <a:r>
              <a:rPr lang="en-GB" sz="1200" kern="1200" dirty="0">
                <a:solidFill>
                  <a:schemeClr val="tx1"/>
                </a:solidFill>
                <a:effectLst/>
                <a:latin typeface="+mn-lt"/>
                <a:ea typeface="+mn-ea"/>
                <a:cs typeface="+mn-cs"/>
              </a:rPr>
              <a:t>Activity 1 focuses on ecosystem impacts of unsustainable fishing and is split into four mini activities looking at overfishing, habitat destruction, food web dynamics and bycatch.  </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5</a:t>
            </a:fld>
            <a:endParaRPr lang="en-GB" dirty="0"/>
          </a:p>
        </p:txBody>
      </p:sp>
    </p:spTree>
    <p:extLst>
      <p:ext uri="{BB962C8B-B14F-4D97-AF65-F5344CB8AC3E}">
        <p14:creationId xmlns:p14="http://schemas.microsoft.com/office/powerpoint/2010/main" val="322995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kern="1200" dirty="0">
                <a:solidFill>
                  <a:schemeClr val="tx1"/>
                </a:solidFill>
                <a:effectLst/>
                <a:latin typeface="+mn-lt"/>
                <a:ea typeface="+mn-ea"/>
                <a:cs typeface="+mn-cs"/>
              </a:rPr>
              <a:t>60-90% of marine litter is made of plastic items, which can take hundreds of years to break up.</a:t>
            </a:r>
          </a:p>
          <a:p>
            <a:pPr marL="0" indent="0">
              <a:buFont typeface="Arial" panose="020B0604020202020204" pitchFamily="34" charset="0"/>
              <a:buNone/>
            </a:pPr>
            <a:r>
              <a:rPr lang="en-GB" sz="1200" kern="1200" dirty="0">
                <a:solidFill>
                  <a:schemeClr val="tx1"/>
                </a:solidFill>
                <a:effectLst/>
                <a:latin typeface="+mn-lt"/>
                <a:ea typeface="+mn-ea"/>
                <a:cs typeface="+mn-cs"/>
              </a:rPr>
              <a:t> </a:t>
            </a:r>
            <a:r>
              <a:rPr lang="en-GB" sz="1200" b="0" i="0" u="none" strike="noStrike" kern="1200" baseline="0" dirty="0">
                <a:solidFill>
                  <a:schemeClr val="tx1"/>
                </a:solidFill>
                <a:latin typeface="+mn-lt"/>
                <a:ea typeface="+mn-ea"/>
                <a:cs typeface="+mn-cs"/>
              </a:rPr>
              <a:t>Litter items can cause harm to all sorts of marine life.</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 Animals can become entangled in litter, causing injury, reduced mobility and even death.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Ingestion of litter, particularly plastic, is very problematic for marine life as they are unable to digest it.</a:t>
            </a:r>
            <a:endParaRPr lang="en-GB" dirty="0"/>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6</a:t>
            </a:fld>
            <a:endParaRPr lang="en-GB" dirty="0"/>
          </a:p>
        </p:txBody>
      </p:sp>
    </p:spTree>
    <p:extLst>
      <p:ext uri="{BB962C8B-B14F-4D97-AF65-F5344CB8AC3E}">
        <p14:creationId xmlns:p14="http://schemas.microsoft.com/office/powerpoint/2010/main" val="1122187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Chemical</a:t>
            </a:r>
            <a:r>
              <a:rPr lang="en-GB" sz="1200" kern="1200" baseline="0" dirty="0">
                <a:solidFill>
                  <a:schemeClr val="tx1"/>
                </a:solidFill>
                <a:effectLst/>
                <a:latin typeface="+mn-lt"/>
                <a:ea typeface="+mn-ea"/>
                <a:cs typeface="+mn-cs"/>
              </a:rPr>
              <a:t> pollution is </a:t>
            </a:r>
            <a:r>
              <a:rPr lang="en-GB" sz="1200" kern="1200" dirty="0">
                <a:solidFill>
                  <a:schemeClr val="tx1"/>
                </a:solidFill>
                <a:effectLst/>
                <a:latin typeface="+mn-lt"/>
                <a:ea typeface="+mn-ea"/>
                <a:cs typeface="+mn-cs"/>
              </a:rPr>
              <a:t>invisible, but</a:t>
            </a:r>
            <a:r>
              <a:rPr lang="en-GB" sz="1200" kern="1200" baseline="0" dirty="0">
                <a:solidFill>
                  <a:schemeClr val="tx1"/>
                </a:solidFill>
                <a:effectLst/>
                <a:latin typeface="+mn-lt"/>
                <a:ea typeface="+mn-ea"/>
                <a:cs typeface="+mn-cs"/>
              </a:rPr>
              <a:t> that doesn’t mean that its not harmful. </a:t>
            </a:r>
            <a:r>
              <a:rPr lang="en-GB" sz="1200" kern="1200" dirty="0">
                <a:solidFill>
                  <a:schemeClr val="tx1"/>
                </a:solidFill>
                <a:effectLst/>
                <a:latin typeface="+mn-lt"/>
                <a:ea typeface="+mn-ea"/>
                <a:cs typeface="+mn-cs"/>
              </a:rPr>
              <a:t> There</a:t>
            </a:r>
            <a:r>
              <a:rPr lang="en-GB" sz="1200" kern="1200" baseline="0" dirty="0">
                <a:solidFill>
                  <a:schemeClr val="tx1"/>
                </a:solidFill>
                <a:effectLst/>
                <a:latin typeface="+mn-lt"/>
                <a:ea typeface="+mn-ea"/>
                <a:cs typeface="+mn-cs"/>
              </a:rPr>
              <a:t> are many forms of chemical pollution: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Sewage enters the ocean either treated from water treatment plants or untreated from drains.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Harmful chemicals from factories, industries and even household products are discharged into rivers finding their way eventually to the ocean.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Agriculture runoff entering the ocean contains pesticides and other chemicals, which can cause algal blooms, reducing oxygen and harming marine life.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Toxic chemicals can build up in food chains causing harm to a variety of marine life.</a:t>
            </a:r>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7</a:t>
            </a:fld>
            <a:endParaRPr lang="en-GB" dirty="0"/>
          </a:p>
        </p:txBody>
      </p:sp>
    </p:spTree>
    <p:extLst>
      <p:ext uri="{BB962C8B-B14F-4D97-AF65-F5344CB8AC3E}">
        <p14:creationId xmlns:p14="http://schemas.microsoft.com/office/powerpoint/2010/main" val="219586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High temperatures are causing ice to melt and sea levels to rise.</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Increasing temperatures in the ocean is also causing corals to bleach and changing migration routes of many species.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Increased storms affect fragile marine habitats like seagrass beds, salt marshes and mangroves.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8</a:t>
            </a:fld>
            <a:endParaRPr lang="en-GB" dirty="0"/>
          </a:p>
        </p:txBody>
      </p:sp>
    </p:spTree>
    <p:extLst>
      <p:ext uri="{BB962C8B-B14F-4D97-AF65-F5344CB8AC3E}">
        <p14:creationId xmlns:p14="http://schemas.microsoft.com/office/powerpoint/2010/main" val="913675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0" i="0" u="none" strike="noStrike" kern="1200" baseline="0" dirty="0">
                <a:solidFill>
                  <a:schemeClr val="tx1"/>
                </a:solidFill>
                <a:latin typeface="+mn-lt"/>
                <a:ea typeface="+mn-ea"/>
                <a:cs typeface="+mn-cs"/>
              </a:rPr>
              <a:t>Increased carbon dioxide is making the ocean more acidic. This is known as ocean acidification.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This affects animals with a calcium carbonate skeleton such as corals, some phytoplankton and some seafood such as mussels, lobsters and crabs.</a:t>
            </a:r>
          </a:p>
          <a:p>
            <a:pPr marL="0" indent="0">
              <a:buFont typeface="Arial" panose="020B0604020202020204" pitchFamily="34" charset="0"/>
              <a:buNone/>
            </a:pPr>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9</a:t>
            </a:fld>
            <a:endParaRPr lang="en-GB" dirty="0"/>
          </a:p>
        </p:txBody>
      </p:sp>
    </p:spTree>
    <p:extLst>
      <p:ext uri="{BB962C8B-B14F-4D97-AF65-F5344CB8AC3E}">
        <p14:creationId xmlns:p14="http://schemas.microsoft.com/office/powerpoint/2010/main" val="2707418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Unsustainable fishing poses a huge threat to marine biodiversity, affecting food chains and causing depleting fish stocks.</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During fishing, animals can be accidentally caught along with the ‘target species’. These are known as bycatch.</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Bottom trawling, or dredging, are fishing methods that involve scraping heavy machinery along the seafloor, which can be very destructive to marine habitats.</a:t>
            </a: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Illegal and unregulated fishing </a:t>
            </a:r>
            <a:r>
              <a:rPr lang="en-GB" sz="1200" kern="1200" dirty="0">
                <a:solidFill>
                  <a:schemeClr val="tx1"/>
                </a:solidFill>
                <a:effectLst/>
                <a:latin typeface="+mn-lt"/>
                <a:ea typeface="+mn-ea"/>
                <a:cs typeface="+mn-cs"/>
              </a:rPr>
              <a:t>has disastrous effects on marine environments and harms the livelihood of honest fishers.</a:t>
            </a:r>
          </a:p>
        </p:txBody>
      </p:sp>
      <p:sp>
        <p:nvSpPr>
          <p:cNvPr id="4" name="Slide Number Placeholder 3"/>
          <p:cNvSpPr>
            <a:spLocks noGrp="1"/>
          </p:cNvSpPr>
          <p:nvPr>
            <p:ph type="sldNum" sz="quarter" idx="10"/>
          </p:nvPr>
        </p:nvSpPr>
        <p:spPr/>
        <p:txBody>
          <a:bodyPr/>
          <a:lstStyle/>
          <a:p>
            <a:fld id="{2BC46774-00C5-4EFC-A788-23D76EF3E44B}" type="slidenum">
              <a:rPr lang="en-GB" smtClean="0"/>
              <a:t>10</a:t>
            </a:fld>
            <a:endParaRPr lang="en-GB" dirty="0"/>
          </a:p>
        </p:txBody>
      </p:sp>
    </p:spTree>
    <p:extLst>
      <p:ext uri="{BB962C8B-B14F-4D97-AF65-F5344CB8AC3E}">
        <p14:creationId xmlns:p14="http://schemas.microsoft.com/office/powerpoint/2010/main" val="1463764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Every year, an estimated 150 million seahorses are caught for the souvenir and medicine trades. As a species, seahorses could be extinct by 2050.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critically endangered European eel is the centre of the largest wildlife crime in Europe, with illegal trafficking to Asia to be eaten as a delicacy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becoming a multibillion-euro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Sharks</a:t>
            </a:r>
            <a:r>
              <a:rPr lang="en-GB" sz="1200" kern="1200" baseline="0" dirty="0">
                <a:solidFill>
                  <a:schemeClr val="tx1"/>
                </a:solidFill>
                <a:effectLst/>
                <a:latin typeface="+mn-lt"/>
                <a:ea typeface="+mn-ea"/>
                <a:cs typeface="+mn-cs"/>
              </a:rPr>
              <a:t> are caught and traded illegally. They are used as an ingredient </a:t>
            </a:r>
            <a:r>
              <a:rPr lang="en-GB" sz="1200" kern="1200" dirty="0">
                <a:solidFill>
                  <a:schemeClr val="tx1"/>
                </a:solidFill>
                <a:effectLst/>
                <a:latin typeface="+mn-lt"/>
                <a:ea typeface="+mn-ea"/>
                <a:cs typeface="+mn-cs"/>
              </a:rPr>
              <a:t>in traditional medicine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as delicacy in shark fin soup.</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C46774-00C5-4EFC-A788-23D76EF3E44B}" type="slidenum">
              <a:rPr lang="en-GB" smtClean="0"/>
              <a:t>11</a:t>
            </a:fld>
            <a:endParaRPr lang="en-GB" dirty="0"/>
          </a:p>
        </p:txBody>
      </p:sp>
    </p:spTree>
    <p:extLst>
      <p:ext uri="{BB962C8B-B14F-4D97-AF65-F5344CB8AC3E}">
        <p14:creationId xmlns:p14="http://schemas.microsoft.com/office/powerpoint/2010/main" val="18390187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2165E"/>
        </a:solidFill>
        <a:effectLst/>
      </p:bgPr>
    </p:bg>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E2E416CA-09B1-9F4F-A7E1-B512F75A1E79}"/>
              </a:ext>
            </a:extLst>
          </p:cNvPr>
          <p:cNvPicPr>
            <a:picLocks noChangeAspect="1"/>
          </p:cNvPicPr>
          <p:nvPr userDrawn="1"/>
        </p:nvPicPr>
        <p:blipFill>
          <a:blip r:embed="rId2"/>
          <a:stretch>
            <a:fillRect/>
          </a:stretch>
        </p:blipFill>
        <p:spPr>
          <a:xfrm>
            <a:off x="-1" y="0"/>
            <a:ext cx="12180231" cy="6858000"/>
          </a:xfrm>
          <a:prstGeom prst="rect">
            <a:avLst/>
          </a:prstGeom>
        </p:spPr>
      </p:pic>
    </p:spTree>
    <p:extLst>
      <p:ext uri="{BB962C8B-B14F-4D97-AF65-F5344CB8AC3E}">
        <p14:creationId xmlns:p14="http://schemas.microsoft.com/office/powerpoint/2010/main" val="250894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0AAC7"/>
        </a:solidFill>
        <a:effectLst/>
      </p:bgPr>
    </p:bg>
    <p:spTree>
      <p:nvGrpSpPr>
        <p:cNvPr id="1" name=""/>
        <p:cNvGrpSpPr/>
        <p:nvPr/>
      </p:nvGrpSpPr>
      <p:grpSpPr>
        <a:xfrm>
          <a:off x="0" y="0"/>
          <a:ext cx="0" cy="0"/>
          <a:chOff x="0" y="0"/>
          <a:chExt cx="0" cy="0"/>
        </a:xfrm>
      </p:grpSpPr>
      <p:pic>
        <p:nvPicPr>
          <p:cNvPr id="9" name="Picture 8" descr="Shape&#10;&#10;Description automatically generated with low confidence">
            <a:extLst>
              <a:ext uri="{FF2B5EF4-FFF2-40B4-BE49-F238E27FC236}">
                <a16:creationId xmlns:a16="http://schemas.microsoft.com/office/drawing/2014/main" id="{08AA74A0-975D-8647-8F30-9AC6DF9694F7}"/>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1378839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rgbClr val="02165E"/>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2">
            <a:extLst>
              <a:ext uri="{FF2B5EF4-FFF2-40B4-BE49-F238E27FC236}">
                <a16:creationId xmlns:a16="http://schemas.microsoft.com/office/drawing/2014/main" id="{9C53DF93-60B2-0845-B363-E2B9D80A1EA7}"/>
              </a:ext>
            </a:extLst>
          </p:cNvPr>
          <p:cNvSpPr>
            <a:spLocks noGrp="1"/>
          </p:cNvSpPr>
          <p:nvPr>
            <p:ph type="pic" idx="1" hasCustomPrompt="1"/>
          </p:nvPr>
        </p:nvSpPr>
        <p:spPr>
          <a:xfrm>
            <a:off x="6549359" y="809624"/>
            <a:ext cx="5166391" cy="4749799"/>
          </a:xfrm>
          <a:prstGeom prst="rect">
            <a:avLst/>
          </a:prstGeom>
        </p:spPr>
        <p:txBody>
          <a:bodyPr/>
          <a:lstStyle>
            <a:lvl1pPr marL="0" indent="0">
              <a:buNone/>
              <a:defRPr sz="2000" b="0" i="0">
                <a:solidFill>
                  <a:srgbClr val="02165E"/>
                </a:solidFill>
                <a:latin typeface="Cabin Medium"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Tree>
    <p:extLst>
      <p:ext uri="{BB962C8B-B14F-4D97-AF65-F5344CB8AC3E}">
        <p14:creationId xmlns:p14="http://schemas.microsoft.com/office/powerpoint/2010/main" val="2187722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2165E"/>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chemeClr val="bg1"/>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5" name="Text Placeholder 3">
            <a:extLst>
              <a:ext uri="{FF2B5EF4-FFF2-40B4-BE49-F238E27FC236}">
                <a16:creationId xmlns:a16="http://schemas.microsoft.com/office/drawing/2014/main" id="{634A8F9F-03CA-9748-9053-4872F7D10659}"/>
              </a:ext>
            </a:extLst>
          </p:cNvPr>
          <p:cNvSpPr>
            <a:spLocks noGrp="1"/>
          </p:cNvSpPr>
          <p:nvPr>
            <p:ph type="body" sz="half" idx="10"/>
          </p:nvPr>
        </p:nvSpPr>
        <p:spPr>
          <a:xfrm>
            <a:off x="6800594" y="809624"/>
            <a:ext cx="3932237" cy="4391026"/>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2474971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rgbClr val="02165E"/>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6" name="Text Placeholder 3">
            <a:extLst>
              <a:ext uri="{FF2B5EF4-FFF2-40B4-BE49-F238E27FC236}">
                <a16:creationId xmlns:a16="http://schemas.microsoft.com/office/drawing/2014/main" id="{8F9D2E56-38A8-EF4B-A839-60679266D8D7}"/>
              </a:ext>
            </a:extLst>
          </p:cNvPr>
          <p:cNvSpPr>
            <a:spLocks noGrp="1"/>
          </p:cNvSpPr>
          <p:nvPr>
            <p:ph type="body" sz="half" idx="10"/>
          </p:nvPr>
        </p:nvSpPr>
        <p:spPr>
          <a:xfrm>
            <a:off x="6800594" y="809624"/>
            <a:ext cx="3932237" cy="4391026"/>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401465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2165E"/>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chemeClr val="bg1"/>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6" name="Picture Placeholder 2">
            <a:extLst>
              <a:ext uri="{FF2B5EF4-FFF2-40B4-BE49-F238E27FC236}">
                <a16:creationId xmlns:a16="http://schemas.microsoft.com/office/drawing/2014/main" id="{9C53DF93-60B2-0845-B363-E2B9D80A1EA7}"/>
              </a:ext>
            </a:extLst>
          </p:cNvPr>
          <p:cNvSpPr>
            <a:spLocks noGrp="1"/>
          </p:cNvSpPr>
          <p:nvPr>
            <p:ph type="pic" idx="1" hasCustomPrompt="1"/>
          </p:nvPr>
        </p:nvSpPr>
        <p:spPr>
          <a:xfrm>
            <a:off x="6549359" y="809624"/>
            <a:ext cx="5166391" cy="4749799"/>
          </a:xfrm>
          <a:prstGeom prst="rect">
            <a:avLst/>
          </a:prstGeom>
        </p:spPr>
        <p:txBody>
          <a:bodyPr/>
          <a:lstStyle>
            <a:lvl1pPr marL="0" indent="0">
              <a:buNone/>
              <a:defRPr sz="2000" b="0" i="0">
                <a:solidFill>
                  <a:schemeClr val="bg1"/>
                </a:solidFill>
                <a:latin typeface="Cabin Medium"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Tree>
    <p:extLst>
      <p:ext uri="{BB962C8B-B14F-4D97-AF65-F5344CB8AC3E}">
        <p14:creationId xmlns:p14="http://schemas.microsoft.com/office/powerpoint/2010/main" val="3407157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rgbClr val="02165E"/>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6" name="Picture Placeholder 2">
            <a:extLst>
              <a:ext uri="{FF2B5EF4-FFF2-40B4-BE49-F238E27FC236}">
                <a16:creationId xmlns:a16="http://schemas.microsoft.com/office/drawing/2014/main" id="{9C53DF93-60B2-0845-B363-E2B9D80A1EA7}"/>
              </a:ext>
            </a:extLst>
          </p:cNvPr>
          <p:cNvSpPr>
            <a:spLocks noGrp="1"/>
          </p:cNvSpPr>
          <p:nvPr>
            <p:ph type="pic" idx="1" hasCustomPrompt="1"/>
          </p:nvPr>
        </p:nvSpPr>
        <p:spPr>
          <a:xfrm>
            <a:off x="6549359" y="809624"/>
            <a:ext cx="5166391" cy="4749799"/>
          </a:xfrm>
          <a:prstGeom prst="rect">
            <a:avLst/>
          </a:prstGeom>
        </p:spPr>
        <p:txBody>
          <a:bodyPr/>
          <a:lstStyle>
            <a:lvl1pPr marL="0" indent="0">
              <a:buNone/>
              <a:defRPr sz="2000" b="0" i="0">
                <a:solidFill>
                  <a:srgbClr val="02165E"/>
                </a:solidFill>
                <a:latin typeface="Cabin Medium"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Tree>
    <p:extLst>
      <p:ext uri="{BB962C8B-B14F-4D97-AF65-F5344CB8AC3E}">
        <p14:creationId xmlns:p14="http://schemas.microsoft.com/office/powerpoint/2010/main" val="2187722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9E354C0-89F5-4A46-ACAD-3573222835D8}"/>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2" name="Title 1">
            <a:extLst>
              <a:ext uri="{FF2B5EF4-FFF2-40B4-BE49-F238E27FC236}">
                <a16:creationId xmlns:a16="http://schemas.microsoft.com/office/drawing/2014/main" id="{D224E194-F9BB-4F45-869B-D584ECED3DD8}"/>
              </a:ext>
            </a:extLst>
          </p:cNvPr>
          <p:cNvSpPr>
            <a:spLocks noGrp="1"/>
          </p:cNvSpPr>
          <p:nvPr>
            <p:ph type="title" hasCustomPrompt="1"/>
          </p:nvPr>
        </p:nvSpPr>
        <p:spPr>
          <a:xfrm>
            <a:off x="1500016" y="555625"/>
            <a:ext cx="10515600" cy="1325563"/>
          </a:xfrm>
          <a:prstGeom prst="rect">
            <a:avLst/>
          </a:prstGeom>
        </p:spPr>
        <p:txBody>
          <a:bodyPr/>
          <a:lstStyle>
            <a:lvl1pPr>
              <a:defRPr sz="7200">
                <a:solidFill>
                  <a:srgbClr val="02165E"/>
                </a:solidFill>
                <a:latin typeface="Passion One" panose="02000506080000020004" pitchFamily="2" charset="77"/>
              </a:defRPr>
            </a:lvl1pPr>
          </a:lstStyle>
          <a:p>
            <a:r>
              <a:rPr lang="en-GB" dirty="0"/>
              <a:t>CLICK TO EDIT TITLE</a:t>
            </a:r>
            <a:endParaRPr lang="en-US" dirty="0"/>
          </a:p>
        </p:txBody>
      </p:sp>
      <p:sp>
        <p:nvSpPr>
          <p:cNvPr id="6" name="Text Placeholder 3">
            <a:extLst>
              <a:ext uri="{FF2B5EF4-FFF2-40B4-BE49-F238E27FC236}">
                <a16:creationId xmlns:a16="http://schemas.microsoft.com/office/drawing/2014/main" id="{BA653761-4DEA-F341-988A-DF4CEE3E5DD8}"/>
              </a:ext>
            </a:extLst>
          </p:cNvPr>
          <p:cNvSpPr>
            <a:spLocks noGrp="1"/>
          </p:cNvSpPr>
          <p:nvPr>
            <p:ph type="body" sz="half" idx="2"/>
          </p:nvPr>
        </p:nvSpPr>
        <p:spPr>
          <a:xfrm>
            <a:off x="1500016" y="2436813"/>
            <a:ext cx="3932237" cy="292125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Text Placeholder 3">
            <a:extLst>
              <a:ext uri="{FF2B5EF4-FFF2-40B4-BE49-F238E27FC236}">
                <a16:creationId xmlns:a16="http://schemas.microsoft.com/office/drawing/2014/main" id="{6AB1307E-0BD5-044E-BA2E-6056A5A906D8}"/>
              </a:ext>
            </a:extLst>
          </p:cNvPr>
          <p:cNvSpPr>
            <a:spLocks noGrp="1"/>
          </p:cNvSpPr>
          <p:nvPr>
            <p:ph type="body" sz="half" idx="10"/>
          </p:nvPr>
        </p:nvSpPr>
        <p:spPr>
          <a:xfrm>
            <a:off x="6155617" y="2436813"/>
            <a:ext cx="3932237" cy="292125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1244670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02165E"/>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9E354C0-89F5-4A46-ACAD-3573222835D8}"/>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2" name="Title 1">
            <a:extLst>
              <a:ext uri="{FF2B5EF4-FFF2-40B4-BE49-F238E27FC236}">
                <a16:creationId xmlns:a16="http://schemas.microsoft.com/office/drawing/2014/main" id="{D224E194-F9BB-4F45-869B-D584ECED3DD8}"/>
              </a:ext>
            </a:extLst>
          </p:cNvPr>
          <p:cNvSpPr>
            <a:spLocks noGrp="1"/>
          </p:cNvSpPr>
          <p:nvPr>
            <p:ph type="title" hasCustomPrompt="1"/>
          </p:nvPr>
        </p:nvSpPr>
        <p:spPr>
          <a:xfrm>
            <a:off x="1500016" y="555625"/>
            <a:ext cx="10515600" cy="1325563"/>
          </a:xfrm>
          <a:prstGeom prst="rect">
            <a:avLst/>
          </a:prstGeom>
        </p:spPr>
        <p:txBody>
          <a:bodyPr/>
          <a:lstStyle>
            <a:lvl1pPr>
              <a:defRPr sz="7200">
                <a:solidFill>
                  <a:schemeClr val="bg1"/>
                </a:solidFill>
                <a:latin typeface="Passion One" panose="02000506080000020004" pitchFamily="2" charset="77"/>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9F94BCC4-A70B-9B40-9654-C87E6398E784}"/>
              </a:ext>
            </a:extLst>
          </p:cNvPr>
          <p:cNvSpPr>
            <a:spLocks noGrp="1"/>
          </p:cNvSpPr>
          <p:nvPr>
            <p:ph type="body" sz="half" idx="2"/>
          </p:nvPr>
        </p:nvSpPr>
        <p:spPr>
          <a:xfrm>
            <a:off x="1500016" y="2436813"/>
            <a:ext cx="3932237" cy="2921250"/>
          </a:xfrm>
          <a:prstGeom prst="rect">
            <a:avLst/>
          </a:prstGeom>
        </p:spPr>
        <p:txBody>
          <a:bodyPr/>
          <a:lstStyle>
            <a:lvl1pPr marL="0" indent="0">
              <a:buNone/>
              <a:defRPr sz="1600" b="0" i="0">
                <a:solidFill>
                  <a:schemeClr val="bg1">
                    <a:lumMod val="95000"/>
                  </a:schemeClr>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6" name="Text Placeholder 3">
            <a:extLst>
              <a:ext uri="{FF2B5EF4-FFF2-40B4-BE49-F238E27FC236}">
                <a16:creationId xmlns:a16="http://schemas.microsoft.com/office/drawing/2014/main" id="{C9B53189-4580-9048-9F2F-9790C59B2E3C}"/>
              </a:ext>
            </a:extLst>
          </p:cNvPr>
          <p:cNvSpPr>
            <a:spLocks noGrp="1"/>
          </p:cNvSpPr>
          <p:nvPr>
            <p:ph type="body" sz="half" idx="10"/>
          </p:nvPr>
        </p:nvSpPr>
        <p:spPr>
          <a:xfrm>
            <a:off x="6155617" y="2436813"/>
            <a:ext cx="3932237" cy="292125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193993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AAC7"/>
        </a:solidFill>
        <a:effectLst/>
      </p:bgPr>
    </p:bg>
    <p:spTree>
      <p:nvGrpSpPr>
        <p:cNvPr id="1" name=""/>
        <p:cNvGrpSpPr/>
        <p:nvPr/>
      </p:nvGrpSpPr>
      <p:grpSpPr>
        <a:xfrm>
          <a:off x="0" y="0"/>
          <a:ext cx="0" cy="0"/>
          <a:chOff x="0" y="0"/>
          <a:chExt cx="0" cy="0"/>
        </a:xfrm>
      </p:grpSpPr>
      <p:pic>
        <p:nvPicPr>
          <p:cNvPr id="7" name="Picture 6" descr="Shape&#10;&#10;Description automatically generated with low confidence">
            <a:extLst>
              <a:ext uri="{FF2B5EF4-FFF2-40B4-BE49-F238E27FC236}">
                <a16:creationId xmlns:a16="http://schemas.microsoft.com/office/drawing/2014/main" id="{C2A18E30-40A2-284D-90F7-245A20459466}"/>
              </a:ext>
            </a:extLst>
          </p:cNvPr>
          <p:cNvPicPr>
            <a:picLocks noChangeAspect="1"/>
          </p:cNvPicPr>
          <p:nvPr userDrawn="1"/>
        </p:nvPicPr>
        <p:blipFill>
          <a:blip r:embed="rId2"/>
          <a:stretch>
            <a:fillRect/>
          </a:stretch>
        </p:blipFill>
        <p:spPr>
          <a:xfrm>
            <a:off x="0" y="-3314"/>
            <a:ext cx="12186118" cy="6861314"/>
          </a:xfrm>
          <a:prstGeom prst="rect">
            <a:avLst/>
          </a:prstGeom>
        </p:spPr>
      </p:pic>
    </p:spTree>
    <p:extLst>
      <p:ext uri="{BB962C8B-B14F-4D97-AF65-F5344CB8AC3E}">
        <p14:creationId xmlns:p14="http://schemas.microsoft.com/office/powerpoint/2010/main" val="3070481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2165E"/>
        </a:solidFill>
        <a:effectLst/>
      </p:bgPr>
    </p:bg>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B359A1C0-3AA6-0C41-81CB-B1D1F479C7BF}"/>
              </a:ext>
            </a:extLst>
          </p:cNvPr>
          <p:cNvPicPr>
            <a:picLocks noChangeAspect="1"/>
          </p:cNvPicPr>
          <p:nvPr userDrawn="1"/>
        </p:nvPicPr>
        <p:blipFill>
          <a:blip r:embed="rId2"/>
          <a:stretch>
            <a:fillRect/>
          </a:stretch>
        </p:blipFill>
        <p:spPr>
          <a:xfrm>
            <a:off x="0" y="-3313"/>
            <a:ext cx="12186116" cy="6861313"/>
          </a:xfrm>
          <a:prstGeom prst="rect">
            <a:avLst/>
          </a:prstGeom>
        </p:spPr>
      </p:pic>
    </p:spTree>
    <p:extLst>
      <p:ext uri="{BB962C8B-B14F-4D97-AF65-F5344CB8AC3E}">
        <p14:creationId xmlns:p14="http://schemas.microsoft.com/office/powerpoint/2010/main" val="3094611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498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 id="2147483674" r:id="rId5"/>
    <p:sldLayoutId id="2147483666" r:id="rId6"/>
    <p:sldLayoutId id="2147483675" r:id="rId7"/>
    <p:sldLayoutId id="2147483667" r:id="rId8"/>
    <p:sldLayoutId id="2147483676" r:id="rId9"/>
    <p:sldLayoutId id="214748367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498166"/>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video" Target="https://www.youtube.com/embed/5jAApTjCJr0" TargetMode="Externa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video" Target="https://www.youtube.com/embed/8n69525nIe4" TargetMode="Externa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hyperlink" Target="https://www.sharktrust.org/great-eggcase-hunt" TargetMode="External"/><Relationship Id="rId5" Type="http://schemas.openxmlformats.org/officeDocument/2006/relationships/hyperlink" Target="https://www.mcsuk.org/sightings/" TargetMode="External"/><Relationship Id="rId4" Type="http://schemas.openxmlformats.org/officeDocument/2006/relationships/hyperlink" Target="https://www.mcsuk.org/what-you-can-do/volunteering/big-seaweed-search/"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video" Target="https://www.youtube.com/embed/AtS4RUGaevc" TargetMode="Externa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nature, sunset, blur&#10;&#10;Description automatically generated">
            <a:extLst>
              <a:ext uri="{FF2B5EF4-FFF2-40B4-BE49-F238E27FC236}">
                <a16:creationId xmlns:a16="http://schemas.microsoft.com/office/drawing/2014/main" id="{1F2490C6-50FB-4E9A-8DA5-B8F4E6786E40}"/>
              </a:ext>
            </a:extLst>
          </p:cNvPr>
          <p:cNvPicPr>
            <a:picLocks noChangeAspect="1"/>
          </p:cNvPicPr>
          <p:nvPr/>
        </p:nvPicPr>
        <p:blipFill rotWithShape="1">
          <a:blip r:embed="rId2"/>
          <a:srcRect b="15600"/>
          <a:stretch/>
        </p:blipFill>
        <p:spPr>
          <a:xfrm>
            <a:off x="-1" y="-1"/>
            <a:ext cx="12191999" cy="6860032"/>
          </a:xfrm>
          <a:prstGeom prst="rect">
            <a:avLst/>
          </a:prstGeom>
        </p:spPr>
      </p:pic>
      <p:pic>
        <p:nvPicPr>
          <p:cNvPr id="3" name="Picture 2" descr="Chart&#10;&#10;Description automatically generated">
            <a:extLst>
              <a:ext uri="{FF2B5EF4-FFF2-40B4-BE49-F238E27FC236}">
                <a16:creationId xmlns:a16="http://schemas.microsoft.com/office/drawing/2014/main" id="{989BF4FC-8D13-4106-9D1A-0C91BB35AB92}"/>
              </a:ext>
            </a:extLst>
          </p:cNvPr>
          <p:cNvPicPr>
            <a:picLocks noChangeAspect="1"/>
          </p:cNvPicPr>
          <p:nvPr/>
        </p:nvPicPr>
        <p:blipFill>
          <a:blip r:embed="rId3"/>
          <a:stretch>
            <a:fillRect/>
          </a:stretch>
        </p:blipFill>
        <p:spPr>
          <a:xfrm>
            <a:off x="-6" y="10885"/>
            <a:ext cx="12192000" cy="6860031"/>
          </a:xfrm>
          <a:prstGeom prst="rect">
            <a:avLst/>
          </a:prstGeom>
        </p:spPr>
      </p:pic>
      <p:sp>
        <p:nvSpPr>
          <p:cNvPr id="4" name="Subtitle 2">
            <a:extLst>
              <a:ext uri="{FF2B5EF4-FFF2-40B4-BE49-F238E27FC236}">
                <a16:creationId xmlns:a16="http://schemas.microsoft.com/office/drawing/2014/main" id="{6842BB7B-7CCF-4FBB-B8A8-D06011653FB5}"/>
              </a:ext>
            </a:extLst>
          </p:cNvPr>
          <p:cNvSpPr txBox="1">
            <a:spLocks/>
          </p:cNvSpPr>
          <p:nvPr/>
        </p:nvSpPr>
        <p:spPr>
          <a:xfrm>
            <a:off x="-21772" y="983750"/>
            <a:ext cx="12192000"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000" dirty="0">
                <a:solidFill>
                  <a:srgbClr val="00AAC7"/>
                </a:solidFill>
                <a:latin typeface="Bloom Speak OT" panose="00000500000000000000" pitchFamily="50" charset="0"/>
              </a:rPr>
              <a:t>What are the key threats to ocean health and how can we help to reduce these threats. </a:t>
            </a:r>
            <a:endParaRPr lang="en-US" sz="2000" dirty="0">
              <a:solidFill>
                <a:srgbClr val="00AAC7"/>
              </a:solidFill>
              <a:latin typeface="Bloom Speak OT" panose="00000500000000000000" pitchFamily="50" charset="0"/>
            </a:endParaRPr>
          </a:p>
        </p:txBody>
      </p:sp>
      <p:sp>
        <p:nvSpPr>
          <p:cNvPr id="5" name="Title 1">
            <a:extLst>
              <a:ext uri="{FF2B5EF4-FFF2-40B4-BE49-F238E27FC236}">
                <a16:creationId xmlns:a16="http://schemas.microsoft.com/office/drawing/2014/main" id="{972E674B-2139-47B0-B6B8-6AA6354AA3D1}"/>
              </a:ext>
            </a:extLst>
          </p:cNvPr>
          <p:cNvSpPr txBox="1">
            <a:spLocks/>
          </p:cNvSpPr>
          <p:nvPr/>
        </p:nvSpPr>
        <p:spPr>
          <a:xfrm>
            <a:off x="1003657" y="-111430"/>
            <a:ext cx="9727474" cy="1190014"/>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7200" dirty="0">
                <a:solidFill>
                  <a:schemeClr val="bg1"/>
                </a:solidFill>
                <a:latin typeface="Bloom Speak OT Heavy" panose="00000500000000000000" pitchFamily="50" charset="0"/>
              </a:rPr>
              <a:t>THREATS TO THE OCEAN </a:t>
            </a:r>
            <a:endParaRPr lang="en-US" sz="7200" dirty="0">
              <a:solidFill>
                <a:schemeClr val="bg1"/>
              </a:solidFill>
              <a:latin typeface="Bloom Speak OT Heavy" panose="00000500000000000000" pitchFamily="50" charset="0"/>
            </a:endParaRPr>
          </a:p>
        </p:txBody>
      </p:sp>
    </p:spTree>
    <p:extLst>
      <p:ext uri="{BB962C8B-B14F-4D97-AF65-F5344CB8AC3E}">
        <p14:creationId xmlns:p14="http://schemas.microsoft.com/office/powerpoint/2010/main" val="3310923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11" name="TextBox 10"/>
          <p:cNvSpPr txBox="1"/>
          <p:nvPr/>
        </p:nvSpPr>
        <p:spPr>
          <a:xfrm>
            <a:off x="146834" y="10894"/>
            <a:ext cx="11224556" cy="646331"/>
          </a:xfrm>
          <a:prstGeom prst="rect">
            <a:avLst/>
          </a:prstGeom>
          <a:noFill/>
        </p:spPr>
        <p:txBody>
          <a:bodyPr wrap="square" rtlCol="0">
            <a:spAutoFit/>
          </a:bodyPr>
          <a:lstStyle/>
          <a:p>
            <a:r>
              <a:rPr lang="en-GB" sz="3600" dirty="0">
                <a:solidFill>
                  <a:srgbClr val="02165E"/>
                </a:solidFill>
                <a:latin typeface="Bloom Speak OT Heavy" panose="00000500000000000000" pitchFamily="50" charset="0"/>
              </a:rPr>
              <a:t>OVERFISHING </a:t>
            </a: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4967" b="6414"/>
          <a:stretch/>
        </p:blipFill>
        <p:spPr>
          <a:xfrm>
            <a:off x="1338477" y="790575"/>
            <a:ext cx="9692640" cy="4816554"/>
          </a:xfrm>
          <a:prstGeom prst="rect">
            <a:avLst/>
          </a:prstGeom>
        </p:spPr>
      </p:pic>
      <p:sp>
        <p:nvSpPr>
          <p:cNvPr id="5" name="Rectangle 4"/>
          <p:cNvSpPr/>
          <p:nvPr/>
        </p:nvSpPr>
        <p:spPr>
          <a:xfrm>
            <a:off x="8706295" y="5370989"/>
            <a:ext cx="26162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bg1"/>
                </a:solidFill>
              </a:rPr>
              <a:t>© NarisaFotoSS via Shutterstock</a:t>
            </a:r>
          </a:p>
          <a:p>
            <a:endParaRPr lang="en-GB" dirty="0">
              <a:solidFill>
                <a:schemeClr val="tx1"/>
              </a:solidFill>
            </a:endParaRPr>
          </a:p>
        </p:txBody>
      </p:sp>
    </p:spTree>
    <p:extLst>
      <p:ext uri="{BB962C8B-B14F-4D97-AF65-F5344CB8AC3E}">
        <p14:creationId xmlns:p14="http://schemas.microsoft.com/office/powerpoint/2010/main" val="2915505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11" name="TextBox 10"/>
          <p:cNvSpPr txBox="1"/>
          <p:nvPr/>
        </p:nvSpPr>
        <p:spPr>
          <a:xfrm>
            <a:off x="73832" y="7579"/>
            <a:ext cx="11224556" cy="646331"/>
          </a:xfrm>
          <a:prstGeom prst="rect">
            <a:avLst/>
          </a:prstGeom>
          <a:noFill/>
        </p:spPr>
        <p:txBody>
          <a:bodyPr wrap="square" rtlCol="0">
            <a:spAutoFit/>
          </a:bodyPr>
          <a:lstStyle/>
          <a:p>
            <a:r>
              <a:rPr lang="en-GB" sz="3600" dirty="0">
                <a:solidFill>
                  <a:srgbClr val="02165E"/>
                </a:solidFill>
                <a:latin typeface="Bloom Speak OT Heavy" panose="00000500000000000000" pitchFamily="50" charset="0"/>
              </a:rPr>
              <a:t>TRAFFICKING OF SPECIES </a:t>
            </a: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11407"/>
          <a:stretch/>
        </p:blipFill>
        <p:spPr>
          <a:xfrm>
            <a:off x="1950782" y="736073"/>
            <a:ext cx="8290436" cy="4898946"/>
          </a:xfrm>
          <a:prstGeom prst="rect">
            <a:avLst/>
          </a:prstGeom>
        </p:spPr>
      </p:pic>
      <p:sp>
        <p:nvSpPr>
          <p:cNvPr id="12" name="TextBox 11"/>
          <p:cNvSpPr txBox="1"/>
          <p:nvPr/>
        </p:nvSpPr>
        <p:spPr>
          <a:xfrm>
            <a:off x="8675479" y="5293511"/>
            <a:ext cx="2096390" cy="253916"/>
          </a:xfrm>
          <a:prstGeom prst="rect">
            <a:avLst/>
          </a:prstGeom>
          <a:noFill/>
        </p:spPr>
        <p:txBody>
          <a:bodyPr wrap="square" rtlCol="0">
            <a:spAutoFit/>
          </a:bodyPr>
          <a:lstStyle/>
          <a:p>
            <a:r>
              <a:rPr lang="en-GB" sz="1050" dirty="0">
                <a:solidFill>
                  <a:schemeClr val="bg1"/>
                </a:solidFill>
              </a:rPr>
              <a:t>© Sergiu Lacob via Pexel </a:t>
            </a:r>
          </a:p>
        </p:txBody>
      </p:sp>
    </p:spTree>
    <p:extLst>
      <p:ext uri="{BB962C8B-B14F-4D97-AF65-F5344CB8AC3E}">
        <p14:creationId xmlns:p14="http://schemas.microsoft.com/office/powerpoint/2010/main" val="2065352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11" name="TextBox 10"/>
          <p:cNvSpPr txBox="1"/>
          <p:nvPr/>
        </p:nvSpPr>
        <p:spPr>
          <a:xfrm>
            <a:off x="108769" y="0"/>
            <a:ext cx="11224556" cy="646331"/>
          </a:xfrm>
          <a:prstGeom prst="rect">
            <a:avLst/>
          </a:prstGeom>
          <a:noFill/>
        </p:spPr>
        <p:txBody>
          <a:bodyPr wrap="square" rtlCol="0">
            <a:spAutoFit/>
          </a:bodyPr>
          <a:lstStyle/>
          <a:p>
            <a:r>
              <a:rPr lang="en-GB" sz="3600" dirty="0">
                <a:solidFill>
                  <a:srgbClr val="02165E"/>
                </a:solidFill>
                <a:latin typeface="Bloom Speak OT Heavy" panose="00000500000000000000" pitchFamily="50" charset="0"/>
              </a:rPr>
              <a:t>OIL &amp; GAS </a:t>
            </a: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pic>
        <p:nvPicPr>
          <p:cNvPr id="3" name="Picture 2"/>
          <p:cNvPicPr>
            <a:picLocks noChangeAspect="1"/>
          </p:cNvPicPr>
          <p:nvPr/>
        </p:nvPicPr>
        <p:blipFill rotWithShape="1">
          <a:blip r:embed="rId3"/>
          <a:srcRect t="12117" b="6472"/>
          <a:stretch/>
        </p:blipFill>
        <p:spPr>
          <a:xfrm>
            <a:off x="1740309" y="632716"/>
            <a:ext cx="8969101" cy="4865787"/>
          </a:xfrm>
          <a:prstGeom prst="rect">
            <a:avLst/>
          </a:prstGeom>
        </p:spPr>
      </p:pic>
      <p:sp>
        <p:nvSpPr>
          <p:cNvPr id="10" name="TextBox 9"/>
          <p:cNvSpPr txBox="1"/>
          <p:nvPr/>
        </p:nvSpPr>
        <p:spPr>
          <a:xfrm>
            <a:off x="9094627" y="5202071"/>
            <a:ext cx="2110879" cy="415498"/>
          </a:xfrm>
          <a:prstGeom prst="rect">
            <a:avLst/>
          </a:prstGeom>
          <a:noFill/>
        </p:spPr>
        <p:txBody>
          <a:bodyPr wrap="square" rtlCol="0">
            <a:spAutoFit/>
          </a:bodyPr>
          <a:lstStyle/>
          <a:p>
            <a:r>
              <a:rPr lang="en-GB" sz="1050" dirty="0">
                <a:solidFill>
                  <a:schemeClr val="bg1"/>
                </a:solidFill>
              </a:rPr>
              <a:t>© Elise Aldramvia Pixabay</a:t>
            </a:r>
          </a:p>
          <a:p>
            <a:endParaRPr lang="en-GB" sz="1050" dirty="0">
              <a:solidFill>
                <a:schemeClr val="bg1"/>
              </a:solidFill>
            </a:endParaRPr>
          </a:p>
        </p:txBody>
      </p:sp>
    </p:spTree>
    <p:extLst>
      <p:ext uri="{BB962C8B-B14F-4D97-AF65-F5344CB8AC3E}">
        <p14:creationId xmlns:p14="http://schemas.microsoft.com/office/powerpoint/2010/main" val="2830965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31929"/>
            <a:ext cx="11224556" cy="646331"/>
          </a:xfrm>
          <a:prstGeom prst="rect">
            <a:avLst/>
          </a:prstGeom>
          <a:noFill/>
        </p:spPr>
        <p:txBody>
          <a:bodyPr wrap="square" rtlCol="0">
            <a:spAutoFit/>
          </a:bodyPr>
          <a:lstStyle/>
          <a:p>
            <a:r>
              <a:rPr lang="en-GB" sz="3600" dirty="0">
                <a:solidFill>
                  <a:srgbClr val="02165E"/>
                </a:solidFill>
                <a:latin typeface="Bloom Speak OT Heavy" panose="00000500000000000000" pitchFamily="50" charset="0"/>
              </a:rPr>
              <a:t>CONSTRUCTION &amp; DREDGING</a:t>
            </a: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pic>
        <p:nvPicPr>
          <p:cNvPr id="2" name="Picture 1"/>
          <p:cNvPicPr>
            <a:picLocks noChangeAspect="1"/>
          </p:cNvPicPr>
          <p:nvPr/>
        </p:nvPicPr>
        <p:blipFill rotWithShape="1">
          <a:blip r:embed="rId3"/>
          <a:srcRect t="4547" b="3262"/>
          <a:stretch/>
        </p:blipFill>
        <p:spPr>
          <a:xfrm>
            <a:off x="2194254" y="678260"/>
            <a:ext cx="8246036" cy="4949050"/>
          </a:xfrm>
          <a:prstGeom prst="rect">
            <a:avLst/>
          </a:prstGeom>
        </p:spPr>
      </p:pic>
      <p:sp>
        <p:nvSpPr>
          <p:cNvPr id="10" name="TextBox 9"/>
          <p:cNvSpPr txBox="1"/>
          <p:nvPr/>
        </p:nvSpPr>
        <p:spPr>
          <a:xfrm>
            <a:off x="8248320" y="5235813"/>
            <a:ext cx="2739859" cy="415498"/>
          </a:xfrm>
          <a:prstGeom prst="rect">
            <a:avLst/>
          </a:prstGeom>
          <a:noFill/>
        </p:spPr>
        <p:txBody>
          <a:bodyPr wrap="square" rtlCol="0">
            <a:spAutoFit/>
          </a:bodyPr>
          <a:lstStyle/>
          <a:p>
            <a:r>
              <a:rPr lang="en-GB" sz="1050" dirty="0">
                <a:solidFill>
                  <a:schemeClr val="bg1"/>
                </a:solidFill>
              </a:rPr>
              <a:t>© Simon Annablevia Shutterstock</a:t>
            </a:r>
          </a:p>
          <a:p>
            <a:endParaRPr lang="en-GB" sz="1050" dirty="0">
              <a:solidFill>
                <a:schemeClr val="bg1"/>
              </a:solidFill>
            </a:endParaRPr>
          </a:p>
        </p:txBody>
      </p:sp>
    </p:spTree>
    <p:extLst>
      <p:ext uri="{BB962C8B-B14F-4D97-AF65-F5344CB8AC3E}">
        <p14:creationId xmlns:p14="http://schemas.microsoft.com/office/powerpoint/2010/main" val="2928322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11" name="TextBox 10"/>
          <p:cNvSpPr txBox="1"/>
          <p:nvPr/>
        </p:nvSpPr>
        <p:spPr>
          <a:xfrm>
            <a:off x="-19050" y="-92333"/>
            <a:ext cx="11224556" cy="646331"/>
          </a:xfrm>
          <a:prstGeom prst="rect">
            <a:avLst/>
          </a:prstGeom>
          <a:noFill/>
        </p:spPr>
        <p:txBody>
          <a:bodyPr wrap="square" rtlCol="0">
            <a:spAutoFit/>
          </a:bodyPr>
          <a:lstStyle/>
          <a:p>
            <a:r>
              <a:rPr lang="en-GB" sz="3600" dirty="0">
                <a:solidFill>
                  <a:srgbClr val="02165E"/>
                </a:solidFill>
                <a:latin typeface="Bloom Speak OT Heavy" panose="00000500000000000000" pitchFamily="50" charset="0"/>
              </a:rPr>
              <a:t>RECREATION</a:t>
            </a: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pic>
        <p:nvPicPr>
          <p:cNvPr id="2" name="Picture 1"/>
          <p:cNvPicPr>
            <a:picLocks noChangeAspect="1"/>
          </p:cNvPicPr>
          <p:nvPr/>
        </p:nvPicPr>
        <p:blipFill rotWithShape="1">
          <a:blip r:embed="rId3"/>
          <a:srcRect t="9350" b="8238"/>
          <a:stretch/>
        </p:blipFill>
        <p:spPr>
          <a:xfrm>
            <a:off x="1809170" y="601854"/>
            <a:ext cx="8554610" cy="5081627"/>
          </a:xfrm>
          <a:prstGeom prst="rect">
            <a:avLst/>
          </a:prstGeom>
        </p:spPr>
      </p:pic>
      <p:sp>
        <p:nvSpPr>
          <p:cNvPr id="3" name="Rectangle 2"/>
          <p:cNvSpPr/>
          <p:nvPr/>
        </p:nvSpPr>
        <p:spPr>
          <a:xfrm>
            <a:off x="8574571" y="5324752"/>
            <a:ext cx="1691489" cy="246221"/>
          </a:xfrm>
          <a:prstGeom prst="rect">
            <a:avLst/>
          </a:prstGeom>
        </p:spPr>
        <p:txBody>
          <a:bodyPr wrap="none">
            <a:spAutoFit/>
          </a:bodyPr>
          <a:lstStyle/>
          <a:p>
            <a:r>
              <a:rPr lang="en-GB" sz="1000" dirty="0">
                <a:solidFill>
                  <a:schemeClr val="bg1"/>
                </a:solidFill>
              </a:rPr>
              <a:t>© Andre Mouton via Pixabay</a:t>
            </a:r>
          </a:p>
        </p:txBody>
      </p:sp>
    </p:spTree>
    <p:extLst>
      <p:ext uri="{BB962C8B-B14F-4D97-AF65-F5344CB8AC3E}">
        <p14:creationId xmlns:p14="http://schemas.microsoft.com/office/powerpoint/2010/main" val="3204514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11" name="TextBox 10"/>
          <p:cNvSpPr txBox="1"/>
          <p:nvPr/>
        </p:nvSpPr>
        <p:spPr>
          <a:xfrm>
            <a:off x="-19050" y="-104442"/>
            <a:ext cx="11224556" cy="646331"/>
          </a:xfrm>
          <a:prstGeom prst="rect">
            <a:avLst/>
          </a:prstGeom>
          <a:noFill/>
        </p:spPr>
        <p:txBody>
          <a:bodyPr wrap="square" rtlCol="0">
            <a:spAutoFit/>
          </a:bodyPr>
          <a:lstStyle/>
          <a:p>
            <a:r>
              <a:rPr lang="en-GB" sz="3600" dirty="0">
                <a:solidFill>
                  <a:srgbClr val="02165E"/>
                </a:solidFill>
                <a:latin typeface="Bloom Speak OT Heavy" panose="00000500000000000000" pitchFamily="50" charset="0"/>
              </a:rPr>
              <a:t>SHIPPING</a:t>
            </a: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pic>
        <p:nvPicPr>
          <p:cNvPr id="2" name="Picture 1"/>
          <p:cNvPicPr>
            <a:picLocks noChangeAspect="1"/>
          </p:cNvPicPr>
          <p:nvPr/>
        </p:nvPicPr>
        <p:blipFill rotWithShape="1">
          <a:blip r:embed="rId3"/>
          <a:srcRect t="6249" b="9754"/>
          <a:stretch/>
        </p:blipFill>
        <p:spPr>
          <a:xfrm>
            <a:off x="2067334" y="538381"/>
            <a:ext cx="7861300" cy="5109164"/>
          </a:xfrm>
          <a:prstGeom prst="rect">
            <a:avLst/>
          </a:prstGeom>
        </p:spPr>
      </p:pic>
      <p:sp>
        <p:nvSpPr>
          <p:cNvPr id="10" name="Rectangle 9"/>
          <p:cNvSpPr/>
          <p:nvPr/>
        </p:nvSpPr>
        <p:spPr>
          <a:xfrm>
            <a:off x="8418284" y="5401324"/>
            <a:ext cx="1510350" cy="246221"/>
          </a:xfrm>
          <a:prstGeom prst="rect">
            <a:avLst/>
          </a:prstGeom>
        </p:spPr>
        <p:txBody>
          <a:bodyPr wrap="none">
            <a:spAutoFit/>
          </a:bodyPr>
          <a:lstStyle/>
          <a:p>
            <a:r>
              <a:rPr lang="en-GB" sz="1000" dirty="0">
                <a:solidFill>
                  <a:schemeClr val="bg1"/>
                </a:solidFill>
              </a:rPr>
              <a:t>© Ian Taylor via Unsplash</a:t>
            </a:r>
          </a:p>
        </p:txBody>
      </p:sp>
    </p:spTree>
    <p:extLst>
      <p:ext uri="{BB962C8B-B14F-4D97-AF65-F5344CB8AC3E}">
        <p14:creationId xmlns:p14="http://schemas.microsoft.com/office/powerpoint/2010/main" val="3598212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E0A66B-A29A-4976-B7D6-F418FFA8DB59}"/>
              </a:ext>
            </a:extLst>
          </p:cNvPr>
          <p:cNvSpPr/>
          <p:nvPr/>
        </p:nvSpPr>
        <p:spPr>
          <a:xfrm>
            <a:off x="8096435" y="5237825"/>
            <a:ext cx="4095565" cy="1447060"/>
          </a:xfrm>
          <a:prstGeom prst="rect">
            <a:avLst/>
          </a:prstGeom>
          <a:solidFill>
            <a:srgbClr val="00AAC7"/>
          </a:solidFill>
          <a:ln>
            <a:solidFill>
              <a:srgbClr val="00A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0C6AFEE0-8C86-40A6-946F-1DDC83C975A8}"/>
              </a:ext>
            </a:extLst>
          </p:cNvPr>
          <p:cNvSpPr txBox="1">
            <a:spLocks/>
          </p:cNvSpPr>
          <p:nvPr/>
        </p:nvSpPr>
        <p:spPr>
          <a:xfrm>
            <a:off x="373735" y="1453442"/>
            <a:ext cx="11637817"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7200" dirty="0">
                <a:solidFill>
                  <a:srgbClr val="FFFFFF"/>
                </a:solidFill>
                <a:latin typeface="Bloom Speak OT Heavy" panose="00000500000000000000" pitchFamily="50" charset="0"/>
              </a:rPr>
              <a:t>ECOSYSTEM BASED MANAGEMENT</a:t>
            </a:r>
            <a:endParaRPr kumimoji="0" lang="en-US" sz="7200" b="0" i="0" u="none" strike="noStrike" kern="1200" cap="none" spc="0" normalizeH="0" baseline="0" noProof="0" dirty="0">
              <a:ln>
                <a:noFill/>
              </a:ln>
              <a:solidFill>
                <a:srgbClr val="FFFFFF"/>
              </a:solidFill>
              <a:effectLst/>
              <a:uLnTx/>
              <a:uFillTx/>
              <a:latin typeface="Bloom Speak OT Heavy" panose="00000500000000000000" pitchFamily="50" charset="0"/>
            </a:endParaRPr>
          </a:p>
        </p:txBody>
      </p:sp>
    </p:spTree>
    <p:extLst>
      <p:ext uri="{BB962C8B-B14F-4D97-AF65-F5344CB8AC3E}">
        <p14:creationId xmlns:p14="http://schemas.microsoft.com/office/powerpoint/2010/main" val="453510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pic>
        <p:nvPicPr>
          <p:cNvPr id="3" name="5jAApTjCJr0"/>
          <p:cNvPicPr>
            <a:picLocks noRot="1" noChangeAspect="1"/>
          </p:cNvPicPr>
          <p:nvPr>
            <a:videoFile r:link="rId1"/>
          </p:nvPr>
        </p:nvPicPr>
        <p:blipFill>
          <a:blip r:embed="rId4"/>
          <a:stretch>
            <a:fillRect/>
          </a:stretch>
        </p:blipFill>
        <p:spPr>
          <a:xfrm>
            <a:off x="313509" y="124838"/>
            <a:ext cx="11539364" cy="6490892"/>
          </a:xfrm>
          <a:prstGeom prst="rect">
            <a:avLst/>
          </a:prstGeom>
        </p:spPr>
      </p:pic>
    </p:spTree>
    <p:extLst>
      <p:ext uri="{BB962C8B-B14F-4D97-AF65-F5344CB8AC3E}">
        <p14:creationId xmlns:p14="http://schemas.microsoft.com/office/powerpoint/2010/main" val="3267221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sp>
        <p:nvSpPr>
          <p:cNvPr id="2" name="TextBox 1"/>
          <p:cNvSpPr txBox="1"/>
          <p:nvPr/>
        </p:nvSpPr>
        <p:spPr>
          <a:xfrm>
            <a:off x="878758" y="2278102"/>
            <a:ext cx="11582400" cy="1477328"/>
          </a:xfrm>
          <a:prstGeom prst="rect">
            <a:avLst/>
          </a:prstGeom>
          <a:noFill/>
        </p:spPr>
        <p:txBody>
          <a:bodyPr wrap="square" rtlCol="0">
            <a:spAutoFit/>
          </a:bodyPr>
          <a:lstStyle/>
          <a:p>
            <a:r>
              <a:rPr lang="en-GB" sz="9000" dirty="0">
                <a:solidFill>
                  <a:srgbClr val="00AAC7"/>
                </a:solidFill>
                <a:latin typeface="Bloom Speak OT Heavy" panose="00000500000000000000" pitchFamily="50" charset="0"/>
              </a:rPr>
              <a:t>What is a </a:t>
            </a:r>
            <a:r>
              <a:rPr lang="en-GB" sz="9000" b="1" dirty="0">
                <a:solidFill>
                  <a:srgbClr val="00AAC7"/>
                </a:solidFill>
                <a:latin typeface="Bloom Speak OT Heavy" panose="00000500000000000000" pitchFamily="50" charset="0"/>
              </a:rPr>
              <a:t>stakeholder</a:t>
            </a:r>
            <a:r>
              <a:rPr lang="en-GB" sz="9000" dirty="0">
                <a:solidFill>
                  <a:srgbClr val="00AAC7"/>
                </a:solidFill>
                <a:latin typeface="Bloom Speak OT Heavy" panose="00000500000000000000" pitchFamily="50" charset="0"/>
              </a:rPr>
              <a:t>?</a:t>
            </a:r>
          </a:p>
        </p:txBody>
      </p:sp>
    </p:spTree>
    <p:extLst>
      <p:ext uri="{BB962C8B-B14F-4D97-AF65-F5344CB8AC3E}">
        <p14:creationId xmlns:p14="http://schemas.microsoft.com/office/powerpoint/2010/main" val="1070956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pic>
        <p:nvPicPr>
          <p:cNvPr id="2" name="Picture 1"/>
          <p:cNvPicPr>
            <a:picLocks noChangeAspect="1"/>
          </p:cNvPicPr>
          <p:nvPr/>
        </p:nvPicPr>
        <p:blipFill rotWithShape="1">
          <a:blip r:embed="rId3"/>
          <a:srcRect l="5556" t="6048" r="3055" b="7037"/>
          <a:stretch/>
        </p:blipFill>
        <p:spPr>
          <a:xfrm>
            <a:off x="1" y="93566"/>
            <a:ext cx="12192000" cy="6522164"/>
          </a:xfrm>
          <a:prstGeom prst="rect">
            <a:avLst/>
          </a:prstGeom>
        </p:spPr>
      </p:pic>
    </p:spTree>
    <p:extLst>
      <p:ext uri="{BB962C8B-B14F-4D97-AF65-F5344CB8AC3E}">
        <p14:creationId xmlns:p14="http://schemas.microsoft.com/office/powerpoint/2010/main" val="1993824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CEEEF8-40DB-4033-955C-979A739962C4}"/>
              </a:ext>
            </a:extLst>
          </p:cNvPr>
          <p:cNvSpPr txBox="1"/>
          <p:nvPr/>
        </p:nvSpPr>
        <p:spPr>
          <a:xfrm>
            <a:off x="728475" y="689551"/>
            <a:ext cx="3840100" cy="523220"/>
          </a:xfrm>
          <a:prstGeom prst="rect">
            <a:avLst/>
          </a:prstGeom>
          <a:noFill/>
        </p:spPr>
        <p:txBody>
          <a:bodyPr wrap="square" lIns="91440" tIns="45720" rIns="91440" bIns="45720" rtlCol="0" anchor="t">
            <a:spAutoFit/>
          </a:bodyPr>
          <a:lstStyle/>
          <a:p>
            <a:r>
              <a:rPr lang="en-GB" sz="2800" dirty="0">
                <a:solidFill>
                  <a:srgbClr val="02165E"/>
                </a:solidFill>
                <a:latin typeface="Bloom Speak OT Heavy"/>
              </a:rPr>
              <a:t>Lesson Objectives</a:t>
            </a:r>
          </a:p>
        </p:txBody>
      </p:sp>
      <p:sp>
        <p:nvSpPr>
          <p:cNvPr id="4" name="TextBox 3">
            <a:extLst>
              <a:ext uri="{FF2B5EF4-FFF2-40B4-BE49-F238E27FC236}">
                <a16:creationId xmlns:a16="http://schemas.microsoft.com/office/drawing/2014/main" id="{2BC58BD6-5A9D-4D53-AF3A-6E88C4FEBE6B}"/>
              </a:ext>
            </a:extLst>
          </p:cNvPr>
          <p:cNvSpPr txBox="1"/>
          <p:nvPr/>
        </p:nvSpPr>
        <p:spPr>
          <a:xfrm>
            <a:off x="1172391" y="1343332"/>
            <a:ext cx="11273245" cy="2215991"/>
          </a:xfrm>
          <a:prstGeom prst="rect">
            <a:avLst/>
          </a:prstGeom>
          <a:noFill/>
        </p:spPr>
        <p:txBody>
          <a:bodyPr wrap="square" rtlCol="0">
            <a:spAutoFit/>
          </a:bodyPr>
          <a:lstStyle/>
          <a:p>
            <a:pPr marL="342900" lvl="0" indent="-342900">
              <a:spcAft>
                <a:spcPts val="0"/>
              </a:spcAft>
              <a:buFont typeface="Symbol" panose="05050102010706020507" pitchFamily="18" charset="2"/>
              <a:buChar char=""/>
            </a:pPr>
            <a:endParaRPr lang="en-GB" dirty="0">
              <a:solidFill>
                <a:srgbClr val="00AAC7"/>
              </a:solidFill>
            </a:endParaRPr>
          </a:p>
          <a:p>
            <a:pPr marL="342900" lvl="0" indent="-342900">
              <a:spcAft>
                <a:spcPts val="0"/>
              </a:spcAft>
              <a:buFont typeface="Symbol" panose="05050102010706020507" pitchFamily="18" charset="2"/>
              <a:buChar char=""/>
            </a:pPr>
            <a:r>
              <a:rPr lang="en-GB" sz="2000" dirty="0">
                <a:solidFill>
                  <a:srgbClr val="02165E"/>
                </a:solidFill>
                <a:latin typeface="Bloom Speak OT"/>
              </a:rPr>
              <a:t>Explain the key threats to the ocean and how these have environmental, economic and social consequences. </a:t>
            </a:r>
          </a:p>
          <a:p>
            <a:pPr marL="342900" lvl="0" indent="-342900">
              <a:spcAft>
                <a:spcPts val="0"/>
              </a:spcAft>
              <a:buFont typeface="Symbol" panose="05050102010706020507" pitchFamily="18" charset="2"/>
              <a:buChar char=""/>
            </a:pPr>
            <a:endParaRPr lang="en-GB" sz="2000" dirty="0">
              <a:solidFill>
                <a:srgbClr val="02165E"/>
              </a:solidFill>
              <a:latin typeface="Bloom Speak OT"/>
            </a:endParaRPr>
          </a:p>
          <a:p>
            <a:pPr marL="342900" lvl="0" indent="-342900">
              <a:spcAft>
                <a:spcPts val="0"/>
              </a:spcAft>
              <a:buFont typeface="Symbol" panose="05050102010706020507" pitchFamily="18" charset="2"/>
              <a:buChar char=""/>
            </a:pPr>
            <a:r>
              <a:rPr lang="en-GB" sz="2000" dirty="0">
                <a:solidFill>
                  <a:srgbClr val="02165E"/>
                </a:solidFill>
                <a:latin typeface="Bloom Speak OT"/>
              </a:rPr>
              <a:t>Identify how stakeholders can work collaboratively to achieve ecosystem based management. </a:t>
            </a:r>
          </a:p>
          <a:p>
            <a:pPr marL="342900" lvl="0" indent="-342900">
              <a:spcAft>
                <a:spcPts val="0"/>
              </a:spcAft>
              <a:buFont typeface="Symbol" panose="05050102010706020507" pitchFamily="18" charset="2"/>
              <a:buChar char=""/>
            </a:pPr>
            <a:endParaRPr lang="en-GB" sz="2000" dirty="0">
              <a:solidFill>
                <a:srgbClr val="02165E"/>
              </a:solidFill>
              <a:latin typeface="Bloom Speak OT"/>
            </a:endParaRPr>
          </a:p>
          <a:p>
            <a:pPr marL="342900" indent="-342900">
              <a:buFont typeface="Symbol" panose="05050102010706020507" pitchFamily="18" charset="2"/>
              <a:buChar char=""/>
            </a:pPr>
            <a:r>
              <a:rPr lang="en-GB" sz="2000" dirty="0">
                <a:solidFill>
                  <a:srgbClr val="02165E"/>
                </a:solidFill>
                <a:latin typeface="Bloom Speak OT"/>
              </a:rPr>
              <a:t>Construct arguments for and against marine protected areas in the ocean through the views of a key stakeholder. </a:t>
            </a:r>
          </a:p>
        </p:txBody>
      </p:sp>
    </p:spTree>
    <p:extLst>
      <p:ext uri="{BB962C8B-B14F-4D97-AF65-F5344CB8AC3E}">
        <p14:creationId xmlns:p14="http://schemas.microsoft.com/office/powerpoint/2010/main" val="2837068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sp>
        <p:nvSpPr>
          <p:cNvPr id="3" name="Oval 2"/>
          <p:cNvSpPr/>
          <p:nvPr/>
        </p:nvSpPr>
        <p:spPr>
          <a:xfrm>
            <a:off x="3239365" y="3778852"/>
            <a:ext cx="2896636" cy="1449977"/>
          </a:xfrm>
          <a:prstGeom prst="ellipse">
            <a:avLst/>
          </a:prstGeom>
          <a:solidFill>
            <a:srgbClr val="00A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3536578" y="4117365"/>
            <a:ext cx="2758490" cy="646331"/>
          </a:xfrm>
          <a:prstGeom prst="rect">
            <a:avLst/>
          </a:prstGeom>
          <a:noFill/>
        </p:spPr>
        <p:txBody>
          <a:bodyPr wrap="square" rtlCol="0">
            <a:spAutoFit/>
          </a:bodyPr>
          <a:lstStyle/>
          <a:p>
            <a:r>
              <a:rPr lang="en-GB" sz="3600" b="1" dirty="0">
                <a:solidFill>
                  <a:srgbClr val="02165E"/>
                </a:solidFill>
                <a:latin typeface="Bloom Speak OT Heavy" panose="00000500000000000000" pitchFamily="50" charset="0"/>
              </a:rPr>
              <a:t>Stakeholde</a:t>
            </a:r>
            <a:r>
              <a:rPr lang="en-GB" sz="3200" b="1" dirty="0">
                <a:solidFill>
                  <a:srgbClr val="02165E"/>
                </a:solidFill>
                <a:latin typeface="Bloom Speak OT Heavy" panose="00000500000000000000" pitchFamily="50" charset="0"/>
              </a:rPr>
              <a:t>r</a:t>
            </a:r>
          </a:p>
        </p:txBody>
      </p:sp>
      <p:cxnSp>
        <p:nvCxnSpPr>
          <p:cNvPr id="9" name="Straight Connector 8"/>
          <p:cNvCxnSpPr/>
          <p:nvPr/>
        </p:nvCxnSpPr>
        <p:spPr>
          <a:xfrm flipV="1">
            <a:off x="5072536" y="3160284"/>
            <a:ext cx="663039" cy="574766"/>
          </a:xfrm>
          <a:prstGeom prst="line">
            <a:avLst/>
          </a:prstGeom>
          <a:ln w="57150">
            <a:solidFill>
              <a:srgbClr val="02165E"/>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90326" y="2767919"/>
            <a:ext cx="6364857" cy="461665"/>
          </a:xfrm>
          <a:prstGeom prst="rect">
            <a:avLst/>
          </a:prstGeom>
          <a:noFill/>
        </p:spPr>
        <p:txBody>
          <a:bodyPr wrap="square" rtlCol="0">
            <a:spAutoFit/>
          </a:bodyPr>
          <a:lstStyle/>
          <a:p>
            <a:r>
              <a:rPr lang="en-GB" sz="2400" dirty="0">
                <a:solidFill>
                  <a:srgbClr val="02165E"/>
                </a:solidFill>
                <a:latin typeface="Bloom Speak OT Heavy" panose="00000500000000000000" pitchFamily="50" charset="0"/>
              </a:rPr>
              <a:t>What is the affect on the marine environment?</a:t>
            </a:r>
          </a:p>
        </p:txBody>
      </p:sp>
      <p:sp>
        <p:nvSpPr>
          <p:cNvPr id="12" name="TextBox 11"/>
          <p:cNvSpPr txBox="1"/>
          <p:nvPr/>
        </p:nvSpPr>
        <p:spPr>
          <a:xfrm>
            <a:off x="4766631" y="1800788"/>
            <a:ext cx="4375163" cy="461665"/>
          </a:xfrm>
          <a:prstGeom prst="rect">
            <a:avLst/>
          </a:prstGeom>
          <a:noFill/>
        </p:spPr>
        <p:txBody>
          <a:bodyPr wrap="square" rtlCol="0">
            <a:spAutoFit/>
          </a:bodyPr>
          <a:lstStyle/>
          <a:p>
            <a:r>
              <a:rPr lang="en-GB" sz="2400" dirty="0">
                <a:solidFill>
                  <a:srgbClr val="02165E"/>
                </a:solidFill>
                <a:latin typeface="Bloom Speak OT Heavy" panose="00000500000000000000" pitchFamily="50" charset="0"/>
              </a:rPr>
              <a:t>How could you reduce this risk?</a:t>
            </a:r>
          </a:p>
        </p:txBody>
      </p:sp>
      <p:sp>
        <p:nvSpPr>
          <p:cNvPr id="14" name="TextBox 13"/>
          <p:cNvSpPr txBox="1"/>
          <p:nvPr/>
        </p:nvSpPr>
        <p:spPr>
          <a:xfrm>
            <a:off x="4122884" y="843606"/>
            <a:ext cx="7504317" cy="461665"/>
          </a:xfrm>
          <a:prstGeom prst="rect">
            <a:avLst/>
          </a:prstGeom>
          <a:noFill/>
        </p:spPr>
        <p:txBody>
          <a:bodyPr wrap="square" rtlCol="0">
            <a:spAutoFit/>
          </a:bodyPr>
          <a:lstStyle/>
          <a:p>
            <a:r>
              <a:rPr lang="en-GB" sz="2400" dirty="0">
                <a:solidFill>
                  <a:srgbClr val="02165E"/>
                </a:solidFill>
                <a:latin typeface="Bloom Speak OT Heavy" panose="00000500000000000000" pitchFamily="50" charset="0"/>
              </a:rPr>
              <a:t>Who can you collaboratively work with to reduce risk? </a:t>
            </a:r>
          </a:p>
        </p:txBody>
      </p:sp>
      <p:cxnSp>
        <p:nvCxnSpPr>
          <p:cNvPr id="16" name="Straight Connector 15"/>
          <p:cNvCxnSpPr/>
          <p:nvPr/>
        </p:nvCxnSpPr>
        <p:spPr>
          <a:xfrm flipV="1">
            <a:off x="6085542" y="2239669"/>
            <a:ext cx="663039" cy="574766"/>
          </a:xfrm>
          <a:prstGeom prst="line">
            <a:avLst/>
          </a:prstGeom>
          <a:ln w="57150">
            <a:solidFill>
              <a:srgbClr val="02165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096253" y="1292522"/>
            <a:ext cx="663039" cy="574766"/>
          </a:xfrm>
          <a:prstGeom prst="line">
            <a:avLst/>
          </a:prstGeom>
          <a:ln w="57150">
            <a:solidFill>
              <a:srgbClr val="0216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1359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E0A66B-A29A-4976-B7D6-F418FFA8DB59}"/>
              </a:ext>
            </a:extLst>
          </p:cNvPr>
          <p:cNvSpPr/>
          <p:nvPr/>
        </p:nvSpPr>
        <p:spPr>
          <a:xfrm>
            <a:off x="8096435" y="5237825"/>
            <a:ext cx="4095565" cy="1447060"/>
          </a:xfrm>
          <a:prstGeom prst="rect">
            <a:avLst/>
          </a:prstGeom>
          <a:solidFill>
            <a:srgbClr val="00AAC7"/>
          </a:solidFill>
          <a:ln>
            <a:solidFill>
              <a:srgbClr val="00A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23E067A1-CAA6-45FC-AEE1-8497C48E5ED3}"/>
              </a:ext>
            </a:extLst>
          </p:cNvPr>
          <p:cNvSpPr txBox="1">
            <a:spLocks/>
          </p:cNvSpPr>
          <p:nvPr/>
        </p:nvSpPr>
        <p:spPr>
          <a:xfrm>
            <a:off x="533400" y="2040302"/>
            <a:ext cx="10756900" cy="1086356"/>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GB" sz="7200" dirty="0">
                <a:solidFill>
                  <a:srgbClr val="FFFFFF"/>
                </a:solidFill>
                <a:latin typeface="Bloom Speak OT Heavy" panose="00000500000000000000" pitchFamily="50" charset="0"/>
              </a:rPr>
              <a:t>MARINE PROTECTED AREAS</a:t>
            </a:r>
            <a:endParaRPr lang="en-US" sz="7200" dirty="0">
              <a:solidFill>
                <a:srgbClr val="FFFFFF"/>
              </a:solidFill>
              <a:latin typeface="Bloom Speak OT Heavy" panose="00000500000000000000" pitchFamily="50" charset="0"/>
            </a:endParaRPr>
          </a:p>
        </p:txBody>
      </p:sp>
    </p:spTree>
    <p:extLst>
      <p:ext uri="{BB962C8B-B14F-4D97-AF65-F5344CB8AC3E}">
        <p14:creationId xmlns:p14="http://schemas.microsoft.com/office/powerpoint/2010/main" val="4168141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pic>
        <p:nvPicPr>
          <p:cNvPr id="2" name="8n69525nIe4"/>
          <p:cNvPicPr>
            <a:picLocks noRot="1" noChangeAspect="1"/>
          </p:cNvPicPr>
          <p:nvPr>
            <a:videoFile r:link="rId1"/>
          </p:nvPr>
        </p:nvPicPr>
        <p:blipFill>
          <a:blip r:embed="rId4"/>
          <a:stretch>
            <a:fillRect/>
          </a:stretch>
        </p:blipFill>
        <p:spPr>
          <a:xfrm>
            <a:off x="323850" y="186928"/>
            <a:ext cx="11525250" cy="6482954"/>
          </a:xfrm>
          <a:prstGeom prst="rect">
            <a:avLst/>
          </a:prstGeom>
        </p:spPr>
      </p:pic>
    </p:spTree>
    <p:extLst>
      <p:ext uri="{BB962C8B-B14F-4D97-AF65-F5344CB8AC3E}">
        <p14:creationId xmlns:p14="http://schemas.microsoft.com/office/powerpoint/2010/main" val="1216572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A393D4-EB4F-0B4A-98D3-75572894B615}"/>
              </a:ext>
            </a:extLst>
          </p:cNvPr>
          <p:cNvSpPr txBox="1">
            <a:spLocks/>
          </p:cNvSpPr>
          <p:nvPr/>
        </p:nvSpPr>
        <p:spPr>
          <a:xfrm>
            <a:off x="277091" y="1041400"/>
            <a:ext cx="11637817"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9600" dirty="0">
                <a:solidFill>
                  <a:srgbClr val="FFFFFF"/>
                </a:solidFill>
                <a:latin typeface="Bloom Speak OT Heavy" panose="00000500000000000000" pitchFamily="50" charset="0"/>
              </a:rPr>
              <a:t>#BeTheWave</a:t>
            </a:r>
            <a:endParaRPr kumimoji="0" lang="en-US" sz="9600" b="0" i="0" u="none" strike="noStrike" kern="1200" cap="none" spc="0" normalizeH="0" baseline="0" noProof="0" dirty="0">
              <a:ln>
                <a:noFill/>
              </a:ln>
              <a:solidFill>
                <a:srgbClr val="FFFFFF"/>
              </a:solidFill>
              <a:effectLst/>
              <a:uLnTx/>
              <a:uFillTx/>
              <a:latin typeface="Bloom Speak OT Heavy" panose="00000500000000000000" pitchFamily="50" charset="0"/>
            </a:endParaRPr>
          </a:p>
        </p:txBody>
      </p:sp>
      <p:pic>
        <p:nvPicPr>
          <p:cNvPr id="10" name="Picture 8" descr="A picture containing chart&#10;&#10;Description automatically generated">
            <a:extLst>
              <a:ext uri="{FF2B5EF4-FFF2-40B4-BE49-F238E27FC236}">
                <a16:creationId xmlns:a16="http://schemas.microsoft.com/office/drawing/2014/main" id="{9BAB1269-7A36-482A-9F11-604696FD4BC2}"/>
              </a:ext>
            </a:extLst>
          </p:cNvPr>
          <p:cNvPicPr>
            <a:picLocks noChangeAspect="1"/>
          </p:cNvPicPr>
          <p:nvPr/>
        </p:nvPicPr>
        <p:blipFill>
          <a:blip r:embed="rId3"/>
          <a:stretch>
            <a:fillRect/>
          </a:stretch>
        </p:blipFill>
        <p:spPr>
          <a:xfrm>
            <a:off x="6192644" y="5230961"/>
            <a:ext cx="5995639" cy="1367662"/>
          </a:xfrm>
          <a:prstGeom prst="rect">
            <a:avLst/>
          </a:prstGeom>
        </p:spPr>
      </p:pic>
    </p:spTree>
    <p:extLst>
      <p:ext uri="{BB962C8B-B14F-4D97-AF65-F5344CB8AC3E}">
        <p14:creationId xmlns:p14="http://schemas.microsoft.com/office/powerpoint/2010/main" val="4194340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CEEEF8-40DB-4033-955C-979A739962C4}"/>
              </a:ext>
            </a:extLst>
          </p:cNvPr>
          <p:cNvSpPr txBox="1"/>
          <p:nvPr/>
        </p:nvSpPr>
        <p:spPr>
          <a:xfrm>
            <a:off x="9351449" y="238621"/>
            <a:ext cx="3090391" cy="584775"/>
          </a:xfrm>
          <a:prstGeom prst="rect">
            <a:avLst/>
          </a:prstGeom>
          <a:noFill/>
        </p:spPr>
        <p:txBody>
          <a:bodyPr wrap="square" rtlCol="0">
            <a:spAutoFit/>
          </a:bodyPr>
          <a:lstStyle/>
          <a:p>
            <a:r>
              <a:rPr lang="en-GB" sz="3200" dirty="0">
                <a:solidFill>
                  <a:srgbClr val="02165E"/>
                </a:solidFill>
                <a:latin typeface="Bloom Speak OT Heavy" panose="00000500000000000000" pitchFamily="50" charset="0"/>
              </a:rPr>
              <a:t>#BeTheWave</a:t>
            </a:r>
          </a:p>
        </p:txBody>
      </p:sp>
      <p:pic>
        <p:nvPicPr>
          <p:cNvPr id="2" name="Picture 2" descr="Icon&#10;&#10;Description automatically generated">
            <a:extLst>
              <a:ext uri="{FF2B5EF4-FFF2-40B4-BE49-F238E27FC236}">
                <a16:creationId xmlns:a16="http://schemas.microsoft.com/office/drawing/2014/main" id="{E3604A03-38C5-4F39-87CA-92BBB1822C2E}"/>
              </a:ext>
            </a:extLst>
          </p:cNvPr>
          <p:cNvPicPr>
            <a:picLocks noChangeAspect="1"/>
          </p:cNvPicPr>
          <p:nvPr/>
        </p:nvPicPr>
        <p:blipFill>
          <a:blip r:embed="rId3"/>
          <a:stretch>
            <a:fillRect/>
          </a:stretch>
        </p:blipFill>
        <p:spPr>
          <a:xfrm>
            <a:off x="10236302" y="883060"/>
            <a:ext cx="666750" cy="495300"/>
          </a:xfrm>
          <a:prstGeom prst="rect">
            <a:avLst/>
          </a:prstGeom>
        </p:spPr>
      </p:pic>
      <p:sp>
        <p:nvSpPr>
          <p:cNvPr id="7" name="TextBox 6">
            <a:extLst>
              <a:ext uri="{FF2B5EF4-FFF2-40B4-BE49-F238E27FC236}">
                <a16:creationId xmlns:a16="http://schemas.microsoft.com/office/drawing/2014/main" id="{6C02D47B-40F3-4311-A8E1-D0EE5A33567F}"/>
              </a:ext>
            </a:extLst>
          </p:cNvPr>
          <p:cNvSpPr txBox="1"/>
          <p:nvPr/>
        </p:nvSpPr>
        <p:spPr>
          <a:xfrm>
            <a:off x="731520" y="1444782"/>
            <a:ext cx="10985863" cy="3724096"/>
          </a:xfrm>
          <a:prstGeom prst="rect">
            <a:avLst/>
          </a:prstGeom>
          <a:noFill/>
        </p:spPr>
        <p:txBody>
          <a:bodyPr wrap="square" rtlCol="0">
            <a:spAutoFit/>
          </a:bodyPr>
          <a:lstStyle/>
          <a:p>
            <a:r>
              <a:rPr lang="en-GB" b="1" dirty="0">
                <a:solidFill>
                  <a:srgbClr val="02165E"/>
                </a:solidFill>
                <a:latin typeface="Bloom Speak OT" panose="00000500000000000000" pitchFamily="50" charset="0"/>
              </a:rPr>
              <a:t>SCHOOL</a:t>
            </a:r>
          </a:p>
          <a:p>
            <a:pPr marL="285750" indent="-285750">
              <a:buFont typeface="Arial" panose="020B0604020202020204" pitchFamily="34" charset="0"/>
              <a:buChar char="•"/>
            </a:pPr>
            <a:r>
              <a:rPr lang="en-GB" sz="2000" dirty="0">
                <a:solidFill>
                  <a:srgbClr val="02165E"/>
                </a:solidFill>
                <a:latin typeface="Bloom Speak OT" panose="00000500000000000000" pitchFamily="50" charset="0"/>
              </a:rPr>
              <a:t>Improve ocean literacy within your school by introducing ocean topics into PSHE, geography, science, history, art, design technology, English and drama.</a:t>
            </a:r>
          </a:p>
          <a:p>
            <a:pPr marL="285750" indent="-285750">
              <a:buFont typeface="Arial" panose="020B0604020202020204" pitchFamily="34" charset="0"/>
              <a:buChar char="•"/>
            </a:pPr>
            <a:endParaRPr lang="en-GB" sz="2000" dirty="0">
              <a:solidFill>
                <a:srgbClr val="02165E"/>
              </a:solidFill>
              <a:latin typeface="Bloom Speak OT" panose="00000500000000000000" pitchFamily="50" charset="0"/>
            </a:endParaRPr>
          </a:p>
          <a:p>
            <a:pPr marL="285750" indent="-285750">
              <a:buFont typeface="Arial" panose="020B0604020202020204" pitchFamily="34" charset="0"/>
              <a:buChar char="•"/>
            </a:pPr>
            <a:r>
              <a:rPr lang="en-GB" sz="2000" dirty="0">
                <a:solidFill>
                  <a:srgbClr val="02165E"/>
                </a:solidFill>
                <a:latin typeface="Bloom Speak OT" panose="00000500000000000000" pitchFamily="50" charset="0"/>
              </a:rPr>
              <a:t>Does your school have a green/eco club? It is a great way to help students learn more about our incredible natural environment including diversity within your school grounds and further afield. Your group could dedicate a term to explore the underwater world in Wales. </a:t>
            </a:r>
          </a:p>
          <a:p>
            <a:pPr marL="285750" indent="-285750">
              <a:buFont typeface="Arial" panose="020B0604020202020204" pitchFamily="34" charset="0"/>
              <a:buChar char="•"/>
            </a:pPr>
            <a:endParaRPr lang="en-GB" sz="2000" dirty="0">
              <a:solidFill>
                <a:srgbClr val="02165E"/>
              </a:solidFill>
              <a:latin typeface="Bloom Speak OT" panose="00000500000000000000" pitchFamily="50" charset="0"/>
            </a:endParaRPr>
          </a:p>
          <a:p>
            <a:pPr marL="285750" indent="-285750">
              <a:buFont typeface="Arial" panose="020B0604020202020204" pitchFamily="34" charset="0"/>
              <a:buChar char="•"/>
            </a:pPr>
            <a:r>
              <a:rPr lang="en-GB" sz="2000" dirty="0">
                <a:solidFill>
                  <a:srgbClr val="02165E"/>
                </a:solidFill>
                <a:latin typeface="Bloom Speak OT" panose="00000500000000000000" pitchFamily="50" charset="0"/>
              </a:rPr>
              <a:t>If your school is near the coast why not take your students out for a day trip to the beach. It could be linked to the curriculum or as part of an experience day. If you want a helping hand the Marine Conservation Society offer free seashore safaris for school groups. </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319460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CEEEF8-40DB-4033-955C-979A739962C4}"/>
              </a:ext>
            </a:extLst>
          </p:cNvPr>
          <p:cNvSpPr txBox="1"/>
          <p:nvPr/>
        </p:nvSpPr>
        <p:spPr>
          <a:xfrm>
            <a:off x="9351449" y="238621"/>
            <a:ext cx="3090391" cy="584775"/>
          </a:xfrm>
          <a:prstGeom prst="rect">
            <a:avLst/>
          </a:prstGeom>
          <a:noFill/>
        </p:spPr>
        <p:txBody>
          <a:bodyPr wrap="square" rtlCol="0">
            <a:spAutoFit/>
          </a:bodyPr>
          <a:lstStyle/>
          <a:p>
            <a:r>
              <a:rPr lang="en-GB" sz="3200" dirty="0">
                <a:solidFill>
                  <a:srgbClr val="02165E"/>
                </a:solidFill>
                <a:latin typeface="Bloom Speak OT Heavy" panose="00000500000000000000" pitchFamily="50" charset="0"/>
              </a:rPr>
              <a:t>#BeTheWave</a:t>
            </a:r>
          </a:p>
        </p:txBody>
      </p:sp>
      <p:pic>
        <p:nvPicPr>
          <p:cNvPr id="2" name="Picture 2" descr="Icon&#10;&#10;Description automatically generated">
            <a:extLst>
              <a:ext uri="{FF2B5EF4-FFF2-40B4-BE49-F238E27FC236}">
                <a16:creationId xmlns:a16="http://schemas.microsoft.com/office/drawing/2014/main" id="{E3604A03-38C5-4F39-87CA-92BBB1822C2E}"/>
              </a:ext>
            </a:extLst>
          </p:cNvPr>
          <p:cNvPicPr>
            <a:picLocks noChangeAspect="1"/>
          </p:cNvPicPr>
          <p:nvPr/>
        </p:nvPicPr>
        <p:blipFill>
          <a:blip r:embed="rId3"/>
          <a:stretch>
            <a:fillRect/>
          </a:stretch>
        </p:blipFill>
        <p:spPr>
          <a:xfrm>
            <a:off x="10236302" y="883060"/>
            <a:ext cx="666750" cy="495300"/>
          </a:xfrm>
          <a:prstGeom prst="rect">
            <a:avLst/>
          </a:prstGeom>
        </p:spPr>
      </p:pic>
      <p:sp>
        <p:nvSpPr>
          <p:cNvPr id="7" name="TextBox 6">
            <a:extLst>
              <a:ext uri="{FF2B5EF4-FFF2-40B4-BE49-F238E27FC236}">
                <a16:creationId xmlns:a16="http://schemas.microsoft.com/office/drawing/2014/main" id="{871E90DB-8593-484B-87E0-3A942BB00089}"/>
              </a:ext>
            </a:extLst>
          </p:cNvPr>
          <p:cNvSpPr txBox="1"/>
          <p:nvPr/>
        </p:nvSpPr>
        <p:spPr>
          <a:xfrm>
            <a:off x="603068" y="1177309"/>
            <a:ext cx="10985863" cy="4339650"/>
          </a:xfrm>
          <a:prstGeom prst="rect">
            <a:avLst/>
          </a:prstGeom>
          <a:noFill/>
        </p:spPr>
        <p:txBody>
          <a:bodyPr wrap="square" rtlCol="0">
            <a:spAutoFit/>
          </a:bodyPr>
          <a:lstStyle/>
          <a:p>
            <a:r>
              <a:rPr lang="en-GB" b="1" dirty="0">
                <a:solidFill>
                  <a:srgbClr val="02165E"/>
                </a:solidFill>
                <a:latin typeface="Bloom Speak OT" panose="00000500000000000000" pitchFamily="50" charset="0"/>
              </a:rPr>
              <a:t>INDIVIDUAL</a:t>
            </a:r>
          </a:p>
          <a:p>
            <a:pPr marL="285750" lvl="0" indent="-285750">
              <a:buFont typeface="Arial" panose="020B0604020202020204" pitchFamily="34" charset="0"/>
              <a:buChar char="•"/>
            </a:pPr>
            <a:r>
              <a:rPr lang="en-GB" sz="2000" dirty="0">
                <a:solidFill>
                  <a:srgbClr val="02165E"/>
                </a:solidFill>
                <a:latin typeface="Bloom Speak OT" panose="00000500000000000000" pitchFamily="50" charset="0"/>
              </a:rPr>
              <a:t>Inspire your friends and family by sharing with them what you’ve learnt about the incredible diversity of habitats and species in coastal waters around Wales. </a:t>
            </a:r>
          </a:p>
          <a:p>
            <a:pPr marL="285750" lvl="0" indent="-285750">
              <a:buFont typeface="Arial" panose="020B0604020202020204" pitchFamily="34" charset="0"/>
              <a:buChar char="•"/>
            </a:pPr>
            <a:endParaRPr lang="en-GB" sz="2000" dirty="0">
              <a:solidFill>
                <a:srgbClr val="02165E"/>
              </a:solidFill>
              <a:latin typeface="Bloom Speak OT" panose="00000500000000000000" pitchFamily="50" charset="0"/>
            </a:endParaRPr>
          </a:p>
          <a:p>
            <a:pPr marL="285750" lvl="0" indent="-285750">
              <a:buFont typeface="Arial" panose="020B0604020202020204" pitchFamily="34" charset="0"/>
              <a:buChar char="•"/>
            </a:pPr>
            <a:r>
              <a:rPr lang="en-GB" sz="2000" dirty="0">
                <a:solidFill>
                  <a:srgbClr val="02165E"/>
                </a:solidFill>
                <a:latin typeface="Bloom Speak OT" panose="00000500000000000000" pitchFamily="50" charset="0"/>
              </a:rPr>
              <a:t>The sea and coastline around Wales is fantastic. The best way to learn more about it and to stay inspired is to get out there and enjoy it.</a:t>
            </a:r>
          </a:p>
          <a:p>
            <a:pPr marL="285750" lvl="0" indent="-285750">
              <a:buFont typeface="Arial" panose="020B0604020202020204" pitchFamily="34" charset="0"/>
              <a:buChar char="•"/>
            </a:pPr>
            <a:endParaRPr lang="en-GB" sz="2000" dirty="0">
              <a:solidFill>
                <a:srgbClr val="02165E"/>
              </a:solidFill>
              <a:latin typeface="Bloom Speak OT" panose="00000500000000000000" pitchFamily="50" charset="0"/>
            </a:endParaRPr>
          </a:p>
          <a:p>
            <a:pPr marL="285750" lvl="0" indent="-285750">
              <a:buFont typeface="Arial" panose="020B0604020202020204" pitchFamily="34" charset="0"/>
              <a:buChar char="•"/>
            </a:pPr>
            <a:r>
              <a:rPr lang="en-GB" sz="2000" dirty="0">
                <a:solidFill>
                  <a:srgbClr val="02165E"/>
                </a:solidFill>
                <a:latin typeface="Bloom Speak OT" panose="00000500000000000000" pitchFamily="50" charset="0"/>
              </a:rPr>
              <a:t>If you live near the coast there’s several citizen science projects you can get involved with, to help record the diversity on the coast contributing to important science.</a:t>
            </a:r>
          </a:p>
          <a:p>
            <a:pPr marL="742950" lvl="1" indent="-285750">
              <a:buFont typeface="Arial" panose="020B0604020202020204" pitchFamily="34" charset="0"/>
              <a:buChar char="•"/>
            </a:pPr>
            <a:r>
              <a:rPr lang="en-GB" sz="2000" dirty="0">
                <a:solidFill>
                  <a:srgbClr val="02165E"/>
                </a:solidFill>
                <a:latin typeface="Bloom Speak OT" panose="00000500000000000000" pitchFamily="50" charset="0"/>
              </a:rPr>
              <a:t>Record seaweed diversity on the shore to help us understand how this is changing over time:</a:t>
            </a:r>
          </a:p>
          <a:p>
            <a:r>
              <a:rPr lang="en-GB" sz="2000" dirty="0">
                <a:solidFill>
                  <a:srgbClr val="02165E"/>
                </a:solidFill>
                <a:latin typeface="Bloom Speak OT" panose="00000500000000000000" pitchFamily="50" charset="0"/>
              </a:rPr>
              <a:t>              </a:t>
            </a:r>
            <a:r>
              <a:rPr lang="en-GB" sz="2000" u="sng" dirty="0">
                <a:solidFill>
                  <a:srgbClr val="02165E"/>
                </a:solidFill>
                <a:latin typeface="Bloom Speak OT" panose="00000500000000000000" pitchFamily="50" charset="0"/>
                <a:hlinkClick r:id="rId4"/>
              </a:rPr>
              <a:t>https://www.mcsuk.org/what-you-can-do/volunteering/big-seaweed-search/</a:t>
            </a:r>
            <a:endParaRPr lang="en-GB" sz="2000" dirty="0">
              <a:solidFill>
                <a:srgbClr val="02165E"/>
              </a:solidFill>
              <a:latin typeface="Bloom Speak OT" panose="00000500000000000000" pitchFamily="50" charset="0"/>
            </a:endParaRPr>
          </a:p>
          <a:p>
            <a:pPr marL="742950" lvl="1" indent="-285750">
              <a:buFont typeface="Arial" panose="020B0604020202020204" pitchFamily="34" charset="0"/>
              <a:buChar char="•"/>
            </a:pPr>
            <a:r>
              <a:rPr lang="en-GB" sz="2000" dirty="0">
                <a:solidFill>
                  <a:srgbClr val="02165E"/>
                </a:solidFill>
                <a:latin typeface="Bloom Speak OT" panose="00000500000000000000" pitchFamily="50" charset="0"/>
              </a:rPr>
              <a:t>Report any sightings of jellyfish and turtles: - </a:t>
            </a:r>
            <a:r>
              <a:rPr lang="en-GB" sz="2000" u="sng" dirty="0">
                <a:solidFill>
                  <a:srgbClr val="02165E"/>
                </a:solidFill>
                <a:latin typeface="Bloom Speak OT" panose="00000500000000000000" pitchFamily="50" charset="0"/>
                <a:hlinkClick r:id="rId5"/>
              </a:rPr>
              <a:t>https://www.mcsuk.org/sightings/</a:t>
            </a:r>
            <a:endParaRPr lang="en-GB" sz="2000" dirty="0">
              <a:solidFill>
                <a:srgbClr val="02165E"/>
              </a:solidFill>
              <a:latin typeface="Bloom Speak OT" panose="00000500000000000000" pitchFamily="50" charset="0"/>
            </a:endParaRPr>
          </a:p>
          <a:p>
            <a:pPr marL="742950" lvl="1" indent="-285750">
              <a:buFont typeface="Arial" panose="020B0604020202020204" pitchFamily="34" charset="0"/>
              <a:buChar char="•"/>
            </a:pPr>
            <a:r>
              <a:rPr lang="en-GB" sz="2000" u="sng" dirty="0">
                <a:solidFill>
                  <a:srgbClr val="02165E"/>
                </a:solidFill>
                <a:latin typeface="Bloom Speak OT" panose="00000500000000000000" pitchFamily="50" charset="0"/>
              </a:rPr>
              <a:t>Record quantity and variety of shark egg cases:</a:t>
            </a:r>
            <a:r>
              <a:rPr lang="en-GB" sz="2000" dirty="0">
                <a:latin typeface="Bloom Speak OT" panose="00000500000000000000" pitchFamily="50" charset="0"/>
              </a:rPr>
              <a:t>  - </a:t>
            </a:r>
            <a:r>
              <a:rPr lang="en-GB" sz="2000" u="sng" dirty="0">
                <a:solidFill>
                  <a:srgbClr val="02165E"/>
                </a:solidFill>
                <a:latin typeface="Bloom Speak OT" panose="00000500000000000000" pitchFamily="50" charset="0"/>
                <a:hlinkClick r:id="rId6"/>
              </a:rPr>
              <a:t>https://www.sharktrust.org/great-eggcase-hunt</a:t>
            </a:r>
            <a:endParaRPr lang="en-GB" sz="2000" dirty="0">
              <a:solidFill>
                <a:srgbClr val="02165E"/>
              </a:solidFill>
              <a:latin typeface="Bloom Speak OT" panose="00000500000000000000" pitchFamily="50" charset="0"/>
            </a:endParaRPr>
          </a:p>
          <a:p>
            <a:endParaRPr lang="en-GB" dirty="0"/>
          </a:p>
        </p:txBody>
      </p:sp>
    </p:spTree>
    <p:extLst>
      <p:ext uri="{BB962C8B-B14F-4D97-AF65-F5344CB8AC3E}">
        <p14:creationId xmlns:p14="http://schemas.microsoft.com/office/powerpoint/2010/main" val="1057059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E0A66B-A29A-4976-B7D6-F418FFA8DB59}"/>
              </a:ext>
            </a:extLst>
          </p:cNvPr>
          <p:cNvSpPr/>
          <p:nvPr/>
        </p:nvSpPr>
        <p:spPr>
          <a:xfrm>
            <a:off x="8096435" y="5237825"/>
            <a:ext cx="4095565" cy="1447060"/>
          </a:xfrm>
          <a:prstGeom prst="rect">
            <a:avLst/>
          </a:prstGeom>
          <a:solidFill>
            <a:srgbClr val="00AAC7"/>
          </a:solidFill>
          <a:ln>
            <a:solidFill>
              <a:srgbClr val="00A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A2267F58-EC84-429E-AB40-DEB7565BD168}"/>
              </a:ext>
            </a:extLst>
          </p:cNvPr>
          <p:cNvSpPr txBox="1">
            <a:spLocks/>
          </p:cNvSpPr>
          <p:nvPr/>
        </p:nvSpPr>
        <p:spPr>
          <a:xfrm>
            <a:off x="367937" y="1041400"/>
            <a:ext cx="11456126"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7200" dirty="0">
                <a:solidFill>
                  <a:schemeClr val="bg1"/>
                </a:solidFill>
                <a:latin typeface="Bloom Speak OT Heavy" panose="00000500000000000000" pitchFamily="50" charset="0"/>
              </a:rPr>
              <a:t>WHY IS THE OCEAN IMPORTANT?</a:t>
            </a:r>
            <a:endParaRPr lang="en-US" sz="7200" dirty="0">
              <a:solidFill>
                <a:schemeClr val="bg1"/>
              </a:solidFill>
              <a:latin typeface="Bloom Speak OT Heavy" panose="00000500000000000000" pitchFamily="50" charset="0"/>
            </a:endParaRPr>
          </a:p>
        </p:txBody>
      </p:sp>
    </p:spTree>
    <p:extLst>
      <p:ext uri="{BB962C8B-B14F-4D97-AF65-F5344CB8AC3E}">
        <p14:creationId xmlns:p14="http://schemas.microsoft.com/office/powerpoint/2010/main" val="70247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11" name="TextBox 10"/>
          <p:cNvSpPr txBox="1"/>
          <p:nvPr/>
        </p:nvSpPr>
        <p:spPr>
          <a:xfrm>
            <a:off x="134698" y="114326"/>
            <a:ext cx="11443062" cy="646331"/>
          </a:xfrm>
          <a:prstGeom prst="rect">
            <a:avLst/>
          </a:prstGeom>
          <a:noFill/>
        </p:spPr>
        <p:txBody>
          <a:bodyPr wrap="square" rtlCol="0">
            <a:spAutoFit/>
          </a:bodyPr>
          <a:lstStyle/>
          <a:p>
            <a:r>
              <a:rPr lang="en-GB" sz="3600" dirty="0">
                <a:solidFill>
                  <a:srgbClr val="02165E"/>
                </a:solidFill>
                <a:latin typeface="Bloom Speak OT Heavy" panose="00000500000000000000" pitchFamily="50" charset="0"/>
              </a:rPr>
              <a:t>WHAT DID THE OCEAN EVER DO FOR US? </a:t>
            </a:r>
            <a:endParaRPr lang="en-GB" sz="3600" dirty="0">
              <a:latin typeface="Bloom Speak OT Heavy" panose="00000500000000000000" pitchFamily="50" charset="0"/>
            </a:endParaRP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pic>
        <p:nvPicPr>
          <p:cNvPr id="5" name="AtS4RUGaevc"/>
          <p:cNvPicPr>
            <a:picLocks noRot="1" noChangeAspect="1"/>
          </p:cNvPicPr>
          <p:nvPr>
            <a:videoFile r:link="rId1"/>
          </p:nvPr>
        </p:nvPicPr>
        <p:blipFill>
          <a:blip r:embed="rId4"/>
          <a:stretch>
            <a:fillRect/>
          </a:stretch>
        </p:blipFill>
        <p:spPr>
          <a:xfrm>
            <a:off x="2059577" y="894007"/>
            <a:ext cx="8072846" cy="4540976"/>
          </a:xfrm>
          <a:prstGeom prst="rect">
            <a:avLst/>
          </a:prstGeom>
        </p:spPr>
      </p:pic>
    </p:spTree>
    <p:extLst>
      <p:ext uri="{BB962C8B-B14F-4D97-AF65-F5344CB8AC3E}">
        <p14:creationId xmlns:p14="http://schemas.microsoft.com/office/powerpoint/2010/main" val="4020070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E0A66B-A29A-4976-B7D6-F418FFA8DB59}"/>
              </a:ext>
            </a:extLst>
          </p:cNvPr>
          <p:cNvSpPr/>
          <p:nvPr/>
        </p:nvSpPr>
        <p:spPr>
          <a:xfrm>
            <a:off x="8096435" y="5237825"/>
            <a:ext cx="4095565" cy="1447060"/>
          </a:xfrm>
          <a:prstGeom prst="rect">
            <a:avLst/>
          </a:prstGeom>
          <a:solidFill>
            <a:srgbClr val="00AAC7"/>
          </a:solidFill>
          <a:ln>
            <a:solidFill>
              <a:srgbClr val="00A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FDB0545D-AF66-4BAF-B25D-538C2FE505F4}"/>
              </a:ext>
            </a:extLst>
          </p:cNvPr>
          <p:cNvSpPr txBox="1">
            <a:spLocks/>
          </p:cNvSpPr>
          <p:nvPr/>
        </p:nvSpPr>
        <p:spPr>
          <a:xfrm>
            <a:off x="373735" y="1204767"/>
            <a:ext cx="11637817"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6600" dirty="0">
                <a:solidFill>
                  <a:schemeClr val="bg1"/>
                </a:solidFill>
                <a:latin typeface="Bloom Speak OT Heavy" panose="00000500000000000000" pitchFamily="50" charset="0"/>
              </a:rPr>
              <a:t>WHAT ARE THE KEY THREATS </a:t>
            </a:r>
          </a:p>
          <a:p>
            <a:pPr marL="0" marR="0" lvl="0" indent="0" algn="ctr" defTabSz="914400" rtl="0" eaLnBrk="1" fontAlgn="auto" latinLnBrk="0" hangingPunct="1">
              <a:lnSpc>
                <a:spcPct val="90000"/>
              </a:lnSpc>
              <a:spcBef>
                <a:spcPct val="0"/>
              </a:spcBef>
              <a:spcAft>
                <a:spcPts val="0"/>
              </a:spcAft>
              <a:buClrTx/>
              <a:buSzTx/>
              <a:buFontTx/>
              <a:buNone/>
              <a:tabLst/>
              <a:defRPr/>
            </a:pPr>
            <a:r>
              <a:rPr lang="en-GB" sz="6600" dirty="0">
                <a:solidFill>
                  <a:schemeClr val="bg1"/>
                </a:solidFill>
                <a:latin typeface="Bloom Speak OT Heavy" panose="00000500000000000000" pitchFamily="50" charset="0"/>
              </a:rPr>
              <a:t>TO THE OCEAN? </a:t>
            </a:r>
            <a:endParaRPr lang="en-US" sz="6600" dirty="0">
              <a:solidFill>
                <a:schemeClr val="bg1"/>
              </a:solidFill>
              <a:latin typeface="Bloom Speak OT Heavy" panose="00000500000000000000" pitchFamily="50" charset="0"/>
            </a:endParaRPr>
          </a:p>
        </p:txBody>
      </p:sp>
    </p:spTree>
    <p:extLst>
      <p:ext uri="{BB962C8B-B14F-4D97-AF65-F5344CB8AC3E}">
        <p14:creationId xmlns:p14="http://schemas.microsoft.com/office/powerpoint/2010/main" val="3221417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11" name="TextBox 10"/>
          <p:cNvSpPr txBox="1"/>
          <p:nvPr/>
        </p:nvSpPr>
        <p:spPr>
          <a:xfrm>
            <a:off x="218506" y="158070"/>
            <a:ext cx="11224556" cy="646331"/>
          </a:xfrm>
          <a:prstGeom prst="rect">
            <a:avLst/>
          </a:prstGeom>
          <a:noFill/>
        </p:spPr>
        <p:txBody>
          <a:bodyPr wrap="square" rtlCol="0">
            <a:spAutoFit/>
          </a:bodyPr>
          <a:lstStyle/>
          <a:p>
            <a:r>
              <a:rPr lang="en-GB" sz="3600" dirty="0">
                <a:solidFill>
                  <a:srgbClr val="02165E"/>
                </a:solidFill>
                <a:latin typeface="Bloom Speak OT Heavy" panose="00000500000000000000" pitchFamily="50" charset="0"/>
              </a:rPr>
              <a:t>MARINE LITTER </a:t>
            </a: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pic>
        <p:nvPicPr>
          <p:cNvPr id="2" name="Picture 1"/>
          <p:cNvPicPr>
            <a:picLocks noChangeAspect="1"/>
          </p:cNvPicPr>
          <p:nvPr/>
        </p:nvPicPr>
        <p:blipFill>
          <a:blip r:embed="rId3"/>
          <a:stretch>
            <a:fillRect/>
          </a:stretch>
        </p:blipFill>
        <p:spPr>
          <a:xfrm>
            <a:off x="3323303" y="867811"/>
            <a:ext cx="6144992" cy="4684764"/>
          </a:xfrm>
          <a:prstGeom prst="rect">
            <a:avLst/>
          </a:prstGeom>
        </p:spPr>
      </p:pic>
      <p:sp>
        <p:nvSpPr>
          <p:cNvPr id="8" name="TextBox 7"/>
          <p:cNvSpPr txBox="1"/>
          <p:nvPr/>
        </p:nvSpPr>
        <p:spPr>
          <a:xfrm>
            <a:off x="7450170" y="5194810"/>
            <a:ext cx="2205107" cy="246221"/>
          </a:xfrm>
          <a:prstGeom prst="rect">
            <a:avLst/>
          </a:prstGeom>
          <a:noFill/>
        </p:spPr>
        <p:txBody>
          <a:bodyPr wrap="square" rtlCol="0">
            <a:spAutoFit/>
          </a:bodyPr>
          <a:lstStyle/>
          <a:p>
            <a:r>
              <a:rPr lang="en-GB" sz="1000" dirty="0">
                <a:solidFill>
                  <a:schemeClr val="bg1"/>
                </a:solidFill>
              </a:rPr>
              <a:t>© Rich Carey, Shutterstock via MCS</a:t>
            </a:r>
          </a:p>
        </p:txBody>
      </p:sp>
    </p:spTree>
    <p:extLst>
      <p:ext uri="{BB962C8B-B14F-4D97-AF65-F5344CB8AC3E}">
        <p14:creationId xmlns:p14="http://schemas.microsoft.com/office/powerpoint/2010/main" val="1128977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11" name="TextBox 10"/>
          <p:cNvSpPr txBox="1"/>
          <p:nvPr/>
        </p:nvSpPr>
        <p:spPr>
          <a:xfrm>
            <a:off x="132825" y="0"/>
            <a:ext cx="11224556" cy="646331"/>
          </a:xfrm>
          <a:prstGeom prst="rect">
            <a:avLst/>
          </a:prstGeom>
          <a:noFill/>
        </p:spPr>
        <p:txBody>
          <a:bodyPr wrap="square" rtlCol="0">
            <a:spAutoFit/>
          </a:bodyPr>
          <a:lstStyle/>
          <a:p>
            <a:r>
              <a:rPr lang="en-GB" sz="3600" dirty="0">
                <a:solidFill>
                  <a:srgbClr val="02165E"/>
                </a:solidFill>
                <a:latin typeface="Bloom Speak OT Heavy" panose="00000500000000000000" pitchFamily="50" charset="0"/>
              </a:rPr>
              <a:t>CHEMICAL POLLUTION</a:t>
            </a: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3700"/>
          <a:stretch/>
        </p:blipFill>
        <p:spPr>
          <a:xfrm>
            <a:off x="1749135" y="785061"/>
            <a:ext cx="9429750" cy="4796614"/>
          </a:xfrm>
          <a:prstGeom prst="rect">
            <a:avLst/>
          </a:prstGeom>
        </p:spPr>
      </p:pic>
      <p:sp>
        <p:nvSpPr>
          <p:cNvPr id="10" name="TextBox 9"/>
          <p:cNvSpPr txBox="1"/>
          <p:nvPr/>
        </p:nvSpPr>
        <p:spPr>
          <a:xfrm>
            <a:off x="9701694" y="5269206"/>
            <a:ext cx="1477191" cy="246221"/>
          </a:xfrm>
          <a:prstGeom prst="rect">
            <a:avLst/>
          </a:prstGeom>
          <a:noFill/>
        </p:spPr>
        <p:txBody>
          <a:bodyPr wrap="square" rtlCol="0">
            <a:spAutoFit/>
          </a:bodyPr>
          <a:lstStyle/>
          <a:p>
            <a:r>
              <a:rPr lang="en-GB" sz="1000" dirty="0">
                <a:solidFill>
                  <a:schemeClr val="bg1"/>
                </a:solidFill>
              </a:rPr>
              <a:t>Shutterstock via MCS</a:t>
            </a:r>
          </a:p>
        </p:txBody>
      </p:sp>
    </p:spTree>
    <p:extLst>
      <p:ext uri="{BB962C8B-B14F-4D97-AF65-F5344CB8AC3E}">
        <p14:creationId xmlns:p14="http://schemas.microsoft.com/office/powerpoint/2010/main" val="713994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11" name="TextBox 10"/>
          <p:cNvSpPr txBox="1"/>
          <p:nvPr/>
        </p:nvSpPr>
        <p:spPr>
          <a:xfrm>
            <a:off x="0" y="0"/>
            <a:ext cx="11383191" cy="646331"/>
          </a:xfrm>
          <a:prstGeom prst="rect">
            <a:avLst/>
          </a:prstGeom>
          <a:noFill/>
        </p:spPr>
        <p:txBody>
          <a:bodyPr wrap="square" rtlCol="0">
            <a:spAutoFit/>
          </a:bodyPr>
          <a:lstStyle/>
          <a:p>
            <a:r>
              <a:rPr lang="en-GB" sz="3600" dirty="0">
                <a:solidFill>
                  <a:srgbClr val="02165E"/>
                </a:solidFill>
                <a:latin typeface="Bloom Speak OT Heavy" panose="00000500000000000000" pitchFamily="50" charset="0"/>
              </a:rPr>
              <a:t>CLIMATE CHANGE – Extreme weather </a:t>
            </a: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pic>
        <p:nvPicPr>
          <p:cNvPr id="2" name="Picture 1"/>
          <p:cNvPicPr>
            <a:picLocks noChangeAspect="1"/>
          </p:cNvPicPr>
          <p:nvPr/>
        </p:nvPicPr>
        <p:blipFill rotWithShape="1">
          <a:blip r:embed="rId3"/>
          <a:srcRect t="33087"/>
          <a:stretch/>
        </p:blipFill>
        <p:spPr>
          <a:xfrm>
            <a:off x="1387528" y="903542"/>
            <a:ext cx="9834685" cy="4666732"/>
          </a:xfrm>
          <a:prstGeom prst="rect">
            <a:avLst/>
          </a:prstGeom>
        </p:spPr>
      </p:pic>
      <p:sp>
        <p:nvSpPr>
          <p:cNvPr id="3" name="TextBox 2"/>
          <p:cNvSpPr txBox="1"/>
          <p:nvPr/>
        </p:nvSpPr>
        <p:spPr>
          <a:xfrm>
            <a:off x="7781537" y="5342747"/>
            <a:ext cx="3371850" cy="523220"/>
          </a:xfrm>
          <a:prstGeom prst="rect">
            <a:avLst/>
          </a:prstGeom>
          <a:noFill/>
        </p:spPr>
        <p:txBody>
          <a:bodyPr wrap="square" rtlCol="0">
            <a:spAutoFit/>
          </a:bodyPr>
          <a:lstStyle/>
          <a:p>
            <a:r>
              <a:rPr lang="en-GB" sz="1000" dirty="0">
                <a:solidFill>
                  <a:schemeClr val="bg1"/>
                </a:solidFill>
              </a:rPr>
              <a:t>© Tiniteqilaaq, Greenland © Jean-Christophe Andrévia Pexels</a:t>
            </a:r>
          </a:p>
          <a:p>
            <a:endParaRPr lang="en-GB" dirty="0"/>
          </a:p>
        </p:txBody>
      </p:sp>
    </p:spTree>
    <p:extLst>
      <p:ext uri="{BB962C8B-B14F-4D97-AF65-F5344CB8AC3E}">
        <p14:creationId xmlns:p14="http://schemas.microsoft.com/office/powerpoint/2010/main" val="2625370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0037"/>
          <a:stretch/>
        </p:blipFill>
        <p:spPr>
          <a:xfrm>
            <a:off x="1366684" y="947444"/>
            <a:ext cx="10016507" cy="4642935"/>
          </a:xfrm>
          <a:prstGeom prst="rect">
            <a:avLst/>
          </a:prstGeom>
        </p:spPr>
      </p:pic>
      <p:sp>
        <p:nvSpPr>
          <p:cNvPr id="10" name="TextBox 9"/>
          <p:cNvSpPr txBox="1"/>
          <p:nvPr/>
        </p:nvSpPr>
        <p:spPr>
          <a:xfrm>
            <a:off x="9429750" y="5249520"/>
            <a:ext cx="2895600" cy="276999"/>
          </a:xfrm>
          <a:prstGeom prst="rect">
            <a:avLst/>
          </a:prstGeom>
          <a:noFill/>
        </p:spPr>
        <p:txBody>
          <a:bodyPr wrap="square" rtlCol="0">
            <a:spAutoFit/>
          </a:bodyPr>
          <a:lstStyle/>
          <a:p>
            <a:r>
              <a:rPr lang="en-GB" sz="1200" dirty="0">
                <a:solidFill>
                  <a:schemeClr val="bg1"/>
                </a:solidFill>
              </a:rPr>
              <a:t>© Ralf Schlegel via Unsplash</a:t>
            </a:r>
          </a:p>
        </p:txBody>
      </p:sp>
      <p:sp>
        <p:nvSpPr>
          <p:cNvPr id="12" name="TextBox 11">
            <a:extLst>
              <a:ext uri="{FF2B5EF4-FFF2-40B4-BE49-F238E27FC236}">
                <a16:creationId xmlns:a16="http://schemas.microsoft.com/office/drawing/2014/main" id="{B7FDC9DE-B182-44BC-9785-38A831DC7F82}"/>
              </a:ext>
            </a:extLst>
          </p:cNvPr>
          <p:cNvSpPr txBox="1"/>
          <p:nvPr/>
        </p:nvSpPr>
        <p:spPr>
          <a:xfrm>
            <a:off x="0" y="0"/>
            <a:ext cx="11383191" cy="646331"/>
          </a:xfrm>
          <a:prstGeom prst="rect">
            <a:avLst/>
          </a:prstGeom>
          <a:noFill/>
        </p:spPr>
        <p:txBody>
          <a:bodyPr wrap="square" rtlCol="0">
            <a:spAutoFit/>
          </a:bodyPr>
          <a:lstStyle/>
          <a:p>
            <a:r>
              <a:rPr lang="en-GB" sz="3600" dirty="0">
                <a:solidFill>
                  <a:srgbClr val="02165E"/>
                </a:solidFill>
                <a:latin typeface="Bloom Speak OT Heavy" panose="00000500000000000000" pitchFamily="50" charset="0"/>
              </a:rPr>
              <a:t>CLIMATE CHANGE – Extreme weather </a:t>
            </a:r>
          </a:p>
        </p:txBody>
      </p:sp>
    </p:spTree>
    <p:extLst>
      <p:ext uri="{BB962C8B-B14F-4D97-AF65-F5344CB8AC3E}">
        <p14:creationId xmlns:p14="http://schemas.microsoft.com/office/powerpoint/2010/main" val="3943322251"/>
      </p:ext>
    </p:extLst>
  </p:cSld>
  <p:clrMapOvr>
    <a:masterClrMapping/>
  </p:clrMapOvr>
</p:sld>
</file>

<file path=ppt/theme/theme1.xml><?xml version="1.0" encoding="utf-8"?>
<a:theme xmlns:a="http://schemas.openxmlformats.org/drawingml/2006/main" name="1_Office Theme">
  <a:themeElements>
    <a:clrScheme name="Be The Wave Palet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e The Wave Palet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W_presentation" id="{DB041E52-2A9D-A344-8952-F84C19370EA0}" vid="{038BD497-31CF-F743-800D-D22222BCE92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7F21B16058BA48B86AAD76BAD68A00" ma:contentTypeVersion="13" ma:contentTypeDescription="Create a new document." ma:contentTypeScope="" ma:versionID="939375f7537d2e83efa9c9e2bec32fae">
  <xsd:schema xmlns:xsd="http://www.w3.org/2001/XMLSchema" xmlns:xs="http://www.w3.org/2001/XMLSchema" xmlns:p="http://schemas.microsoft.com/office/2006/metadata/properties" xmlns:ns2="7462a2d9-f055-4e0b-a931-2d9f1fccad37" xmlns:ns3="17ab7feb-103c-43e2-999d-b4ab3178c1c5" targetNamespace="http://schemas.microsoft.com/office/2006/metadata/properties" ma:root="true" ma:fieldsID="9369851065caed49536b4f928f657240" ns2:_="" ns3:_="">
    <xsd:import namespace="7462a2d9-f055-4e0b-a931-2d9f1fccad37"/>
    <xsd:import namespace="17ab7feb-103c-43e2-999d-b4ab3178c1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62a2d9-f055-4e0b-a931-2d9f1fccad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ab7feb-103c-43e2-999d-b4ab3178c1c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F19C866-9E2B-430C-BA43-26C612BED4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62a2d9-f055-4e0b-a931-2d9f1fccad37"/>
    <ds:schemaRef ds:uri="17ab7feb-103c-43e2-999d-b4ab3178c1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B3AB736-FF30-4E1E-9E4F-CED81C3E59C6}">
  <ds:schemaRefs>
    <ds:schemaRef ds:uri="http://schemas.microsoft.com/sharepoint/v3/contenttype/forms"/>
  </ds:schemaRefs>
</ds:datastoreItem>
</file>

<file path=customXml/itemProps3.xml><?xml version="1.0" encoding="utf-8"?>
<ds:datastoreItem xmlns:ds="http://schemas.openxmlformats.org/officeDocument/2006/customXml" ds:itemID="{FA06FE35-06E4-4897-8704-64E5948C17D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6083</TotalTime>
  <Words>1706</Words>
  <Application>Microsoft Office PowerPoint</Application>
  <PresentationFormat>Widescreen</PresentationFormat>
  <Paragraphs>177</Paragraphs>
  <Slides>25</Slides>
  <Notes>23</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Bloom Speak OT</vt:lpstr>
      <vt:lpstr>Bloom Speak OT Heavy</vt:lpstr>
      <vt:lpstr>Cabin Medium</vt:lpstr>
      <vt:lpstr>Calibri</vt:lpstr>
      <vt:lpstr>Passion One</vt:lpstr>
      <vt:lpstr>Symbol</vt:lpstr>
      <vt:lpstr>1_Office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EXAMPLE</dc:title>
  <dc:creator>Kyomi Martyn</dc:creator>
  <cp:lastModifiedBy>Alex Prescot</cp:lastModifiedBy>
  <cp:revision>98</cp:revision>
  <dcterms:created xsi:type="dcterms:W3CDTF">2021-09-24T14:43:22Z</dcterms:created>
  <dcterms:modified xsi:type="dcterms:W3CDTF">2022-03-15T16:53:08Z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0x010100AF7F21B16058BA48B86AAD76BAD68A00</vt:lpwstr>
  </property>
</Properties>
</file>