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17"/>
  </p:notesMasterIdLst>
  <p:sldIdLst>
    <p:sldId id="315" r:id="rId6"/>
    <p:sldId id="307" r:id="rId7"/>
    <p:sldId id="308" r:id="rId8"/>
    <p:sldId id="259" r:id="rId9"/>
    <p:sldId id="261" r:id="rId10"/>
    <p:sldId id="309" r:id="rId11"/>
    <p:sldId id="310" r:id="rId12"/>
    <p:sldId id="311" r:id="rId13"/>
    <p:sldId id="312" r:id="rId14"/>
    <p:sldId id="313" r:id="rId15"/>
    <p:sldId id="3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C512F-752C-6BC3-ECC8-5DFB138CB15C}" v="1" dt="2022-03-15T19:48: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550"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Giles" userId="S::julie.giles@keepwalestidy.cymru::93e75539-ae24-466d-834a-37246990e99f" providerId="AD" clId="Web-{D2DC512F-752C-6BC3-ECC8-5DFB138CB15C}"/>
    <pc:docChg chg="modSld">
      <pc:chgData name="Julie Giles" userId="S::julie.giles@keepwalestidy.cymru::93e75539-ae24-466d-834a-37246990e99f" providerId="AD" clId="Web-{D2DC512F-752C-6BC3-ECC8-5DFB138CB15C}" dt="2022-03-15T19:48:46.681" v="1"/>
      <pc:docMkLst>
        <pc:docMk/>
      </pc:docMkLst>
      <pc:sldChg chg="modNotes">
        <pc:chgData name="Julie Giles" userId="S::julie.giles@keepwalestidy.cymru::93e75539-ae24-466d-834a-37246990e99f" providerId="AD" clId="Web-{D2DC512F-752C-6BC3-ECC8-5DFB138CB15C}" dt="2022-03-15T19:48:46.681" v="1"/>
        <pc:sldMkLst>
          <pc:docMk/>
          <pc:sldMk cId="1009728537" sldId="259"/>
        </pc:sldMkLst>
      </pc:sldChg>
    </pc:docChg>
  </pc:docChgLst>
  <pc:docChgLst>
    <pc:chgData name="Julie Giles" userId="S::julie.giles@keepwalestidy.cymru::93e75539-ae24-466d-834a-37246990e99f" providerId="AD" clId="Web-{9BFAF6BF-F828-DB2C-A4FA-1994C22388EB}"/>
    <pc:docChg chg="modSld">
      <pc:chgData name="Julie Giles" userId="S::julie.giles@keepwalestidy.cymru::93e75539-ae24-466d-834a-37246990e99f" providerId="AD" clId="Web-{9BFAF6BF-F828-DB2C-A4FA-1994C22388EB}" dt="2022-03-16T08:39:55.884" v="7"/>
      <pc:docMkLst>
        <pc:docMk/>
      </pc:docMkLst>
      <pc:sldChg chg="modNotes">
        <pc:chgData name="Julie Giles" userId="S::julie.giles@keepwalestidy.cymru::93e75539-ae24-466d-834a-37246990e99f" providerId="AD" clId="Web-{9BFAF6BF-F828-DB2C-A4FA-1994C22388EB}" dt="2022-03-16T08:39:55.884" v="7"/>
        <pc:sldMkLst>
          <pc:docMk/>
          <pc:sldMk cId="1009728537"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CBF7D-AB29-4815-9804-AAF954A37896}" type="datetimeFigureOut">
              <a:rPr lang="en-GB" smtClean="0"/>
              <a:t>16/03/2022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3F4FE-BDC3-4E8A-A6D3-F20E1891521B}" type="slidenum">
              <a:rPr lang="en-GB" smtClean="0"/>
              <a:t>‹#›</a:t>
            </a:fld>
            <a:endParaRPr lang="en-GB"/>
          </a:p>
        </p:txBody>
      </p:sp>
    </p:spTree>
    <p:extLst>
      <p:ext uri="{BB962C8B-B14F-4D97-AF65-F5344CB8AC3E}">
        <p14:creationId xmlns:p14="http://schemas.microsoft.com/office/powerpoint/2010/main" val="380955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5.safelinks.protection.outlook.com/?url=http%3A%2F%2Fcleancoasts.org%2Fmarine-litter%2F%23sources&amp;data=04%7C01%7C%7C8efc4a51d72745d68bde08d9dc0f8de4%7C9b3403b7a34f4d1fbb4111c343a1fcc7%7C0%7C0%7C637782782784328277%7CUnknown%7CTWFpbGZsb3d8eyJWIjoiMC4wLjAwMDAiLCJQIjoiV2luMzIiLCJBTiI6Ik1haWwiLCJXVCI6Mn0%3D%7C1000&amp;sdata=R%2F980wE71Nn1MK1eXpp26JpnxjQAI1SCxbKsvq4sBiA%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from Clean Coasts Ireland, who are support by Irish Government and Failte Ireland.</a:t>
            </a:r>
          </a:p>
          <a:p>
            <a:r>
              <a:rPr lang="en-US" dirty="0">
                <a:hlinkClick r:id="rId3"/>
              </a:rPr>
              <a:t>http://cleancoasts.org/marine-litter/#sources</a:t>
            </a:r>
            <a:endParaRPr lang="en-US"/>
          </a:p>
        </p:txBody>
      </p:sp>
      <p:sp>
        <p:nvSpPr>
          <p:cNvPr id="4" name="Slide Number Placeholder 3"/>
          <p:cNvSpPr>
            <a:spLocks noGrp="1"/>
          </p:cNvSpPr>
          <p:nvPr>
            <p:ph type="sldNum" sz="quarter" idx="5"/>
          </p:nvPr>
        </p:nvSpPr>
        <p:spPr/>
        <p:txBody>
          <a:bodyPr/>
          <a:lstStyle/>
          <a:p>
            <a:fld id="{7733F4FE-BDC3-4E8A-A6D3-F20E1891521B}" type="slidenum">
              <a:rPr lang="en-GB" smtClean="0"/>
              <a:t>4</a:t>
            </a:fld>
            <a:endParaRPr lang="en-GB"/>
          </a:p>
        </p:txBody>
      </p:sp>
    </p:spTree>
    <p:extLst>
      <p:ext uri="{BB962C8B-B14F-4D97-AF65-F5344CB8AC3E}">
        <p14:creationId xmlns:p14="http://schemas.microsoft.com/office/powerpoint/2010/main" val="354998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ED12A0-72C6-4230-9167-9B54F0075EEF}" type="slidenum">
              <a:rPr lang="en-GB" smtClean="0"/>
              <a:t>10</a:t>
            </a:fld>
            <a:endParaRPr lang="en-GB"/>
          </a:p>
        </p:txBody>
      </p:sp>
    </p:spTree>
    <p:extLst>
      <p:ext uri="{BB962C8B-B14F-4D97-AF65-F5344CB8AC3E}">
        <p14:creationId xmlns:p14="http://schemas.microsoft.com/office/powerpoint/2010/main" val="122354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ED12A0-72C6-4230-9167-9B54F0075EEF}" type="slidenum">
              <a:rPr lang="en-GB" smtClean="0"/>
              <a:t>11</a:t>
            </a:fld>
            <a:endParaRPr lang="en-GB"/>
          </a:p>
        </p:txBody>
      </p:sp>
    </p:spTree>
    <p:extLst>
      <p:ext uri="{BB962C8B-B14F-4D97-AF65-F5344CB8AC3E}">
        <p14:creationId xmlns:p14="http://schemas.microsoft.com/office/powerpoint/2010/main" val="330219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2D50-575D-4D8E-B42E-41E148A1E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4D6B6B-0BA0-401F-A98A-A518FF698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64042F-5615-4CCC-8E50-DA673CC42764}"/>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5" name="Footer Placeholder 4">
            <a:extLst>
              <a:ext uri="{FF2B5EF4-FFF2-40B4-BE49-F238E27FC236}">
                <a16:creationId xmlns:a16="http://schemas.microsoft.com/office/drawing/2014/main" id="{CDEC85C9-6575-492E-992C-EB8FC8F17A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7290A-199C-4A70-B10A-812D3D2FCCA0}"/>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243051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C085-1B64-4CB6-A047-CBEF849160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BBD6B-001B-4FAA-BC40-05C96F10EA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950D2-0E46-4F2F-9AEB-A724D259A1F2}"/>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5" name="Footer Placeholder 4">
            <a:extLst>
              <a:ext uri="{FF2B5EF4-FFF2-40B4-BE49-F238E27FC236}">
                <a16:creationId xmlns:a16="http://schemas.microsoft.com/office/drawing/2014/main" id="{9B5DE1EB-0C9A-417D-9EAF-33DC7C92F6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19F93-3AAB-4F69-AB0A-BF8315E3B4E6}"/>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360895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3CE14-9BC3-4515-BC5D-66CDCDE24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21640F-DED3-4657-A248-96917B021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0A4E98-05BB-45C8-AC92-764459E00514}"/>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5" name="Footer Placeholder 4">
            <a:extLst>
              <a:ext uri="{FF2B5EF4-FFF2-40B4-BE49-F238E27FC236}">
                <a16:creationId xmlns:a16="http://schemas.microsoft.com/office/drawing/2014/main" id="{D23E585A-FEE3-46C2-8270-E47E32F7E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A9146-9037-4256-94B8-AA568E83AB2C}"/>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206057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AAC7"/>
        </a:solidFill>
        <a:effectLst/>
      </p:bgPr>
    </p:bg>
    <p:spTree>
      <p:nvGrpSpPr>
        <p:cNvPr id="1" name=""/>
        <p:cNvGrpSpPr/>
        <p:nvPr/>
      </p:nvGrpSpPr>
      <p:grpSpPr>
        <a:xfrm>
          <a:off x="0" y="0"/>
          <a:ext cx="0" cy="0"/>
          <a:chOff x="0" y="0"/>
          <a:chExt cx="0" cy="0"/>
        </a:xfrm>
      </p:grpSpPr>
      <p:pic>
        <p:nvPicPr>
          <p:cNvPr id="7" name="Picture 6" descr="Shape&#10;&#10;Description automatically generated with low confidence">
            <a:extLst>
              <a:ext uri="{FF2B5EF4-FFF2-40B4-BE49-F238E27FC236}">
                <a16:creationId xmlns:a16="http://schemas.microsoft.com/office/drawing/2014/main" id="{C2A18E30-40A2-284D-90F7-245A20459466}"/>
              </a:ext>
            </a:extLst>
          </p:cNvPr>
          <p:cNvPicPr>
            <a:picLocks noChangeAspect="1"/>
          </p:cNvPicPr>
          <p:nvPr userDrawn="1"/>
        </p:nvPicPr>
        <p:blipFill rotWithShape="1">
          <a:blip r:embed="rId2"/>
          <a:srcRect l="3609" t="78154" r="83188" b="2783"/>
          <a:stretch/>
        </p:blipFill>
        <p:spPr>
          <a:xfrm>
            <a:off x="439838" y="5359078"/>
            <a:ext cx="1608881" cy="1307940"/>
          </a:xfrm>
          <a:prstGeom prst="rect">
            <a:avLst/>
          </a:prstGeom>
        </p:spPr>
      </p:pic>
      <p:grpSp>
        <p:nvGrpSpPr>
          <p:cNvPr id="11" name="Group 10">
            <a:extLst>
              <a:ext uri="{FF2B5EF4-FFF2-40B4-BE49-F238E27FC236}">
                <a16:creationId xmlns:a16="http://schemas.microsoft.com/office/drawing/2014/main" id="{0B6A1516-9378-564A-B3FE-569C7FAFEB15}"/>
              </a:ext>
            </a:extLst>
          </p:cNvPr>
          <p:cNvGrpSpPr/>
          <p:nvPr userDrawn="1"/>
        </p:nvGrpSpPr>
        <p:grpSpPr>
          <a:xfrm>
            <a:off x="5440101" y="5359078"/>
            <a:ext cx="6740130" cy="1226917"/>
            <a:chOff x="5440101" y="5359078"/>
            <a:chExt cx="6740130" cy="1226917"/>
          </a:xfrm>
        </p:grpSpPr>
        <p:sp>
          <p:nvSpPr>
            <p:cNvPr id="3" name="Rectangle 2">
              <a:extLst>
                <a:ext uri="{FF2B5EF4-FFF2-40B4-BE49-F238E27FC236}">
                  <a16:creationId xmlns:a16="http://schemas.microsoft.com/office/drawing/2014/main" id="{D531811A-A8DF-BA46-BE58-D09B32E0143A}"/>
                </a:ext>
              </a:extLst>
            </p:cNvPr>
            <p:cNvSpPr/>
            <p:nvPr userDrawn="1"/>
          </p:nvSpPr>
          <p:spPr>
            <a:xfrm>
              <a:off x="5440101" y="5359078"/>
              <a:ext cx="6740130" cy="122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with medium confidence">
              <a:extLst>
                <a:ext uri="{FF2B5EF4-FFF2-40B4-BE49-F238E27FC236}">
                  <a16:creationId xmlns:a16="http://schemas.microsoft.com/office/drawing/2014/main" id="{4C3F5F23-1DF3-9B41-B0E8-CD0E559987A4}"/>
                </a:ext>
              </a:extLst>
            </p:cNvPr>
            <p:cNvPicPr>
              <a:picLocks noChangeAspect="1"/>
            </p:cNvPicPr>
            <p:nvPr userDrawn="1"/>
          </p:nvPicPr>
          <p:blipFill rotWithShape="1">
            <a:blip r:embed="rId3"/>
            <a:srcRect l="67394" t="78143" b="3967"/>
            <a:stretch/>
          </p:blipFill>
          <p:spPr>
            <a:xfrm>
              <a:off x="7477246" y="5359078"/>
              <a:ext cx="3971465" cy="1226917"/>
            </a:xfrm>
            <a:prstGeom prst="rect">
              <a:avLst/>
            </a:prstGeom>
          </p:spPr>
        </p:pic>
        <p:pic>
          <p:nvPicPr>
            <p:cNvPr id="5" name="Picture 4">
              <a:extLst>
                <a:ext uri="{FF2B5EF4-FFF2-40B4-BE49-F238E27FC236}">
                  <a16:creationId xmlns:a16="http://schemas.microsoft.com/office/drawing/2014/main" id="{91D9728A-0C3E-2149-886E-E6AB724A687B}"/>
                </a:ext>
              </a:extLst>
            </p:cNvPr>
            <p:cNvPicPr>
              <a:picLocks noChangeAspect="1"/>
            </p:cNvPicPr>
            <p:nvPr userDrawn="1"/>
          </p:nvPicPr>
          <p:blipFill>
            <a:blip r:embed="rId4"/>
            <a:stretch>
              <a:fillRect/>
            </a:stretch>
          </p:blipFill>
          <p:spPr>
            <a:xfrm>
              <a:off x="11315132" y="5449824"/>
              <a:ext cx="745804" cy="105122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6174BCBF-C10E-B14E-8744-74BEB0FD143E}"/>
                </a:ext>
              </a:extLst>
            </p:cNvPr>
            <p:cNvPicPr>
              <a:picLocks noChangeAspect="1"/>
            </p:cNvPicPr>
            <p:nvPr userDrawn="1"/>
          </p:nvPicPr>
          <p:blipFill>
            <a:blip r:embed="rId5"/>
            <a:stretch>
              <a:fillRect/>
            </a:stretch>
          </p:blipFill>
          <p:spPr>
            <a:xfrm>
              <a:off x="5541578" y="5449824"/>
              <a:ext cx="2072109" cy="854926"/>
            </a:xfrm>
            <a:prstGeom prst="rect">
              <a:avLst/>
            </a:prstGeom>
          </p:spPr>
        </p:pic>
      </p:grpSp>
      <p:pic>
        <p:nvPicPr>
          <p:cNvPr id="8" name="Picture 7">
            <a:extLst>
              <a:ext uri="{FF2B5EF4-FFF2-40B4-BE49-F238E27FC236}">
                <a16:creationId xmlns:a16="http://schemas.microsoft.com/office/drawing/2014/main" id="{D3C88876-5157-364E-8250-94B5C3BD6426}"/>
              </a:ext>
            </a:extLst>
          </p:cNvPr>
          <p:cNvPicPr>
            <a:picLocks noChangeAspect="1"/>
          </p:cNvPicPr>
          <p:nvPr userDrawn="1"/>
        </p:nvPicPr>
        <p:blipFill rotWithShape="1">
          <a:blip r:embed="rId6"/>
          <a:srcRect b="82110"/>
          <a:stretch/>
        </p:blipFill>
        <p:spPr>
          <a:xfrm>
            <a:off x="-6835" y="0"/>
            <a:ext cx="12187066" cy="1226917"/>
          </a:xfrm>
          <a:prstGeom prst="rect">
            <a:avLst/>
          </a:prstGeom>
        </p:spPr>
      </p:pic>
    </p:spTree>
    <p:extLst>
      <p:ext uri="{BB962C8B-B14F-4D97-AF65-F5344CB8AC3E}">
        <p14:creationId xmlns:p14="http://schemas.microsoft.com/office/powerpoint/2010/main" val="307048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CD4384C-3D1C-AB45-80AE-B8EF82318919}"/>
              </a:ext>
            </a:extLst>
          </p:cNvPr>
          <p:cNvPicPr>
            <a:picLocks noChangeAspect="1"/>
          </p:cNvPicPr>
          <p:nvPr userDrawn="1"/>
        </p:nvPicPr>
        <p:blipFill>
          <a:blip r:embed="rId2"/>
          <a:stretch>
            <a:fillRect/>
          </a:stretch>
        </p:blipFill>
        <p:spPr>
          <a:xfrm>
            <a:off x="62084" y="0"/>
            <a:ext cx="12187066" cy="6858000"/>
          </a:xfrm>
          <a:prstGeom prst="rect">
            <a:avLst/>
          </a:prstGeom>
        </p:spPr>
      </p:pic>
      <p:sp>
        <p:nvSpPr>
          <p:cNvPr id="4" name="Title 1">
            <a:extLst>
              <a:ext uri="{FF2B5EF4-FFF2-40B4-BE49-F238E27FC236}">
                <a16:creationId xmlns:a16="http://schemas.microsoft.com/office/drawing/2014/main" id="{7DC68C58-454A-8040-915A-E3B021480113}"/>
              </a:ext>
            </a:extLst>
          </p:cNvPr>
          <p:cNvSpPr>
            <a:spLocks noGrp="1"/>
          </p:cNvSpPr>
          <p:nvPr>
            <p:ph type="title" hasCustomPrompt="1"/>
          </p:nvPr>
        </p:nvSpPr>
        <p:spPr>
          <a:xfrm>
            <a:off x="1695194" y="809624"/>
            <a:ext cx="4629406" cy="2095499"/>
          </a:xfrm>
          <a:prstGeom prst="rect">
            <a:avLst/>
          </a:prstGeom>
        </p:spPr>
        <p:txBody>
          <a:bodyPr anchor="b"/>
          <a:lstStyle>
            <a:lvl1pPr>
              <a:lnSpc>
                <a:spcPct val="100000"/>
              </a:lnSpc>
              <a:defRPr sz="7200">
                <a:solidFill>
                  <a:srgbClr val="02165E"/>
                </a:solidFill>
                <a:latin typeface="Passion One" panose="02000506080000020004" pitchFamily="2" charset="77"/>
              </a:defRPr>
            </a:lvl1pPr>
          </a:lstStyle>
          <a:p>
            <a:r>
              <a:rPr lang="en-GB" dirty="0"/>
              <a:t>CLICK TO EDIT TITLE</a:t>
            </a:r>
            <a:endParaRPr lang="en-US" dirty="0"/>
          </a:p>
        </p:txBody>
      </p:sp>
      <p:sp>
        <p:nvSpPr>
          <p:cNvPr id="5" name="Text Placeholder 3">
            <a:extLst>
              <a:ext uri="{FF2B5EF4-FFF2-40B4-BE49-F238E27FC236}">
                <a16:creationId xmlns:a16="http://schemas.microsoft.com/office/drawing/2014/main" id="{40A0C87B-F58A-DC4A-ACBE-4D9DA76FE69B}"/>
              </a:ext>
            </a:extLst>
          </p:cNvPr>
          <p:cNvSpPr>
            <a:spLocks noGrp="1"/>
          </p:cNvSpPr>
          <p:nvPr>
            <p:ph type="body" sz="half" idx="2"/>
          </p:nvPr>
        </p:nvSpPr>
        <p:spPr>
          <a:xfrm>
            <a:off x="1695194" y="3105150"/>
            <a:ext cx="3932237" cy="2095500"/>
          </a:xfrm>
          <a:prstGeom prst="rect">
            <a:avLst/>
          </a:prstGeom>
        </p:spPr>
        <p:txBody>
          <a:bodyPr/>
          <a:lstStyle>
            <a:lvl1pPr marL="0" indent="0">
              <a:buNone/>
              <a:defRPr sz="1600" b="0" i="0">
                <a:solidFill>
                  <a:srgbClr val="02165E"/>
                </a:solidFill>
                <a:latin typeface="Cabin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a:extLst>
              <a:ext uri="{FF2B5EF4-FFF2-40B4-BE49-F238E27FC236}">
                <a16:creationId xmlns:a16="http://schemas.microsoft.com/office/drawing/2014/main" id="{9C53DF93-60B2-0845-B363-E2B9D80A1EA7}"/>
              </a:ext>
            </a:extLst>
          </p:cNvPr>
          <p:cNvSpPr>
            <a:spLocks noGrp="1"/>
          </p:cNvSpPr>
          <p:nvPr>
            <p:ph type="pic" idx="1" hasCustomPrompt="1"/>
          </p:nvPr>
        </p:nvSpPr>
        <p:spPr>
          <a:xfrm>
            <a:off x="6549359" y="809624"/>
            <a:ext cx="5166391" cy="4749799"/>
          </a:xfrm>
          <a:prstGeom prst="rect">
            <a:avLst/>
          </a:prstGeom>
        </p:spPr>
        <p:txBody>
          <a:bodyPr/>
          <a:lstStyle>
            <a:lvl1pPr marL="0" indent="0">
              <a:buNone/>
              <a:defRPr sz="2000" b="0" i="0">
                <a:solidFill>
                  <a:srgbClr val="02165E"/>
                </a:solidFill>
                <a:latin typeface="Cabin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Tree>
    <p:extLst>
      <p:ext uri="{BB962C8B-B14F-4D97-AF65-F5344CB8AC3E}">
        <p14:creationId xmlns:p14="http://schemas.microsoft.com/office/powerpoint/2010/main" val="218772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2165E"/>
        </a:solidFill>
        <a:effectLst/>
      </p:bgPr>
    </p:bg>
    <p:spTree>
      <p:nvGrpSpPr>
        <p:cNvPr id="1" name=""/>
        <p:cNvGrpSpPr/>
        <p:nvPr/>
      </p:nvGrpSpPr>
      <p:grpSpPr>
        <a:xfrm>
          <a:off x="0" y="0"/>
          <a:ext cx="0" cy="0"/>
          <a:chOff x="0" y="0"/>
          <a:chExt cx="0" cy="0"/>
        </a:xfrm>
      </p:grpSpPr>
      <p:pic>
        <p:nvPicPr>
          <p:cNvPr id="13" name="Picture 12" descr="A screenshot of a computer&#10;&#10;Description automatically generated with medium confidence">
            <a:extLst>
              <a:ext uri="{FF2B5EF4-FFF2-40B4-BE49-F238E27FC236}">
                <a16:creationId xmlns:a16="http://schemas.microsoft.com/office/drawing/2014/main" id="{B359A1C0-3AA6-0C41-81CB-B1D1F479C7BF}"/>
              </a:ext>
            </a:extLst>
          </p:cNvPr>
          <p:cNvPicPr>
            <a:picLocks noChangeAspect="1"/>
          </p:cNvPicPr>
          <p:nvPr userDrawn="1"/>
        </p:nvPicPr>
        <p:blipFill rotWithShape="1">
          <a:blip r:embed="rId2"/>
          <a:srcRect l="3419" t="74274" r="82523" b="3964"/>
          <a:stretch/>
        </p:blipFill>
        <p:spPr>
          <a:xfrm>
            <a:off x="416688" y="5092862"/>
            <a:ext cx="1713053" cy="1493134"/>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F77CE2FC-F729-8544-B7C4-EF780428D056}"/>
              </a:ext>
            </a:extLst>
          </p:cNvPr>
          <p:cNvPicPr>
            <a:picLocks noChangeAspect="1"/>
          </p:cNvPicPr>
          <p:nvPr userDrawn="1"/>
        </p:nvPicPr>
        <p:blipFill rotWithShape="1">
          <a:blip r:embed="rId2"/>
          <a:srcRect t="25823" b="64388"/>
          <a:stretch/>
        </p:blipFill>
        <p:spPr>
          <a:xfrm>
            <a:off x="5884" y="1770926"/>
            <a:ext cx="12180232" cy="671331"/>
          </a:xfrm>
          <a:prstGeom prst="rect">
            <a:avLst/>
          </a:prstGeom>
        </p:spPr>
      </p:pic>
      <p:grpSp>
        <p:nvGrpSpPr>
          <p:cNvPr id="5" name="Group 4">
            <a:extLst>
              <a:ext uri="{FF2B5EF4-FFF2-40B4-BE49-F238E27FC236}">
                <a16:creationId xmlns:a16="http://schemas.microsoft.com/office/drawing/2014/main" id="{52532445-C5B6-1149-BA26-A01B0B72C087}"/>
              </a:ext>
            </a:extLst>
          </p:cNvPr>
          <p:cNvGrpSpPr/>
          <p:nvPr userDrawn="1"/>
        </p:nvGrpSpPr>
        <p:grpSpPr>
          <a:xfrm>
            <a:off x="5440101" y="5359078"/>
            <a:ext cx="6740130" cy="1226917"/>
            <a:chOff x="5440101" y="5359078"/>
            <a:chExt cx="6740130" cy="1226917"/>
          </a:xfrm>
        </p:grpSpPr>
        <p:sp>
          <p:nvSpPr>
            <p:cNvPr id="6" name="Rectangle 5">
              <a:extLst>
                <a:ext uri="{FF2B5EF4-FFF2-40B4-BE49-F238E27FC236}">
                  <a16:creationId xmlns:a16="http://schemas.microsoft.com/office/drawing/2014/main" id="{4AA030DE-0D4E-AC44-B087-3A6136DDBDB3}"/>
                </a:ext>
              </a:extLst>
            </p:cNvPr>
            <p:cNvSpPr/>
            <p:nvPr userDrawn="1"/>
          </p:nvSpPr>
          <p:spPr>
            <a:xfrm>
              <a:off x="5440101" y="5359078"/>
              <a:ext cx="6740130" cy="1226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id="{69759CA6-EF98-3147-9F7A-A2192B7D47C3}"/>
                </a:ext>
              </a:extLst>
            </p:cNvPr>
            <p:cNvPicPr>
              <a:picLocks noChangeAspect="1"/>
            </p:cNvPicPr>
            <p:nvPr userDrawn="1"/>
          </p:nvPicPr>
          <p:blipFill rotWithShape="1">
            <a:blip r:embed="rId3"/>
            <a:srcRect l="67394" t="78143" b="3967"/>
            <a:stretch/>
          </p:blipFill>
          <p:spPr>
            <a:xfrm>
              <a:off x="7477246" y="5359078"/>
              <a:ext cx="3971465" cy="1226917"/>
            </a:xfrm>
            <a:prstGeom prst="rect">
              <a:avLst/>
            </a:prstGeom>
          </p:spPr>
        </p:pic>
        <p:pic>
          <p:nvPicPr>
            <p:cNvPr id="8" name="Picture 7">
              <a:extLst>
                <a:ext uri="{FF2B5EF4-FFF2-40B4-BE49-F238E27FC236}">
                  <a16:creationId xmlns:a16="http://schemas.microsoft.com/office/drawing/2014/main" id="{ADAF1555-042D-4748-ABC5-A364BADAEAEE}"/>
                </a:ext>
              </a:extLst>
            </p:cNvPr>
            <p:cNvPicPr>
              <a:picLocks noChangeAspect="1"/>
            </p:cNvPicPr>
            <p:nvPr userDrawn="1"/>
          </p:nvPicPr>
          <p:blipFill>
            <a:blip r:embed="rId4"/>
            <a:stretch>
              <a:fillRect/>
            </a:stretch>
          </p:blipFill>
          <p:spPr>
            <a:xfrm>
              <a:off x="11315132" y="5449824"/>
              <a:ext cx="745804" cy="1051228"/>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D8DF675F-DD35-2C41-9FD6-2C7152392AED}"/>
                </a:ext>
              </a:extLst>
            </p:cNvPr>
            <p:cNvPicPr>
              <a:picLocks noChangeAspect="1"/>
            </p:cNvPicPr>
            <p:nvPr userDrawn="1"/>
          </p:nvPicPr>
          <p:blipFill>
            <a:blip r:embed="rId5"/>
            <a:stretch>
              <a:fillRect/>
            </a:stretch>
          </p:blipFill>
          <p:spPr>
            <a:xfrm>
              <a:off x="5541578" y="5449824"/>
              <a:ext cx="2072109" cy="854926"/>
            </a:xfrm>
            <a:prstGeom prst="rect">
              <a:avLst/>
            </a:prstGeom>
          </p:spPr>
        </p:pic>
      </p:grpSp>
    </p:spTree>
    <p:extLst>
      <p:ext uri="{BB962C8B-B14F-4D97-AF65-F5344CB8AC3E}">
        <p14:creationId xmlns:p14="http://schemas.microsoft.com/office/powerpoint/2010/main" val="309461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FD9D-B4D6-478A-ADDC-E8953DC195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49865E-5FC1-4013-9FB3-86F24CB3D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C0EF89-6AEF-42A9-8A45-0E61DC424B19}"/>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5" name="Footer Placeholder 4">
            <a:extLst>
              <a:ext uri="{FF2B5EF4-FFF2-40B4-BE49-F238E27FC236}">
                <a16:creationId xmlns:a16="http://schemas.microsoft.com/office/drawing/2014/main" id="{E3960852-DA08-4FAE-80BE-F532D3625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0DECA-0D30-43E3-9AFE-9245C803B5D7}"/>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133840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BE2C-3300-453E-992F-91E9A4CEAD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ECAF4-385C-45BF-920B-17556339C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78C7D-D8F8-4CFE-8FA4-8DE9F6185F40}"/>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5" name="Footer Placeholder 4">
            <a:extLst>
              <a:ext uri="{FF2B5EF4-FFF2-40B4-BE49-F238E27FC236}">
                <a16:creationId xmlns:a16="http://schemas.microsoft.com/office/drawing/2014/main" id="{1EEB84C2-C6EE-413D-92A1-6427B810A6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26172-099D-45DA-9A1F-18366468177E}"/>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378069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7C1A-F124-4F64-B3C6-CD99C694C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8FC21-4128-47AA-BA13-8E8C3986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5F9C64-2BF1-4812-AA0E-25A9B9814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642AB4-4FC8-4AF6-B1FF-F9D382082862}"/>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6" name="Footer Placeholder 5">
            <a:extLst>
              <a:ext uri="{FF2B5EF4-FFF2-40B4-BE49-F238E27FC236}">
                <a16:creationId xmlns:a16="http://schemas.microsoft.com/office/drawing/2014/main" id="{58A3175D-035D-405E-8340-3ABC885EE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FDF95B-75D5-4280-87C8-D0A5CE6170F2}"/>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214864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A14F-201B-4107-9F3B-3657144FE8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3E8DBF-CE28-40FC-B3C9-AA1A8F24B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FF445-F2D1-4312-A4C8-33DC462BE3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9E2017-1C4B-4907-A4B9-F1BACCD7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9091C-426C-49BC-B62B-48E0F957BC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5E1E10-9E15-45AA-BECC-4EAE1C353262}"/>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8" name="Footer Placeholder 7">
            <a:extLst>
              <a:ext uri="{FF2B5EF4-FFF2-40B4-BE49-F238E27FC236}">
                <a16:creationId xmlns:a16="http://schemas.microsoft.com/office/drawing/2014/main" id="{C8B8693B-6B77-43CB-BBF5-360A62E7E9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468EEA-7004-463D-ABD3-3076EF6506F6}"/>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152141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ED25-9D19-43E5-9293-BC1A195B92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66BBEB-C036-4F7C-8E8D-B9E76C0DBC87}"/>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4" name="Footer Placeholder 3">
            <a:extLst>
              <a:ext uri="{FF2B5EF4-FFF2-40B4-BE49-F238E27FC236}">
                <a16:creationId xmlns:a16="http://schemas.microsoft.com/office/drawing/2014/main" id="{096C78CD-CFB2-4C4B-B714-E13A0C3406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13BC9A-E785-413E-8426-B936D1D73483}"/>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82759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77E29-58DE-4D14-AF0F-8D8F85AB59F7}"/>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3" name="Footer Placeholder 2">
            <a:extLst>
              <a:ext uri="{FF2B5EF4-FFF2-40B4-BE49-F238E27FC236}">
                <a16:creationId xmlns:a16="http://schemas.microsoft.com/office/drawing/2014/main" id="{5316D9C6-93E8-460C-B80C-A0DF92E6C7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D86D57-C398-41F0-8DA4-23AA31C91F02}"/>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344945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2CA8-4808-482D-B966-239F06B4E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DB0BF0-F32E-4807-A6EC-4B82DD52E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A6FA53-AA86-4CDE-89BD-7C6852E81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E991D-5421-492B-B496-142D0C91476A}"/>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6" name="Footer Placeholder 5">
            <a:extLst>
              <a:ext uri="{FF2B5EF4-FFF2-40B4-BE49-F238E27FC236}">
                <a16:creationId xmlns:a16="http://schemas.microsoft.com/office/drawing/2014/main" id="{6041E264-4543-4755-B437-91DCC0EAD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8317A-3AD1-4EAB-96D3-DEF07234E57F}"/>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169674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E80C-3486-4E6A-BF57-B9DC077D1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52D5C-969A-4C21-B936-1956CA05E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ACACA5-F49A-4350-99A0-3E32F7D59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AB9DE-3BFB-4F5E-9041-B5E0EFAFBBDF}"/>
              </a:ext>
            </a:extLst>
          </p:cNvPr>
          <p:cNvSpPr>
            <a:spLocks noGrp="1"/>
          </p:cNvSpPr>
          <p:nvPr>
            <p:ph type="dt" sz="half" idx="10"/>
          </p:nvPr>
        </p:nvSpPr>
        <p:spPr/>
        <p:txBody>
          <a:bodyPr/>
          <a:lstStyle/>
          <a:p>
            <a:fld id="{28C8CEC1-8A67-454F-A92A-7379DD1AB40C}" type="datetimeFigureOut">
              <a:rPr lang="en-GB" smtClean="0"/>
              <a:t>16/03/2022</a:t>
            </a:fld>
            <a:endParaRPr lang="en-GB"/>
          </a:p>
        </p:txBody>
      </p:sp>
      <p:sp>
        <p:nvSpPr>
          <p:cNvPr id="6" name="Footer Placeholder 5">
            <a:extLst>
              <a:ext uri="{FF2B5EF4-FFF2-40B4-BE49-F238E27FC236}">
                <a16:creationId xmlns:a16="http://schemas.microsoft.com/office/drawing/2014/main" id="{B771870C-EB98-4029-BABB-D94AA64C92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B98A5B-1358-400E-956B-0B1B2DD2CD66}"/>
              </a:ext>
            </a:extLst>
          </p:cNvPr>
          <p:cNvSpPr>
            <a:spLocks noGrp="1"/>
          </p:cNvSpPr>
          <p:nvPr>
            <p:ph type="sldNum" sz="quarter" idx="12"/>
          </p:nvPr>
        </p:nvSpPr>
        <p:spPr/>
        <p:txBody>
          <a:bodyPr/>
          <a:lstStyle/>
          <a:p>
            <a:fld id="{D23F6693-F578-4A4C-AF2C-2627221D7529}" type="slidenum">
              <a:rPr lang="en-GB" smtClean="0"/>
              <a:t>‹#›</a:t>
            </a:fld>
            <a:endParaRPr lang="en-GB"/>
          </a:p>
        </p:txBody>
      </p:sp>
    </p:spTree>
    <p:extLst>
      <p:ext uri="{BB962C8B-B14F-4D97-AF65-F5344CB8AC3E}">
        <p14:creationId xmlns:p14="http://schemas.microsoft.com/office/powerpoint/2010/main" val="279306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3372B-B408-4D54-9586-E9BB644BD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FFD10-ACBD-43FA-867C-2F85FA871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8220F4-9B8B-4640-BC1F-A13DF1EEB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8CEC1-8A67-454F-A92A-7379DD1AB40C}" type="datetimeFigureOut">
              <a:rPr lang="en-GB" smtClean="0"/>
              <a:t>16/03/2022</a:t>
            </a:fld>
            <a:endParaRPr lang="en-GB"/>
          </a:p>
        </p:txBody>
      </p:sp>
      <p:sp>
        <p:nvSpPr>
          <p:cNvPr id="5" name="Footer Placeholder 4">
            <a:extLst>
              <a:ext uri="{FF2B5EF4-FFF2-40B4-BE49-F238E27FC236}">
                <a16:creationId xmlns:a16="http://schemas.microsoft.com/office/drawing/2014/main" id="{B0BEB3F5-F46F-49D5-BCC6-10D514520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98A159-C0F0-422D-8485-DB664BC90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F6693-F578-4A4C-AF2C-2627221D7529}" type="slidenum">
              <a:rPr lang="en-GB" smtClean="0"/>
              <a:t>‹#›</a:t>
            </a:fld>
            <a:endParaRPr lang="en-GB"/>
          </a:p>
        </p:txBody>
      </p:sp>
    </p:spTree>
    <p:extLst>
      <p:ext uri="{BB962C8B-B14F-4D97-AF65-F5344CB8AC3E}">
        <p14:creationId xmlns:p14="http://schemas.microsoft.com/office/powerpoint/2010/main" val="742326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498166"/>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keepwalestidy.cymru/Pages/Category/spring-clean-cymr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itytosea.org.uk/campaig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hyperlink" Target="https://www.keepwalestidy.cymru/Pages/Category/spring-clean-cymru" TargetMode="External"/><Relationship Id="rId4" Type="http://schemas.openxmlformats.org/officeDocument/2006/relationships/hyperlink" Target="https://www.mcsuk.org/what-you-can-do/campaigns/dontletg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oceantoday.noaa.gov/trashtalk_wheredoesmarinedebriscomefr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GLgh9h2ePYw?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bc.co.uk/news/av/uk-wales-51843564"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qUDgWUp6xUg?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iver running through a forest&#10;&#10;Description automatically generated with medium confidence">
            <a:extLst>
              <a:ext uri="{FF2B5EF4-FFF2-40B4-BE49-F238E27FC236}">
                <a16:creationId xmlns:a16="http://schemas.microsoft.com/office/drawing/2014/main" id="{09E50B4D-3D15-458E-8889-C1D769B69B9D}"/>
              </a:ext>
            </a:extLst>
          </p:cNvPr>
          <p:cNvPicPr>
            <a:picLocks noChangeAspect="1"/>
          </p:cNvPicPr>
          <p:nvPr/>
        </p:nvPicPr>
        <p:blipFill rotWithShape="1">
          <a:blip r:embed="rId2">
            <a:extLst>
              <a:ext uri="{28A0092B-C50C-407E-A947-70E740481C1C}">
                <a14:useLocalDpi xmlns:a14="http://schemas.microsoft.com/office/drawing/2010/main" val="0"/>
              </a:ext>
            </a:extLst>
          </a:blip>
          <a:srcRect t="23238"/>
          <a:stretch/>
        </p:blipFill>
        <p:spPr>
          <a:xfrm>
            <a:off x="0" y="1"/>
            <a:ext cx="12192000" cy="5707952"/>
          </a:xfrm>
          <a:prstGeom prst="rect">
            <a:avLst/>
          </a:prstGeom>
        </p:spPr>
      </p:pic>
      <p:pic>
        <p:nvPicPr>
          <p:cNvPr id="4" name="Picture 3" descr="Chart&#10;&#10;Description automatically generated">
            <a:extLst>
              <a:ext uri="{FF2B5EF4-FFF2-40B4-BE49-F238E27FC236}">
                <a16:creationId xmlns:a16="http://schemas.microsoft.com/office/drawing/2014/main" id="{1B4C5B55-DC7C-4ED0-9CBF-E7FBB6A26B69}"/>
              </a:ext>
            </a:extLst>
          </p:cNvPr>
          <p:cNvPicPr>
            <a:picLocks noChangeAspect="1"/>
          </p:cNvPicPr>
          <p:nvPr/>
        </p:nvPicPr>
        <p:blipFill>
          <a:blip r:embed="rId3"/>
          <a:stretch>
            <a:fillRect/>
          </a:stretch>
        </p:blipFill>
        <p:spPr>
          <a:xfrm>
            <a:off x="0" y="0"/>
            <a:ext cx="12192000" cy="6860031"/>
          </a:xfrm>
          <a:prstGeom prst="rect">
            <a:avLst/>
          </a:prstGeom>
        </p:spPr>
      </p:pic>
      <p:sp>
        <p:nvSpPr>
          <p:cNvPr id="5" name="Subtitle 2">
            <a:extLst>
              <a:ext uri="{FF2B5EF4-FFF2-40B4-BE49-F238E27FC236}">
                <a16:creationId xmlns:a16="http://schemas.microsoft.com/office/drawing/2014/main" id="{0E49FAC7-62CA-4D44-A665-B40ACE21ED2D}"/>
              </a:ext>
            </a:extLst>
          </p:cNvPr>
          <p:cNvSpPr txBox="1">
            <a:spLocks/>
          </p:cNvSpPr>
          <p:nvPr/>
        </p:nvSpPr>
        <p:spPr>
          <a:xfrm>
            <a:off x="0" y="983750"/>
            <a:ext cx="12192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rgbClr val="00AAC7"/>
              </a:solidFill>
              <a:latin typeface="Bloom Speak OT" panose="00000500000000000000" pitchFamily="50" charset="0"/>
            </a:endParaRPr>
          </a:p>
        </p:txBody>
      </p:sp>
      <p:sp>
        <p:nvSpPr>
          <p:cNvPr id="6" name="Title 1">
            <a:extLst>
              <a:ext uri="{FF2B5EF4-FFF2-40B4-BE49-F238E27FC236}">
                <a16:creationId xmlns:a16="http://schemas.microsoft.com/office/drawing/2014/main" id="{58F542F5-ED28-47E0-92BC-2EB31CFE6105}"/>
              </a:ext>
            </a:extLst>
          </p:cNvPr>
          <p:cNvSpPr txBox="1">
            <a:spLocks/>
          </p:cNvSpPr>
          <p:nvPr/>
        </p:nvSpPr>
        <p:spPr>
          <a:xfrm>
            <a:off x="0" y="-1322887"/>
            <a:ext cx="12192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solidFill>
                  <a:schemeClr val="bg1"/>
                </a:solidFill>
                <a:latin typeface="Bloom Speak OT Heavy" panose="00000500000000000000" pitchFamily="50" charset="0"/>
              </a:rPr>
              <a:t>Source to Sea</a:t>
            </a:r>
            <a:endParaRPr lang="en-US" sz="7200" dirty="0">
              <a:solidFill>
                <a:schemeClr val="bg1"/>
              </a:solidFill>
              <a:latin typeface="Bloom Speak OT Heavy" panose="00000500000000000000" pitchFamily="50" charset="0"/>
            </a:endParaRPr>
          </a:p>
        </p:txBody>
      </p:sp>
    </p:spTree>
    <p:extLst>
      <p:ext uri="{BB962C8B-B14F-4D97-AF65-F5344CB8AC3E}">
        <p14:creationId xmlns:p14="http://schemas.microsoft.com/office/powerpoint/2010/main" val="133743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EEEF8-40DB-4033-955C-979A739962C4}"/>
              </a:ext>
            </a:extLst>
          </p:cNvPr>
          <p:cNvSpPr txBox="1"/>
          <p:nvPr/>
        </p:nvSpPr>
        <p:spPr>
          <a:xfrm>
            <a:off x="9351449" y="238621"/>
            <a:ext cx="3090391"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#BeTheWave</a:t>
            </a:r>
          </a:p>
        </p:txBody>
      </p:sp>
      <p:pic>
        <p:nvPicPr>
          <p:cNvPr id="2" name="Picture 2" descr="Icon&#10;&#10;Description automatically generated">
            <a:extLst>
              <a:ext uri="{FF2B5EF4-FFF2-40B4-BE49-F238E27FC236}">
                <a16:creationId xmlns:a16="http://schemas.microsoft.com/office/drawing/2014/main" id="{E3604A03-38C5-4F39-87CA-92BBB1822C2E}"/>
              </a:ext>
            </a:extLst>
          </p:cNvPr>
          <p:cNvPicPr>
            <a:picLocks noChangeAspect="1"/>
          </p:cNvPicPr>
          <p:nvPr/>
        </p:nvPicPr>
        <p:blipFill>
          <a:blip r:embed="rId3"/>
          <a:stretch>
            <a:fillRect/>
          </a:stretch>
        </p:blipFill>
        <p:spPr>
          <a:xfrm>
            <a:off x="10236302" y="883060"/>
            <a:ext cx="666750" cy="495300"/>
          </a:xfrm>
          <a:prstGeom prst="rect">
            <a:avLst/>
          </a:prstGeom>
        </p:spPr>
      </p:pic>
      <p:sp>
        <p:nvSpPr>
          <p:cNvPr id="8" name="TextBox 7">
            <a:extLst>
              <a:ext uri="{FF2B5EF4-FFF2-40B4-BE49-F238E27FC236}">
                <a16:creationId xmlns:a16="http://schemas.microsoft.com/office/drawing/2014/main" id="{FB2D977F-7206-4A3B-B543-EF0790D979C1}"/>
              </a:ext>
            </a:extLst>
          </p:cNvPr>
          <p:cNvSpPr txBox="1"/>
          <p:nvPr/>
        </p:nvSpPr>
        <p:spPr>
          <a:xfrm>
            <a:off x="762000" y="734139"/>
            <a:ext cx="10918723" cy="4955203"/>
          </a:xfrm>
          <a:prstGeom prst="rect">
            <a:avLst/>
          </a:prstGeom>
          <a:noFill/>
        </p:spPr>
        <p:txBody>
          <a:bodyPr wrap="square">
            <a:spAutoFit/>
          </a:bodyPr>
          <a:lstStyle/>
          <a:p>
            <a:pPr fontAlgn="base"/>
            <a:r>
              <a:rPr lang="en-GB" sz="2800" dirty="0">
                <a:solidFill>
                  <a:srgbClr val="02165E"/>
                </a:solidFill>
                <a:latin typeface="Bloom Speak OT Heavy" panose="00000500000000000000" pitchFamily="50" charset="0"/>
              </a:rPr>
              <a:t>School</a:t>
            </a:r>
          </a:p>
          <a:p>
            <a:pPr marL="342900" lvl="0" indent="-342900" fontAlgn="base">
              <a:buFont typeface="Symbol" panose="05050102010706020507" pitchFamily="18" charset="2"/>
              <a:buChar char=""/>
            </a:pPr>
            <a:endParaRPr lang="en-GB" sz="1800" dirty="0">
              <a:solidFill>
                <a:srgbClr val="02165E"/>
              </a:solidFill>
              <a:latin typeface="Bloom Speak OT" panose="00000500000000000000" pitchFamily="50" charset="0"/>
            </a:endParaRPr>
          </a:p>
          <a:p>
            <a:pPr marL="342900" lvl="0" indent="-342900" fontAlgn="base">
              <a:buFont typeface="Symbol" panose="05050102010706020507" pitchFamily="18" charset="2"/>
              <a:buChar char=""/>
            </a:pPr>
            <a:r>
              <a:rPr lang="en-GB" sz="1800" dirty="0">
                <a:solidFill>
                  <a:srgbClr val="02165E"/>
                </a:solidFill>
                <a:latin typeface="Bloom Speak OT" panose="00000500000000000000" pitchFamily="50" charset="0"/>
              </a:rPr>
              <a:t>Use the Eco-Schools Litter Environmental Review to investigate litter issues in your school and community. Link with a local business to create a litter action and raise awareness on social media.</a:t>
            </a:r>
          </a:p>
          <a:p>
            <a:pPr marL="342900" lvl="0" indent="-342900" fontAlgn="base">
              <a:buFont typeface="Symbol" panose="05050102010706020507" pitchFamily="18" charset="2"/>
              <a:buChar char=""/>
            </a:pPr>
            <a:endParaRPr lang="en-GB" sz="1800" dirty="0">
              <a:solidFill>
                <a:srgbClr val="02165E"/>
              </a:solidFill>
              <a:latin typeface="Bloom Speak OT" panose="00000500000000000000" pitchFamily="50" charset="0"/>
            </a:endParaRPr>
          </a:p>
          <a:p>
            <a:pPr marL="342900" lvl="0" indent="-342900">
              <a:buFont typeface="Symbol" panose="05050102010706020507" pitchFamily="18" charset="2"/>
              <a:buChar char=""/>
            </a:pPr>
            <a:r>
              <a:rPr lang="en-GB" sz="1800" dirty="0">
                <a:solidFill>
                  <a:srgbClr val="02165E"/>
                </a:solidFill>
                <a:latin typeface="Bloom Speak OT" panose="00000500000000000000" pitchFamily="50" charset="0"/>
              </a:rPr>
              <a:t>Through your school communication channels make sure everybody is educated about the pathways litter can take to get to the ocean. Make sure your school has a litter policy and the content known by the school community.</a:t>
            </a:r>
          </a:p>
          <a:p>
            <a:pPr marL="342900" lvl="0" indent="-342900">
              <a:buFont typeface="Symbol" panose="05050102010706020507" pitchFamily="18" charset="2"/>
              <a:buChar char=""/>
            </a:pPr>
            <a:endParaRPr lang="en-GB" sz="1800" dirty="0">
              <a:solidFill>
                <a:srgbClr val="02165E"/>
              </a:solidFill>
              <a:latin typeface="Bloom Speak OT" panose="00000500000000000000" pitchFamily="50" charset="0"/>
            </a:endParaRPr>
          </a:p>
          <a:p>
            <a:pPr marL="342900" lvl="0" indent="-342900">
              <a:buFont typeface="Symbol" panose="05050102010706020507" pitchFamily="18" charset="2"/>
              <a:buChar char=""/>
            </a:pPr>
            <a:r>
              <a:rPr lang="en-GB" sz="1800" dirty="0">
                <a:solidFill>
                  <a:srgbClr val="02165E"/>
                </a:solidFill>
                <a:latin typeface="Bloom Speak OT" panose="00000500000000000000" pitchFamily="50" charset="0"/>
              </a:rPr>
              <a:t>Create a whole school Litter Challenge, involve the opinion of your site manager or school cleaners. What do they think about the litter in and around the school? What could pupils do to help them?</a:t>
            </a:r>
          </a:p>
          <a:p>
            <a:pPr marL="342900" lvl="0" indent="-342900">
              <a:buFont typeface="Symbol" panose="05050102010706020507" pitchFamily="18" charset="2"/>
              <a:buChar char=""/>
            </a:pPr>
            <a:endParaRPr lang="en-GB" sz="1800" dirty="0">
              <a:solidFill>
                <a:srgbClr val="02165E"/>
              </a:solidFill>
              <a:latin typeface="Bloom Speak OT" panose="00000500000000000000" pitchFamily="50" charset="0"/>
            </a:endParaRPr>
          </a:p>
          <a:p>
            <a:pPr marL="342900" lvl="0" indent="-342900">
              <a:buFont typeface="Symbol" panose="05050102010706020507" pitchFamily="18" charset="2"/>
              <a:buChar char=""/>
            </a:pPr>
            <a:r>
              <a:rPr lang="en-GB" sz="1800" dirty="0">
                <a:solidFill>
                  <a:srgbClr val="02165E"/>
                </a:solidFill>
                <a:latin typeface="Bloom Speak OT" panose="00000500000000000000" pitchFamily="50" charset="0"/>
              </a:rPr>
              <a:t>Spread your litter message outside the school gates. Create a campaign such as “Only Rain Down the Drain” and raise awareness in your local area. </a:t>
            </a:r>
          </a:p>
          <a:p>
            <a:pPr marL="342900" lvl="0" indent="-342900">
              <a:buFont typeface="Symbol" panose="05050102010706020507" pitchFamily="18" charset="2"/>
              <a:buChar char=""/>
            </a:pPr>
            <a:endParaRPr lang="en-GB" sz="1800" dirty="0">
              <a:solidFill>
                <a:srgbClr val="02165E"/>
              </a:solidFill>
              <a:latin typeface="Bloom Speak OT" panose="00000500000000000000" pitchFamily="50" charset="0"/>
            </a:endParaRPr>
          </a:p>
          <a:p>
            <a:pPr marL="342900" lvl="0" indent="-342900">
              <a:buFont typeface="Symbol" panose="05050102010706020507" pitchFamily="18" charset="2"/>
              <a:buChar char=""/>
            </a:pPr>
            <a:r>
              <a:rPr lang="en-US" sz="1800" dirty="0">
                <a:solidFill>
                  <a:srgbClr val="02165E"/>
                </a:solidFill>
                <a:latin typeface="Bloom Speak OT" panose="00000500000000000000" pitchFamily="50" charset="0"/>
              </a:rPr>
              <a:t>Join in with official litter picking events such as Spring/Autumn  Clean Cymru with </a:t>
            </a:r>
            <a:r>
              <a:rPr lang="en-US" sz="1800" dirty="0">
                <a:solidFill>
                  <a:srgbClr val="02165E"/>
                </a:solidFill>
                <a:latin typeface="Bloom Speak OT" panose="00000500000000000000" pitchFamily="50" charset="0"/>
                <a:hlinkClick r:id="rId4">
                  <a:extLst>
                    <a:ext uri="{A12FA001-AC4F-418D-AE19-62706E023703}">
                      <ahyp:hlinkClr xmlns:ahyp="http://schemas.microsoft.com/office/drawing/2018/hyperlinkcolor" val="tx"/>
                    </a:ext>
                  </a:extLst>
                </a:hlinkClick>
              </a:rPr>
              <a:t>Keep </a:t>
            </a:r>
            <a:r>
              <a:rPr lang="en-US" sz="1800" dirty="0" err="1">
                <a:solidFill>
                  <a:srgbClr val="02165E"/>
                </a:solidFill>
                <a:latin typeface="Bloom Speak OT" panose="00000500000000000000" pitchFamily="50" charset="0"/>
                <a:hlinkClick r:id="rId4">
                  <a:extLst>
                    <a:ext uri="{A12FA001-AC4F-418D-AE19-62706E023703}">
                      <ahyp:hlinkClr xmlns:ahyp="http://schemas.microsoft.com/office/drawing/2018/hyperlinkcolor" val="tx"/>
                    </a:ext>
                  </a:extLst>
                </a:hlinkClick>
              </a:rPr>
              <a:t>WalesTidy</a:t>
            </a:r>
            <a:r>
              <a:rPr lang="en-US" sz="1800" dirty="0">
                <a:solidFill>
                  <a:srgbClr val="02165E"/>
                </a:solidFill>
                <a:latin typeface="Bloom Speak OT" panose="00000500000000000000" pitchFamily="50" charset="0"/>
              </a:rPr>
              <a:t> or investigate local litter picking groups and support them! If you can't find a group, create one!</a:t>
            </a:r>
            <a:endParaRPr lang="en-GB" sz="1800" dirty="0">
              <a:solidFill>
                <a:srgbClr val="02165E"/>
              </a:solidFill>
              <a:latin typeface="Bloom Speak OT" panose="00000500000000000000" pitchFamily="50" charset="0"/>
            </a:endParaRPr>
          </a:p>
        </p:txBody>
      </p:sp>
    </p:spTree>
    <p:extLst>
      <p:ext uri="{BB962C8B-B14F-4D97-AF65-F5344CB8AC3E}">
        <p14:creationId xmlns:p14="http://schemas.microsoft.com/office/powerpoint/2010/main" val="331946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EEEF8-40DB-4033-955C-979A739962C4}"/>
              </a:ext>
            </a:extLst>
          </p:cNvPr>
          <p:cNvSpPr txBox="1"/>
          <p:nvPr/>
        </p:nvSpPr>
        <p:spPr>
          <a:xfrm>
            <a:off x="9351449" y="238621"/>
            <a:ext cx="3090391" cy="584775"/>
          </a:xfrm>
          <a:prstGeom prst="rect">
            <a:avLst/>
          </a:prstGeom>
          <a:noFill/>
        </p:spPr>
        <p:txBody>
          <a:bodyPr wrap="square" rtlCol="0">
            <a:spAutoFit/>
          </a:bodyPr>
          <a:lstStyle/>
          <a:p>
            <a:r>
              <a:rPr lang="en-GB" sz="3200" dirty="0">
                <a:solidFill>
                  <a:srgbClr val="02165E"/>
                </a:solidFill>
                <a:latin typeface="Bloom Speak OT Heavy" panose="00000500000000000000" pitchFamily="50" charset="0"/>
              </a:rPr>
              <a:t>#BeTheWave</a:t>
            </a:r>
          </a:p>
        </p:txBody>
      </p:sp>
      <p:sp>
        <p:nvSpPr>
          <p:cNvPr id="4" name="TextBox 3">
            <a:extLst>
              <a:ext uri="{FF2B5EF4-FFF2-40B4-BE49-F238E27FC236}">
                <a16:creationId xmlns:a16="http://schemas.microsoft.com/office/drawing/2014/main" id="{444A6693-73F3-4D85-8E3B-41DECBBA2FD6}"/>
              </a:ext>
            </a:extLst>
          </p:cNvPr>
          <p:cNvSpPr txBox="1"/>
          <p:nvPr/>
        </p:nvSpPr>
        <p:spPr>
          <a:xfrm>
            <a:off x="932561" y="638492"/>
            <a:ext cx="10936476" cy="5704126"/>
          </a:xfrm>
          <a:prstGeom prst="rect">
            <a:avLst/>
          </a:prstGeom>
          <a:noFill/>
        </p:spPr>
        <p:txBody>
          <a:bodyPr wrap="square">
            <a:spAutoFit/>
          </a:bodyPr>
          <a:lstStyle/>
          <a:p>
            <a:pPr lvl="0">
              <a:spcBef>
                <a:spcPts val="750"/>
              </a:spcBef>
              <a:spcAft>
                <a:spcPts val="750"/>
              </a:spcAft>
            </a:pPr>
            <a:r>
              <a:rPr lang="en-GB" sz="2800" dirty="0">
                <a:solidFill>
                  <a:srgbClr val="02165E"/>
                </a:solidFill>
                <a:latin typeface="Bloom Speak OT Heavy" panose="00000500000000000000" pitchFamily="50" charset="0"/>
              </a:rPr>
              <a:t>Individual</a:t>
            </a:r>
          </a:p>
          <a:p>
            <a:pPr lvl="0">
              <a:spcBef>
                <a:spcPts val="750"/>
              </a:spcBef>
              <a:spcAft>
                <a:spcPts val="750"/>
              </a:spcAft>
            </a:pPr>
            <a:endParaRPr lang="en-GB" sz="2000" dirty="0">
              <a:latin typeface="Bloom Speak OT Heavy" panose="00000500000000000000" pitchFamily="50" charset="0"/>
              <a:cs typeface="Arial"/>
            </a:endParaRPr>
          </a:p>
          <a:p>
            <a:pPr marL="342900" indent="-342900" fontAlgn="base">
              <a:buFont typeface="Arial,Sans-Serif"/>
              <a:buChar char="•"/>
              <a:tabLst>
                <a:tab pos="457200" algn="l"/>
              </a:tabLst>
            </a:pPr>
            <a:r>
              <a:rPr lang="en-GB" sz="2000" dirty="0">
                <a:solidFill>
                  <a:srgbClr val="02165E"/>
                </a:solidFill>
                <a:latin typeface="Bloom Speak OT" panose="00000500000000000000" pitchFamily="50" charset="0"/>
              </a:rPr>
              <a:t>Never drop litter! Make sure any litter you throw away is safe and secure and can’t escape or be blown away.</a:t>
            </a:r>
          </a:p>
          <a:p>
            <a:pPr marL="342900" indent="-342900" fontAlgn="base">
              <a:buFont typeface="Arial,Sans-Serif"/>
              <a:buChar char="•"/>
              <a:tabLst>
                <a:tab pos="457200" algn="l"/>
              </a:tabLst>
            </a:pPr>
            <a:endParaRPr lang="en-GB" sz="2000" dirty="0">
              <a:solidFill>
                <a:srgbClr val="02165E"/>
              </a:solidFill>
              <a:latin typeface="Bloom Speak OT" panose="00000500000000000000" pitchFamily="50" charset="0"/>
            </a:endParaRPr>
          </a:p>
          <a:p>
            <a:pPr marL="342900" indent="-342900" fontAlgn="base">
              <a:buFont typeface="Arial,Sans-Serif"/>
              <a:buChar char="•"/>
              <a:tabLst>
                <a:tab pos="457200" algn="l"/>
              </a:tabLst>
            </a:pPr>
            <a:r>
              <a:rPr lang="en-GB" sz="2000" dirty="0">
                <a:solidFill>
                  <a:srgbClr val="02165E"/>
                </a:solidFill>
                <a:latin typeface="Bloom Speak OT" panose="00000500000000000000" pitchFamily="50" charset="0"/>
              </a:rPr>
              <a:t>Refuse to use at least one item you have discovered that causes a problem in our oceans. Tell your friends and family what you are doing and why. Ask them to join you. Raise awareness of your actions on social media. Feel good about what you are doing and celebrate!</a:t>
            </a:r>
          </a:p>
          <a:p>
            <a:pPr marL="342900" indent="-342900" fontAlgn="base">
              <a:buFont typeface="Arial,Sans-Serif"/>
              <a:buChar char="•"/>
              <a:tabLst>
                <a:tab pos="457200" algn="l"/>
              </a:tabLst>
            </a:pPr>
            <a:endParaRPr lang="en-GB" sz="2000" dirty="0">
              <a:solidFill>
                <a:srgbClr val="02165E"/>
              </a:solidFill>
              <a:latin typeface="Bloom Speak OT" panose="00000500000000000000" pitchFamily="50" charset="0"/>
            </a:endParaRPr>
          </a:p>
          <a:p>
            <a:pPr marL="342900" indent="-342900" fontAlgn="base">
              <a:buFont typeface="Arial,Sans-Serif"/>
              <a:buChar char="•"/>
              <a:tabLst>
                <a:tab pos="457200" algn="l"/>
              </a:tabLst>
            </a:pPr>
            <a:r>
              <a:rPr lang="en-GB" sz="2000" dirty="0">
                <a:solidFill>
                  <a:srgbClr val="02165E"/>
                </a:solidFill>
                <a:latin typeface="Bloom Speak OT" panose="00000500000000000000" pitchFamily="50" charset="0"/>
              </a:rPr>
              <a:t>Pledge your support to an established campaign. Check out the </a:t>
            </a:r>
            <a:r>
              <a:rPr lang="en-GB" sz="2000" dirty="0">
                <a:solidFill>
                  <a:srgbClr val="02165E"/>
                </a:solidFill>
                <a:latin typeface="Bloom Speak OT" panose="00000500000000000000" pitchFamily="50" charset="0"/>
                <a:hlinkClick r:id="rId3">
                  <a:extLst>
                    <a:ext uri="{A12FA001-AC4F-418D-AE19-62706E023703}">
                      <ahyp:hlinkClr xmlns:ahyp="http://schemas.microsoft.com/office/drawing/2018/hyperlinkcolor" val="tx"/>
                    </a:ext>
                  </a:extLst>
                </a:hlinkClick>
              </a:rPr>
              <a:t>City to Sea</a:t>
            </a:r>
            <a:r>
              <a:rPr lang="en-GB" sz="2000" dirty="0">
                <a:solidFill>
                  <a:srgbClr val="02165E"/>
                </a:solidFill>
                <a:latin typeface="Bloom Speak OT" panose="00000500000000000000" pitchFamily="50" charset="0"/>
              </a:rPr>
              <a:t> campaigns or take a look a</a:t>
            </a:r>
            <a:r>
              <a:rPr lang="en-US" sz="2000" dirty="0">
                <a:solidFill>
                  <a:srgbClr val="02165E"/>
                </a:solidFill>
                <a:latin typeface="Bloom Speak OT" panose="00000500000000000000" pitchFamily="50" charset="0"/>
              </a:rPr>
              <a:t>t the Marine Conservation Society   </a:t>
            </a:r>
            <a:r>
              <a:rPr lang="en-US" sz="2000" dirty="0">
                <a:solidFill>
                  <a:srgbClr val="02165E"/>
                </a:solidFill>
                <a:latin typeface="Bloom Speak OT" panose="00000500000000000000" pitchFamily="50" charset="0"/>
                <a:hlinkClick r:id="rId4">
                  <a:extLst>
                    <a:ext uri="{A12FA001-AC4F-418D-AE19-62706E023703}">
                      <ahyp:hlinkClr xmlns:ahyp="http://schemas.microsoft.com/office/drawing/2018/hyperlinkcolor" val="tx"/>
                    </a:ext>
                  </a:extLst>
                </a:hlinkClick>
              </a:rPr>
              <a:t>"Don't Let Go"</a:t>
            </a:r>
            <a:r>
              <a:rPr lang="en-US" sz="2000" dirty="0">
                <a:solidFill>
                  <a:srgbClr val="02165E"/>
                </a:solidFill>
                <a:latin typeface="Bloom Speak OT" panose="00000500000000000000" pitchFamily="50" charset="0"/>
              </a:rPr>
              <a:t>  . Balloon campaign. </a:t>
            </a:r>
          </a:p>
          <a:p>
            <a:pPr marL="342900" indent="-342900" fontAlgn="base">
              <a:buFont typeface="Arial,Sans-Serif"/>
              <a:buChar char="•"/>
              <a:tabLst>
                <a:tab pos="457200" algn="l"/>
              </a:tabLst>
            </a:pPr>
            <a:endParaRPr lang="en-GB" sz="2000" dirty="0">
              <a:solidFill>
                <a:srgbClr val="02165E"/>
              </a:solidFill>
              <a:latin typeface="Bloom Speak OT" panose="00000500000000000000" pitchFamily="50" charset="0"/>
            </a:endParaRPr>
          </a:p>
          <a:p>
            <a:pPr marL="342900" indent="-342900" fontAlgn="base">
              <a:buFont typeface="Arial,Sans-Serif"/>
              <a:buChar char="•"/>
              <a:tabLst>
                <a:tab pos="457200" algn="l"/>
              </a:tabLst>
            </a:pPr>
            <a:r>
              <a:rPr lang="en-US" sz="2000" dirty="0">
                <a:solidFill>
                  <a:srgbClr val="02165E"/>
                </a:solidFill>
                <a:latin typeface="Bloom Speak OT" panose="00000500000000000000" pitchFamily="50" charset="0"/>
              </a:rPr>
              <a:t>Join in with official litter picking events such as Spring/Autumn  Clean Cymru with </a:t>
            </a:r>
            <a:r>
              <a:rPr lang="en-US" sz="2000" dirty="0">
                <a:solidFill>
                  <a:srgbClr val="02165E"/>
                </a:solidFill>
                <a:latin typeface="Bloom Speak OT" panose="00000500000000000000" pitchFamily="50" charset="0"/>
                <a:hlinkClick r:id="rId5">
                  <a:extLst>
                    <a:ext uri="{A12FA001-AC4F-418D-AE19-62706E023703}">
                      <ahyp:hlinkClr xmlns:ahyp="http://schemas.microsoft.com/office/drawing/2018/hyperlinkcolor" val="tx"/>
                    </a:ext>
                  </a:extLst>
                </a:hlinkClick>
              </a:rPr>
              <a:t>Keep </a:t>
            </a:r>
            <a:r>
              <a:rPr lang="en-US" sz="2000" dirty="0" err="1">
                <a:solidFill>
                  <a:srgbClr val="02165E"/>
                </a:solidFill>
                <a:latin typeface="Bloom Speak OT" panose="00000500000000000000" pitchFamily="50" charset="0"/>
                <a:hlinkClick r:id="rId5">
                  <a:extLst>
                    <a:ext uri="{A12FA001-AC4F-418D-AE19-62706E023703}">
                      <ahyp:hlinkClr xmlns:ahyp="http://schemas.microsoft.com/office/drawing/2018/hyperlinkcolor" val="tx"/>
                    </a:ext>
                  </a:extLst>
                </a:hlinkClick>
              </a:rPr>
              <a:t>WalesTidy</a:t>
            </a:r>
            <a:r>
              <a:rPr lang="en-US" sz="2000" dirty="0">
                <a:solidFill>
                  <a:srgbClr val="02165E"/>
                </a:solidFill>
                <a:latin typeface="Bloom Speak OT" panose="00000500000000000000" pitchFamily="50" charset="0"/>
              </a:rPr>
              <a:t> or investigate local litter picking groups and support them! If you can't find a group, create one!</a:t>
            </a:r>
            <a:endParaRPr lang="en-GB" sz="2000" dirty="0">
              <a:solidFill>
                <a:srgbClr val="02165E"/>
              </a:solidFill>
              <a:latin typeface="Bloom Speak OT" panose="00000500000000000000" pitchFamily="50" charset="0"/>
            </a:endParaRPr>
          </a:p>
          <a:p>
            <a:pPr>
              <a:spcAft>
                <a:spcPts val="1200"/>
              </a:spcAft>
            </a:pPr>
            <a:endParaRPr lang="en-GB" sz="2000" dirty="0">
              <a:solidFill>
                <a:srgbClr val="02165E"/>
              </a:solidFill>
              <a:latin typeface="Bloom Speak OT" panose="00000500000000000000" pitchFamily="50" charset="0"/>
              <a:ea typeface="+mn-lt"/>
              <a:cs typeface="+mn-lt"/>
            </a:endParaRPr>
          </a:p>
          <a:p>
            <a:pPr marL="342900" lvl="0" indent="-342900">
              <a:spcBef>
                <a:spcPts val="750"/>
              </a:spcBef>
              <a:spcAft>
                <a:spcPts val="750"/>
              </a:spcAft>
              <a:buFont typeface="Symbol" panose="05050102010706020507" pitchFamily="18" charset="2"/>
              <a:buChar char=""/>
            </a:pPr>
            <a:endParaRPr lang="en-GB" sz="2000" dirty="0">
              <a:solidFill>
                <a:srgbClr val="02165E"/>
              </a:solidFill>
              <a:latin typeface="Bloom Speak OT" panose="00000500000000000000" pitchFamily="50" charset="0"/>
            </a:endParaRPr>
          </a:p>
        </p:txBody>
      </p:sp>
      <p:pic>
        <p:nvPicPr>
          <p:cNvPr id="2" name="Picture 2" descr="Icon&#10;&#10;Description automatically generated">
            <a:extLst>
              <a:ext uri="{FF2B5EF4-FFF2-40B4-BE49-F238E27FC236}">
                <a16:creationId xmlns:a16="http://schemas.microsoft.com/office/drawing/2014/main" id="{E3604A03-38C5-4F39-87CA-92BBB1822C2E}"/>
              </a:ext>
            </a:extLst>
          </p:cNvPr>
          <p:cNvPicPr>
            <a:picLocks noChangeAspect="1"/>
          </p:cNvPicPr>
          <p:nvPr/>
        </p:nvPicPr>
        <p:blipFill>
          <a:blip r:embed="rId6"/>
          <a:stretch>
            <a:fillRect/>
          </a:stretch>
        </p:blipFill>
        <p:spPr>
          <a:xfrm>
            <a:off x="10236302" y="883060"/>
            <a:ext cx="666750" cy="495300"/>
          </a:xfrm>
          <a:prstGeom prst="rect">
            <a:avLst/>
          </a:prstGeom>
        </p:spPr>
      </p:pic>
    </p:spTree>
    <p:extLst>
      <p:ext uri="{BB962C8B-B14F-4D97-AF65-F5344CB8AC3E}">
        <p14:creationId xmlns:p14="http://schemas.microsoft.com/office/powerpoint/2010/main" val="132706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CEEEF8-40DB-4033-955C-979A739962C4}"/>
              </a:ext>
            </a:extLst>
          </p:cNvPr>
          <p:cNvSpPr txBox="1"/>
          <p:nvPr/>
        </p:nvSpPr>
        <p:spPr>
          <a:xfrm>
            <a:off x="728475" y="689551"/>
            <a:ext cx="3840100" cy="523220"/>
          </a:xfrm>
          <a:prstGeom prst="rect">
            <a:avLst/>
          </a:prstGeom>
          <a:noFill/>
        </p:spPr>
        <p:txBody>
          <a:bodyPr wrap="square" lIns="91440" tIns="45720" rIns="91440" bIns="45720" rtlCol="0" anchor="t">
            <a:spAutoFit/>
          </a:bodyPr>
          <a:lstStyle/>
          <a:p>
            <a:r>
              <a:rPr lang="en-GB" sz="2800" dirty="0">
                <a:solidFill>
                  <a:srgbClr val="02165E"/>
                </a:solidFill>
                <a:latin typeface="Bloom Speak OT Heavy"/>
              </a:rPr>
              <a:t>Lesson Objectives</a:t>
            </a:r>
          </a:p>
        </p:txBody>
      </p:sp>
      <p:sp>
        <p:nvSpPr>
          <p:cNvPr id="7" name="TextBox 6">
            <a:extLst>
              <a:ext uri="{FF2B5EF4-FFF2-40B4-BE49-F238E27FC236}">
                <a16:creationId xmlns:a16="http://schemas.microsoft.com/office/drawing/2014/main" id="{98C2AA64-06F6-4B71-AFDF-FDAE2CB02E86}"/>
              </a:ext>
            </a:extLst>
          </p:cNvPr>
          <p:cNvSpPr txBox="1"/>
          <p:nvPr/>
        </p:nvSpPr>
        <p:spPr>
          <a:xfrm>
            <a:off x="1617406" y="1831863"/>
            <a:ext cx="9050593" cy="2167003"/>
          </a:xfrm>
          <a:prstGeom prst="rect">
            <a:avLst/>
          </a:prstGeom>
          <a:noFill/>
        </p:spPr>
        <p:txBody>
          <a:bodyPr wrap="square">
            <a:spAutoFit/>
          </a:bodyPr>
          <a:lstStyle/>
          <a:p>
            <a:pPr marL="342900" indent="-342900">
              <a:lnSpc>
                <a:spcPct val="117000"/>
              </a:lnSpc>
              <a:spcAft>
                <a:spcPts val="800"/>
              </a:spcAft>
              <a:buFont typeface="Symbol" panose="05050102010706020507" pitchFamily="18" charset="2"/>
              <a:buChar char=""/>
            </a:pPr>
            <a:r>
              <a:rPr lang="en-GB" sz="2000" dirty="0">
                <a:solidFill>
                  <a:srgbClr val="02165E"/>
                </a:solidFill>
                <a:latin typeface="Bloom Speak OT"/>
              </a:rPr>
              <a:t>To discover the routes litter can take to enter the ocean</a:t>
            </a:r>
          </a:p>
          <a:p>
            <a:pPr marL="342900" indent="-342900">
              <a:lnSpc>
                <a:spcPct val="117000"/>
              </a:lnSpc>
              <a:spcAft>
                <a:spcPts val="800"/>
              </a:spcAft>
              <a:buFont typeface="Symbol" panose="05050102010706020507" pitchFamily="18" charset="2"/>
              <a:buChar char=""/>
            </a:pPr>
            <a:r>
              <a:rPr lang="en-GB" sz="2000" dirty="0">
                <a:solidFill>
                  <a:srgbClr val="02165E"/>
                </a:solidFill>
                <a:latin typeface="Bloom Speak OT"/>
              </a:rPr>
              <a:t>To explore the common types of litter that end up in the ocean. </a:t>
            </a:r>
          </a:p>
          <a:p>
            <a:pPr marL="342900" indent="-342900">
              <a:lnSpc>
                <a:spcPct val="117000"/>
              </a:lnSpc>
              <a:spcAft>
                <a:spcPts val="800"/>
              </a:spcAft>
              <a:buFont typeface="Symbol" panose="05050102010706020507" pitchFamily="18" charset="2"/>
              <a:buChar char=""/>
            </a:pPr>
            <a:r>
              <a:rPr lang="en-GB" sz="2000" dirty="0">
                <a:solidFill>
                  <a:srgbClr val="02165E"/>
                </a:solidFill>
                <a:latin typeface="Bloom Speak OT"/>
              </a:rPr>
              <a:t>To develop an understanding of the impact litter has on the marine environment.</a:t>
            </a:r>
          </a:p>
          <a:p>
            <a:pPr marL="342900" indent="-342900">
              <a:lnSpc>
                <a:spcPct val="117000"/>
              </a:lnSpc>
              <a:spcAft>
                <a:spcPts val="800"/>
              </a:spcAft>
              <a:buFont typeface="Symbol" panose="05050102010706020507" pitchFamily="18" charset="2"/>
              <a:buChar char=""/>
            </a:pPr>
            <a:r>
              <a:rPr lang="en-GB" sz="2000" dirty="0">
                <a:solidFill>
                  <a:srgbClr val="02165E"/>
                </a:solidFill>
                <a:latin typeface="Bloom Speak OT"/>
              </a:rPr>
              <a:t>To apply knowledge of marine litter sources to everyday life through #BeTheWave actions and the Eco-Schools programme</a:t>
            </a:r>
          </a:p>
        </p:txBody>
      </p:sp>
    </p:spTree>
    <p:extLst>
      <p:ext uri="{BB962C8B-B14F-4D97-AF65-F5344CB8AC3E}">
        <p14:creationId xmlns:p14="http://schemas.microsoft.com/office/powerpoint/2010/main" val="283706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00FF5C-9D8E-49B3-840B-C33227C02EBF}"/>
              </a:ext>
            </a:extLst>
          </p:cNvPr>
          <p:cNvSpPr>
            <a:spLocks noGrp="1"/>
          </p:cNvSpPr>
          <p:nvPr>
            <p:ph type="title"/>
          </p:nvPr>
        </p:nvSpPr>
        <p:spPr>
          <a:xfrm>
            <a:off x="602225" y="119318"/>
            <a:ext cx="10515600" cy="1325563"/>
          </a:xfrm>
        </p:spPr>
        <p:txBody>
          <a:bodyPr/>
          <a:lstStyle/>
          <a:p>
            <a:br>
              <a:rPr lang="en-GB" dirty="0"/>
            </a:br>
            <a:r>
              <a:rPr lang="en-GB" sz="3200" dirty="0">
                <a:solidFill>
                  <a:srgbClr val="02165E"/>
                </a:solidFill>
                <a:latin typeface="Bloom Speak OT Heavy" panose="00000500000000000000" pitchFamily="50" charset="0"/>
                <a:ea typeface="+mn-ea"/>
                <a:cs typeface="+mn-cs"/>
              </a:rPr>
              <a:t>How does litter get into the oceans?</a:t>
            </a:r>
            <a:endParaRPr lang="en-GB" sz="2000" dirty="0">
              <a:solidFill>
                <a:srgbClr val="02165E"/>
              </a:solidFill>
              <a:latin typeface="Bloom Speak OT Heavy" panose="00000500000000000000" pitchFamily="50" charset="0"/>
              <a:ea typeface="+mn-ea"/>
              <a:cs typeface="+mn-cs"/>
            </a:endParaRPr>
          </a:p>
        </p:txBody>
      </p:sp>
      <p:sp>
        <p:nvSpPr>
          <p:cNvPr id="7" name="Content Placeholder 2">
            <a:extLst>
              <a:ext uri="{FF2B5EF4-FFF2-40B4-BE49-F238E27FC236}">
                <a16:creationId xmlns:a16="http://schemas.microsoft.com/office/drawing/2014/main" id="{E1DF53F2-3546-4042-BFD8-3A8EAB1279C8}"/>
              </a:ext>
            </a:extLst>
          </p:cNvPr>
          <p:cNvSpPr txBox="1">
            <a:spLocks/>
          </p:cNvSpPr>
          <p:nvPr/>
        </p:nvSpPr>
        <p:spPr>
          <a:xfrm>
            <a:off x="1457633" y="1967322"/>
            <a:ext cx="7578969" cy="2923356"/>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2165E"/>
                </a:solidFill>
                <a:latin typeface="Cabin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lnSpc>
                <a:spcPct val="117000"/>
              </a:lnSpc>
              <a:spcAft>
                <a:spcPts val="800"/>
              </a:spcAft>
              <a:buFont typeface="+mj-lt"/>
              <a:buAutoNum type="arabicPeriod"/>
            </a:pPr>
            <a:r>
              <a:rPr lang="en-GB" sz="2400">
                <a:latin typeface="Bloom Speak OT"/>
              </a:rPr>
              <a:t>Think of as many ideas as you can and make a class list.</a:t>
            </a:r>
          </a:p>
          <a:p>
            <a:pPr marL="457200" indent="-457200">
              <a:lnSpc>
                <a:spcPct val="117000"/>
              </a:lnSpc>
              <a:spcAft>
                <a:spcPts val="800"/>
              </a:spcAft>
              <a:buFont typeface="+mj-lt"/>
              <a:buAutoNum type="arabicPeriod"/>
            </a:pPr>
            <a:endParaRPr lang="en-GB" sz="2400">
              <a:latin typeface="Bloom Speak OT"/>
            </a:endParaRPr>
          </a:p>
          <a:p>
            <a:pPr marL="457200" indent="-457200">
              <a:lnSpc>
                <a:spcPct val="117000"/>
              </a:lnSpc>
              <a:spcAft>
                <a:spcPts val="800"/>
              </a:spcAft>
              <a:buFont typeface="+mj-lt"/>
              <a:buAutoNum type="arabicPeriod"/>
            </a:pPr>
            <a:r>
              <a:rPr lang="en-GB" sz="2400">
                <a:latin typeface="Bloom Speak OT"/>
              </a:rPr>
              <a:t>Then watch this video -  </a:t>
            </a:r>
            <a:r>
              <a:rPr lang="en-GB" sz="2400">
                <a:latin typeface="Bloom Speak OT"/>
                <a:hlinkClick r:id="rId2">
                  <a:extLst>
                    <a:ext uri="{A12FA001-AC4F-418D-AE19-62706E023703}">
                      <ahyp:hlinkClr xmlns:ahyp="http://schemas.microsoft.com/office/drawing/2018/hyperlinkcolor" val="tx"/>
                    </a:ext>
                  </a:extLst>
                </a:hlinkClick>
              </a:rPr>
              <a:t>TRASH TALK</a:t>
            </a:r>
            <a:endParaRPr lang="en-GB" sz="2400">
              <a:latin typeface="Bloom Speak OT"/>
            </a:endParaRPr>
          </a:p>
          <a:p>
            <a:pPr>
              <a:lnSpc>
                <a:spcPct val="117000"/>
              </a:lnSpc>
              <a:spcAft>
                <a:spcPts val="800"/>
              </a:spcAft>
            </a:pPr>
            <a:endParaRPr lang="en-GB" sz="2400">
              <a:latin typeface="Bloom Speak OT"/>
            </a:endParaRPr>
          </a:p>
          <a:p>
            <a:pPr>
              <a:lnSpc>
                <a:spcPct val="117000"/>
              </a:lnSpc>
              <a:spcAft>
                <a:spcPts val="800"/>
              </a:spcAft>
            </a:pPr>
            <a:r>
              <a:rPr lang="en-GB" sz="2400">
                <a:latin typeface="Bloom Speak OT"/>
              </a:rPr>
              <a:t>3.     Can you add any more to your list?</a:t>
            </a:r>
            <a:endParaRPr lang="en-GB" sz="2400" dirty="0">
              <a:latin typeface="Bloom Speak OT"/>
            </a:endParaRPr>
          </a:p>
        </p:txBody>
      </p:sp>
      <p:pic>
        <p:nvPicPr>
          <p:cNvPr id="8" name="Picture 4" descr="See the source image">
            <a:extLst>
              <a:ext uri="{FF2B5EF4-FFF2-40B4-BE49-F238E27FC236}">
                <a16:creationId xmlns:a16="http://schemas.microsoft.com/office/drawing/2014/main" id="{A25D8B90-8D7F-4575-AE93-25D55B0E0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602" y="1967322"/>
            <a:ext cx="2229853" cy="222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60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535AD261-3E9A-4437-8E7B-FA74023A6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1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2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he Majestic Plastic Bag - A Mockumentary">
            <a:hlinkClick r:id="" action="ppaction://media"/>
            <a:extLst>
              <a:ext uri="{FF2B5EF4-FFF2-40B4-BE49-F238E27FC236}">
                <a16:creationId xmlns:a16="http://schemas.microsoft.com/office/drawing/2014/main" id="{0A78AB61-1A24-46A4-A4B4-3BE7A834947E}"/>
              </a:ext>
            </a:extLst>
          </p:cNvPr>
          <p:cNvPicPr>
            <a:picLocks noRot="1" noChangeAspect="1"/>
          </p:cNvPicPr>
          <p:nvPr>
            <a:videoFile r:link="rId1"/>
          </p:nvPr>
        </p:nvPicPr>
        <p:blipFill>
          <a:blip r:embed="rId3"/>
          <a:stretch>
            <a:fillRect/>
          </a:stretch>
        </p:blipFill>
        <p:spPr>
          <a:xfrm>
            <a:off x="184351" y="132460"/>
            <a:ext cx="11669168" cy="6593080"/>
          </a:xfrm>
          <a:prstGeom prst="rect">
            <a:avLst/>
          </a:prstGeom>
        </p:spPr>
      </p:pic>
    </p:spTree>
    <p:extLst>
      <p:ext uri="{BB962C8B-B14F-4D97-AF65-F5344CB8AC3E}">
        <p14:creationId xmlns:p14="http://schemas.microsoft.com/office/powerpoint/2010/main" val="839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B8818-6CB2-4BB9-9B35-4283C5246EE3}"/>
              </a:ext>
            </a:extLst>
          </p:cNvPr>
          <p:cNvSpPr>
            <a:spLocks noGrp="1"/>
          </p:cNvSpPr>
          <p:nvPr>
            <p:ph type="title"/>
          </p:nvPr>
        </p:nvSpPr>
        <p:spPr>
          <a:xfrm>
            <a:off x="725904" y="551939"/>
            <a:ext cx="10515600" cy="578772"/>
          </a:xfrm>
        </p:spPr>
        <p:txBody>
          <a:bodyPr/>
          <a:lstStyle/>
          <a:p>
            <a:br>
              <a:rPr lang="en-GB" dirty="0"/>
            </a:br>
            <a:r>
              <a:rPr lang="en-GB" sz="2800" dirty="0">
                <a:solidFill>
                  <a:srgbClr val="02165E"/>
                </a:solidFill>
                <a:latin typeface="Bloom Speak OT Heavy" panose="00000500000000000000" pitchFamily="50" charset="0"/>
                <a:ea typeface="+mn-ea"/>
                <a:cs typeface="+mn-cs"/>
              </a:rPr>
              <a:t>Source to Sea – Local and Global </a:t>
            </a:r>
            <a:endParaRPr lang="en-GB" sz="2000" dirty="0">
              <a:solidFill>
                <a:srgbClr val="02165E"/>
              </a:solidFill>
              <a:latin typeface="Bloom Speak OT Heavy" panose="00000500000000000000" pitchFamily="50" charset="0"/>
              <a:ea typeface="+mn-ea"/>
              <a:cs typeface="+mn-cs"/>
            </a:endParaRPr>
          </a:p>
        </p:txBody>
      </p:sp>
      <p:sp>
        <p:nvSpPr>
          <p:cNvPr id="7" name="Content Placeholder 2">
            <a:extLst>
              <a:ext uri="{FF2B5EF4-FFF2-40B4-BE49-F238E27FC236}">
                <a16:creationId xmlns:a16="http://schemas.microsoft.com/office/drawing/2014/main" id="{D60FD968-944C-462E-B20A-55B1E5701321}"/>
              </a:ext>
            </a:extLst>
          </p:cNvPr>
          <p:cNvSpPr txBox="1">
            <a:spLocks/>
          </p:cNvSpPr>
          <p:nvPr/>
        </p:nvSpPr>
        <p:spPr>
          <a:xfrm>
            <a:off x="1043901" y="3429000"/>
            <a:ext cx="5145505" cy="69071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2165E"/>
                </a:solidFill>
                <a:latin typeface="Cabin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hlinkClick r:id="rId2"/>
              </a:rPr>
              <a:t>Flooding after Storm Dennis: Trail of river litter left behind - BBC News</a:t>
            </a:r>
            <a:endParaRPr lang="en-GB" dirty="0"/>
          </a:p>
        </p:txBody>
      </p:sp>
      <p:sp>
        <p:nvSpPr>
          <p:cNvPr id="8" name="Content Placeholder 2">
            <a:extLst>
              <a:ext uri="{FF2B5EF4-FFF2-40B4-BE49-F238E27FC236}">
                <a16:creationId xmlns:a16="http://schemas.microsoft.com/office/drawing/2014/main" id="{C395FE85-7948-4DA5-80FC-8480DE8798DE}"/>
              </a:ext>
            </a:extLst>
          </p:cNvPr>
          <p:cNvSpPr txBox="1">
            <a:spLocks/>
          </p:cNvSpPr>
          <p:nvPr/>
        </p:nvSpPr>
        <p:spPr>
          <a:xfrm>
            <a:off x="1650657" y="1727358"/>
            <a:ext cx="3461341" cy="1389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02165E"/>
                </a:solidFill>
                <a:latin typeface="Bloom Speak OT"/>
              </a:rPr>
              <a:t>Watch the following videos and consider how they make you feel?</a:t>
            </a:r>
          </a:p>
          <a:p>
            <a:endParaRPr lang="en-GB" dirty="0"/>
          </a:p>
        </p:txBody>
      </p:sp>
      <p:pic>
        <p:nvPicPr>
          <p:cNvPr id="9" name="Picture 2" descr="See the source image">
            <a:extLst>
              <a:ext uri="{FF2B5EF4-FFF2-40B4-BE49-F238E27FC236}">
                <a16:creationId xmlns:a16="http://schemas.microsoft.com/office/drawing/2014/main" id="{66DD4FDA-B68B-49D1-B14B-0124F64F4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409" y="1727358"/>
            <a:ext cx="3974690" cy="236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4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B8818-6CB2-4BB9-9B35-4283C5246EE3}"/>
              </a:ext>
            </a:extLst>
          </p:cNvPr>
          <p:cNvSpPr>
            <a:spLocks noGrp="1"/>
          </p:cNvSpPr>
          <p:nvPr>
            <p:ph type="title"/>
          </p:nvPr>
        </p:nvSpPr>
        <p:spPr>
          <a:xfrm>
            <a:off x="332613" y="158649"/>
            <a:ext cx="10515600" cy="578772"/>
          </a:xfrm>
        </p:spPr>
        <p:txBody>
          <a:bodyPr/>
          <a:lstStyle/>
          <a:p>
            <a:br>
              <a:rPr lang="en-GB" dirty="0"/>
            </a:br>
            <a:r>
              <a:rPr lang="en-GB" sz="2800" dirty="0">
                <a:solidFill>
                  <a:srgbClr val="02165E"/>
                </a:solidFill>
                <a:latin typeface="Bloom Speak OT Heavy" panose="00000500000000000000" pitchFamily="50" charset="0"/>
                <a:ea typeface="+mn-ea"/>
                <a:cs typeface="+mn-cs"/>
              </a:rPr>
              <a:t>Source to Sea – Local and Global </a:t>
            </a:r>
            <a:endParaRPr lang="en-GB" sz="2000" dirty="0">
              <a:solidFill>
                <a:srgbClr val="02165E"/>
              </a:solidFill>
              <a:latin typeface="Bloom Speak OT Heavy" panose="00000500000000000000" pitchFamily="50" charset="0"/>
              <a:ea typeface="+mn-ea"/>
              <a:cs typeface="+mn-cs"/>
            </a:endParaRPr>
          </a:p>
        </p:txBody>
      </p:sp>
      <p:pic>
        <p:nvPicPr>
          <p:cNvPr id="6" name="Online Media 3" title="The World's DIRTIEST River">
            <a:hlinkClick r:id="" action="ppaction://media"/>
            <a:extLst>
              <a:ext uri="{FF2B5EF4-FFF2-40B4-BE49-F238E27FC236}">
                <a16:creationId xmlns:a16="http://schemas.microsoft.com/office/drawing/2014/main" id="{523B8A28-D6A0-4118-977B-FD6B86D517AC}"/>
              </a:ext>
            </a:extLst>
          </p:cNvPr>
          <p:cNvPicPr>
            <a:picLocks noRot="1" noChangeAspect="1"/>
          </p:cNvPicPr>
          <p:nvPr>
            <a:videoFile r:link="rId1"/>
          </p:nvPr>
        </p:nvPicPr>
        <p:blipFill>
          <a:blip r:embed="rId3"/>
          <a:stretch>
            <a:fillRect/>
          </a:stretch>
        </p:blipFill>
        <p:spPr>
          <a:xfrm>
            <a:off x="1759974" y="825911"/>
            <a:ext cx="8485239" cy="4794485"/>
          </a:xfrm>
          <a:prstGeom prst="rect">
            <a:avLst/>
          </a:prstGeom>
        </p:spPr>
      </p:pic>
    </p:spTree>
    <p:extLst>
      <p:ext uri="{BB962C8B-B14F-4D97-AF65-F5344CB8AC3E}">
        <p14:creationId xmlns:p14="http://schemas.microsoft.com/office/powerpoint/2010/main" val="235779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EBAB73F-DE0B-48E8-B9FC-77B795DB8540}"/>
              </a:ext>
            </a:extLst>
          </p:cNvPr>
          <p:cNvSpPr txBox="1">
            <a:spLocks/>
          </p:cNvSpPr>
          <p:nvPr/>
        </p:nvSpPr>
        <p:spPr>
          <a:xfrm>
            <a:off x="838200" y="1101842"/>
            <a:ext cx="10515600" cy="28105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2165E"/>
                </a:solidFill>
                <a:latin typeface="Cabin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lnSpc>
                <a:spcPct val="107000"/>
              </a:lnSpc>
              <a:spcAft>
                <a:spcPts val="800"/>
              </a:spcAft>
            </a:pPr>
            <a:r>
              <a:rPr lang="en-GB" sz="3200">
                <a:latin typeface="Bloom Speak OT"/>
              </a:rPr>
              <a:t>The Canal and River Trust have estimated nearly 60% of the litter found in canals are plastic, such as bags, bottles, disposable cups, and food wrappers.</a:t>
            </a:r>
          </a:p>
          <a:p>
            <a:pPr algn="ctr"/>
            <a:endParaRPr lang="en-GB" sz="5400" dirty="0"/>
          </a:p>
        </p:txBody>
      </p:sp>
      <p:sp>
        <p:nvSpPr>
          <p:cNvPr id="8" name="TextBox 7">
            <a:extLst>
              <a:ext uri="{FF2B5EF4-FFF2-40B4-BE49-F238E27FC236}">
                <a16:creationId xmlns:a16="http://schemas.microsoft.com/office/drawing/2014/main" id="{B841419E-AD2F-4578-BAF6-D555D578877B}"/>
              </a:ext>
            </a:extLst>
          </p:cNvPr>
          <p:cNvSpPr txBox="1"/>
          <p:nvPr/>
        </p:nvSpPr>
        <p:spPr>
          <a:xfrm>
            <a:off x="550607" y="3429000"/>
            <a:ext cx="11523406" cy="1569660"/>
          </a:xfrm>
          <a:prstGeom prst="rect">
            <a:avLst/>
          </a:prstGeom>
          <a:noFill/>
        </p:spPr>
        <p:txBody>
          <a:bodyPr wrap="square" rtlCol="0">
            <a:spAutoFit/>
          </a:bodyPr>
          <a:lstStyle/>
          <a:p>
            <a:pPr algn="ctr"/>
            <a:r>
              <a:rPr lang="en-GB" sz="3200" dirty="0">
                <a:solidFill>
                  <a:srgbClr val="02165E"/>
                </a:solidFill>
                <a:latin typeface="Bloom Speak OT"/>
              </a:rPr>
              <a:t>How can we reduce these items from the environment?</a:t>
            </a:r>
          </a:p>
          <a:p>
            <a:pPr algn="ctr"/>
            <a:r>
              <a:rPr lang="en-GB" sz="3200" dirty="0">
                <a:solidFill>
                  <a:srgbClr val="02165E"/>
                </a:solidFill>
                <a:latin typeface="Bloom Speak OT"/>
              </a:rPr>
              <a:t>Create an action or a rule for your school to follow</a:t>
            </a:r>
          </a:p>
          <a:p>
            <a:pPr algn="ctr"/>
            <a:r>
              <a:rPr lang="en-GB" sz="3200" dirty="0">
                <a:solidFill>
                  <a:srgbClr val="02165E"/>
                </a:solidFill>
                <a:latin typeface="Bloom Speak OT"/>
              </a:rPr>
              <a:t>Share these with the school and the Eco-Committee</a:t>
            </a:r>
          </a:p>
        </p:txBody>
      </p:sp>
    </p:spTree>
    <p:extLst>
      <p:ext uri="{BB962C8B-B14F-4D97-AF65-F5344CB8AC3E}">
        <p14:creationId xmlns:p14="http://schemas.microsoft.com/office/powerpoint/2010/main" val="119555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A393D4-EB4F-0B4A-98D3-75572894B615}"/>
              </a:ext>
            </a:extLst>
          </p:cNvPr>
          <p:cNvSpPr txBox="1">
            <a:spLocks/>
          </p:cNvSpPr>
          <p:nvPr/>
        </p:nvSpPr>
        <p:spPr>
          <a:xfrm>
            <a:off x="1524000" y="1122363"/>
            <a:ext cx="9144000" cy="2387600"/>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7200" dirty="0">
                <a:solidFill>
                  <a:schemeClr val="bg1"/>
                </a:solidFill>
                <a:latin typeface="Bloom Speak OT Heavy"/>
              </a:rPr>
              <a:t>#BeTheWave</a:t>
            </a:r>
            <a:endParaRPr lang="en-US" dirty="0"/>
          </a:p>
        </p:txBody>
      </p:sp>
      <p:pic>
        <p:nvPicPr>
          <p:cNvPr id="3" name="Picture 2">
            <a:extLst>
              <a:ext uri="{FF2B5EF4-FFF2-40B4-BE49-F238E27FC236}">
                <a16:creationId xmlns:a16="http://schemas.microsoft.com/office/drawing/2014/main" id="{6DA9C3D2-4802-4714-A107-155C7C53940E}"/>
              </a:ext>
            </a:extLst>
          </p:cNvPr>
          <p:cNvPicPr>
            <a:picLocks noChangeAspect="1"/>
          </p:cNvPicPr>
          <p:nvPr/>
        </p:nvPicPr>
        <p:blipFill rotWithShape="1">
          <a:blip r:embed="rId2"/>
          <a:srcRect l="40234" t="53118" r="11119" b="32967"/>
          <a:stretch/>
        </p:blipFill>
        <p:spPr>
          <a:xfrm>
            <a:off x="4396154" y="4888523"/>
            <a:ext cx="7795846" cy="1969477"/>
          </a:xfrm>
          <a:prstGeom prst="rect">
            <a:avLst/>
          </a:prstGeom>
        </p:spPr>
      </p:pic>
    </p:spTree>
    <p:extLst>
      <p:ext uri="{BB962C8B-B14F-4D97-AF65-F5344CB8AC3E}">
        <p14:creationId xmlns:p14="http://schemas.microsoft.com/office/powerpoint/2010/main" val="1909315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e The Wave Palet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W_presentation" id="{DB041E52-2A9D-A344-8952-F84C19370EA0}" vid="{038BD497-31CF-F743-800D-D22222BCE9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3" ma:contentTypeDescription="Create a new document." ma:contentTypeScope="" ma:versionID="939375f7537d2e83efa9c9e2bec32fae">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9369851065caed49536b4f928f65724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DADB58-38A8-4DF8-9D49-8C95836D2A40}">
  <ds:schemaRefs>
    <ds:schemaRef ds:uri="http://schemas.microsoft.com/sharepoint/v3/contenttype/forms"/>
  </ds:schemaRefs>
</ds:datastoreItem>
</file>

<file path=customXml/itemProps2.xml><?xml version="1.0" encoding="utf-8"?>
<ds:datastoreItem xmlns:ds="http://schemas.openxmlformats.org/officeDocument/2006/customXml" ds:itemID="{E37F8424-2109-4567-8E67-69A20C706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7E6AC-B89B-4721-A3E5-AA21E5272F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TotalTime>
  <Words>542</Words>
  <Application>Microsoft Office PowerPoint</Application>
  <PresentationFormat>Widescreen</PresentationFormat>
  <Paragraphs>45</Paragraphs>
  <Slides>11</Slides>
  <Notes>3</Notes>
  <HiddenSlides>0</HiddenSlides>
  <MMClips>2</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 How does litter get into the oceans?</vt:lpstr>
      <vt:lpstr>PowerPoint Presentation</vt:lpstr>
      <vt:lpstr>PowerPoint Presentation</vt:lpstr>
      <vt:lpstr> Source to Sea – Local and Global </vt:lpstr>
      <vt:lpstr> Source to Sea – Local and Global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Litter  Source to Sea</dc:title>
  <dc:creator>Fran Watkin</dc:creator>
  <cp:lastModifiedBy>Alex Prescot</cp:lastModifiedBy>
  <cp:revision>23</cp:revision>
  <dcterms:created xsi:type="dcterms:W3CDTF">2021-08-18T09:33:41Z</dcterms:created>
  <dcterms:modified xsi:type="dcterms:W3CDTF">2022-03-16T08:40:03Z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ies>
</file>