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Lst>
  <p:notesMasterIdLst>
    <p:notesMasterId r:id="rId29"/>
  </p:notesMasterIdLst>
  <p:sldIdLst>
    <p:sldId id="394" r:id="rId6"/>
    <p:sldId id="257" r:id="rId7"/>
    <p:sldId id="397" r:id="rId8"/>
    <p:sldId id="400" r:id="rId9"/>
    <p:sldId id="401" r:id="rId10"/>
    <p:sldId id="278" r:id="rId11"/>
    <p:sldId id="261" r:id="rId12"/>
    <p:sldId id="398" r:id="rId13"/>
    <p:sldId id="415" r:id="rId14"/>
    <p:sldId id="263" r:id="rId15"/>
    <p:sldId id="279" r:id="rId16"/>
    <p:sldId id="402" r:id="rId17"/>
    <p:sldId id="405" r:id="rId18"/>
    <p:sldId id="403" r:id="rId19"/>
    <p:sldId id="404" r:id="rId20"/>
    <p:sldId id="406" r:id="rId21"/>
    <p:sldId id="268" r:id="rId22"/>
    <p:sldId id="407" r:id="rId23"/>
    <p:sldId id="408" r:id="rId24"/>
    <p:sldId id="409" r:id="rId25"/>
    <p:sldId id="410" r:id="rId26"/>
    <p:sldId id="414" r:id="rId27"/>
    <p:sldId id="39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165E"/>
    <a:srgbClr val="00AA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5F72A9-272D-4A39-A80E-1A874155D93F}" v="1" dt="2021-11-16T12:44:43.760"/>
    <p1510:client id="{32F165AA-CC82-3EC7-3EAF-2C545ACFF780}" v="3" dt="2022-02-09T14:30:47.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Prescot" userId="S::alex.prescot@keepwalestidy.cymru::e6b975fd-046a-421f-9425-f8a7e787a584" providerId="AD" clId="Web-{4B24CFEB-ED68-D51D-9DD3-E779EE5E62A4}"/>
    <pc:docChg chg="modSld">
      <pc:chgData name="Alex Prescot" userId="S::alex.prescot@keepwalestidy.cymru::e6b975fd-046a-421f-9425-f8a7e787a584" providerId="AD" clId="Web-{4B24CFEB-ED68-D51D-9DD3-E779EE5E62A4}" dt="2021-11-01T16:14:28.616" v="3" actId="1076"/>
      <pc:docMkLst>
        <pc:docMk/>
      </pc:docMkLst>
      <pc:sldChg chg="modSp">
        <pc:chgData name="Alex Prescot" userId="S::alex.prescot@keepwalestidy.cymru::e6b975fd-046a-421f-9425-f8a7e787a584" providerId="AD" clId="Web-{4B24CFEB-ED68-D51D-9DD3-E779EE5E62A4}" dt="2021-11-01T16:13:20.614" v="0" actId="1076"/>
        <pc:sldMkLst>
          <pc:docMk/>
          <pc:sldMk cId="2215938679" sldId="268"/>
        </pc:sldMkLst>
        <pc:spChg chg="mod">
          <ac:chgData name="Alex Prescot" userId="S::alex.prescot@keepwalestidy.cymru::e6b975fd-046a-421f-9425-f8a7e787a584" providerId="AD" clId="Web-{4B24CFEB-ED68-D51D-9DD3-E779EE5E62A4}" dt="2021-11-01T16:13:20.614" v="0" actId="1076"/>
          <ac:spMkLst>
            <pc:docMk/>
            <pc:sldMk cId="2215938679" sldId="268"/>
            <ac:spMk id="6" creationId="{B343B5E1-079B-42B1-982D-83FC477E5C1A}"/>
          </ac:spMkLst>
        </pc:spChg>
      </pc:sldChg>
      <pc:sldChg chg="modSp">
        <pc:chgData name="Alex Prescot" userId="S::alex.prescot@keepwalestidy.cymru::e6b975fd-046a-421f-9425-f8a7e787a584" providerId="AD" clId="Web-{4B24CFEB-ED68-D51D-9DD3-E779EE5E62A4}" dt="2021-11-01T16:14:28.616" v="3" actId="1076"/>
        <pc:sldMkLst>
          <pc:docMk/>
          <pc:sldMk cId="1268341341" sldId="398"/>
        </pc:sldMkLst>
        <pc:picChg chg="mod">
          <ac:chgData name="Alex Prescot" userId="S::alex.prescot@keepwalestidy.cymru::e6b975fd-046a-421f-9425-f8a7e787a584" providerId="AD" clId="Web-{4B24CFEB-ED68-D51D-9DD3-E779EE5E62A4}" dt="2021-11-01T16:14:28.616" v="3" actId="1076"/>
          <ac:picMkLst>
            <pc:docMk/>
            <pc:sldMk cId="1268341341" sldId="398"/>
            <ac:picMk id="5" creationId="{EBB2CE3A-47FF-4CAB-B244-12C4068A10AF}"/>
          </ac:picMkLst>
        </pc:picChg>
      </pc:sldChg>
    </pc:docChg>
  </pc:docChgLst>
  <pc:docChgLst>
    <pc:chgData name="Fran Watkin" userId="S::fran.watkin@keepwalestidy.cymru::f061cd96-83b7-4f07-a51d-e602ec857268" providerId="AD" clId="Web-{32F165AA-CC82-3EC7-3EAF-2C545ACFF780}"/>
    <pc:docChg chg="delSld">
      <pc:chgData name="Fran Watkin" userId="S::fran.watkin@keepwalestidy.cymru::f061cd96-83b7-4f07-a51d-e602ec857268" providerId="AD" clId="Web-{32F165AA-CC82-3EC7-3EAF-2C545ACFF780}" dt="2022-02-09T14:30:47.118" v="2"/>
      <pc:docMkLst>
        <pc:docMk/>
      </pc:docMkLst>
      <pc:sldChg chg="del">
        <pc:chgData name="Fran Watkin" userId="S::fran.watkin@keepwalestidy.cymru::f061cd96-83b7-4f07-a51d-e602ec857268" providerId="AD" clId="Web-{32F165AA-CC82-3EC7-3EAF-2C545ACFF780}" dt="2022-02-09T14:30:44.243" v="0"/>
        <pc:sldMkLst>
          <pc:docMk/>
          <pc:sldMk cId="1148071276" sldId="411"/>
        </pc:sldMkLst>
      </pc:sldChg>
      <pc:sldChg chg="del">
        <pc:chgData name="Fran Watkin" userId="S::fran.watkin@keepwalestidy.cymru::f061cd96-83b7-4f07-a51d-e602ec857268" providerId="AD" clId="Web-{32F165AA-CC82-3EC7-3EAF-2C545ACFF780}" dt="2022-02-09T14:30:45.961" v="1"/>
        <pc:sldMkLst>
          <pc:docMk/>
          <pc:sldMk cId="1657734764" sldId="412"/>
        </pc:sldMkLst>
      </pc:sldChg>
      <pc:sldChg chg="del">
        <pc:chgData name="Fran Watkin" userId="S::fran.watkin@keepwalestidy.cymru::f061cd96-83b7-4f07-a51d-e602ec857268" providerId="AD" clId="Web-{32F165AA-CC82-3EC7-3EAF-2C545ACFF780}" dt="2022-02-09T14:30:47.118" v="2"/>
        <pc:sldMkLst>
          <pc:docMk/>
          <pc:sldMk cId="1921262205" sldId="413"/>
        </pc:sldMkLst>
      </pc:sldChg>
    </pc:docChg>
  </pc:docChgLst>
  <pc:docChgLst>
    <pc:chgData name="Alex Prescot" userId="e6b975fd-046a-421f-9425-f8a7e787a584" providerId="ADAL" clId="{275F72A9-272D-4A39-A80E-1A874155D93F}"/>
    <pc:docChg chg="undo custSel modSld">
      <pc:chgData name="Alex Prescot" userId="e6b975fd-046a-421f-9425-f8a7e787a584" providerId="ADAL" clId="{275F72A9-272D-4A39-A80E-1A874155D93F}" dt="2021-11-16T12:44:43.760" v="5" actId="164"/>
      <pc:docMkLst>
        <pc:docMk/>
      </pc:docMkLst>
      <pc:sldChg chg="addSp delSp modSp mod">
        <pc:chgData name="Alex Prescot" userId="e6b975fd-046a-421f-9425-f8a7e787a584" providerId="ADAL" clId="{275F72A9-272D-4A39-A80E-1A874155D93F}" dt="2021-11-16T12:44:43.760" v="5" actId="164"/>
        <pc:sldMkLst>
          <pc:docMk/>
          <pc:sldMk cId="438567424" sldId="394"/>
        </pc:sldMkLst>
        <pc:grpChg chg="add mod">
          <ac:chgData name="Alex Prescot" userId="e6b975fd-046a-421f-9425-f8a7e787a584" providerId="ADAL" clId="{275F72A9-272D-4A39-A80E-1A874155D93F}" dt="2021-11-16T12:44:43.760" v="5" actId="164"/>
          <ac:grpSpMkLst>
            <pc:docMk/>
            <pc:sldMk cId="438567424" sldId="394"/>
            <ac:grpSpMk id="3" creationId="{486B1C73-0BD0-4118-93A7-A63240E0CFB4}"/>
          </ac:grpSpMkLst>
        </pc:grpChg>
        <pc:picChg chg="add del mod">
          <ac:chgData name="Alex Prescot" userId="e6b975fd-046a-421f-9425-f8a7e787a584" providerId="ADAL" clId="{275F72A9-272D-4A39-A80E-1A874155D93F}" dt="2021-11-16T12:44:43.760" v="5" actId="164"/>
          <ac:picMkLst>
            <pc:docMk/>
            <pc:sldMk cId="438567424" sldId="394"/>
            <ac:picMk id="4" creationId="{FC407DA2-9027-4844-8532-CAF144E5F484}"/>
          </ac:picMkLst>
        </pc:picChg>
        <pc:picChg chg="mod">
          <ac:chgData name="Alex Prescot" userId="e6b975fd-046a-421f-9425-f8a7e787a584" providerId="ADAL" clId="{275F72A9-272D-4A39-A80E-1A874155D93F}" dt="2021-11-16T12:44:43.760" v="5" actId="164"/>
          <ac:picMkLst>
            <pc:docMk/>
            <pc:sldMk cId="438567424" sldId="394"/>
            <ac:picMk id="5" creationId="{1668B8E6-983C-4169-828C-FCAAC386952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E17C3-9ED0-4305-B3C1-573D2A9A0CE1}" type="datetimeFigureOut">
              <a:rPr lang="en-GB" smtClean="0"/>
              <a:t>09/02/2022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D12A0-72C6-4230-9167-9B54F0075EEF}" type="slidenum">
              <a:rPr lang="en-GB" smtClean="0"/>
              <a:t>‹#›</a:t>
            </a:fld>
            <a:endParaRPr lang="en-GB"/>
          </a:p>
        </p:txBody>
      </p:sp>
    </p:spTree>
    <p:extLst>
      <p:ext uri="{BB962C8B-B14F-4D97-AF65-F5344CB8AC3E}">
        <p14:creationId xmlns:p14="http://schemas.microsoft.com/office/powerpoint/2010/main" val="3528092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2165E"/>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4DE114-E2D4-5340-9E09-3B2C7316EBE5}"/>
              </a:ext>
            </a:extLst>
          </p:cNvPr>
          <p:cNvSpPr/>
          <p:nvPr userDrawn="1"/>
        </p:nvSpPr>
        <p:spPr>
          <a:xfrm>
            <a:off x="5440101" y="5359078"/>
            <a:ext cx="6740130" cy="1226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Graphical user interface&#10;&#10;Description automatically generated with medium confidence">
            <a:extLst>
              <a:ext uri="{FF2B5EF4-FFF2-40B4-BE49-F238E27FC236}">
                <a16:creationId xmlns:a16="http://schemas.microsoft.com/office/drawing/2014/main" id="{E2E416CA-09B1-9F4F-A7E1-B512F75A1E79}"/>
              </a:ext>
            </a:extLst>
          </p:cNvPr>
          <p:cNvPicPr>
            <a:picLocks noChangeAspect="1"/>
          </p:cNvPicPr>
          <p:nvPr userDrawn="1"/>
        </p:nvPicPr>
        <p:blipFill rotWithShape="1">
          <a:blip r:embed="rId2"/>
          <a:srcRect l="67394" t="78143" b="3967"/>
          <a:stretch/>
        </p:blipFill>
        <p:spPr>
          <a:xfrm>
            <a:off x="7477246" y="5359078"/>
            <a:ext cx="3971465" cy="1226917"/>
          </a:xfrm>
          <a:prstGeom prst="rect">
            <a:avLst/>
          </a:prstGeom>
        </p:spPr>
      </p:pic>
      <p:pic>
        <p:nvPicPr>
          <p:cNvPr id="5" name="Picture 4">
            <a:extLst>
              <a:ext uri="{FF2B5EF4-FFF2-40B4-BE49-F238E27FC236}">
                <a16:creationId xmlns:a16="http://schemas.microsoft.com/office/drawing/2014/main" id="{FE0D601C-2C90-7D42-90BB-193705D79D3C}"/>
              </a:ext>
            </a:extLst>
          </p:cNvPr>
          <p:cNvPicPr>
            <a:picLocks noChangeAspect="1"/>
          </p:cNvPicPr>
          <p:nvPr userDrawn="1"/>
        </p:nvPicPr>
        <p:blipFill>
          <a:blip r:embed="rId3"/>
          <a:stretch>
            <a:fillRect/>
          </a:stretch>
        </p:blipFill>
        <p:spPr>
          <a:xfrm>
            <a:off x="11315132" y="5449824"/>
            <a:ext cx="745804" cy="1051228"/>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CD78DB76-49B5-7346-A38C-8F0DF4150780}"/>
              </a:ext>
            </a:extLst>
          </p:cNvPr>
          <p:cNvPicPr>
            <a:picLocks noChangeAspect="1"/>
          </p:cNvPicPr>
          <p:nvPr userDrawn="1"/>
        </p:nvPicPr>
        <p:blipFill>
          <a:blip r:embed="rId4"/>
          <a:stretch>
            <a:fillRect/>
          </a:stretch>
        </p:blipFill>
        <p:spPr>
          <a:xfrm>
            <a:off x="5541578" y="5449824"/>
            <a:ext cx="2072109" cy="854926"/>
          </a:xfrm>
          <a:prstGeom prst="rect">
            <a:avLst/>
          </a:prstGeom>
        </p:spPr>
      </p:pic>
    </p:spTree>
    <p:extLst>
      <p:ext uri="{BB962C8B-B14F-4D97-AF65-F5344CB8AC3E}">
        <p14:creationId xmlns:p14="http://schemas.microsoft.com/office/powerpoint/2010/main" val="250894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0AAC7"/>
        </a:solidFill>
        <a:effectLst/>
      </p:bgPr>
    </p:bg>
    <p:spTree>
      <p:nvGrpSpPr>
        <p:cNvPr id="1" name=""/>
        <p:cNvGrpSpPr/>
        <p:nvPr/>
      </p:nvGrpSpPr>
      <p:grpSpPr>
        <a:xfrm>
          <a:off x="0" y="0"/>
          <a:ext cx="0" cy="0"/>
          <a:chOff x="0" y="0"/>
          <a:chExt cx="0" cy="0"/>
        </a:xfrm>
      </p:grpSpPr>
      <p:pic>
        <p:nvPicPr>
          <p:cNvPr id="9" name="Picture 8" descr="Shape&#10;&#10;Description automatically generated with low confidence">
            <a:extLst>
              <a:ext uri="{FF2B5EF4-FFF2-40B4-BE49-F238E27FC236}">
                <a16:creationId xmlns:a16="http://schemas.microsoft.com/office/drawing/2014/main" id="{08AA74A0-975D-8647-8F30-9AC6DF9694F7}"/>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1378839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D7D55-0D80-4BC6-92BA-D38F49ED5F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E32C43-A3CD-4B99-9A48-17D9CFE188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3B89BB-85F8-4BA0-87F5-E349482ACC73}"/>
              </a:ext>
            </a:extLst>
          </p:cNvPr>
          <p:cNvSpPr>
            <a:spLocks noGrp="1"/>
          </p:cNvSpPr>
          <p:nvPr>
            <p:ph type="dt" sz="half" idx="10"/>
          </p:nvPr>
        </p:nvSpPr>
        <p:spPr/>
        <p:txBody>
          <a:bodyPr/>
          <a:lstStyle/>
          <a:p>
            <a:fld id="{9F12A4AB-7953-4A9D-AE5D-E9B97C401654}" type="datetimeFigureOut">
              <a:rPr lang="en-GB" smtClean="0"/>
              <a:t>09/02/2022</a:t>
            </a:fld>
            <a:endParaRPr lang="en-GB"/>
          </a:p>
        </p:txBody>
      </p:sp>
      <p:sp>
        <p:nvSpPr>
          <p:cNvPr id="5" name="Footer Placeholder 4">
            <a:extLst>
              <a:ext uri="{FF2B5EF4-FFF2-40B4-BE49-F238E27FC236}">
                <a16:creationId xmlns:a16="http://schemas.microsoft.com/office/drawing/2014/main" id="{0B084F67-62D9-4CFF-8407-9BEBC7FCA9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35F188-7F78-4B0B-B1F5-97785D4D08A5}"/>
              </a:ext>
            </a:extLst>
          </p:cNvPr>
          <p:cNvSpPr>
            <a:spLocks noGrp="1"/>
          </p:cNvSpPr>
          <p:nvPr>
            <p:ph type="sldNum" sz="quarter" idx="12"/>
          </p:nvPr>
        </p:nvSpPr>
        <p:spPr/>
        <p:txBody>
          <a:bodyPr/>
          <a:lstStyle/>
          <a:p>
            <a:fld id="{D13DDAD2-BD68-4E30-AA35-391CC16CE1F3}" type="slidenum">
              <a:rPr lang="en-GB" smtClean="0"/>
              <a:t>‹#›</a:t>
            </a:fld>
            <a:endParaRPr lang="en-GB"/>
          </a:p>
        </p:txBody>
      </p:sp>
    </p:spTree>
    <p:extLst>
      <p:ext uri="{BB962C8B-B14F-4D97-AF65-F5344CB8AC3E}">
        <p14:creationId xmlns:p14="http://schemas.microsoft.com/office/powerpoint/2010/main" val="2521747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D7D55-0D80-4BC6-92BA-D38F49ED5F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E32C43-A3CD-4B99-9A48-17D9CFE188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3B89BB-85F8-4BA0-87F5-E349482ACC73}"/>
              </a:ext>
            </a:extLst>
          </p:cNvPr>
          <p:cNvSpPr>
            <a:spLocks noGrp="1"/>
          </p:cNvSpPr>
          <p:nvPr>
            <p:ph type="dt" sz="half" idx="10"/>
          </p:nvPr>
        </p:nvSpPr>
        <p:spPr/>
        <p:txBody>
          <a:bodyPr/>
          <a:lstStyle/>
          <a:p>
            <a:fld id="{9F12A4AB-7953-4A9D-AE5D-E9B97C401654}" type="datetimeFigureOut">
              <a:rPr lang="en-GB" smtClean="0"/>
              <a:t>09/02/2022</a:t>
            </a:fld>
            <a:endParaRPr lang="en-GB"/>
          </a:p>
        </p:txBody>
      </p:sp>
      <p:sp>
        <p:nvSpPr>
          <p:cNvPr id="5" name="Footer Placeholder 4">
            <a:extLst>
              <a:ext uri="{FF2B5EF4-FFF2-40B4-BE49-F238E27FC236}">
                <a16:creationId xmlns:a16="http://schemas.microsoft.com/office/drawing/2014/main" id="{0B084F67-62D9-4CFF-8407-9BEBC7FCA9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35F188-7F78-4B0B-B1F5-97785D4D08A5}"/>
              </a:ext>
            </a:extLst>
          </p:cNvPr>
          <p:cNvSpPr>
            <a:spLocks noGrp="1"/>
          </p:cNvSpPr>
          <p:nvPr>
            <p:ph type="sldNum" sz="quarter" idx="12"/>
          </p:nvPr>
        </p:nvSpPr>
        <p:spPr/>
        <p:txBody>
          <a:bodyPr/>
          <a:lstStyle/>
          <a:p>
            <a:fld id="{D13DDAD2-BD68-4E30-AA35-391CC16CE1F3}" type="slidenum">
              <a:rPr lang="en-GB" smtClean="0"/>
              <a:t>‹#›</a:t>
            </a:fld>
            <a:endParaRPr lang="en-GB"/>
          </a:p>
        </p:txBody>
      </p:sp>
    </p:spTree>
    <p:extLst>
      <p:ext uri="{BB962C8B-B14F-4D97-AF65-F5344CB8AC3E}">
        <p14:creationId xmlns:p14="http://schemas.microsoft.com/office/powerpoint/2010/main" val="2328036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2165E"/>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chemeClr val="bg1"/>
                </a:solidFill>
                <a:latin typeface="Passion One" panose="02000506080000020004" pitchFamily="2" charset="77"/>
              </a:defRPr>
            </a:lvl1pPr>
          </a:lstStyle>
          <a:p>
            <a:r>
              <a:rPr lang="en-GB"/>
              <a:t>CLICK TO EDIT TITLE</a:t>
            </a:r>
            <a:endParaRPr lang="en-US"/>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634A8F9F-03CA-9748-9053-4872F7D10659}"/>
              </a:ext>
            </a:extLst>
          </p:cNvPr>
          <p:cNvSpPr>
            <a:spLocks noGrp="1"/>
          </p:cNvSpPr>
          <p:nvPr>
            <p:ph type="body" sz="half" idx="10"/>
          </p:nvPr>
        </p:nvSpPr>
        <p:spPr>
          <a:xfrm>
            <a:off x="6800594" y="809624"/>
            <a:ext cx="3932237" cy="4391026"/>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7497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a:t>CLICK TO EDIT TITLE</a:t>
            </a:r>
            <a:endParaRPr lang="en-US"/>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8F9D2E56-38A8-EF4B-A839-60679266D8D7}"/>
              </a:ext>
            </a:extLst>
          </p:cNvPr>
          <p:cNvSpPr>
            <a:spLocks noGrp="1"/>
          </p:cNvSpPr>
          <p:nvPr>
            <p:ph type="body" sz="half" idx="10"/>
          </p:nvPr>
        </p:nvSpPr>
        <p:spPr>
          <a:xfrm>
            <a:off x="6800594" y="809624"/>
            <a:ext cx="3932237" cy="4391026"/>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1465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2165E"/>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chemeClr val="bg1"/>
                </a:solidFill>
                <a:latin typeface="Passion One" panose="02000506080000020004" pitchFamily="2" charset="77"/>
              </a:defRPr>
            </a:lvl1pPr>
          </a:lstStyle>
          <a:p>
            <a:r>
              <a:rPr lang="en-GB"/>
              <a:t>CLICK TO EDIT TITLE</a:t>
            </a:r>
            <a:endParaRPr lang="en-US"/>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chemeClr val="bg1"/>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image here</a:t>
            </a:r>
          </a:p>
        </p:txBody>
      </p:sp>
    </p:spTree>
    <p:extLst>
      <p:ext uri="{BB962C8B-B14F-4D97-AF65-F5344CB8AC3E}">
        <p14:creationId xmlns:p14="http://schemas.microsoft.com/office/powerpoint/2010/main" val="3407157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a:t>CLICK TO EDIT TITLE</a:t>
            </a:r>
            <a:endParaRPr lang="en-US"/>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rgbClr val="02165E"/>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image here</a:t>
            </a:r>
          </a:p>
        </p:txBody>
      </p:sp>
    </p:spTree>
    <p:extLst>
      <p:ext uri="{BB962C8B-B14F-4D97-AF65-F5344CB8AC3E}">
        <p14:creationId xmlns:p14="http://schemas.microsoft.com/office/powerpoint/2010/main" val="2187722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9E354C0-89F5-4A46-ACAD-3573222835D8}"/>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2" name="Title 1">
            <a:extLst>
              <a:ext uri="{FF2B5EF4-FFF2-40B4-BE49-F238E27FC236}">
                <a16:creationId xmlns:a16="http://schemas.microsoft.com/office/drawing/2014/main" id="{D224E194-F9BB-4F45-869B-D584ECED3DD8}"/>
              </a:ext>
            </a:extLst>
          </p:cNvPr>
          <p:cNvSpPr>
            <a:spLocks noGrp="1"/>
          </p:cNvSpPr>
          <p:nvPr>
            <p:ph type="title" hasCustomPrompt="1"/>
          </p:nvPr>
        </p:nvSpPr>
        <p:spPr>
          <a:xfrm>
            <a:off x="1500016" y="555625"/>
            <a:ext cx="10515600" cy="1325563"/>
          </a:xfrm>
          <a:prstGeom prst="rect">
            <a:avLst/>
          </a:prstGeom>
        </p:spPr>
        <p:txBody>
          <a:bodyPr/>
          <a:lstStyle>
            <a:lvl1pPr>
              <a:defRPr sz="7200">
                <a:solidFill>
                  <a:srgbClr val="02165E"/>
                </a:solidFill>
                <a:latin typeface="Passion One" panose="02000506080000020004" pitchFamily="2" charset="77"/>
              </a:defRPr>
            </a:lvl1pPr>
          </a:lstStyle>
          <a:p>
            <a:r>
              <a:rPr lang="en-GB"/>
              <a:t>CLICK TO EDIT TITLE</a:t>
            </a:r>
            <a:endParaRPr lang="en-US"/>
          </a:p>
        </p:txBody>
      </p:sp>
      <p:sp>
        <p:nvSpPr>
          <p:cNvPr id="6" name="Text Placeholder 3">
            <a:extLst>
              <a:ext uri="{FF2B5EF4-FFF2-40B4-BE49-F238E27FC236}">
                <a16:creationId xmlns:a16="http://schemas.microsoft.com/office/drawing/2014/main" id="{BA653761-4DEA-F341-988A-DF4CEE3E5DD8}"/>
              </a:ext>
            </a:extLst>
          </p:cNvPr>
          <p:cNvSpPr>
            <a:spLocks noGrp="1"/>
          </p:cNvSpPr>
          <p:nvPr>
            <p:ph type="body" sz="half" idx="2"/>
          </p:nvPr>
        </p:nvSpPr>
        <p:spPr>
          <a:xfrm>
            <a:off x="1500016" y="2436813"/>
            <a:ext cx="3932237" cy="292125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6AB1307E-0BD5-044E-BA2E-6056A5A906D8}"/>
              </a:ext>
            </a:extLst>
          </p:cNvPr>
          <p:cNvSpPr>
            <a:spLocks noGrp="1"/>
          </p:cNvSpPr>
          <p:nvPr>
            <p:ph type="body" sz="half" idx="10"/>
          </p:nvPr>
        </p:nvSpPr>
        <p:spPr>
          <a:xfrm>
            <a:off x="6155617" y="2436813"/>
            <a:ext cx="3932237" cy="292125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4467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02165E"/>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9E354C0-89F5-4A46-ACAD-3573222835D8}"/>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2" name="Title 1">
            <a:extLst>
              <a:ext uri="{FF2B5EF4-FFF2-40B4-BE49-F238E27FC236}">
                <a16:creationId xmlns:a16="http://schemas.microsoft.com/office/drawing/2014/main" id="{D224E194-F9BB-4F45-869B-D584ECED3DD8}"/>
              </a:ext>
            </a:extLst>
          </p:cNvPr>
          <p:cNvSpPr>
            <a:spLocks noGrp="1"/>
          </p:cNvSpPr>
          <p:nvPr>
            <p:ph type="title" hasCustomPrompt="1"/>
          </p:nvPr>
        </p:nvSpPr>
        <p:spPr>
          <a:xfrm>
            <a:off x="1500016" y="555625"/>
            <a:ext cx="10515600" cy="1325563"/>
          </a:xfrm>
          <a:prstGeom prst="rect">
            <a:avLst/>
          </a:prstGeom>
        </p:spPr>
        <p:txBody>
          <a:bodyPr/>
          <a:lstStyle>
            <a:lvl1pPr>
              <a:defRPr sz="7200">
                <a:solidFill>
                  <a:schemeClr val="bg1"/>
                </a:solidFill>
                <a:latin typeface="Passion One" panose="02000506080000020004" pitchFamily="2" charset="77"/>
              </a:defRPr>
            </a:lvl1pPr>
          </a:lstStyle>
          <a:p>
            <a:r>
              <a:rPr lang="en-GB"/>
              <a:t>CLICK TO EDIT TITLE</a:t>
            </a:r>
            <a:endParaRPr lang="en-US"/>
          </a:p>
        </p:txBody>
      </p:sp>
      <p:sp>
        <p:nvSpPr>
          <p:cNvPr id="4" name="Text Placeholder 3">
            <a:extLst>
              <a:ext uri="{FF2B5EF4-FFF2-40B4-BE49-F238E27FC236}">
                <a16:creationId xmlns:a16="http://schemas.microsoft.com/office/drawing/2014/main" id="{9F94BCC4-A70B-9B40-9654-C87E6398E784}"/>
              </a:ext>
            </a:extLst>
          </p:cNvPr>
          <p:cNvSpPr>
            <a:spLocks noGrp="1"/>
          </p:cNvSpPr>
          <p:nvPr>
            <p:ph type="body" sz="half" idx="2"/>
          </p:nvPr>
        </p:nvSpPr>
        <p:spPr>
          <a:xfrm>
            <a:off x="1500016" y="2436813"/>
            <a:ext cx="3932237" cy="2921250"/>
          </a:xfrm>
          <a:prstGeom prst="rect">
            <a:avLst/>
          </a:prstGeom>
        </p:spPr>
        <p:txBody>
          <a:bodyPr/>
          <a:lstStyle>
            <a:lvl1pPr marL="0" indent="0">
              <a:buNone/>
              <a:defRPr sz="1600" b="0" i="0">
                <a:solidFill>
                  <a:schemeClr val="bg1">
                    <a:lumMod val="95000"/>
                  </a:schemeClr>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C9B53189-4580-9048-9F2F-9790C59B2E3C}"/>
              </a:ext>
            </a:extLst>
          </p:cNvPr>
          <p:cNvSpPr>
            <a:spLocks noGrp="1"/>
          </p:cNvSpPr>
          <p:nvPr>
            <p:ph type="body" sz="half" idx="10"/>
          </p:nvPr>
        </p:nvSpPr>
        <p:spPr>
          <a:xfrm>
            <a:off x="6155617" y="2436813"/>
            <a:ext cx="3932237" cy="292125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3993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AAC7"/>
        </a:solidFill>
        <a:effectLst/>
      </p:bgPr>
    </p:bg>
    <p:spTree>
      <p:nvGrpSpPr>
        <p:cNvPr id="1" name=""/>
        <p:cNvGrpSpPr/>
        <p:nvPr/>
      </p:nvGrpSpPr>
      <p:grpSpPr>
        <a:xfrm>
          <a:off x="0" y="0"/>
          <a:ext cx="0" cy="0"/>
          <a:chOff x="0" y="0"/>
          <a:chExt cx="0" cy="0"/>
        </a:xfrm>
      </p:grpSpPr>
      <p:pic>
        <p:nvPicPr>
          <p:cNvPr id="7" name="Picture 6" descr="Shape&#10;&#10;Description automatically generated with low confidence">
            <a:extLst>
              <a:ext uri="{FF2B5EF4-FFF2-40B4-BE49-F238E27FC236}">
                <a16:creationId xmlns:a16="http://schemas.microsoft.com/office/drawing/2014/main" id="{C2A18E30-40A2-284D-90F7-245A20459466}"/>
              </a:ext>
            </a:extLst>
          </p:cNvPr>
          <p:cNvPicPr>
            <a:picLocks noChangeAspect="1"/>
          </p:cNvPicPr>
          <p:nvPr userDrawn="1"/>
        </p:nvPicPr>
        <p:blipFill rotWithShape="1">
          <a:blip r:embed="rId2"/>
          <a:srcRect l="3609" t="78154" r="83188" b="2783"/>
          <a:stretch/>
        </p:blipFill>
        <p:spPr>
          <a:xfrm>
            <a:off x="439838" y="5359078"/>
            <a:ext cx="1608881" cy="1307940"/>
          </a:xfrm>
          <a:prstGeom prst="rect">
            <a:avLst/>
          </a:prstGeom>
        </p:spPr>
      </p:pic>
      <p:grpSp>
        <p:nvGrpSpPr>
          <p:cNvPr id="11" name="Group 10">
            <a:extLst>
              <a:ext uri="{FF2B5EF4-FFF2-40B4-BE49-F238E27FC236}">
                <a16:creationId xmlns:a16="http://schemas.microsoft.com/office/drawing/2014/main" id="{0B6A1516-9378-564A-B3FE-569C7FAFEB15}"/>
              </a:ext>
            </a:extLst>
          </p:cNvPr>
          <p:cNvGrpSpPr/>
          <p:nvPr userDrawn="1"/>
        </p:nvGrpSpPr>
        <p:grpSpPr>
          <a:xfrm>
            <a:off x="5440101" y="5359078"/>
            <a:ext cx="6740130" cy="1226917"/>
            <a:chOff x="5440101" y="5359078"/>
            <a:chExt cx="6740130" cy="1226917"/>
          </a:xfrm>
        </p:grpSpPr>
        <p:sp>
          <p:nvSpPr>
            <p:cNvPr id="3" name="Rectangle 2">
              <a:extLst>
                <a:ext uri="{FF2B5EF4-FFF2-40B4-BE49-F238E27FC236}">
                  <a16:creationId xmlns:a16="http://schemas.microsoft.com/office/drawing/2014/main" id="{D531811A-A8DF-BA46-BE58-D09B32E0143A}"/>
                </a:ext>
              </a:extLst>
            </p:cNvPr>
            <p:cNvSpPr/>
            <p:nvPr userDrawn="1"/>
          </p:nvSpPr>
          <p:spPr>
            <a:xfrm>
              <a:off x="5440101" y="5359078"/>
              <a:ext cx="6740130" cy="1226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medium confidence">
              <a:extLst>
                <a:ext uri="{FF2B5EF4-FFF2-40B4-BE49-F238E27FC236}">
                  <a16:creationId xmlns:a16="http://schemas.microsoft.com/office/drawing/2014/main" id="{4C3F5F23-1DF3-9B41-B0E8-CD0E559987A4}"/>
                </a:ext>
              </a:extLst>
            </p:cNvPr>
            <p:cNvPicPr>
              <a:picLocks noChangeAspect="1"/>
            </p:cNvPicPr>
            <p:nvPr userDrawn="1"/>
          </p:nvPicPr>
          <p:blipFill rotWithShape="1">
            <a:blip r:embed="rId3"/>
            <a:srcRect l="67394" t="78143" b="3967"/>
            <a:stretch/>
          </p:blipFill>
          <p:spPr>
            <a:xfrm>
              <a:off x="7477246" y="5359078"/>
              <a:ext cx="3971465" cy="1226917"/>
            </a:xfrm>
            <a:prstGeom prst="rect">
              <a:avLst/>
            </a:prstGeom>
          </p:spPr>
        </p:pic>
        <p:pic>
          <p:nvPicPr>
            <p:cNvPr id="5" name="Picture 4">
              <a:extLst>
                <a:ext uri="{FF2B5EF4-FFF2-40B4-BE49-F238E27FC236}">
                  <a16:creationId xmlns:a16="http://schemas.microsoft.com/office/drawing/2014/main" id="{91D9728A-0C3E-2149-886E-E6AB724A687B}"/>
                </a:ext>
              </a:extLst>
            </p:cNvPr>
            <p:cNvPicPr>
              <a:picLocks noChangeAspect="1"/>
            </p:cNvPicPr>
            <p:nvPr userDrawn="1"/>
          </p:nvPicPr>
          <p:blipFill>
            <a:blip r:embed="rId4"/>
            <a:stretch>
              <a:fillRect/>
            </a:stretch>
          </p:blipFill>
          <p:spPr>
            <a:xfrm>
              <a:off x="11315132" y="5449824"/>
              <a:ext cx="745804" cy="105122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6174BCBF-C10E-B14E-8744-74BEB0FD143E}"/>
                </a:ext>
              </a:extLst>
            </p:cNvPr>
            <p:cNvPicPr>
              <a:picLocks noChangeAspect="1"/>
            </p:cNvPicPr>
            <p:nvPr userDrawn="1"/>
          </p:nvPicPr>
          <p:blipFill>
            <a:blip r:embed="rId5"/>
            <a:stretch>
              <a:fillRect/>
            </a:stretch>
          </p:blipFill>
          <p:spPr>
            <a:xfrm>
              <a:off x="5541578" y="5449824"/>
              <a:ext cx="2072109" cy="854926"/>
            </a:xfrm>
            <a:prstGeom prst="rect">
              <a:avLst/>
            </a:prstGeom>
          </p:spPr>
        </p:pic>
      </p:grpSp>
      <p:pic>
        <p:nvPicPr>
          <p:cNvPr id="8" name="Picture 7">
            <a:extLst>
              <a:ext uri="{FF2B5EF4-FFF2-40B4-BE49-F238E27FC236}">
                <a16:creationId xmlns:a16="http://schemas.microsoft.com/office/drawing/2014/main" id="{D3C88876-5157-364E-8250-94B5C3BD6426}"/>
              </a:ext>
            </a:extLst>
          </p:cNvPr>
          <p:cNvPicPr>
            <a:picLocks noChangeAspect="1"/>
          </p:cNvPicPr>
          <p:nvPr userDrawn="1"/>
        </p:nvPicPr>
        <p:blipFill rotWithShape="1">
          <a:blip r:embed="rId6"/>
          <a:srcRect b="82110"/>
          <a:stretch/>
        </p:blipFill>
        <p:spPr>
          <a:xfrm>
            <a:off x="-6835" y="0"/>
            <a:ext cx="12187066" cy="1226917"/>
          </a:xfrm>
          <a:prstGeom prst="rect">
            <a:avLst/>
          </a:prstGeom>
        </p:spPr>
      </p:pic>
    </p:spTree>
    <p:extLst>
      <p:ext uri="{BB962C8B-B14F-4D97-AF65-F5344CB8AC3E}">
        <p14:creationId xmlns:p14="http://schemas.microsoft.com/office/powerpoint/2010/main" val="3070481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2165E"/>
        </a:solidFill>
        <a:effectLst/>
      </p:bgPr>
    </p:bg>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B359A1C0-3AA6-0C41-81CB-B1D1F479C7BF}"/>
              </a:ext>
            </a:extLst>
          </p:cNvPr>
          <p:cNvPicPr>
            <a:picLocks noChangeAspect="1"/>
          </p:cNvPicPr>
          <p:nvPr userDrawn="1"/>
        </p:nvPicPr>
        <p:blipFill rotWithShape="1">
          <a:blip r:embed="rId2"/>
          <a:srcRect l="3419" t="74274" r="82523" b="3964"/>
          <a:stretch/>
        </p:blipFill>
        <p:spPr>
          <a:xfrm>
            <a:off x="416688" y="5092862"/>
            <a:ext cx="1713053" cy="1493134"/>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F77CE2FC-F729-8544-B7C4-EF780428D056}"/>
              </a:ext>
            </a:extLst>
          </p:cNvPr>
          <p:cNvPicPr>
            <a:picLocks noChangeAspect="1"/>
          </p:cNvPicPr>
          <p:nvPr userDrawn="1"/>
        </p:nvPicPr>
        <p:blipFill rotWithShape="1">
          <a:blip r:embed="rId2"/>
          <a:srcRect t="25823" b="64388"/>
          <a:stretch/>
        </p:blipFill>
        <p:spPr>
          <a:xfrm>
            <a:off x="5884" y="1770926"/>
            <a:ext cx="12180232" cy="671331"/>
          </a:xfrm>
          <a:prstGeom prst="rect">
            <a:avLst/>
          </a:prstGeom>
        </p:spPr>
      </p:pic>
      <p:grpSp>
        <p:nvGrpSpPr>
          <p:cNvPr id="5" name="Group 4">
            <a:extLst>
              <a:ext uri="{FF2B5EF4-FFF2-40B4-BE49-F238E27FC236}">
                <a16:creationId xmlns:a16="http://schemas.microsoft.com/office/drawing/2014/main" id="{52532445-C5B6-1149-BA26-A01B0B72C087}"/>
              </a:ext>
            </a:extLst>
          </p:cNvPr>
          <p:cNvGrpSpPr/>
          <p:nvPr userDrawn="1"/>
        </p:nvGrpSpPr>
        <p:grpSpPr>
          <a:xfrm>
            <a:off x="5440101" y="5359078"/>
            <a:ext cx="6740130" cy="1226917"/>
            <a:chOff x="5440101" y="5359078"/>
            <a:chExt cx="6740130" cy="1226917"/>
          </a:xfrm>
        </p:grpSpPr>
        <p:sp>
          <p:nvSpPr>
            <p:cNvPr id="6" name="Rectangle 5">
              <a:extLst>
                <a:ext uri="{FF2B5EF4-FFF2-40B4-BE49-F238E27FC236}">
                  <a16:creationId xmlns:a16="http://schemas.microsoft.com/office/drawing/2014/main" id="{4AA030DE-0D4E-AC44-B087-3A6136DDBDB3}"/>
                </a:ext>
              </a:extLst>
            </p:cNvPr>
            <p:cNvSpPr/>
            <p:nvPr userDrawn="1"/>
          </p:nvSpPr>
          <p:spPr>
            <a:xfrm>
              <a:off x="5440101" y="5359078"/>
              <a:ext cx="6740130" cy="1226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10;&#10;Description automatically generated with medium confidence">
              <a:extLst>
                <a:ext uri="{FF2B5EF4-FFF2-40B4-BE49-F238E27FC236}">
                  <a16:creationId xmlns:a16="http://schemas.microsoft.com/office/drawing/2014/main" id="{69759CA6-EF98-3147-9F7A-A2192B7D47C3}"/>
                </a:ext>
              </a:extLst>
            </p:cNvPr>
            <p:cNvPicPr>
              <a:picLocks noChangeAspect="1"/>
            </p:cNvPicPr>
            <p:nvPr userDrawn="1"/>
          </p:nvPicPr>
          <p:blipFill rotWithShape="1">
            <a:blip r:embed="rId3"/>
            <a:srcRect l="67394" t="78143" b="3967"/>
            <a:stretch/>
          </p:blipFill>
          <p:spPr>
            <a:xfrm>
              <a:off x="7477246" y="5359078"/>
              <a:ext cx="3971465" cy="1226917"/>
            </a:xfrm>
            <a:prstGeom prst="rect">
              <a:avLst/>
            </a:prstGeom>
          </p:spPr>
        </p:pic>
        <p:pic>
          <p:nvPicPr>
            <p:cNvPr id="8" name="Picture 7">
              <a:extLst>
                <a:ext uri="{FF2B5EF4-FFF2-40B4-BE49-F238E27FC236}">
                  <a16:creationId xmlns:a16="http://schemas.microsoft.com/office/drawing/2014/main" id="{ADAF1555-042D-4748-ABC5-A364BADAEAEE}"/>
                </a:ext>
              </a:extLst>
            </p:cNvPr>
            <p:cNvPicPr>
              <a:picLocks noChangeAspect="1"/>
            </p:cNvPicPr>
            <p:nvPr userDrawn="1"/>
          </p:nvPicPr>
          <p:blipFill>
            <a:blip r:embed="rId4"/>
            <a:stretch>
              <a:fillRect/>
            </a:stretch>
          </p:blipFill>
          <p:spPr>
            <a:xfrm>
              <a:off x="11315132" y="5449824"/>
              <a:ext cx="745804" cy="105122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D8DF675F-DD35-2C41-9FD6-2C7152392AED}"/>
                </a:ext>
              </a:extLst>
            </p:cNvPr>
            <p:cNvPicPr>
              <a:picLocks noChangeAspect="1"/>
            </p:cNvPicPr>
            <p:nvPr userDrawn="1"/>
          </p:nvPicPr>
          <p:blipFill>
            <a:blip r:embed="rId5"/>
            <a:stretch>
              <a:fillRect/>
            </a:stretch>
          </p:blipFill>
          <p:spPr>
            <a:xfrm>
              <a:off x="5541578" y="5449824"/>
              <a:ext cx="2072109" cy="854926"/>
            </a:xfrm>
            <a:prstGeom prst="rect">
              <a:avLst/>
            </a:prstGeom>
          </p:spPr>
        </p:pic>
      </p:grpSp>
    </p:spTree>
    <p:extLst>
      <p:ext uri="{BB962C8B-B14F-4D97-AF65-F5344CB8AC3E}">
        <p14:creationId xmlns:p14="http://schemas.microsoft.com/office/powerpoint/2010/main" val="3094611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98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74" r:id="rId5"/>
    <p:sldLayoutId id="2147483666" r:id="rId6"/>
    <p:sldLayoutId id="2147483675" r:id="rId7"/>
    <p:sldLayoutId id="2147483667"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53D690-2427-4D1D-A4AA-435FE745BE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ADCA8DA-E2E5-4EA1-A1C0-91B06CE65F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7A6F16-F62C-4EA4-876C-222C1984A9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2A4AB-7953-4A9D-AE5D-E9B97C401654}" type="datetimeFigureOut">
              <a:rPr lang="en-GB" smtClean="0"/>
              <a:t>09/02/2022</a:t>
            </a:fld>
            <a:endParaRPr lang="en-GB"/>
          </a:p>
        </p:txBody>
      </p:sp>
      <p:sp>
        <p:nvSpPr>
          <p:cNvPr id="5" name="Footer Placeholder 4">
            <a:extLst>
              <a:ext uri="{FF2B5EF4-FFF2-40B4-BE49-F238E27FC236}">
                <a16:creationId xmlns:a16="http://schemas.microsoft.com/office/drawing/2014/main" id="{93F0D65B-2058-4B43-BECE-34D6692D8E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000E6EA-A006-455C-928C-2BC475A3A0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DDAD2-BD68-4E30-AA35-391CC16CE1F3}" type="slidenum">
              <a:rPr lang="en-GB" smtClean="0"/>
              <a:t>‹#›</a:t>
            </a:fld>
            <a:endParaRPr lang="en-GB"/>
          </a:p>
        </p:txBody>
      </p:sp>
    </p:spTree>
    <p:extLst>
      <p:ext uri="{BB962C8B-B14F-4D97-AF65-F5344CB8AC3E}">
        <p14:creationId xmlns:p14="http://schemas.microsoft.com/office/powerpoint/2010/main" val="3035180418"/>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theworldcounts.com/challenges/toxic-exposures/use-of-chemicals/effects-of-pesticides-on-humans/story" TargetMode="Externa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hyperlink" Target="http://www.nytimes.com/2015/07/03/us/bp-to-pay-gulf-coast-states-18-7-billion-for-deepwater-horizon-oil-spill.html?_r=0"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coastalscience.noaa.gov/about/centers/ccma" TargetMode="External"/><Relationship Id="rId2" Type="http://schemas.openxmlformats.org/officeDocument/2006/relationships/hyperlink" Target="http://data.oceanhealthindex.org/data-and-downloads"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www.oceanhealthindex.org/methodology/components/chemical-pollution" TargetMode="External"/><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keenfootwear.com/en-gb/conservation/blog-article-20390.html" TargetMode="External"/><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www.keepwalestidy.cymru/Pages/Category/eco-schools" TargetMode="External"/><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hyperlink" Target="https://www.atsdr.cdc.gov/pfas/health-effects/index.html?CDC_AA_refVal=https%3A%2F%2Fwww.atsdr.cdc.gov%2Fpfas%2Fhealth-effects.html"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hyperlink" Target="https://www.atsdr.cdc.gov/pfas/health-effects/index.html?CDC_AA_refVal=https%3A%2F%2Fwww.atsdr.cdc.gov%2Fpfas%2Fhealth-effects.html"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www.oceanhealthindex.org/methodology/components/chemical-pollution" TargetMode="External"/><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6B1C73-0BD0-4118-93A7-A63240E0CFB4}"/>
              </a:ext>
            </a:extLst>
          </p:cNvPr>
          <p:cNvGrpSpPr/>
          <p:nvPr/>
        </p:nvGrpSpPr>
        <p:grpSpPr>
          <a:xfrm>
            <a:off x="-37581" y="0"/>
            <a:ext cx="12224774" cy="6878472"/>
            <a:chOff x="-37581" y="0"/>
            <a:chExt cx="12224774" cy="6878472"/>
          </a:xfrm>
        </p:grpSpPr>
        <p:pic>
          <p:nvPicPr>
            <p:cNvPr id="5" name="Picture 4">
              <a:extLst>
                <a:ext uri="{FF2B5EF4-FFF2-40B4-BE49-F238E27FC236}">
                  <a16:creationId xmlns:a16="http://schemas.microsoft.com/office/drawing/2014/main" id="{1668B8E6-983C-4169-828C-FCAAC386952B}"/>
                </a:ext>
              </a:extLst>
            </p:cNvPr>
            <p:cNvPicPr>
              <a:picLocks noChangeAspect="1"/>
            </p:cNvPicPr>
            <p:nvPr/>
          </p:nvPicPr>
          <p:blipFill rotWithShape="1">
            <a:blip r:embed="rId2"/>
            <a:srcRect b="40405"/>
            <a:stretch/>
          </p:blipFill>
          <p:spPr>
            <a:xfrm>
              <a:off x="-32774" y="1125941"/>
              <a:ext cx="12219967" cy="5165677"/>
            </a:xfrm>
            <a:prstGeom prst="rect">
              <a:avLst/>
            </a:prstGeom>
          </p:spPr>
        </p:pic>
        <p:pic>
          <p:nvPicPr>
            <p:cNvPr id="4" name="Picture 3" descr="Chart&#10;&#10;Description automatically generated">
              <a:extLst>
                <a:ext uri="{FF2B5EF4-FFF2-40B4-BE49-F238E27FC236}">
                  <a16:creationId xmlns:a16="http://schemas.microsoft.com/office/drawing/2014/main" id="{FC407DA2-9027-4844-8532-CAF144E5F484}"/>
                </a:ext>
              </a:extLst>
            </p:cNvPr>
            <p:cNvPicPr>
              <a:picLocks noChangeAspect="1"/>
            </p:cNvPicPr>
            <p:nvPr/>
          </p:nvPicPr>
          <p:blipFill>
            <a:blip r:embed="rId3"/>
            <a:stretch>
              <a:fillRect/>
            </a:stretch>
          </p:blipFill>
          <p:spPr>
            <a:xfrm>
              <a:off x="-37581" y="0"/>
              <a:ext cx="12224774" cy="6878472"/>
            </a:xfrm>
            <a:prstGeom prst="rect">
              <a:avLst/>
            </a:prstGeom>
          </p:spPr>
        </p:pic>
      </p:grpSp>
      <p:sp>
        <p:nvSpPr>
          <p:cNvPr id="2" name="Title 1">
            <a:extLst>
              <a:ext uri="{FF2B5EF4-FFF2-40B4-BE49-F238E27FC236}">
                <a16:creationId xmlns:a16="http://schemas.microsoft.com/office/drawing/2014/main" id="{3F568719-9E2C-2744-8045-F626D7C3C6ED}"/>
              </a:ext>
            </a:extLst>
          </p:cNvPr>
          <p:cNvSpPr txBox="1">
            <a:spLocks/>
          </p:cNvSpPr>
          <p:nvPr/>
        </p:nvSpPr>
        <p:spPr>
          <a:xfrm>
            <a:off x="1524000" y="-1061051"/>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a:solidFill>
                  <a:schemeClr val="bg1"/>
                </a:solidFill>
                <a:latin typeface="Bloom Speak OT Heavy" panose="00000500000000000000" pitchFamily="50" charset="0"/>
              </a:rPr>
              <a:t>Invisible Pollution </a:t>
            </a:r>
          </a:p>
          <a:p>
            <a:r>
              <a:rPr lang="en-GB" sz="2000">
                <a:solidFill>
                  <a:schemeClr val="bg1"/>
                </a:solidFill>
                <a:latin typeface="Bloom Speak OT Heavy" panose="00000500000000000000" pitchFamily="50" charset="0"/>
              </a:rPr>
              <a:t>Research Pack</a:t>
            </a:r>
            <a:endParaRPr lang="en-US" sz="2000">
              <a:solidFill>
                <a:schemeClr val="bg1"/>
              </a:solidFill>
              <a:latin typeface="Bloom Speak OT Heavy" panose="00000500000000000000" pitchFamily="50" charset="0"/>
            </a:endParaRPr>
          </a:p>
        </p:txBody>
      </p:sp>
    </p:spTree>
    <p:extLst>
      <p:ext uri="{BB962C8B-B14F-4D97-AF65-F5344CB8AC3E}">
        <p14:creationId xmlns:p14="http://schemas.microsoft.com/office/powerpoint/2010/main" val="438567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691CE1-B285-441B-93BA-61CCD60D50FC}"/>
              </a:ext>
            </a:extLst>
          </p:cNvPr>
          <p:cNvSpPr>
            <a:spLocks noGrp="1"/>
          </p:cNvSpPr>
          <p:nvPr>
            <p:ph idx="1"/>
          </p:nvPr>
        </p:nvSpPr>
        <p:spPr>
          <a:xfrm>
            <a:off x="212597" y="1241545"/>
            <a:ext cx="2694726" cy="6139244"/>
          </a:xfrm>
        </p:spPr>
        <p:txBody>
          <a:bodyPr/>
          <a:lstStyle/>
          <a:p>
            <a:pPr marL="0" indent="0" algn="ctr">
              <a:buNone/>
            </a:pPr>
            <a:r>
              <a:rPr lang="en-GB" sz="2400" b="1" i="0">
                <a:solidFill>
                  <a:srgbClr val="02165E"/>
                </a:solidFill>
                <a:effectLst/>
                <a:latin typeface="Bloom Speak OT" panose="00000500000000000000" pitchFamily="50" charset="0"/>
              </a:rPr>
              <a:t>Pesticides have been linked to birth defects and changes in our hormone systems. Nonetheless we spray it on our food. 4.1 million tons of pesticides are used globally every year.</a:t>
            </a:r>
          </a:p>
          <a:p>
            <a:endParaRPr lang="en-GB"/>
          </a:p>
        </p:txBody>
      </p:sp>
      <p:sp>
        <p:nvSpPr>
          <p:cNvPr id="4" name="TextBox 3">
            <a:extLst>
              <a:ext uri="{FF2B5EF4-FFF2-40B4-BE49-F238E27FC236}">
                <a16:creationId xmlns:a16="http://schemas.microsoft.com/office/drawing/2014/main" id="{040B8C98-4F4B-4853-9A2E-0169BD166A89}"/>
              </a:ext>
            </a:extLst>
          </p:cNvPr>
          <p:cNvSpPr txBox="1"/>
          <p:nvPr/>
        </p:nvSpPr>
        <p:spPr>
          <a:xfrm>
            <a:off x="6541129" y="6188789"/>
            <a:ext cx="5438274" cy="400110"/>
          </a:xfrm>
          <a:prstGeom prst="rect">
            <a:avLst/>
          </a:prstGeom>
          <a:noFill/>
        </p:spPr>
        <p:txBody>
          <a:bodyPr wrap="square" rtlCol="0">
            <a:spAutoFit/>
          </a:bodyPr>
          <a:lstStyle/>
          <a:p>
            <a:pPr algn="r"/>
            <a:r>
              <a:rPr lang="en-GB" sz="1000">
                <a:latin typeface="Bloom Speak OT" panose="00000500000000000000" pitchFamily="50" charset="0"/>
              </a:rPr>
              <a:t>Reference:</a:t>
            </a:r>
          </a:p>
          <a:p>
            <a:pPr algn="r"/>
            <a:r>
              <a:rPr lang="en-GB" sz="1000">
                <a:latin typeface="Bloom Speak OT" panose="00000500000000000000" pitchFamily="50" charset="0"/>
                <a:hlinkClick r:id="rId2"/>
              </a:rPr>
              <a:t>Effects Of Pesticides On Humans (theworldcounts.com)</a:t>
            </a:r>
            <a:endParaRPr lang="en-GB" sz="1000">
              <a:latin typeface="Bloom Speak OT" panose="00000500000000000000" pitchFamily="50" charset="0"/>
            </a:endParaRPr>
          </a:p>
        </p:txBody>
      </p:sp>
      <p:pic>
        <p:nvPicPr>
          <p:cNvPr id="6" name="Picture 5" descr="Graphical user interface, application, Word&#10;&#10;Description automatically generated">
            <a:extLst>
              <a:ext uri="{FF2B5EF4-FFF2-40B4-BE49-F238E27FC236}">
                <a16:creationId xmlns:a16="http://schemas.microsoft.com/office/drawing/2014/main" id="{F5186A02-7912-4A20-AD8D-E4E2DED51C06}"/>
              </a:ext>
            </a:extLst>
          </p:cNvPr>
          <p:cNvPicPr>
            <a:picLocks noChangeAspect="1"/>
          </p:cNvPicPr>
          <p:nvPr/>
        </p:nvPicPr>
        <p:blipFill>
          <a:blip r:embed="rId3"/>
          <a:stretch>
            <a:fillRect/>
          </a:stretch>
        </p:blipFill>
        <p:spPr>
          <a:xfrm>
            <a:off x="2996075" y="495821"/>
            <a:ext cx="8983329" cy="2534004"/>
          </a:xfrm>
          <a:prstGeom prst="rect">
            <a:avLst/>
          </a:prstGeom>
        </p:spPr>
      </p:pic>
      <p:pic>
        <p:nvPicPr>
          <p:cNvPr id="8" name="Picture 7" descr="Graphical user interface, application, Word&#10;&#10;Description automatically generated">
            <a:extLst>
              <a:ext uri="{FF2B5EF4-FFF2-40B4-BE49-F238E27FC236}">
                <a16:creationId xmlns:a16="http://schemas.microsoft.com/office/drawing/2014/main" id="{5EABB112-56D2-483D-A27E-B06E05EA5299}"/>
              </a:ext>
            </a:extLst>
          </p:cNvPr>
          <p:cNvPicPr>
            <a:picLocks noChangeAspect="1"/>
          </p:cNvPicPr>
          <p:nvPr/>
        </p:nvPicPr>
        <p:blipFill>
          <a:blip r:embed="rId4"/>
          <a:stretch>
            <a:fillRect/>
          </a:stretch>
        </p:blipFill>
        <p:spPr>
          <a:xfrm>
            <a:off x="2996075" y="3247041"/>
            <a:ext cx="8983328" cy="2524477"/>
          </a:xfrm>
          <a:prstGeom prst="rect">
            <a:avLst/>
          </a:prstGeom>
        </p:spPr>
      </p:pic>
    </p:spTree>
    <p:extLst>
      <p:ext uri="{BB962C8B-B14F-4D97-AF65-F5344CB8AC3E}">
        <p14:creationId xmlns:p14="http://schemas.microsoft.com/office/powerpoint/2010/main" val="3007381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95D8-08E7-47D9-8E4F-5315D1A44ADE}"/>
              </a:ext>
            </a:extLst>
          </p:cNvPr>
          <p:cNvSpPr>
            <a:spLocks noGrp="1"/>
          </p:cNvSpPr>
          <p:nvPr>
            <p:ph type="title"/>
          </p:nvPr>
        </p:nvSpPr>
        <p:spPr>
          <a:xfrm>
            <a:off x="457201" y="687662"/>
            <a:ext cx="2381250" cy="2101850"/>
          </a:xfrm>
        </p:spPr>
        <p:txBody>
          <a:bodyPr>
            <a:normAutofit/>
          </a:bodyPr>
          <a:lstStyle/>
          <a:p>
            <a:r>
              <a:rPr lang="en-GB" sz="2800">
                <a:solidFill>
                  <a:srgbClr val="02165E"/>
                </a:solidFill>
                <a:latin typeface="Bloom Speak OT Heavy" panose="00000500000000000000" pitchFamily="50" charset="0"/>
              </a:rPr>
              <a:t>Textile – </a:t>
            </a:r>
            <a:br>
              <a:rPr lang="en-GB" sz="2800">
                <a:solidFill>
                  <a:srgbClr val="02165E"/>
                </a:solidFill>
                <a:latin typeface="Bloom Speak OT Heavy" panose="00000500000000000000" pitchFamily="50" charset="0"/>
              </a:rPr>
            </a:br>
            <a:r>
              <a:rPr lang="en-GB" sz="2800">
                <a:solidFill>
                  <a:srgbClr val="02165E"/>
                </a:solidFill>
                <a:latin typeface="Bloom Speak OT Heavy" panose="00000500000000000000" pitchFamily="50" charset="0"/>
              </a:rPr>
              <a:t>Wet Production </a:t>
            </a:r>
          </a:p>
        </p:txBody>
      </p:sp>
      <p:sp>
        <p:nvSpPr>
          <p:cNvPr id="3" name="Content Placeholder 2">
            <a:extLst>
              <a:ext uri="{FF2B5EF4-FFF2-40B4-BE49-F238E27FC236}">
                <a16:creationId xmlns:a16="http://schemas.microsoft.com/office/drawing/2014/main" id="{2E40F20A-B526-4261-B508-90C5CD09D429}"/>
              </a:ext>
            </a:extLst>
          </p:cNvPr>
          <p:cNvSpPr>
            <a:spLocks noGrp="1"/>
          </p:cNvSpPr>
          <p:nvPr>
            <p:ph idx="1"/>
          </p:nvPr>
        </p:nvSpPr>
        <p:spPr>
          <a:xfrm>
            <a:off x="3157538" y="412454"/>
            <a:ext cx="3243262" cy="2101850"/>
          </a:xfrm>
        </p:spPr>
        <p:txBody>
          <a:bodyPr anchor="ctr">
            <a:normAutofit/>
          </a:bodyPr>
          <a:lstStyle/>
          <a:p>
            <a:r>
              <a:rPr lang="en-GB" sz="1700">
                <a:solidFill>
                  <a:srgbClr val="02165E"/>
                </a:solidFill>
                <a:latin typeface="Bloom Speak OT" panose="00000500000000000000" pitchFamily="50" charset="0"/>
              </a:rPr>
              <a:t>As much as 200 tonnes of water is used for every tonne of textile produced</a:t>
            </a:r>
          </a:p>
          <a:p>
            <a:r>
              <a:rPr lang="en-GB" sz="1700">
                <a:solidFill>
                  <a:srgbClr val="02165E"/>
                </a:solidFill>
                <a:latin typeface="Bloom Speak OT" panose="00000500000000000000" pitchFamily="50" charset="0"/>
              </a:rPr>
              <a:t>10,000 substances are useable in the dyeing and printing process. Of these 3,000 are commonly used</a:t>
            </a:r>
          </a:p>
        </p:txBody>
      </p:sp>
      <p:pic>
        <p:nvPicPr>
          <p:cNvPr id="7" name="Picture 6" descr="Diagram&#10;&#10;Description automatically generated">
            <a:extLst>
              <a:ext uri="{FF2B5EF4-FFF2-40B4-BE49-F238E27FC236}">
                <a16:creationId xmlns:a16="http://schemas.microsoft.com/office/drawing/2014/main" id="{B4CFD899-0EEC-44F7-A2FF-222FD392FA54}"/>
              </a:ext>
            </a:extLst>
          </p:cNvPr>
          <p:cNvPicPr>
            <a:picLocks noChangeAspect="1"/>
          </p:cNvPicPr>
          <p:nvPr/>
        </p:nvPicPr>
        <p:blipFill rotWithShape="1">
          <a:blip r:embed="rId2"/>
          <a:srcRect t="3917" r="18539" b="21326"/>
          <a:stretch/>
        </p:blipFill>
        <p:spPr>
          <a:xfrm>
            <a:off x="-26209" y="2879729"/>
            <a:ext cx="6643717" cy="3978270"/>
          </a:xfrm>
          <a:prstGeom prst="rect">
            <a:avLst/>
          </a:prstGeom>
        </p:spPr>
      </p:pic>
      <p:pic>
        <p:nvPicPr>
          <p:cNvPr id="5" name="Picture 4" descr="A picture containing red&#10;&#10;Description automatically generated">
            <a:extLst>
              <a:ext uri="{FF2B5EF4-FFF2-40B4-BE49-F238E27FC236}">
                <a16:creationId xmlns:a16="http://schemas.microsoft.com/office/drawing/2014/main" id="{D84048B0-CA5F-4A89-B820-E48982E68868}"/>
              </a:ext>
            </a:extLst>
          </p:cNvPr>
          <p:cNvPicPr>
            <a:picLocks noChangeAspect="1"/>
          </p:cNvPicPr>
          <p:nvPr/>
        </p:nvPicPr>
        <p:blipFill rotWithShape="1">
          <a:blip r:embed="rId3"/>
          <a:srcRect l="17328" r="14073" b="1"/>
          <a:stretch/>
        </p:blipFill>
        <p:spPr>
          <a:xfrm>
            <a:off x="6591299" y="1"/>
            <a:ext cx="5600701" cy="6857999"/>
          </a:xfrm>
          <a:prstGeom prst="rect">
            <a:avLst/>
          </a:prstGeom>
        </p:spPr>
      </p:pic>
    </p:spTree>
    <p:extLst>
      <p:ext uri="{BB962C8B-B14F-4D97-AF65-F5344CB8AC3E}">
        <p14:creationId xmlns:p14="http://schemas.microsoft.com/office/powerpoint/2010/main" val="2731756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A9BDB-8F2D-478D-A61D-89F0EFAB9437}"/>
              </a:ext>
            </a:extLst>
          </p:cNvPr>
          <p:cNvSpPr>
            <a:spLocks noGrp="1"/>
          </p:cNvSpPr>
          <p:nvPr>
            <p:ph type="body" sz="half" idx="2"/>
          </p:nvPr>
        </p:nvSpPr>
        <p:spPr>
          <a:xfrm>
            <a:off x="1686315" y="1249717"/>
            <a:ext cx="8425351" cy="2095500"/>
          </a:xfrm>
        </p:spPr>
        <p:txBody>
          <a:bodyPr/>
          <a:lstStyle/>
          <a:p>
            <a:r>
              <a:rPr lang="en-GB" sz="2000">
                <a:latin typeface="Bloom Speak OT" panose="00000500000000000000" pitchFamily="50" charset="0"/>
              </a:rPr>
              <a:t>The growth of persistent hazardous chemicals in the textile industry began after the second world war</a:t>
            </a:r>
          </a:p>
          <a:p>
            <a:endParaRPr lang="en-GB" sz="2000">
              <a:latin typeface="Bloom Speak OT" panose="00000500000000000000" pitchFamily="50" charset="0"/>
            </a:endParaRPr>
          </a:p>
          <a:p>
            <a:r>
              <a:rPr lang="en-GB" sz="2000">
                <a:latin typeface="Bloom Speak OT" panose="00000500000000000000" pitchFamily="50" charset="0"/>
              </a:rPr>
              <a:t>Chlorinated flame retardants were first used on a large scale during the second world war for military clothing</a:t>
            </a:r>
          </a:p>
          <a:p>
            <a:endParaRPr lang="en-GB" sz="2000">
              <a:latin typeface="Bloom Speak OT" panose="00000500000000000000" pitchFamily="50" charset="0"/>
            </a:endParaRPr>
          </a:p>
          <a:p>
            <a:r>
              <a:rPr lang="en-GB" sz="2000" err="1">
                <a:latin typeface="Bloom Speak OT" panose="00000500000000000000" pitchFamily="50" charset="0"/>
              </a:rPr>
              <a:t>Perfuorinated</a:t>
            </a:r>
            <a:r>
              <a:rPr lang="en-GB" sz="2000">
                <a:latin typeface="Bloom Speak OT" panose="00000500000000000000" pitchFamily="50" charset="0"/>
              </a:rPr>
              <a:t> chemicals were first manufactured in the 1940s and commercialised in 1950s</a:t>
            </a:r>
          </a:p>
          <a:p>
            <a:endParaRPr lang="en-GB"/>
          </a:p>
        </p:txBody>
      </p:sp>
    </p:spTree>
    <p:extLst>
      <p:ext uri="{BB962C8B-B14F-4D97-AF65-F5344CB8AC3E}">
        <p14:creationId xmlns:p14="http://schemas.microsoft.com/office/powerpoint/2010/main" val="2595297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A9BDB-8F2D-478D-A61D-89F0EFAB9437}"/>
              </a:ext>
            </a:extLst>
          </p:cNvPr>
          <p:cNvSpPr>
            <a:spLocks noGrp="1"/>
          </p:cNvSpPr>
          <p:nvPr>
            <p:ph type="body" sz="half" idx="2"/>
          </p:nvPr>
        </p:nvSpPr>
        <p:spPr>
          <a:xfrm>
            <a:off x="1559290" y="814711"/>
            <a:ext cx="8842600" cy="2095500"/>
          </a:xfrm>
        </p:spPr>
        <p:txBody>
          <a:bodyPr/>
          <a:lstStyle/>
          <a:p>
            <a:r>
              <a:rPr lang="en-GB" sz="3200">
                <a:latin typeface="Bloom Speak OT Heavy" panose="00000500000000000000" pitchFamily="50" charset="0"/>
              </a:rPr>
              <a:t>Oil</a:t>
            </a:r>
          </a:p>
          <a:p>
            <a:endParaRPr lang="en-GB" sz="2800">
              <a:latin typeface="Bloom Speak OT Heavy" panose="00000500000000000000" pitchFamily="50" charset="0"/>
            </a:endParaRPr>
          </a:p>
        </p:txBody>
      </p:sp>
      <p:sp>
        <p:nvSpPr>
          <p:cNvPr id="4" name="TextBox 3">
            <a:extLst>
              <a:ext uri="{FF2B5EF4-FFF2-40B4-BE49-F238E27FC236}">
                <a16:creationId xmlns:a16="http://schemas.microsoft.com/office/drawing/2014/main" id="{60C562CC-F572-4E7B-BB91-348EB1D8B8EE}"/>
              </a:ext>
            </a:extLst>
          </p:cNvPr>
          <p:cNvSpPr txBox="1"/>
          <p:nvPr/>
        </p:nvSpPr>
        <p:spPr>
          <a:xfrm>
            <a:off x="1559290" y="1632938"/>
            <a:ext cx="8948692" cy="2554545"/>
          </a:xfrm>
          <a:prstGeom prst="rect">
            <a:avLst/>
          </a:prstGeom>
          <a:noFill/>
        </p:spPr>
        <p:txBody>
          <a:bodyPr wrap="square">
            <a:spAutoFit/>
          </a:bodyPr>
          <a:lstStyle/>
          <a:p>
            <a:r>
              <a:rPr lang="en-GB" sz="2000">
                <a:solidFill>
                  <a:srgbClr val="02165E"/>
                </a:solidFill>
                <a:latin typeface="Bloom Speak OT" panose="00000500000000000000" pitchFamily="50" charset="0"/>
              </a:rPr>
              <a:t>‘Oil’ is the general term for any thick, viscous, typically flammable liquid that is  insoluble in water but soluble in organic solvents. Plants and animals produce a variety of natural oils, but the Clean Waters goal is primarily concerned with oil derived from geological deposits of petroleum (crude oil) for use as a fuel or lubricant.</a:t>
            </a:r>
          </a:p>
          <a:p>
            <a:pPr marL="0" indent="0">
              <a:buNone/>
            </a:pPr>
            <a:endParaRPr lang="en-GB" sz="2000">
              <a:solidFill>
                <a:srgbClr val="02165E"/>
              </a:solidFill>
              <a:latin typeface="Bloom Speak OT" panose="00000500000000000000" pitchFamily="50" charset="0"/>
            </a:endParaRPr>
          </a:p>
          <a:p>
            <a:r>
              <a:rPr lang="en-GB" sz="2000">
                <a:solidFill>
                  <a:srgbClr val="02165E"/>
                </a:solidFill>
                <a:latin typeface="Bloom Speak OT" panose="00000500000000000000" pitchFamily="50" charset="0"/>
              </a:rPr>
              <a:t>Oil comes from anthropogenic sources, including boats, land-based runoff and, to a lesser degree, oil spills. These sources pose a greater threat to marine environments as the oil enters the ocean in concentrated areas at a high rate of flow.</a:t>
            </a:r>
          </a:p>
        </p:txBody>
      </p:sp>
    </p:spTree>
    <p:extLst>
      <p:ext uri="{BB962C8B-B14F-4D97-AF65-F5344CB8AC3E}">
        <p14:creationId xmlns:p14="http://schemas.microsoft.com/office/powerpoint/2010/main" val="1983773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A9BDB-8F2D-478D-A61D-89F0EFAB9437}"/>
              </a:ext>
            </a:extLst>
          </p:cNvPr>
          <p:cNvSpPr>
            <a:spLocks noGrp="1"/>
          </p:cNvSpPr>
          <p:nvPr>
            <p:ph type="body" sz="half" idx="2"/>
          </p:nvPr>
        </p:nvSpPr>
        <p:spPr>
          <a:xfrm>
            <a:off x="1775093" y="1436148"/>
            <a:ext cx="8025855" cy="2095500"/>
          </a:xfrm>
        </p:spPr>
        <p:txBody>
          <a:bodyPr/>
          <a:lstStyle/>
          <a:p>
            <a:r>
              <a:rPr lang="en-GB" sz="2000">
                <a:latin typeface="Bloom Speak OT" panose="00000500000000000000" pitchFamily="50" charset="0"/>
              </a:rPr>
              <a:t>After 20 years, oil pollution from the 1989 Exxon Valdez spill in Alaska persists, in some areas, is nearly as toxic as initial levels (Exxon Valdez Trustee Council 2009; </a:t>
            </a:r>
            <a:r>
              <a:rPr lang="en-GB" sz="2000" err="1">
                <a:latin typeface="Bloom Speak OT" panose="00000500000000000000" pitchFamily="50" charset="0"/>
              </a:rPr>
              <a:t>Raloff</a:t>
            </a:r>
            <a:r>
              <a:rPr lang="en-GB" sz="2000">
                <a:latin typeface="Bloom Speak OT" panose="00000500000000000000" pitchFamily="50" charset="0"/>
              </a:rPr>
              <a:t> 2009).  </a:t>
            </a:r>
          </a:p>
          <a:p>
            <a:endParaRPr lang="en-GB" sz="2000">
              <a:latin typeface="Bloom Speak OT" panose="00000500000000000000" pitchFamily="50" charset="0"/>
            </a:endParaRPr>
          </a:p>
          <a:p>
            <a:r>
              <a:rPr lang="en-GB" sz="2000">
                <a:latin typeface="Bloom Speak OT" panose="00000500000000000000" pitchFamily="50" charset="0"/>
              </a:rPr>
              <a:t>Events such as the Exxon Valdez spill and the large spill resulting from the explosion of BP's Deepwater Horizon offshore drilling platform in the Gulf of Mexico have substantial effects that should be visible in regional assessments, but are probably not large enough to be seen in global-scale studies.    </a:t>
            </a:r>
          </a:p>
        </p:txBody>
      </p:sp>
    </p:spTree>
    <p:extLst>
      <p:ext uri="{BB962C8B-B14F-4D97-AF65-F5344CB8AC3E}">
        <p14:creationId xmlns:p14="http://schemas.microsoft.com/office/powerpoint/2010/main" val="3622471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A9BDB-8F2D-478D-A61D-89F0EFAB9437}"/>
              </a:ext>
            </a:extLst>
          </p:cNvPr>
          <p:cNvSpPr>
            <a:spLocks noGrp="1"/>
          </p:cNvSpPr>
          <p:nvPr>
            <p:ph type="body" sz="half" idx="2"/>
          </p:nvPr>
        </p:nvSpPr>
        <p:spPr>
          <a:xfrm>
            <a:off x="629874" y="415216"/>
            <a:ext cx="10724666" cy="2095500"/>
          </a:xfrm>
        </p:spPr>
        <p:txBody>
          <a:bodyPr/>
          <a:lstStyle/>
          <a:p>
            <a:r>
              <a:rPr lang="en-GB" sz="1200" b="1" i="0" cap="all">
                <a:effectLst/>
                <a:latin typeface="Bloom Speak OT Heavy" panose="00000500000000000000" pitchFamily="50" charset="0"/>
              </a:rPr>
              <a:t>ECOLOGICAL IMPACT</a:t>
            </a:r>
          </a:p>
          <a:p>
            <a:r>
              <a:rPr lang="en-GB" sz="1200" b="0" i="0">
                <a:effectLst/>
                <a:latin typeface="Bloom Speak OT" panose="00000500000000000000" pitchFamily="50" charset="0"/>
              </a:rPr>
              <a:t>Oil pollution can degrade or destroy marine ecosystems.</a:t>
            </a:r>
            <a:br>
              <a:rPr lang="en-GB" sz="1200" b="0" i="0">
                <a:effectLst/>
                <a:latin typeface="Bloom Speak OT" panose="00000500000000000000" pitchFamily="50" charset="0"/>
              </a:rPr>
            </a:br>
            <a:br>
              <a:rPr lang="en-GB" sz="1200" b="0" i="0">
                <a:effectLst/>
                <a:latin typeface="Bloom Speak OT" panose="00000500000000000000" pitchFamily="50" charset="0"/>
              </a:rPr>
            </a:br>
            <a:r>
              <a:rPr lang="en-GB" sz="1200" b="0" i="0">
                <a:effectLst/>
                <a:latin typeface="Bloom Speak OT" panose="00000500000000000000" pitchFamily="50" charset="0"/>
              </a:rPr>
              <a:t>Oil pollution can elevate concentrations of toxic elements (e.g. arsenic).</a:t>
            </a:r>
            <a:br>
              <a:rPr lang="en-GB" sz="1200" b="0" i="0">
                <a:effectLst/>
                <a:latin typeface="Bloom Speak OT" panose="00000500000000000000" pitchFamily="50" charset="0"/>
              </a:rPr>
            </a:br>
            <a:br>
              <a:rPr lang="en-GB" sz="1200" b="0" i="0">
                <a:effectLst/>
                <a:latin typeface="Bloom Speak OT" panose="00000500000000000000" pitchFamily="50" charset="0"/>
              </a:rPr>
            </a:br>
            <a:r>
              <a:rPr lang="en-GB" sz="1200" b="0" i="0">
                <a:effectLst/>
                <a:latin typeface="Bloom Speak OT" panose="00000500000000000000" pitchFamily="50" charset="0"/>
              </a:rPr>
              <a:t>Oil pollution can kill marine life through ingestion, inhalation and absorption. Oil pollution can kill marine life through ingestion, inhalation or absorption. Because oil sticks to fur and feathers, seals, sealions and birds lose the insulation that those structures normally provide.  Oiled birds are also unable to fly. </a:t>
            </a:r>
            <a:br>
              <a:rPr lang="en-GB" sz="1200" b="0" i="0">
                <a:effectLst/>
                <a:latin typeface="Bloom Speak OT" panose="00000500000000000000" pitchFamily="50" charset="0"/>
              </a:rPr>
            </a:br>
            <a:br>
              <a:rPr lang="en-GB" sz="1200" b="0" i="0">
                <a:effectLst/>
                <a:latin typeface="Bloom Speak OT" panose="00000500000000000000" pitchFamily="50" charset="0"/>
              </a:rPr>
            </a:br>
            <a:r>
              <a:rPr lang="en-GB" sz="1200" b="0" i="0">
                <a:effectLst/>
                <a:latin typeface="Bloom Speak OT" panose="00000500000000000000" pitchFamily="50" charset="0"/>
              </a:rPr>
              <a:t>Oil pollution can have long-term effects on spawning grounds and recovery of fish stocks and populations of most other marine animals. .</a:t>
            </a:r>
            <a:br>
              <a:rPr lang="en-GB" sz="1200" b="0" i="0">
                <a:effectLst/>
                <a:latin typeface="Bloom Speak OT" panose="00000500000000000000" pitchFamily="50" charset="0"/>
              </a:rPr>
            </a:br>
            <a:endParaRPr lang="en-GB" sz="1200" b="0" i="0">
              <a:effectLst/>
              <a:latin typeface="Bloom Speak OT" panose="00000500000000000000" pitchFamily="50" charset="0"/>
            </a:endParaRPr>
          </a:p>
          <a:p>
            <a:r>
              <a:rPr lang="en-GB" sz="1200" b="1" i="0" cap="all">
                <a:effectLst/>
                <a:latin typeface="Bloom Speak OT Heavy" panose="00000500000000000000" pitchFamily="50" charset="0"/>
              </a:rPr>
              <a:t>HUMAN HEALTH IMPACT</a:t>
            </a:r>
          </a:p>
          <a:p>
            <a:r>
              <a:rPr lang="en-GB" sz="1200" b="0" i="0">
                <a:effectLst/>
                <a:latin typeface="Bloom Speak OT" panose="00000500000000000000" pitchFamily="50" charset="0"/>
              </a:rPr>
              <a:t>Oil pollution can harm those who consume contaminated water or seafood or have contact with polluted waters through recreation and clean-up activities.</a:t>
            </a:r>
            <a:br>
              <a:rPr lang="en-GB" sz="1200" b="0" i="0">
                <a:effectLst/>
                <a:latin typeface="Bloom Speak OT" panose="00000500000000000000" pitchFamily="50" charset="0"/>
              </a:rPr>
            </a:br>
            <a:br>
              <a:rPr lang="en-GB" sz="1200" b="0" i="0">
                <a:effectLst/>
                <a:latin typeface="Bloom Speak OT" panose="00000500000000000000" pitchFamily="50" charset="0"/>
              </a:rPr>
            </a:br>
            <a:r>
              <a:rPr lang="en-GB" sz="1200" b="0" i="0">
                <a:effectLst/>
                <a:latin typeface="Bloom Speak OT" panose="00000500000000000000" pitchFamily="50" charset="0"/>
              </a:rPr>
              <a:t>Symptoms can include chest pain, coughing, dizziness, headaches, respiratory distress and vomiting.</a:t>
            </a:r>
            <a:br>
              <a:rPr lang="en-GB" sz="1200" b="0" i="0">
                <a:effectLst/>
                <a:latin typeface="Bloom Speak OT" panose="00000500000000000000" pitchFamily="50" charset="0"/>
              </a:rPr>
            </a:br>
            <a:endParaRPr lang="en-GB" sz="1200" b="0" i="0">
              <a:effectLst/>
              <a:latin typeface="Bloom Speak OT" panose="00000500000000000000" pitchFamily="50" charset="0"/>
            </a:endParaRPr>
          </a:p>
          <a:p>
            <a:r>
              <a:rPr lang="en-GB" sz="1200" b="1" i="0" cap="all">
                <a:effectLst/>
                <a:latin typeface="Bloom Speak OT Heavy" panose="00000500000000000000" pitchFamily="50" charset="0"/>
              </a:rPr>
              <a:t>ECONOMIC IMPACT</a:t>
            </a:r>
          </a:p>
          <a:p>
            <a:r>
              <a:rPr lang="en-GB" sz="1200" b="0" i="0">
                <a:effectLst/>
                <a:latin typeface="Bloom Speak OT" panose="00000500000000000000" pitchFamily="50" charset="0"/>
              </a:rPr>
              <a:t>Responding to the ecological impacts of oil pollution can result in significant economic costs.</a:t>
            </a:r>
            <a:br>
              <a:rPr lang="en-GB" sz="1200" b="0" i="0">
                <a:effectLst/>
                <a:latin typeface="Bloom Speak OT" panose="00000500000000000000" pitchFamily="50" charset="0"/>
              </a:rPr>
            </a:br>
            <a:br>
              <a:rPr lang="en-GB" sz="1200" b="0" i="0">
                <a:effectLst/>
                <a:latin typeface="Bloom Speak OT" panose="00000500000000000000" pitchFamily="50" charset="0"/>
              </a:rPr>
            </a:br>
            <a:r>
              <a:rPr lang="en-GB" sz="1200" b="0" i="0">
                <a:effectLst/>
                <a:latin typeface="Bloom Speak OT" panose="00000500000000000000" pitchFamily="50" charset="0"/>
              </a:rPr>
              <a:t>Response to the </a:t>
            </a:r>
            <a:r>
              <a:rPr lang="en-GB" sz="1200" b="0" i="1">
                <a:effectLst/>
                <a:latin typeface="Bloom Speak OT" panose="00000500000000000000" pitchFamily="50" charset="0"/>
              </a:rPr>
              <a:t>Deepwater Horizon </a:t>
            </a:r>
            <a:r>
              <a:rPr lang="en-GB" sz="1200" b="0" i="0">
                <a:effectLst/>
                <a:latin typeface="Bloom Speak OT" panose="00000500000000000000" pitchFamily="50" charset="0"/>
              </a:rPr>
              <a:t>oil spill cost BP US $13 billion dollars. Litigation and compensation for claims cost BP an additional US $15 billion (Telegraph 2011). The company recently agreed to a claims settlement totalling $18.7 billion. (</a:t>
            </a:r>
            <a:r>
              <a:rPr lang="en-GB" sz="1200" b="0" i="0" u="none" strike="noStrike">
                <a:effectLst/>
                <a:latin typeface="Bloom Speak OT" panose="00000500000000000000" pitchFamily="50" charset="0"/>
                <a:hlinkClick r:id="rId2">
                  <a:extLst>
                    <a:ext uri="{A12FA001-AC4F-418D-AE19-62706E023703}">
                      <ahyp:hlinkClr xmlns:ahyp="http://schemas.microsoft.com/office/drawing/2018/hyperlinkcolor" val="tx"/>
                    </a:ext>
                  </a:extLst>
                </a:hlinkClick>
              </a:rPr>
              <a:t>New York Times 2015</a:t>
            </a:r>
            <a:r>
              <a:rPr lang="en-GB" sz="1200" b="0" i="0">
                <a:effectLst/>
                <a:latin typeface="Bloom Speak OT" panose="00000500000000000000" pitchFamily="50" charset="0"/>
              </a:rPr>
              <a:t>)</a:t>
            </a:r>
            <a:br>
              <a:rPr lang="en-GB" sz="1200" b="0" i="0">
                <a:effectLst/>
                <a:latin typeface="Bloom Speak OT" panose="00000500000000000000" pitchFamily="50" charset="0"/>
              </a:rPr>
            </a:br>
            <a:br>
              <a:rPr lang="en-GB" sz="1200" b="0" i="0">
                <a:effectLst/>
                <a:latin typeface="Bloom Speak OT" panose="00000500000000000000" pitchFamily="50" charset="0"/>
              </a:rPr>
            </a:br>
            <a:r>
              <a:rPr lang="en-GB" sz="1200" b="0" i="0">
                <a:effectLst/>
                <a:latin typeface="Bloom Speak OT" panose="00000500000000000000" pitchFamily="50" charset="0"/>
              </a:rPr>
              <a:t>Local economies have to deal with costs resulting from contaminated or diminished fish stocks.</a:t>
            </a:r>
            <a:br>
              <a:rPr lang="en-GB" sz="1200" b="0" i="0">
                <a:effectLst/>
                <a:latin typeface="Bloom Speak OT" panose="00000500000000000000" pitchFamily="50" charset="0"/>
              </a:rPr>
            </a:br>
            <a:br>
              <a:rPr lang="en-GB" sz="1200" b="0" i="0">
                <a:effectLst/>
                <a:latin typeface="Bloom Speak OT" panose="00000500000000000000" pitchFamily="50" charset="0"/>
              </a:rPr>
            </a:br>
            <a:r>
              <a:rPr lang="en-GB" sz="1200" b="0" i="0">
                <a:effectLst/>
                <a:latin typeface="Bloom Speak OT" panose="00000500000000000000" pitchFamily="50" charset="0"/>
              </a:rPr>
              <a:t>The BP </a:t>
            </a:r>
            <a:r>
              <a:rPr lang="en-GB" sz="1200" b="0" i="1">
                <a:effectLst/>
                <a:latin typeface="Bloom Speak OT" panose="00000500000000000000" pitchFamily="50" charset="0"/>
              </a:rPr>
              <a:t>Deepwater Horizon </a:t>
            </a:r>
            <a:r>
              <a:rPr lang="en-GB" sz="1200" b="0" i="0">
                <a:effectLst/>
                <a:latin typeface="Bloom Speak OT" panose="00000500000000000000" pitchFamily="50" charset="0"/>
              </a:rPr>
              <a:t>oil spill caused Louisiana to lose 50 percent of its seafood production, a US $2.4 billion dollar industry in Louisiana that supplied as much as 30 percent of the domestic seafood for the continental U.S. (</a:t>
            </a:r>
            <a:r>
              <a:rPr lang="en-GB" sz="1200" b="0" i="0" err="1">
                <a:effectLst/>
                <a:latin typeface="Bloom Speak OT" panose="00000500000000000000" pitchFamily="50" charset="0"/>
              </a:rPr>
              <a:t>Nawaguna</a:t>
            </a:r>
            <a:r>
              <a:rPr lang="en-GB" sz="1200" b="0" i="0">
                <a:effectLst/>
                <a:latin typeface="Bloom Speak OT" panose="00000500000000000000" pitchFamily="50" charset="0"/>
              </a:rPr>
              <a:t>-Clemente 2011).</a:t>
            </a:r>
          </a:p>
          <a:p>
            <a:endParaRPr lang="en-GB" sz="1200"/>
          </a:p>
        </p:txBody>
      </p:sp>
    </p:spTree>
    <p:extLst>
      <p:ext uri="{BB962C8B-B14F-4D97-AF65-F5344CB8AC3E}">
        <p14:creationId xmlns:p14="http://schemas.microsoft.com/office/powerpoint/2010/main" val="957851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650CAC5-7657-4885-AB47-BAE60DC76E1F}"/>
              </a:ext>
            </a:extLst>
          </p:cNvPr>
          <p:cNvSpPr>
            <a:spLocks noGrp="1"/>
          </p:cNvSpPr>
          <p:nvPr>
            <p:ph type="body" sz="half" idx="2"/>
          </p:nvPr>
        </p:nvSpPr>
        <p:spPr>
          <a:xfrm>
            <a:off x="967480" y="530627"/>
            <a:ext cx="10120730" cy="1706546"/>
          </a:xfrm>
        </p:spPr>
        <p:txBody>
          <a:bodyPr>
            <a:noAutofit/>
          </a:bodyPr>
          <a:lstStyle/>
          <a:p>
            <a:r>
              <a:rPr lang="en-GB" sz="1400">
                <a:latin typeface="Bloom Speak OT" panose="00000500000000000000" pitchFamily="50" charset="0"/>
              </a:rPr>
              <a:t>Metals are chemical elements that are typically hard, shiny, malleable, fusible, and ductile, with good electrical and thermal conductivity. Metals are toxic if they change the structure and function of proteins and enzymes (GESAMP 2001).</a:t>
            </a:r>
            <a:br>
              <a:rPr lang="en-GB" sz="1400">
                <a:latin typeface="Bloom Speak OT" panose="00000500000000000000" pitchFamily="50" charset="0"/>
              </a:rPr>
            </a:br>
            <a:br>
              <a:rPr lang="en-GB" sz="1400">
                <a:latin typeface="Bloom Speak OT" panose="00000500000000000000" pitchFamily="50" charset="0"/>
              </a:rPr>
            </a:br>
            <a:r>
              <a:rPr lang="en-GB" sz="1400">
                <a:latin typeface="Bloom Speak OT" panose="00000500000000000000" pitchFamily="50" charset="0"/>
              </a:rPr>
              <a:t>Metals found in the ocean that are highly toxic on their own include mercury, cadmium, lead, arsenic, tin, copper, nickel, selenium, and zinc. Mercury, cadmium, and lead can become even more highly toxic in combination with organic compounds. For example, mercury can form neurotoxic compounds such as methylmercury (CH3Hg), when combined with carbon.</a:t>
            </a:r>
            <a:br>
              <a:rPr lang="en-GB" sz="1400">
                <a:latin typeface="Bloom Speak OT" panose="00000500000000000000" pitchFamily="50" charset="0"/>
              </a:rPr>
            </a:br>
            <a:br>
              <a:rPr lang="en-GB" sz="1400">
                <a:latin typeface="Bloom Speak OT" panose="00000500000000000000" pitchFamily="50" charset="0"/>
              </a:rPr>
            </a:br>
            <a:r>
              <a:rPr lang="en-GB" sz="1400">
                <a:latin typeface="Bloom Speak OT" panose="00000500000000000000" pitchFamily="50" charset="0"/>
              </a:rPr>
              <a:t>Arsenic, copper, nickel, selenium, tin, and zinc are not highly toxic by themselves but are able to react with organic materials, creating very toxic compounds (UNEP 2006).</a:t>
            </a:r>
            <a:br>
              <a:rPr lang="en-GB" sz="1400">
                <a:latin typeface="Bloom Speak OT" panose="00000500000000000000" pitchFamily="50" charset="0"/>
              </a:rPr>
            </a:br>
            <a:br>
              <a:rPr lang="en-GB" sz="1400">
                <a:latin typeface="Bloom Speak OT" panose="00000500000000000000" pitchFamily="50" charset="0"/>
              </a:rPr>
            </a:br>
            <a:r>
              <a:rPr lang="en-GB" sz="1400">
                <a:latin typeface="Bloom Speak OT" panose="00000500000000000000" pitchFamily="50" charset="0"/>
              </a:rPr>
              <a:t>Many metals occur naturally in the environment, but anthropogenic emissions from industrial and mining activities can increase concentrations of many to toxic levels.</a:t>
            </a:r>
            <a:br>
              <a:rPr lang="en-GB" sz="1400">
                <a:latin typeface="Bloom Speak OT" panose="00000500000000000000" pitchFamily="50" charset="0"/>
              </a:rPr>
            </a:br>
            <a:br>
              <a:rPr lang="en-GB" sz="1400">
                <a:latin typeface="Bloom Speak OT" panose="00000500000000000000" pitchFamily="50" charset="0"/>
              </a:rPr>
            </a:br>
            <a:r>
              <a:rPr lang="en-GB" sz="1400">
                <a:latin typeface="Bloom Speak OT" panose="00000500000000000000" pitchFamily="50" charset="0"/>
              </a:rPr>
              <a:t>96% of mercury enters the ocean via atmospheric input (GESAMP 2001).</a:t>
            </a:r>
            <a:br>
              <a:rPr lang="en-GB" sz="1400">
                <a:latin typeface="Bloom Speak OT" panose="00000500000000000000" pitchFamily="50" charset="0"/>
              </a:rPr>
            </a:br>
            <a:br>
              <a:rPr lang="en-GB" sz="1400">
                <a:latin typeface="Bloom Speak OT" panose="00000500000000000000" pitchFamily="50" charset="0"/>
              </a:rPr>
            </a:br>
            <a:r>
              <a:rPr lang="en-GB" sz="1400">
                <a:latin typeface="Bloom Speak OT" panose="00000500000000000000" pitchFamily="50" charset="0"/>
              </a:rPr>
              <a:t>While some metals are deliberately dumped in the ocean, most are found downstream from their sources, including waste dumps, industrial areas, mining operations and metal processing areas.</a:t>
            </a:r>
            <a:br>
              <a:rPr lang="en-GB" sz="1400">
                <a:latin typeface="Bloom Speak OT" panose="00000500000000000000" pitchFamily="50" charset="0"/>
              </a:rPr>
            </a:br>
            <a:br>
              <a:rPr lang="en-GB" sz="1400">
                <a:latin typeface="Bloom Speak OT" panose="00000500000000000000" pitchFamily="50" charset="0"/>
              </a:rPr>
            </a:br>
            <a:r>
              <a:rPr lang="en-GB" sz="1400">
                <a:latin typeface="Bloom Speak OT" panose="00000500000000000000" pitchFamily="50" charset="0"/>
              </a:rPr>
              <a:t>Although global databases describing the concentration of toxic metals throughout the ocean do not yet exist, such data are available in some countries and can be used in regional assessments.  For example, </a:t>
            </a:r>
            <a:r>
              <a:rPr lang="en-GB" sz="1400">
                <a:latin typeface="Bloom Speak OT" panose="00000500000000000000" pitchFamily="50" charset="0"/>
                <a:hlinkClick r:id="rId2">
                  <a:extLst>
                    <a:ext uri="{A12FA001-AC4F-418D-AE19-62706E023703}">
                      <ahyp:hlinkClr xmlns:ahyp="http://schemas.microsoft.com/office/drawing/2018/hyperlinkcolor" val="tx"/>
                    </a:ext>
                  </a:extLst>
                </a:hlinkClick>
              </a:rPr>
              <a:t>Halpern et al.'s (2015</a:t>
            </a:r>
            <a:r>
              <a:rPr lang="en-GB" sz="1400">
                <a:latin typeface="Bloom Speak OT" panose="00000500000000000000" pitchFamily="50" charset="0"/>
              </a:rPr>
              <a:t>) Ocean Health Index assessment for the U.S. west coast used data from NOAA's collaborative </a:t>
            </a:r>
            <a:r>
              <a:rPr lang="en-GB" sz="1400">
                <a:latin typeface="Bloom Speak OT" panose="00000500000000000000" pitchFamily="50" charset="0"/>
                <a:hlinkClick r:id="rId3">
                  <a:extLst>
                    <a:ext uri="{A12FA001-AC4F-418D-AE19-62706E023703}">
                      <ahyp:hlinkClr xmlns:ahyp="http://schemas.microsoft.com/office/drawing/2018/hyperlinkcolor" val="tx"/>
                    </a:ext>
                  </a:extLst>
                </a:hlinkClick>
              </a:rPr>
              <a:t>Mussel Watch Contaminant Monitoring Program</a:t>
            </a:r>
            <a:r>
              <a:rPr lang="en-GB" sz="1400">
                <a:latin typeface="Bloom Speak OT" panose="00000500000000000000" pitchFamily="50" charset="0"/>
              </a:rPr>
              <a:t> as an indicator of toxic metals along the coasts of California, Oregon and Washington. By filter feeding on plant plankton and small organic particles, mussels bioaccumulate toxic metals and other pollutants very effectively. The Mussel Watch program </a:t>
            </a:r>
            <a:r>
              <a:rPr lang="en-GB" sz="1400" err="1">
                <a:latin typeface="Bloom Speak OT" panose="00000500000000000000" pitchFamily="50" charset="0"/>
              </a:rPr>
              <a:t>analyzes</a:t>
            </a:r>
            <a:r>
              <a:rPr lang="en-GB" sz="1400">
                <a:latin typeface="Bloom Speak OT" panose="00000500000000000000" pitchFamily="50" charset="0"/>
              </a:rPr>
              <a:t> those contaminant loads and provides data for various regions in the U.S.  </a:t>
            </a:r>
          </a:p>
        </p:txBody>
      </p:sp>
    </p:spTree>
    <p:extLst>
      <p:ext uri="{BB962C8B-B14F-4D97-AF65-F5344CB8AC3E}">
        <p14:creationId xmlns:p14="http://schemas.microsoft.com/office/powerpoint/2010/main" val="308332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4173527-6914-4ABE-A23C-70E2E88C6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565" y="142875"/>
            <a:ext cx="9305925" cy="6572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43B5E1-079B-42B1-982D-83FC477E5C1A}"/>
              </a:ext>
            </a:extLst>
          </p:cNvPr>
          <p:cNvSpPr txBox="1"/>
          <p:nvPr/>
        </p:nvSpPr>
        <p:spPr>
          <a:xfrm>
            <a:off x="4095750" y="6402970"/>
            <a:ext cx="6096000" cy="369332"/>
          </a:xfrm>
          <a:prstGeom prst="rect">
            <a:avLst/>
          </a:prstGeom>
          <a:noFill/>
        </p:spPr>
        <p:txBody>
          <a:bodyPr wrap="square">
            <a:spAutoFit/>
          </a:bodyPr>
          <a:lstStyle/>
          <a:p>
            <a:r>
              <a:rPr lang="en-GB">
                <a:hlinkClick r:id="rId3"/>
              </a:rPr>
              <a:t>Chemical Pollution : Ocean Health Index</a:t>
            </a:r>
            <a:endParaRPr lang="en-GB"/>
          </a:p>
        </p:txBody>
      </p:sp>
    </p:spTree>
    <p:extLst>
      <p:ext uri="{BB962C8B-B14F-4D97-AF65-F5344CB8AC3E}">
        <p14:creationId xmlns:p14="http://schemas.microsoft.com/office/powerpoint/2010/main" val="2215938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A9BDB-8F2D-478D-A61D-89F0EFAB9437}"/>
              </a:ext>
            </a:extLst>
          </p:cNvPr>
          <p:cNvSpPr>
            <a:spLocks noGrp="1"/>
          </p:cNvSpPr>
          <p:nvPr>
            <p:ph type="body" sz="half" idx="2"/>
          </p:nvPr>
        </p:nvSpPr>
        <p:spPr>
          <a:xfrm>
            <a:off x="860693" y="361950"/>
            <a:ext cx="10573746" cy="2095500"/>
          </a:xfrm>
        </p:spPr>
        <p:txBody>
          <a:bodyPr/>
          <a:lstStyle/>
          <a:p>
            <a:r>
              <a:rPr lang="en-GB" sz="1400">
                <a:latin typeface="Bloom Speak OT Heavy" panose="00000500000000000000" pitchFamily="50" charset="0"/>
              </a:rPr>
              <a:t>ECOLOGICAL IMPACT</a:t>
            </a:r>
          </a:p>
          <a:p>
            <a:r>
              <a:rPr lang="en-GB" sz="1400">
                <a:latin typeface="Bloom Speak OT" panose="00000500000000000000" pitchFamily="50" charset="0"/>
              </a:rPr>
              <a:t>Results of laboratory studies can demonstrate the effects of one or several pollutants on growth, reproduction or other physiological processes in test organisms. Chemical analyses can also reveal the concentrations of pollutants in the tissues of marine organisms collected in the wild. However, limited information is available on how wild marine plants, animals, microorganisms and ecosystems respond to sub-lethal exposure to the many pollutants they encounter, and how other factors such as temperature or pH affect those responses. </a:t>
            </a:r>
            <a:br>
              <a:rPr lang="en-GB" sz="1400">
                <a:latin typeface="Bloom Speak OT" panose="00000500000000000000" pitchFamily="50" charset="0"/>
              </a:rPr>
            </a:br>
            <a:endParaRPr lang="en-GB" sz="1400">
              <a:latin typeface="Bloom Speak OT" panose="00000500000000000000" pitchFamily="50" charset="0"/>
            </a:endParaRPr>
          </a:p>
          <a:p>
            <a:r>
              <a:rPr lang="en-GB" sz="1400">
                <a:latin typeface="Bloom Speak OT Heavy" panose="00000500000000000000" pitchFamily="50" charset="0"/>
              </a:rPr>
              <a:t>HUMAN HEALTH IMPACT</a:t>
            </a:r>
          </a:p>
          <a:p>
            <a:r>
              <a:rPr lang="en-GB" sz="1400">
                <a:latin typeface="Bloom Speak OT" panose="00000500000000000000" pitchFamily="50" charset="0"/>
              </a:rPr>
              <a:t>Certain metals, such as zinc, are essential to life in very small amounts, but are toxic in higher concentrations. Others, such as mercury or cadmium, are not used in normal metabolism and are harmful when taken into the body. Ingesting toxic metals can have serious effects on the kidney, liver, immune system, central nervous system and other organs.</a:t>
            </a:r>
            <a:br>
              <a:rPr lang="en-GB" sz="1400">
                <a:latin typeface="Bloom Speak OT" panose="00000500000000000000" pitchFamily="50" charset="0"/>
              </a:rPr>
            </a:br>
            <a:br>
              <a:rPr lang="en-GB" sz="1400">
                <a:latin typeface="Bloom Speak OT" panose="00000500000000000000" pitchFamily="50" charset="0"/>
              </a:rPr>
            </a:br>
            <a:r>
              <a:rPr lang="en-GB" sz="1400">
                <a:latin typeface="Bloom Speak OT" panose="00000500000000000000" pitchFamily="50" charset="0"/>
              </a:rPr>
              <a:t>Over 90% of methylmercury exposure occurs through the ingestion of contaminated fish and shellfish (USGS 2 2009).</a:t>
            </a:r>
            <a:br>
              <a:rPr lang="en-GB" sz="1400">
                <a:latin typeface="Bloom Speak OT" panose="00000500000000000000" pitchFamily="50" charset="0"/>
              </a:rPr>
            </a:br>
            <a:br>
              <a:rPr lang="en-GB" sz="1400">
                <a:latin typeface="Bloom Speak OT" panose="00000500000000000000" pitchFamily="50" charset="0"/>
              </a:rPr>
            </a:br>
            <a:r>
              <a:rPr lang="en-GB" sz="1400">
                <a:latin typeface="Bloom Speak OT" panose="00000500000000000000" pitchFamily="50" charset="0"/>
              </a:rPr>
              <a:t>In the past 20 years, mercury concentrations in the Pacific Ocean have increased 30 percent due to increases in human atmospheric emissions from industries and coal-burning power plants and are estimated to rise 50 percent by the year 2050 (Sunderland 2009).</a:t>
            </a:r>
            <a:br>
              <a:rPr lang="en-GB" sz="1400">
                <a:latin typeface="Bloom Speak OT" panose="00000500000000000000" pitchFamily="50" charset="0"/>
              </a:rPr>
            </a:br>
            <a:endParaRPr lang="en-GB" sz="1400">
              <a:latin typeface="Bloom Speak OT" panose="00000500000000000000" pitchFamily="50" charset="0"/>
            </a:endParaRPr>
          </a:p>
          <a:p>
            <a:r>
              <a:rPr lang="en-GB" sz="1400">
                <a:latin typeface="Bloom Speak OT Heavy" panose="00000500000000000000" pitchFamily="50" charset="0"/>
              </a:rPr>
              <a:t>ECONOMIC IMPACT</a:t>
            </a:r>
          </a:p>
          <a:p>
            <a:r>
              <a:rPr lang="en-GB" sz="1400">
                <a:latin typeface="Bloom Speak OT" panose="00000500000000000000" pitchFamily="50" charset="0"/>
              </a:rPr>
              <a:t>In 2004, the U.S. Environmental Protection Agency (EPA) released recommendations for weekly fish consumption so that high levels of mercury ingestion could be avoided (EPA 2010).</a:t>
            </a:r>
            <a:br>
              <a:rPr lang="en-GB" sz="1400">
                <a:latin typeface="Bloom Speak OT" panose="00000500000000000000" pitchFamily="50" charset="0"/>
              </a:rPr>
            </a:br>
            <a:br>
              <a:rPr lang="en-GB" sz="1400">
                <a:latin typeface="Bloom Speak OT" panose="00000500000000000000" pitchFamily="50" charset="0"/>
              </a:rPr>
            </a:br>
            <a:r>
              <a:rPr lang="en-GB" sz="1400">
                <a:latin typeface="Bloom Speak OT" panose="00000500000000000000" pitchFamily="50" charset="0"/>
              </a:rPr>
              <a:t>Expenses can be incurred from health problems attributed to mercury ingestion.</a:t>
            </a:r>
            <a:br>
              <a:rPr lang="en-GB" sz="1400">
                <a:latin typeface="Bloom Speak OT" panose="00000500000000000000" pitchFamily="50" charset="0"/>
              </a:rPr>
            </a:br>
            <a:br>
              <a:rPr lang="en-GB" sz="1400">
                <a:latin typeface="Bloom Speak OT" panose="00000500000000000000" pitchFamily="50" charset="0"/>
              </a:rPr>
            </a:br>
            <a:r>
              <a:rPr lang="en-GB" sz="1400">
                <a:latin typeface="Bloom Speak OT" panose="00000500000000000000" pitchFamily="50" charset="0"/>
              </a:rPr>
              <a:t>An estimated 637,233 children in the United States are born each year with cord blood mercury levels greater than 5.8 mg/L, a level linked to decreased IQ and other birth defects (</a:t>
            </a:r>
            <a:r>
              <a:rPr lang="en-GB" sz="1400" err="1">
                <a:latin typeface="Bloom Speak OT" panose="00000500000000000000" pitchFamily="50" charset="0"/>
              </a:rPr>
              <a:t>Trasande</a:t>
            </a:r>
            <a:r>
              <a:rPr lang="en-GB" sz="1400">
                <a:latin typeface="Bloom Speak OT" panose="00000500000000000000" pitchFamily="50" charset="0"/>
              </a:rPr>
              <a:t> et al. 2005).</a:t>
            </a:r>
          </a:p>
          <a:p>
            <a:endParaRPr lang="en-GB" sz="1100"/>
          </a:p>
        </p:txBody>
      </p:sp>
    </p:spTree>
    <p:extLst>
      <p:ext uri="{BB962C8B-B14F-4D97-AF65-F5344CB8AC3E}">
        <p14:creationId xmlns:p14="http://schemas.microsoft.com/office/powerpoint/2010/main" val="3355749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A9BDB-8F2D-478D-A61D-89F0EFAB9437}"/>
              </a:ext>
            </a:extLst>
          </p:cNvPr>
          <p:cNvSpPr>
            <a:spLocks noGrp="1"/>
          </p:cNvSpPr>
          <p:nvPr>
            <p:ph type="body" sz="half" idx="2"/>
          </p:nvPr>
        </p:nvSpPr>
        <p:spPr>
          <a:xfrm>
            <a:off x="1260188" y="1134308"/>
            <a:ext cx="9384138" cy="2095500"/>
          </a:xfrm>
        </p:spPr>
        <p:txBody>
          <a:bodyPr/>
          <a:lstStyle/>
          <a:p>
            <a:r>
              <a:rPr lang="en-GB" sz="2000" b="1" i="0" cap="all">
                <a:solidFill>
                  <a:srgbClr val="212D5E"/>
                </a:solidFill>
                <a:effectLst/>
                <a:latin typeface="Bloom Speak OT Heavy" panose="00000500000000000000" pitchFamily="50" charset="0"/>
              </a:rPr>
              <a:t>PERSISTENT ORGANIC POLLUTANTS [POPS]</a:t>
            </a:r>
          </a:p>
          <a:p>
            <a:endParaRPr lang="en-GB" sz="2000" b="1" i="0" cap="all">
              <a:solidFill>
                <a:srgbClr val="212D5E"/>
              </a:solidFill>
              <a:effectLst/>
              <a:latin typeface="Bloom Speak OT Heavy" panose="00000500000000000000" pitchFamily="50" charset="0"/>
            </a:endParaRPr>
          </a:p>
          <a:p>
            <a:r>
              <a:rPr lang="en-GB" sz="1800">
                <a:latin typeface="Bloom Speak OT" panose="00000500000000000000" pitchFamily="50" charset="0"/>
              </a:rPr>
              <a:t>Persistent Organic Pollutants (POPs) are chemical compounds that are toxic to humans and wildlife.</a:t>
            </a:r>
            <a:br>
              <a:rPr lang="en-GB" sz="1800">
                <a:latin typeface="Bloom Speak OT" panose="00000500000000000000" pitchFamily="50" charset="0"/>
              </a:rPr>
            </a:br>
            <a:br>
              <a:rPr lang="en-GB" sz="1800">
                <a:latin typeface="Bloom Speak OT" panose="00000500000000000000" pitchFamily="50" charset="0"/>
              </a:rPr>
            </a:br>
            <a:r>
              <a:rPr lang="en-GB" sz="1800">
                <a:latin typeface="Bloom Speak OT" panose="00000500000000000000" pitchFamily="50" charset="0"/>
              </a:rPr>
              <a:t>POPs include pesticides such as DDT, herbicides, PCBs (a component found in many coolants, flame-retardants, adhesives), and BPA (a compound found in plastics – primarily in plastic bottles).</a:t>
            </a:r>
            <a:br>
              <a:rPr lang="en-GB" sz="1800">
                <a:latin typeface="Bloom Speak OT" panose="00000500000000000000" pitchFamily="50" charset="0"/>
              </a:rPr>
            </a:br>
            <a:br>
              <a:rPr lang="en-GB" sz="1800">
                <a:latin typeface="Bloom Speak OT" panose="00000500000000000000" pitchFamily="50" charset="0"/>
              </a:rPr>
            </a:br>
            <a:r>
              <a:rPr lang="en-GB" sz="1800">
                <a:latin typeface="Bloom Speak OT" panose="00000500000000000000" pitchFamily="50" charset="0"/>
              </a:rPr>
              <a:t>Though many measurements of the concentrations of various POPs in tissues of various marine organisms are available, they have not been combined into a comprehensive database suitable for use as a global indicator(s). Therefore, the Ocean Health Index developed the proxy described above based on the amount of pesticides used in each country as an estimate of chemical contamination in its coastal waters.  </a:t>
            </a:r>
          </a:p>
          <a:p>
            <a:endParaRPr lang="en-GB" sz="2000"/>
          </a:p>
        </p:txBody>
      </p:sp>
    </p:spTree>
    <p:extLst>
      <p:ext uri="{BB962C8B-B14F-4D97-AF65-F5344CB8AC3E}">
        <p14:creationId xmlns:p14="http://schemas.microsoft.com/office/powerpoint/2010/main" val="3674713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80FE0-332E-4A67-9C15-E0C9F8965C10}"/>
              </a:ext>
            </a:extLst>
          </p:cNvPr>
          <p:cNvSpPr>
            <a:spLocks noGrp="1"/>
          </p:cNvSpPr>
          <p:nvPr>
            <p:ph type="title"/>
          </p:nvPr>
        </p:nvSpPr>
        <p:spPr>
          <a:xfrm>
            <a:off x="0" y="-726932"/>
            <a:ext cx="6234174" cy="1956841"/>
          </a:xfrm>
        </p:spPr>
        <p:txBody>
          <a:bodyPr anchor="b">
            <a:noAutofit/>
          </a:bodyPr>
          <a:lstStyle/>
          <a:p>
            <a:r>
              <a:rPr lang="en-GB" sz="3200">
                <a:solidFill>
                  <a:srgbClr val="02165E"/>
                </a:solidFill>
                <a:latin typeface="Bloom Speak OT Heavy" panose="00000500000000000000" pitchFamily="50" charset="0"/>
              </a:rPr>
              <a:t>Keen - A Case Study on removing PFCs from their products</a:t>
            </a:r>
          </a:p>
        </p:txBody>
      </p:sp>
      <p:sp>
        <p:nvSpPr>
          <p:cNvPr id="3" name="Content Placeholder 2">
            <a:extLst>
              <a:ext uri="{FF2B5EF4-FFF2-40B4-BE49-F238E27FC236}">
                <a16:creationId xmlns:a16="http://schemas.microsoft.com/office/drawing/2014/main" id="{EFA6E308-9AE1-4DAA-BBF1-01DF7BF0D2B5}"/>
              </a:ext>
            </a:extLst>
          </p:cNvPr>
          <p:cNvSpPr>
            <a:spLocks noGrp="1"/>
          </p:cNvSpPr>
          <p:nvPr>
            <p:ph idx="1"/>
          </p:nvPr>
        </p:nvSpPr>
        <p:spPr>
          <a:xfrm>
            <a:off x="6996" y="1478484"/>
            <a:ext cx="5687951" cy="5641061"/>
          </a:xfrm>
          <a:solidFill>
            <a:schemeClr val="bg1"/>
          </a:solidFill>
        </p:spPr>
        <p:txBody>
          <a:bodyPr>
            <a:noAutofit/>
          </a:bodyPr>
          <a:lstStyle/>
          <a:p>
            <a:pPr marL="0" indent="0" algn="l" fontAlgn="base">
              <a:buNone/>
            </a:pPr>
            <a:r>
              <a:rPr lang="en-GB" sz="1600" b="1" i="0" cap="all">
                <a:solidFill>
                  <a:srgbClr val="02165E"/>
                </a:solidFill>
                <a:effectLst/>
                <a:latin typeface="Bloom Speak OT Heavy" panose="00000500000000000000" pitchFamily="50" charset="0"/>
              </a:rPr>
              <a:t>SOURCING IT EVERYWHERE (EASIER SAID THAN DONE)</a:t>
            </a:r>
            <a:endParaRPr lang="en-GB" sz="1600" b="0" i="0" cap="all">
              <a:solidFill>
                <a:srgbClr val="02165E"/>
              </a:solidFill>
              <a:effectLst/>
              <a:latin typeface="Bloom Speak OT Heavy" panose="00000500000000000000" pitchFamily="50" charset="0"/>
            </a:endParaRPr>
          </a:p>
          <a:p>
            <a:pPr algn="l" fontAlgn="base"/>
            <a:r>
              <a:rPr lang="en-GB" sz="1600" b="0" i="0">
                <a:solidFill>
                  <a:srgbClr val="02165E"/>
                </a:solidFill>
                <a:effectLst/>
                <a:latin typeface="Bloom Speak OT" panose="00000500000000000000" pitchFamily="50" charset="0"/>
              </a:rPr>
              <a:t>With safe alternatives in hand, it might sound easy to make the transition to a PFC-free DWR. But we quickly realized that getting to 100% PFC Free was not going to be as quick and simple as flipping a switch.</a:t>
            </a:r>
          </a:p>
          <a:p>
            <a:pPr algn="l" fontAlgn="base"/>
            <a:r>
              <a:rPr lang="en-GB" sz="1600" b="0" i="0">
                <a:solidFill>
                  <a:srgbClr val="02165E"/>
                </a:solidFill>
                <a:effectLst/>
                <a:latin typeface="Bloom Speak OT" panose="00000500000000000000" pitchFamily="50" charset="0"/>
              </a:rPr>
              <a:t>To begin with, PFCs were being embedded in core components throughout the shoe (not just the upper). For a waterproof or water-resistant style, it meant specifying the face fabric, the thread, the foam inside the tongue, and over a hundred other individual pieces, including the KEEN logo. PFCs really are everywhere. It gets pretty complex, because we needed to work with many different suppliers and they in turn needed to work in their supply chain to source the chemistries that we wanted.</a:t>
            </a:r>
          </a:p>
          <a:p>
            <a:pPr algn="l" fontAlgn="base"/>
            <a:r>
              <a:rPr lang="en-GB" sz="1600" b="0" i="0">
                <a:solidFill>
                  <a:srgbClr val="02165E"/>
                </a:solidFill>
                <a:effectLst/>
                <a:latin typeface="Bloom Speak OT" panose="00000500000000000000" pitchFamily="50" charset="0"/>
              </a:rPr>
              <a:t>Plus, many factories were using it as a coating on their </a:t>
            </a:r>
            <a:r>
              <a:rPr lang="en-GB" sz="1600" b="0" i="0" err="1">
                <a:solidFill>
                  <a:srgbClr val="02165E"/>
                </a:solidFill>
                <a:effectLst/>
                <a:latin typeface="Bloom Speak OT" panose="00000500000000000000" pitchFamily="50" charset="0"/>
              </a:rPr>
              <a:t>molding</a:t>
            </a:r>
            <a:r>
              <a:rPr lang="en-GB" sz="1600" b="0" i="0">
                <a:solidFill>
                  <a:srgbClr val="02165E"/>
                </a:solidFill>
                <a:effectLst/>
                <a:latin typeface="Bloom Speak OT" panose="00000500000000000000" pitchFamily="50" charset="0"/>
              </a:rPr>
              <a:t> machinery — kind of like spraying muffin tins with non-stick cooking spray. So even parts of the shoe that wouldn’t normally have a DWR treatment specified had traces of PFCs in them. It was even in the packaging. So we hired a full-time restricted substances expert who could be on the ground in the factories to ensure that PFCs weren’t inadvertently ending up in our products.</a:t>
            </a:r>
          </a:p>
          <a:p>
            <a:pPr marL="0" indent="0">
              <a:buNone/>
            </a:pPr>
            <a:endParaRPr lang="en-GB" sz="1600">
              <a:solidFill>
                <a:srgbClr val="02165E"/>
              </a:solidFill>
            </a:endParaRPr>
          </a:p>
        </p:txBody>
      </p:sp>
      <p:pic>
        <p:nvPicPr>
          <p:cNvPr id="1026" name="Picture 2" descr="KEEN uses 100% PFC-free durable water repellents (DWR)">
            <a:extLst>
              <a:ext uri="{FF2B5EF4-FFF2-40B4-BE49-F238E27FC236}">
                <a16:creationId xmlns:a16="http://schemas.microsoft.com/office/drawing/2014/main" id="{3040BB69-5D86-4FCD-A923-126144E6F6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89" r="18164" b="2"/>
          <a:stretch/>
        </p:blipFill>
        <p:spPr bwMode="auto">
          <a:xfrm>
            <a:off x="5530745" y="-12970"/>
            <a:ext cx="680033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1FD1BE-B083-4EBB-9FDF-FCE988D6BAC1}"/>
              </a:ext>
            </a:extLst>
          </p:cNvPr>
          <p:cNvSpPr txBox="1"/>
          <p:nvPr/>
        </p:nvSpPr>
        <p:spPr>
          <a:xfrm>
            <a:off x="6254635" y="6474452"/>
            <a:ext cx="5516753" cy="338554"/>
          </a:xfrm>
          <a:prstGeom prst="rect">
            <a:avLst/>
          </a:prstGeom>
          <a:solidFill>
            <a:srgbClr val="CBC2AF">
              <a:alpha val="42000"/>
            </a:srgbClr>
          </a:solidFill>
        </p:spPr>
        <p:txBody>
          <a:bodyPr wrap="square" rtlCol="0">
            <a:spAutoFit/>
          </a:bodyPr>
          <a:lstStyle/>
          <a:p>
            <a:r>
              <a:rPr lang="en-GB" sz="800">
                <a:latin typeface="Bloom Speak OT" panose="00000500000000000000" pitchFamily="50" charset="0"/>
              </a:rPr>
              <a:t>Reference:</a:t>
            </a:r>
          </a:p>
          <a:p>
            <a:r>
              <a:rPr lang="en-GB" sz="800">
                <a:latin typeface="Bloom Speak OT" panose="00000500000000000000" pitchFamily="50" charset="0"/>
                <a:hlinkClick r:id="rId3"/>
              </a:rPr>
              <a:t>PFC Free: Getting ‘Forever Chemicals’ Out of Footwear | KEEN Footwear</a:t>
            </a:r>
            <a:endParaRPr lang="en-GB" sz="800">
              <a:latin typeface="Bloom Speak OT" panose="00000500000000000000" pitchFamily="50" charset="0"/>
            </a:endParaRPr>
          </a:p>
        </p:txBody>
      </p:sp>
    </p:spTree>
    <p:extLst>
      <p:ext uri="{BB962C8B-B14F-4D97-AF65-F5344CB8AC3E}">
        <p14:creationId xmlns:p14="http://schemas.microsoft.com/office/powerpoint/2010/main" val="1148902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A9BDB-8F2D-478D-A61D-89F0EFAB9437}"/>
              </a:ext>
            </a:extLst>
          </p:cNvPr>
          <p:cNvSpPr>
            <a:spLocks noGrp="1"/>
          </p:cNvSpPr>
          <p:nvPr>
            <p:ph type="body" sz="half" idx="2"/>
          </p:nvPr>
        </p:nvSpPr>
        <p:spPr>
          <a:xfrm>
            <a:off x="488273" y="370828"/>
            <a:ext cx="10910656" cy="1928489"/>
          </a:xfrm>
        </p:spPr>
        <p:txBody>
          <a:bodyPr/>
          <a:lstStyle/>
          <a:p>
            <a:r>
              <a:rPr lang="en-GB" sz="1300" b="1" cap="all">
                <a:latin typeface="Bloom Speak OT Heavy" panose="00000500000000000000" pitchFamily="50" charset="0"/>
              </a:rPr>
              <a:t>ECOLOGICAL IMPACT</a:t>
            </a:r>
          </a:p>
          <a:p>
            <a:r>
              <a:rPr lang="en-GB" sz="1300">
                <a:latin typeface="Bloom Speak OT" panose="00000500000000000000" pitchFamily="50" charset="0"/>
              </a:rPr>
              <a:t>The beluga whale population in Canada’s St. Lawrence estuary has declined from about 5,000 at the beginning of the 1900s to about 650 animals today. They have one of the highest rates of cancer known in any wild population, as well as some of the highest levels of POPs and toxic metals. (Lyons, 2008; Martineau et al. 2002).</a:t>
            </a:r>
            <a:br>
              <a:rPr lang="en-GB" sz="1300">
                <a:latin typeface="Bloom Speak OT" panose="00000500000000000000" pitchFamily="50" charset="0"/>
              </a:rPr>
            </a:br>
            <a:br>
              <a:rPr lang="en-GB" sz="1300">
                <a:latin typeface="Bloom Speak OT" panose="00000500000000000000" pitchFamily="50" charset="0"/>
              </a:rPr>
            </a:br>
            <a:r>
              <a:rPr lang="en-GB" sz="1300">
                <a:latin typeface="Bloom Speak OT" panose="00000500000000000000" pitchFamily="50" charset="0"/>
              </a:rPr>
              <a:t>POP concentrations increasingly accumulate at each stage in the food web. The highest concentrations are found in ‘apex’ predators that feed at the top of the food web (at a high trophic level).</a:t>
            </a:r>
            <a:br>
              <a:rPr lang="en-GB" sz="1300">
                <a:latin typeface="Bloom Speak OT" panose="00000500000000000000" pitchFamily="50" charset="0"/>
              </a:rPr>
            </a:br>
            <a:br>
              <a:rPr lang="en-GB" sz="1300">
                <a:latin typeface="Bloom Speak OT" panose="00000500000000000000" pitchFamily="50" charset="0"/>
              </a:rPr>
            </a:br>
            <a:r>
              <a:rPr lang="en-GB" sz="1300">
                <a:latin typeface="Bloom Speak OT" panose="00000500000000000000" pitchFamily="50" charset="0"/>
              </a:rPr>
              <a:t>Low temperatures cause POPs to break down more slowly and accumulate in higher concentrations than in more temperate zones.</a:t>
            </a:r>
            <a:br>
              <a:rPr lang="en-GB" sz="1300">
                <a:latin typeface="Bloom Speak OT" panose="00000500000000000000" pitchFamily="50" charset="0"/>
              </a:rPr>
            </a:br>
            <a:endParaRPr lang="en-GB" sz="1300">
              <a:latin typeface="Bloom Speak OT" panose="00000500000000000000" pitchFamily="50" charset="0"/>
            </a:endParaRPr>
          </a:p>
          <a:p>
            <a:r>
              <a:rPr lang="en-GB" sz="1300" b="1" cap="all">
                <a:latin typeface="Bloom Speak OT Heavy" panose="00000500000000000000" pitchFamily="50" charset="0"/>
              </a:rPr>
              <a:t>HUMAN HEALTH IMPACT</a:t>
            </a:r>
          </a:p>
          <a:p>
            <a:r>
              <a:rPr lang="en-GB" sz="1300">
                <a:latin typeface="Bloom Speak OT" panose="00000500000000000000" pitchFamily="50" charset="0"/>
              </a:rPr>
              <a:t>POPs can cause birth defects, increase cancer risks, disrupt hormone functions and cause reproductive, </a:t>
            </a:r>
            <a:r>
              <a:rPr lang="en-GB" sz="1300" err="1">
                <a:latin typeface="Bloom Speak OT" panose="00000500000000000000" pitchFamily="50" charset="0"/>
              </a:rPr>
              <a:t>behavioral</a:t>
            </a:r>
            <a:r>
              <a:rPr lang="en-GB" sz="1300">
                <a:latin typeface="Bloom Speak OT" panose="00000500000000000000" pitchFamily="50" charset="0"/>
              </a:rPr>
              <a:t>, immune system, and neurological problems in humans.</a:t>
            </a:r>
            <a:br>
              <a:rPr lang="en-GB" sz="1300">
                <a:latin typeface="Bloom Speak OT" panose="00000500000000000000" pitchFamily="50" charset="0"/>
              </a:rPr>
            </a:br>
            <a:br>
              <a:rPr lang="en-GB" sz="1300">
                <a:latin typeface="Bloom Speak OT" panose="00000500000000000000" pitchFamily="50" charset="0"/>
              </a:rPr>
            </a:br>
            <a:r>
              <a:rPr lang="en-GB" sz="1300">
                <a:latin typeface="Bloom Speak OT" panose="00000500000000000000" pitchFamily="50" charset="0"/>
              </a:rPr>
              <a:t>Inuit populations that consume large amounts of whale and seal fat have health-threatening, heightened blood levels of POPs, including industrial chemicals such as PCBs and pesticides such as DDT, even though such products were made and used thousands of miles away (Kirby, 2008). </a:t>
            </a:r>
            <a:br>
              <a:rPr lang="en-GB" sz="1300">
                <a:latin typeface="Bloom Speak OT" panose="00000500000000000000" pitchFamily="50" charset="0"/>
              </a:rPr>
            </a:br>
            <a:endParaRPr lang="en-GB" sz="1300">
              <a:latin typeface="Bloom Speak OT" panose="00000500000000000000" pitchFamily="50" charset="0"/>
            </a:endParaRPr>
          </a:p>
          <a:p>
            <a:r>
              <a:rPr lang="en-GB" sz="1300" b="1" cap="all">
                <a:latin typeface="Bloom Speak OT Heavy" panose="00000500000000000000" pitchFamily="50" charset="0"/>
              </a:rPr>
              <a:t>ECONOMIC IMPACT</a:t>
            </a:r>
          </a:p>
          <a:p>
            <a:r>
              <a:rPr lang="en-GB" sz="1300">
                <a:latin typeface="Bloom Speak OT" panose="00000500000000000000" pitchFamily="50" charset="0"/>
              </a:rPr>
              <a:t>Because POPs are versatile and inexpensive to manufacture, many countries continue to allow their use.  However, the economic costs to deal with the resultant pollution can be high.</a:t>
            </a:r>
            <a:br>
              <a:rPr lang="en-GB" sz="1300">
                <a:latin typeface="Bloom Speak OT" panose="00000500000000000000" pitchFamily="50" charset="0"/>
              </a:rPr>
            </a:br>
            <a:br>
              <a:rPr lang="en-GB" sz="1300">
                <a:latin typeface="Bloom Speak OT" panose="00000500000000000000" pitchFamily="50" charset="0"/>
              </a:rPr>
            </a:br>
            <a:r>
              <a:rPr lang="en-GB" sz="1300">
                <a:latin typeface="Bloom Speak OT" panose="00000500000000000000" pitchFamily="50" charset="0"/>
              </a:rPr>
              <a:t>An estimated 2.8 billion dollars has been spent on dredging and processing POP contaminants from PCB manufacture in the Rhine Delta since 1997.  </a:t>
            </a:r>
            <a:br>
              <a:rPr lang="en-GB" sz="1300">
                <a:latin typeface="Bloom Speak OT" panose="00000500000000000000" pitchFamily="50" charset="0"/>
              </a:rPr>
            </a:br>
            <a:br>
              <a:rPr lang="en-GB" sz="1300">
                <a:latin typeface="Bloom Speak OT" panose="00000500000000000000" pitchFamily="50" charset="0"/>
              </a:rPr>
            </a:br>
            <a:r>
              <a:rPr lang="en-GB" sz="1300">
                <a:latin typeface="Bloom Speak OT" panose="00000500000000000000" pitchFamily="50" charset="0"/>
              </a:rPr>
              <a:t>In the United States, the General Electric company (GE), which dumped polychlorinated biphenyl (PCB) used in manufacturing capacitors, will have to pay an estimated total of 1.4 billion dollars to remove PCB-contaminated sediments from the Hudson River (Greenpeace, 2011).</a:t>
            </a:r>
          </a:p>
          <a:p>
            <a:endParaRPr lang="en-GB" sz="1300"/>
          </a:p>
        </p:txBody>
      </p:sp>
    </p:spTree>
    <p:extLst>
      <p:ext uri="{BB962C8B-B14F-4D97-AF65-F5344CB8AC3E}">
        <p14:creationId xmlns:p14="http://schemas.microsoft.com/office/powerpoint/2010/main" val="3761483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39C3C864-C625-4883-B868-9A4C470F4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66D304F-C051-4B62-9F86-1A1DEC888543}"/>
              </a:ext>
            </a:extLst>
          </p:cNvPr>
          <p:cNvSpPr>
            <a:spLocks noGrp="1"/>
          </p:cNvSpPr>
          <p:nvPr>
            <p:ph type="title"/>
          </p:nvPr>
        </p:nvSpPr>
        <p:spPr>
          <a:xfrm>
            <a:off x="838200" y="3905833"/>
            <a:ext cx="4215063" cy="2398713"/>
          </a:xfrm>
        </p:spPr>
        <p:txBody>
          <a:bodyPr>
            <a:normAutofit/>
          </a:bodyPr>
          <a:lstStyle/>
          <a:p>
            <a:pPr algn="ctr"/>
            <a:r>
              <a:rPr lang="en-GB">
                <a:solidFill>
                  <a:srgbClr val="02165E"/>
                </a:solidFill>
                <a:latin typeface="Bloom Speak OT Heavy" panose="00000500000000000000" pitchFamily="50" charset="0"/>
              </a:rPr>
              <a:t>What can be done?</a:t>
            </a:r>
          </a:p>
        </p:txBody>
      </p:sp>
      <p:pic>
        <p:nvPicPr>
          <p:cNvPr id="1026" name="Picture 2" descr="Greenpeace UK">
            <a:extLst>
              <a:ext uri="{FF2B5EF4-FFF2-40B4-BE49-F238E27FC236}">
                <a16:creationId xmlns:a16="http://schemas.microsoft.com/office/drawing/2014/main" id="{9DF52F38-95A5-44AD-A21D-E9D526F208A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58955" y="985729"/>
            <a:ext cx="9875259" cy="160472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6806DF9-5B52-4AD3-A520-42F46BF50A21}"/>
              </a:ext>
            </a:extLst>
          </p:cNvPr>
          <p:cNvSpPr>
            <a:spLocks noGrp="1"/>
          </p:cNvSpPr>
          <p:nvPr>
            <p:ph idx="1"/>
          </p:nvPr>
        </p:nvSpPr>
        <p:spPr>
          <a:xfrm>
            <a:off x="5630779" y="3884452"/>
            <a:ext cx="5723021" cy="2398713"/>
          </a:xfrm>
        </p:spPr>
        <p:txBody>
          <a:bodyPr anchor="ctr">
            <a:normAutofit/>
          </a:bodyPr>
          <a:lstStyle/>
          <a:p>
            <a:pPr marL="0" indent="0">
              <a:buNone/>
            </a:pPr>
            <a:r>
              <a:rPr lang="en-GB" sz="2000">
                <a:solidFill>
                  <a:srgbClr val="02165E"/>
                </a:solidFill>
                <a:latin typeface="Bloom Speak OT" panose="00000500000000000000" pitchFamily="50" charset="0"/>
              </a:rPr>
              <a:t>Greenpeace are asking for: </a:t>
            </a:r>
          </a:p>
          <a:p>
            <a:r>
              <a:rPr lang="en-GB" sz="2000">
                <a:solidFill>
                  <a:srgbClr val="02165E"/>
                </a:solidFill>
                <a:latin typeface="Bloom Speak OT" panose="00000500000000000000" pitchFamily="50" charset="0"/>
              </a:rPr>
              <a:t>Governments to adopt a political commitment to zero discharge</a:t>
            </a:r>
          </a:p>
          <a:p>
            <a:r>
              <a:rPr lang="en-GB" sz="2000">
                <a:solidFill>
                  <a:srgbClr val="02165E"/>
                </a:solidFill>
                <a:latin typeface="Bloom Speak OT" panose="00000500000000000000" pitchFamily="50" charset="0"/>
              </a:rPr>
              <a:t>Individuals to champion post toxic clothing</a:t>
            </a:r>
          </a:p>
        </p:txBody>
      </p:sp>
    </p:spTree>
    <p:extLst>
      <p:ext uri="{BB962C8B-B14F-4D97-AF65-F5344CB8AC3E}">
        <p14:creationId xmlns:p14="http://schemas.microsoft.com/office/powerpoint/2010/main" val="2200729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4A8D509-BABE-4C95-BD60-39277588792A}"/>
              </a:ext>
            </a:extLst>
          </p:cNvPr>
          <p:cNvSpPr>
            <a:spLocks noGrp="1"/>
          </p:cNvSpPr>
          <p:nvPr>
            <p:ph type="title"/>
          </p:nvPr>
        </p:nvSpPr>
        <p:spPr>
          <a:xfrm>
            <a:off x="1137034" y="609600"/>
            <a:ext cx="4784796" cy="1330840"/>
          </a:xfrm>
        </p:spPr>
        <p:txBody>
          <a:bodyPr>
            <a:normAutofit/>
          </a:bodyPr>
          <a:lstStyle/>
          <a:p>
            <a:r>
              <a:rPr lang="en-GB">
                <a:solidFill>
                  <a:srgbClr val="02165E"/>
                </a:solidFill>
                <a:latin typeface="Bloom Speak OT Heavy" panose="00000500000000000000" pitchFamily="50" charset="0"/>
              </a:rPr>
              <a:t>What can be done?</a:t>
            </a:r>
          </a:p>
        </p:txBody>
      </p:sp>
      <p:sp>
        <p:nvSpPr>
          <p:cNvPr id="77" name="Content Placeholder 76">
            <a:extLst>
              <a:ext uri="{FF2B5EF4-FFF2-40B4-BE49-F238E27FC236}">
                <a16:creationId xmlns:a16="http://schemas.microsoft.com/office/drawing/2014/main" id="{1D61D732-7B47-4236-818F-6A89AB249199}"/>
              </a:ext>
            </a:extLst>
          </p:cNvPr>
          <p:cNvSpPr>
            <a:spLocks noGrp="1"/>
          </p:cNvSpPr>
          <p:nvPr>
            <p:ph idx="1"/>
          </p:nvPr>
        </p:nvSpPr>
        <p:spPr>
          <a:xfrm>
            <a:off x="986113" y="1940440"/>
            <a:ext cx="4438036" cy="3908585"/>
          </a:xfrm>
        </p:spPr>
        <p:txBody>
          <a:bodyPr>
            <a:normAutofit/>
          </a:bodyPr>
          <a:lstStyle/>
          <a:p>
            <a:pPr marL="0" indent="0" algn="ctr">
              <a:buNone/>
            </a:pPr>
            <a:r>
              <a:rPr lang="en-US">
                <a:solidFill>
                  <a:srgbClr val="02165E"/>
                </a:solidFill>
                <a:latin typeface="Bloom Speak OT" panose="00000500000000000000" pitchFamily="50" charset="0"/>
              </a:rPr>
              <a:t>Join/support/set up an Eco-Committee and work with Eco-Schools to drive environmental change within your school and local community</a:t>
            </a:r>
          </a:p>
        </p:txBody>
      </p:sp>
      <p:pic>
        <p:nvPicPr>
          <p:cNvPr id="5" name="Content Placeholder 4" descr="Logo, company name&#10;&#10;Description automatically generated">
            <a:extLst>
              <a:ext uri="{FF2B5EF4-FFF2-40B4-BE49-F238E27FC236}">
                <a16:creationId xmlns:a16="http://schemas.microsoft.com/office/drawing/2014/main" id="{4E65452D-1294-4045-A2F4-DEE26799F1A8}"/>
              </a:ext>
            </a:extLst>
          </p:cNvPr>
          <p:cNvPicPr>
            <a:picLocks noChangeAspect="1"/>
          </p:cNvPicPr>
          <p:nvPr/>
        </p:nvPicPr>
        <p:blipFill rotWithShape="1">
          <a:blip r:embed="rId2">
            <a:extLst>
              <a:ext uri="{28A0092B-C50C-407E-A947-70E740481C1C}">
                <a14:useLocalDpi xmlns:a14="http://schemas.microsoft.com/office/drawing/2010/main" val="0"/>
              </a:ext>
            </a:extLst>
          </a:blip>
          <a:srcRect l="18467" t="15855" r="15742" b="16883"/>
          <a:stretch/>
        </p:blipFill>
        <p:spPr>
          <a:xfrm>
            <a:off x="6741994" y="218620"/>
            <a:ext cx="5450006" cy="6692990"/>
          </a:xfrm>
          <a:prstGeom prst="rect">
            <a:avLst/>
          </a:prstGeom>
        </p:spPr>
      </p:pic>
      <p:sp>
        <p:nvSpPr>
          <p:cNvPr id="13" name="TextBox 12">
            <a:extLst>
              <a:ext uri="{FF2B5EF4-FFF2-40B4-BE49-F238E27FC236}">
                <a16:creationId xmlns:a16="http://schemas.microsoft.com/office/drawing/2014/main" id="{C7CEA657-8EF6-42F5-9070-C26440A27AB7}"/>
              </a:ext>
            </a:extLst>
          </p:cNvPr>
          <p:cNvSpPr txBox="1"/>
          <p:nvPr/>
        </p:nvSpPr>
        <p:spPr>
          <a:xfrm>
            <a:off x="63930" y="6430833"/>
            <a:ext cx="6094602" cy="276999"/>
          </a:xfrm>
          <a:prstGeom prst="rect">
            <a:avLst/>
          </a:prstGeom>
          <a:noFill/>
        </p:spPr>
        <p:txBody>
          <a:bodyPr wrap="square">
            <a:spAutoFit/>
          </a:bodyPr>
          <a:lstStyle/>
          <a:p>
            <a:r>
              <a:rPr lang="en-GB" sz="1200">
                <a:solidFill>
                  <a:srgbClr val="02165E"/>
                </a:solidFill>
                <a:latin typeface="Bloom Speak OT" panose="00000500000000000000" pitchFamily="50" charset="0"/>
                <a:hlinkClick r:id="rId3">
                  <a:extLst>
                    <a:ext uri="{A12FA001-AC4F-418D-AE19-62706E023703}">
                      <ahyp:hlinkClr xmlns:ahyp="http://schemas.microsoft.com/office/drawing/2018/hyperlinkcolor" val="tx"/>
                    </a:ext>
                  </a:extLst>
                </a:hlinkClick>
              </a:rPr>
              <a:t>Eco-Schools | Keep Wales Tidy</a:t>
            </a:r>
            <a:endParaRPr lang="en-GB" sz="1200">
              <a:solidFill>
                <a:srgbClr val="02165E"/>
              </a:solidFill>
              <a:latin typeface="Bloom Speak OT" panose="00000500000000000000" pitchFamily="50" charset="0"/>
            </a:endParaRPr>
          </a:p>
        </p:txBody>
      </p:sp>
    </p:spTree>
    <p:extLst>
      <p:ext uri="{BB962C8B-B14F-4D97-AF65-F5344CB8AC3E}">
        <p14:creationId xmlns:p14="http://schemas.microsoft.com/office/powerpoint/2010/main" val="943633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393D4-EB4F-0B4A-98D3-75572894B615}"/>
              </a:ext>
            </a:extLst>
          </p:cNvPr>
          <p:cNvSpPr txBox="1">
            <a:spLocks/>
          </p:cNvSpPr>
          <p:nvPr/>
        </p:nvSpPr>
        <p:spPr>
          <a:xfrm>
            <a:off x="1524000" y="1122363"/>
            <a:ext cx="9144000" cy="2387600"/>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a:solidFill>
                  <a:schemeClr val="bg1"/>
                </a:solidFill>
                <a:latin typeface="Bloom Speak OT Heavy"/>
              </a:rPr>
              <a:t>#BeTheWave</a:t>
            </a:r>
            <a:endParaRPr lang="en-US"/>
          </a:p>
        </p:txBody>
      </p:sp>
      <p:pic>
        <p:nvPicPr>
          <p:cNvPr id="3" name="Picture 2">
            <a:extLst>
              <a:ext uri="{FF2B5EF4-FFF2-40B4-BE49-F238E27FC236}">
                <a16:creationId xmlns:a16="http://schemas.microsoft.com/office/drawing/2014/main" id="{6DA9C3D2-4802-4714-A107-155C7C53940E}"/>
              </a:ext>
            </a:extLst>
          </p:cNvPr>
          <p:cNvPicPr>
            <a:picLocks noChangeAspect="1"/>
          </p:cNvPicPr>
          <p:nvPr/>
        </p:nvPicPr>
        <p:blipFill rotWithShape="1">
          <a:blip r:embed="rId2"/>
          <a:srcRect l="40234" t="53118" r="11119" b="32967"/>
          <a:stretch/>
        </p:blipFill>
        <p:spPr>
          <a:xfrm>
            <a:off x="4396154" y="4888523"/>
            <a:ext cx="7795846" cy="1969477"/>
          </a:xfrm>
          <a:prstGeom prst="rect">
            <a:avLst/>
          </a:prstGeom>
        </p:spPr>
      </p:pic>
    </p:spTree>
    <p:extLst>
      <p:ext uri="{BB962C8B-B14F-4D97-AF65-F5344CB8AC3E}">
        <p14:creationId xmlns:p14="http://schemas.microsoft.com/office/powerpoint/2010/main" val="1909315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FOA, also known as C8, has 8 carbons.">
            <a:extLst>
              <a:ext uri="{FF2B5EF4-FFF2-40B4-BE49-F238E27FC236}">
                <a16:creationId xmlns:a16="http://schemas.microsoft.com/office/drawing/2014/main" id="{37BFA054-52D3-413A-89D0-9F09C9A6D8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474" b="32438"/>
          <a:stretch/>
        </p:blipFill>
        <p:spPr bwMode="auto">
          <a:xfrm>
            <a:off x="20" y="11"/>
            <a:ext cx="12191980" cy="348805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05F36AA-E9DB-4F0B-82D7-E33D6221AE0A}"/>
              </a:ext>
            </a:extLst>
          </p:cNvPr>
          <p:cNvSpPr>
            <a:spLocks noGrp="1"/>
          </p:cNvSpPr>
          <p:nvPr>
            <p:ph idx="1"/>
          </p:nvPr>
        </p:nvSpPr>
        <p:spPr>
          <a:xfrm>
            <a:off x="2678746" y="3238500"/>
            <a:ext cx="9401493" cy="3678863"/>
          </a:xfrm>
        </p:spPr>
        <p:txBody>
          <a:bodyPr anchor="ctr">
            <a:normAutofit/>
          </a:bodyPr>
          <a:lstStyle/>
          <a:p>
            <a:r>
              <a:rPr lang="en-GB" sz="2400" b="0" i="0">
                <a:solidFill>
                  <a:srgbClr val="02165E"/>
                </a:solidFill>
                <a:effectLst/>
                <a:latin typeface="Bloom Speak OT" panose="00000500000000000000" pitchFamily="50" charset="0"/>
                <a:cs typeface="Calibri" panose="020F0502020204030204" pitchFamily="34" charset="0"/>
              </a:rPr>
              <a:t>About 5,000 fluorinated compounds known as PFAS (per- and polyfluoroalkyl substances) </a:t>
            </a:r>
          </a:p>
          <a:p>
            <a:r>
              <a:rPr lang="en-GB" sz="2400">
                <a:solidFill>
                  <a:srgbClr val="02165E"/>
                </a:solidFill>
                <a:latin typeface="Bloom Speak OT" panose="00000500000000000000" pitchFamily="50" charset="0"/>
                <a:cs typeface="Calibri" panose="020F0502020204030204" pitchFamily="34" charset="0"/>
              </a:rPr>
              <a:t>F</a:t>
            </a:r>
            <a:r>
              <a:rPr lang="en-GB" sz="2400" b="0" i="0">
                <a:solidFill>
                  <a:srgbClr val="02165E"/>
                </a:solidFill>
                <a:effectLst/>
                <a:latin typeface="Bloom Speak OT" panose="00000500000000000000" pitchFamily="50" charset="0"/>
                <a:cs typeface="Calibri" panose="020F0502020204030204" pitchFamily="34" charset="0"/>
              </a:rPr>
              <a:t>orever chemicals earned their nickname because of how persistent they are. These toxic chemicals never break down, remain in the environment, and enter the food chain. </a:t>
            </a:r>
          </a:p>
          <a:p>
            <a:r>
              <a:rPr lang="en-GB" sz="2400">
                <a:solidFill>
                  <a:srgbClr val="02165E"/>
                </a:solidFill>
                <a:latin typeface="Bloom Speak OT" panose="00000500000000000000" pitchFamily="50" charset="0"/>
                <a:cs typeface="Calibri" panose="020F0502020204030204" pitchFamily="34" charset="0"/>
              </a:rPr>
              <a:t>H</a:t>
            </a:r>
            <a:r>
              <a:rPr lang="en-GB" sz="2400" b="0" i="0">
                <a:solidFill>
                  <a:srgbClr val="02165E"/>
                </a:solidFill>
                <a:effectLst/>
                <a:latin typeface="Bloom Speak OT" panose="00000500000000000000" pitchFamily="50" charset="0"/>
                <a:cs typeface="Calibri" panose="020F0502020204030204" pitchFamily="34" charset="0"/>
              </a:rPr>
              <a:t>eadlines continue to pop up about forever chemicals being found in everything from clothing to drinking water.</a:t>
            </a:r>
            <a:endParaRPr lang="en-GB" sz="2400">
              <a:solidFill>
                <a:srgbClr val="02165E"/>
              </a:solidFill>
              <a:latin typeface="Bloom Speak OT" panose="00000500000000000000" pitchFamily="50" charset="0"/>
              <a:cs typeface="Calibri" panose="020F0502020204030204" pitchFamily="34" charset="0"/>
            </a:endParaRPr>
          </a:p>
        </p:txBody>
      </p:sp>
      <p:sp>
        <p:nvSpPr>
          <p:cNvPr id="2" name="Title 1">
            <a:extLst>
              <a:ext uri="{FF2B5EF4-FFF2-40B4-BE49-F238E27FC236}">
                <a16:creationId xmlns:a16="http://schemas.microsoft.com/office/drawing/2014/main" id="{DEE52CB5-51BA-47EC-88E6-643329A1FC7C}"/>
              </a:ext>
            </a:extLst>
          </p:cNvPr>
          <p:cNvSpPr>
            <a:spLocks noGrp="1"/>
          </p:cNvSpPr>
          <p:nvPr>
            <p:ph type="title"/>
          </p:nvPr>
        </p:nvSpPr>
        <p:spPr>
          <a:xfrm>
            <a:off x="186373" y="3976369"/>
            <a:ext cx="3290887" cy="2452687"/>
          </a:xfrm>
        </p:spPr>
        <p:txBody>
          <a:bodyPr anchor="ctr">
            <a:normAutofit/>
          </a:bodyPr>
          <a:lstStyle/>
          <a:p>
            <a:r>
              <a:rPr lang="en-GB" sz="3600">
                <a:solidFill>
                  <a:srgbClr val="02165E"/>
                </a:solidFill>
                <a:latin typeface="Bloom Speak OT Heavy" panose="00000500000000000000" pitchFamily="50" charset="0"/>
              </a:rPr>
              <a:t>Forever Chemicals (PFAS)</a:t>
            </a:r>
          </a:p>
        </p:txBody>
      </p:sp>
    </p:spTree>
    <p:extLst>
      <p:ext uri="{BB962C8B-B14F-4D97-AF65-F5344CB8AC3E}">
        <p14:creationId xmlns:p14="http://schemas.microsoft.com/office/powerpoint/2010/main" val="3973464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A9BDB-8F2D-478D-A61D-89F0EFAB9437}"/>
              </a:ext>
            </a:extLst>
          </p:cNvPr>
          <p:cNvSpPr>
            <a:spLocks noGrp="1"/>
          </p:cNvSpPr>
          <p:nvPr>
            <p:ph type="body" sz="half" idx="2"/>
          </p:nvPr>
        </p:nvSpPr>
        <p:spPr>
          <a:xfrm>
            <a:off x="1118145" y="1894874"/>
            <a:ext cx="9348628" cy="2095500"/>
          </a:xfrm>
        </p:spPr>
        <p:txBody>
          <a:bodyPr/>
          <a:lstStyle/>
          <a:p>
            <a:r>
              <a:rPr lang="en-GB" sz="2000">
                <a:latin typeface="Bloom Speak OT" panose="00000500000000000000" pitchFamily="50" charset="0"/>
              </a:rPr>
              <a:t>PFAS take a long time to breakdown the half life is approximately 25-35 years. The half-life is how long it takes for half of the chemical to breakdown.  </a:t>
            </a:r>
          </a:p>
          <a:p>
            <a:r>
              <a:rPr lang="en-GB" sz="2000">
                <a:latin typeface="Bloom Speak OT" panose="00000500000000000000" pitchFamily="50" charset="0"/>
              </a:rPr>
              <a:t>This means they can build up in the food chain (bioaccumulation). Each level of the food chain having more toxicity than the last.</a:t>
            </a:r>
          </a:p>
          <a:p>
            <a:r>
              <a:rPr lang="en-GB" sz="2000">
                <a:latin typeface="Bloom Speak OT" panose="00000500000000000000" pitchFamily="50" charset="0"/>
              </a:rPr>
              <a:t>In animals it can case changes to the liver, hormone levels (reprotoxic) and adaptive immunity.</a:t>
            </a:r>
          </a:p>
          <a:p>
            <a:r>
              <a:rPr lang="en-GB" sz="2000">
                <a:latin typeface="Bloom Speak OT" panose="00000500000000000000" pitchFamily="50" charset="0"/>
              </a:rPr>
              <a:t>In humans in can increase the risk of cancers such as kidney cancer, high cholesterol, ulcerative colitis (inflammation of the colon) and complications in pregnancy.</a:t>
            </a:r>
          </a:p>
          <a:p>
            <a:endParaRPr lang="en-GB" sz="2000">
              <a:latin typeface="Bloom Speak OT" panose="00000500000000000000" pitchFamily="50" charset="0"/>
            </a:endParaRPr>
          </a:p>
        </p:txBody>
      </p:sp>
      <p:sp>
        <p:nvSpPr>
          <p:cNvPr id="4" name="Title 1">
            <a:extLst>
              <a:ext uri="{FF2B5EF4-FFF2-40B4-BE49-F238E27FC236}">
                <a16:creationId xmlns:a16="http://schemas.microsoft.com/office/drawing/2014/main" id="{0C4ABF77-CAA6-44AC-AF18-7AA77EF62F8C}"/>
              </a:ext>
            </a:extLst>
          </p:cNvPr>
          <p:cNvSpPr txBox="1">
            <a:spLocks/>
          </p:cNvSpPr>
          <p:nvPr/>
        </p:nvSpPr>
        <p:spPr>
          <a:xfrm>
            <a:off x="651768" y="826763"/>
            <a:ext cx="10515600" cy="1325563"/>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a:solidFill>
                  <a:srgbClr val="02165E"/>
                </a:solidFill>
                <a:latin typeface="Bloom Speak OT Heavy" panose="00000500000000000000" pitchFamily="50" charset="0"/>
              </a:rPr>
              <a:t>Some places PFAS are found</a:t>
            </a:r>
          </a:p>
        </p:txBody>
      </p:sp>
      <p:sp>
        <p:nvSpPr>
          <p:cNvPr id="5" name="TextBox 4">
            <a:extLst>
              <a:ext uri="{FF2B5EF4-FFF2-40B4-BE49-F238E27FC236}">
                <a16:creationId xmlns:a16="http://schemas.microsoft.com/office/drawing/2014/main" id="{95A5A7D8-9E85-41AF-91D3-D087ED86684E}"/>
              </a:ext>
            </a:extLst>
          </p:cNvPr>
          <p:cNvSpPr txBox="1"/>
          <p:nvPr/>
        </p:nvSpPr>
        <p:spPr>
          <a:xfrm>
            <a:off x="10076923" y="5242575"/>
            <a:ext cx="4523874" cy="307777"/>
          </a:xfrm>
          <a:prstGeom prst="rect">
            <a:avLst/>
          </a:prstGeom>
          <a:noFill/>
        </p:spPr>
        <p:txBody>
          <a:bodyPr wrap="square" rtlCol="0">
            <a:spAutoFit/>
          </a:bodyPr>
          <a:lstStyle/>
          <a:p>
            <a:r>
              <a:rPr lang="en-GB" sz="700">
                <a:latin typeface="Bloom Speak OT" panose="00000500000000000000" pitchFamily="50" charset="0"/>
              </a:rPr>
              <a:t>Reference:</a:t>
            </a:r>
          </a:p>
          <a:p>
            <a:r>
              <a:rPr lang="en-GB" sz="700">
                <a:latin typeface="Bloom Speak OT" panose="00000500000000000000" pitchFamily="50" charset="0"/>
                <a:hlinkClick r:id="rId2"/>
              </a:rPr>
              <a:t>Centre of Disease Control (USA) (cdc.gov)</a:t>
            </a:r>
            <a:endParaRPr lang="en-GB" sz="700">
              <a:latin typeface="Bloom Speak OT" panose="00000500000000000000" pitchFamily="50" charset="0"/>
            </a:endParaRPr>
          </a:p>
        </p:txBody>
      </p:sp>
    </p:spTree>
    <p:extLst>
      <p:ext uri="{BB962C8B-B14F-4D97-AF65-F5344CB8AC3E}">
        <p14:creationId xmlns:p14="http://schemas.microsoft.com/office/powerpoint/2010/main" val="3741602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A9BDB-8F2D-478D-A61D-89F0EFAB9437}"/>
              </a:ext>
            </a:extLst>
          </p:cNvPr>
          <p:cNvSpPr>
            <a:spLocks noGrp="1"/>
          </p:cNvSpPr>
          <p:nvPr>
            <p:ph type="body" sz="half" idx="2"/>
          </p:nvPr>
        </p:nvSpPr>
        <p:spPr>
          <a:xfrm>
            <a:off x="1435002" y="1983651"/>
            <a:ext cx="9091175" cy="2095500"/>
          </a:xfrm>
        </p:spPr>
        <p:txBody>
          <a:bodyPr/>
          <a:lstStyle/>
          <a:p>
            <a:r>
              <a:rPr lang="en-GB" sz="2000">
                <a:latin typeface="Bloom Speak OT" panose="00000500000000000000" pitchFamily="50" charset="0"/>
              </a:rPr>
              <a:t>PFAS take a long time to breakdown the half life is approximately 25-35 years. The half-life is how long it takes for half of the chemical to breakdown.  </a:t>
            </a:r>
          </a:p>
          <a:p>
            <a:r>
              <a:rPr lang="en-GB" sz="2000">
                <a:latin typeface="Bloom Speak OT" panose="00000500000000000000" pitchFamily="50" charset="0"/>
              </a:rPr>
              <a:t>This means they can build up in the food chain (bioaccumulation). Each level of the food chain having more toxicity than the last.</a:t>
            </a:r>
          </a:p>
          <a:p>
            <a:r>
              <a:rPr lang="en-GB" sz="2000">
                <a:latin typeface="Bloom Speak OT" panose="00000500000000000000" pitchFamily="50" charset="0"/>
              </a:rPr>
              <a:t>In animals it can case changes to the liver, hormone levels (reprotoxic) and adaptive immunity.</a:t>
            </a:r>
          </a:p>
          <a:p>
            <a:r>
              <a:rPr lang="en-GB" sz="2000">
                <a:latin typeface="Bloom Speak OT" panose="00000500000000000000" pitchFamily="50" charset="0"/>
              </a:rPr>
              <a:t>In humans in can increase the risk of cancers such as kidney cancer, high cholesterol, ulcerative colitis (inflammation of the colon) and complications in pregnancy.</a:t>
            </a:r>
          </a:p>
          <a:p>
            <a:endParaRPr lang="en-GB"/>
          </a:p>
        </p:txBody>
      </p:sp>
      <p:sp>
        <p:nvSpPr>
          <p:cNvPr id="4" name="Title 1">
            <a:extLst>
              <a:ext uri="{FF2B5EF4-FFF2-40B4-BE49-F238E27FC236}">
                <a16:creationId xmlns:a16="http://schemas.microsoft.com/office/drawing/2014/main" id="{0F029F2F-1F82-4779-825F-6F0311CDFA29}"/>
              </a:ext>
            </a:extLst>
          </p:cNvPr>
          <p:cNvSpPr txBox="1">
            <a:spLocks/>
          </p:cNvSpPr>
          <p:nvPr/>
        </p:nvSpPr>
        <p:spPr>
          <a:xfrm>
            <a:off x="722790" y="880029"/>
            <a:ext cx="10515600" cy="1325563"/>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a:solidFill>
                  <a:srgbClr val="02165E"/>
                </a:solidFill>
                <a:latin typeface="Bloom Speak OT Heavy" panose="00000500000000000000" pitchFamily="50" charset="0"/>
              </a:rPr>
              <a:t>PFAS affects on Environmental and Human Health</a:t>
            </a:r>
          </a:p>
        </p:txBody>
      </p:sp>
      <p:sp>
        <p:nvSpPr>
          <p:cNvPr id="5" name="TextBox 4">
            <a:extLst>
              <a:ext uri="{FF2B5EF4-FFF2-40B4-BE49-F238E27FC236}">
                <a16:creationId xmlns:a16="http://schemas.microsoft.com/office/drawing/2014/main" id="{4D60C79C-0019-4D3C-AE70-947EC1578866}"/>
              </a:ext>
            </a:extLst>
          </p:cNvPr>
          <p:cNvSpPr txBox="1"/>
          <p:nvPr/>
        </p:nvSpPr>
        <p:spPr>
          <a:xfrm>
            <a:off x="10175303" y="5350671"/>
            <a:ext cx="4523874" cy="338554"/>
          </a:xfrm>
          <a:prstGeom prst="rect">
            <a:avLst/>
          </a:prstGeom>
          <a:noFill/>
        </p:spPr>
        <p:txBody>
          <a:bodyPr wrap="square" rtlCol="0">
            <a:spAutoFit/>
          </a:bodyPr>
          <a:lstStyle/>
          <a:p>
            <a:r>
              <a:rPr lang="en-GB" sz="800">
                <a:latin typeface="Bloom Speak OT" panose="00000500000000000000" pitchFamily="50" charset="0"/>
              </a:rPr>
              <a:t>Reference:</a:t>
            </a:r>
          </a:p>
          <a:p>
            <a:r>
              <a:rPr lang="en-GB" sz="800">
                <a:latin typeface="Bloom Speak OT" panose="00000500000000000000" pitchFamily="50" charset="0"/>
                <a:hlinkClick r:id="rId2"/>
              </a:rPr>
              <a:t>Centre of Disease Control (USA) (cdc.gov)</a:t>
            </a:r>
            <a:endParaRPr lang="en-GB" sz="800">
              <a:latin typeface="Bloom Speak OT" panose="00000500000000000000" pitchFamily="50" charset="0"/>
            </a:endParaRPr>
          </a:p>
        </p:txBody>
      </p:sp>
    </p:spTree>
    <p:extLst>
      <p:ext uri="{BB962C8B-B14F-4D97-AF65-F5344CB8AC3E}">
        <p14:creationId xmlns:p14="http://schemas.microsoft.com/office/powerpoint/2010/main" val="2332762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195AAD-BD28-4987-908F-BA81A6D511B4}"/>
              </a:ext>
            </a:extLst>
          </p:cNvPr>
          <p:cNvSpPr txBox="1"/>
          <p:nvPr/>
        </p:nvSpPr>
        <p:spPr>
          <a:xfrm>
            <a:off x="1141884" y="4772484"/>
            <a:ext cx="6716578" cy="99206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kern="1200">
                <a:solidFill>
                  <a:schemeClr val="tx1"/>
                </a:solidFill>
                <a:latin typeface="+mj-lt"/>
                <a:ea typeface="+mj-ea"/>
                <a:cs typeface="+mj-cs"/>
              </a:rPr>
              <a:t>Reference:</a:t>
            </a:r>
          </a:p>
          <a:p>
            <a:pPr>
              <a:lnSpc>
                <a:spcPct val="90000"/>
              </a:lnSpc>
              <a:spcBef>
                <a:spcPct val="0"/>
              </a:spcBef>
              <a:spcAft>
                <a:spcPts val="600"/>
              </a:spcAft>
            </a:pPr>
            <a:r>
              <a:rPr lang="en-US" sz="2800" kern="1200">
                <a:solidFill>
                  <a:schemeClr val="tx1"/>
                </a:solidFill>
                <a:latin typeface="+mj-lt"/>
                <a:ea typeface="+mj-ea"/>
                <a:cs typeface="+mj-cs"/>
              </a:rPr>
              <a:t>Greenpeace Dirty Laundry report</a:t>
            </a:r>
          </a:p>
        </p:txBody>
      </p:sp>
      <p:pic>
        <p:nvPicPr>
          <p:cNvPr id="5" name="Picture 4" descr="Diagram&#10;&#10;Description automatically generated">
            <a:extLst>
              <a:ext uri="{FF2B5EF4-FFF2-40B4-BE49-F238E27FC236}">
                <a16:creationId xmlns:a16="http://schemas.microsoft.com/office/drawing/2014/main" id="{31BC2D82-8A4E-41D9-B4FA-3C24F25E92DC}"/>
              </a:ext>
            </a:extLst>
          </p:cNvPr>
          <p:cNvPicPr>
            <a:picLocks noChangeAspect="1"/>
          </p:cNvPicPr>
          <p:nvPr/>
        </p:nvPicPr>
        <p:blipFill rotWithShape="1">
          <a:blip r:embed="rId2"/>
          <a:srcRect r="1116"/>
          <a:stretch/>
        </p:blipFill>
        <p:spPr>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8" name="Picture 7" descr="A picture containing text, outdoor, plaque&#10;&#10;Description automatically generated">
            <a:extLst>
              <a:ext uri="{FF2B5EF4-FFF2-40B4-BE49-F238E27FC236}">
                <a16:creationId xmlns:a16="http://schemas.microsoft.com/office/drawing/2014/main" id="{EE19CDF6-809B-4583-87B1-E3DB7ABBDB7C}"/>
              </a:ext>
            </a:extLst>
          </p:cNvPr>
          <p:cNvPicPr>
            <a:picLocks noChangeAspect="1"/>
          </p:cNvPicPr>
          <p:nvPr/>
        </p:nvPicPr>
        <p:blipFill rotWithShape="1">
          <a:blip r:embed="rId3"/>
          <a:srcRect l="6139" r="1" b="1"/>
          <a:stretch/>
        </p:blipFill>
        <p:spPr>
          <a:xfrm>
            <a:off x="6096000" y="-9845"/>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Tree>
    <p:extLst>
      <p:ext uri="{BB962C8B-B14F-4D97-AF65-F5344CB8AC3E}">
        <p14:creationId xmlns:p14="http://schemas.microsoft.com/office/powerpoint/2010/main" val="1375756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CE181EC-1161-4066-B1EA-A67BC0D81E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88" b="-1"/>
          <a:stretch/>
        </p:blipFill>
        <p:spPr bwMode="auto">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CF2D3B-DD55-420E-A730-E4D1D1AD4FBC}"/>
              </a:ext>
            </a:extLst>
          </p:cNvPr>
          <p:cNvSpPr>
            <a:spLocks noGrp="1"/>
          </p:cNvSpPr>
          <p:nvPr>
            <p:ph type="title"/>
          </p:nvPr>
        </p:nvSpPr>
        <p:spPr>
          <a:xfrm>
            <a:off x="138424" y="6031274"/>
            <a:ext cx="6931319" cy="752217"/>
          </a:xfrm>
        </p:spPr>
        <p:txBody>
          <a:bodyPr vert="horz" lIns="91440" tIns="45720" rIns="91440" bIns="45720" rtlCol="0" anchor="b">
            <a:normAutofit/>
          </a:bodyPr>
          <a:lstStyle/>
          <a:p>
            <a:r>
              <a:rPr lang="en-US" sz="3600">
                <a:solidFill>
                  <a:schemeClr val="tx1">
                    <a:lumMod val="85000"/>
                    <a:lumOff val="15000"/>
                  </a:schemeClr>
                </a:solidFill>
              </a:rPr>
              <a:t>How does this make you feel?</a:t>
            </a:r>
          </a:p>
        </p:txBody>
      </p:sp>
    </p:spTree>
    <p:extLst>
      <p:ext uri="{BB962C8B-B14F-4D97-AF65-F5344CB8AC3E}">
        <p14:creationId xmlns:p14="http://schemas.microsoft.com/office/powerpoint/2010/main" val="1025103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website&#10;&#10;Description automatically generated">
            <a:extLst>
              <a:ext uri="{FF2B5EF4-FFF2-40B4-BE49-F238E27FC236}">
                <a16:creationId xmlns:a16="http://schemas.microsoft.com/office/drawing/2014/main" id="{EBB2CE3A-47FF-4CAB-B244-12C4068A10AF}"/>
              </a:ext>
            </a:extLst>
          </p:cNvPr>
          <p:cNvPicPr>
            <a:picLocks noGrp="1" noChangeAspect="1"/>
          </p:cNvPicPr>
          <p:nvPr>
            <p:ph idx="1"/>
          </p:nvPr>
        </p:nvPicPr>
        <p:blipFill rotWithShape="1">
          <a:blip r:embed="rId2"/>
          <a:srcRect t="5941" b="-2905"/>
          <a:stretch/>
        </p:blipFill>
        <p:spPr>
          <a:xfrm>
            <a:off x="20" y="-750970"/>
            <a:ext cx="12191980" cy="8038874"/>
          </a:xfrm>
          <a:custGeom>
            <a:avLst/>
            <a:gdLst/>
            <a:ahLst/>
            <a:cxnLst/>
            <a:rect l="l" t="t" r="r" b="b"/>
            <a:pathLst>
              <a:path w="12192000" h="6721475">
                <a:moveTo>
                  <a:pt x="4721175" y="5742856"/>
                </a:moveTo>
                <a:lnTo>
                  <a:pt x="4722110" y="5743067"/>
                </a:lnTo>
                <a:cubicBezTo>
                  <a:pt x="4721144" y="5743709"/>
                  <a:pt x="4718265" y="5744315"/>
                  <a:pt x="4717201" y="5744338"/>
                </a:cubicBezTo>
                <a:close/>
                <a:moveTo>
                  <a:pt x="0" y="0"/>
                </a:moveTo>
                <a:lnTo>
                  <a:pt x="12192000" y="0"/>
                </a:lnTo>
                <a:lnTo>
                  <a:pt x="12192000" y="834942"/>
                </a:lnTo>
                <a:lnTo>
                  <a:pt x="12192000" y="2274073"/>
                </a:lnTo>
                <a:lnTo>
                  <a:pt x="12192000" y="6586253"/>
                </a:lnTo>
                <a:lnTo>
                  <a:pt x="12140861" y="6605451"/>
                </a:lnTo>
                <a:cubicBezTo>
                  <a:pt x="12126657" y="6607665"/>
                  <a:pt x="12093590" y="6662867"/>
                  <a:pt x="12080162" y="6661300"/>
                </a:cubicBezTo>
                <a:cubicBezTo>
                  <a:pt x="11978189" y="6685453"/>
                  <a:pt x="11967362" y="6708506"/>
                  <a:pt x="11917886" y="6696520"/>
                </a:cubicBezTo>
                <a:cubicBezTo>
                  <a:pt x="11872780" y="6694805"/>
                  <a:pt x="11928862" y="6731720"/>
                  <a:pt x="11894611" y="6718680"/>
                </a:cubicBezTo>
                <a:cubicBezTo>
                  <a:pt x="11860360" y="6705640"/>
                  <a:pt x="11736092" y="6642174"/>
                  <a:pt x="11712380" y="6618279"/>
                </a:cubicBezTo>
                <a:cubicBezTo>
                  <a:pt x="11688668" y="6594384"/>
                  <a:pt x="11627913" y="6617875"/>
                  <a:pt x="11585367" y="6575313"/>
                </a:cubicBezTo>
                <a:lnTo>
                  <a:pt x="11516471" y="6498621"/>
                </a:lnTo>
                <a:cubicBezTo>
                  <a:pt x="11468275" y="6496789"/>
                  <a:pt x="11507336" y="6461535"/>
                  <a:pt x="11462693" y="6445069"/>
                </a:cubicBezTo>
                <a:cubicBezTo>
                  <a:pt x="11417568" y="6443442"/>
                  <a:pt x="11408022" y="6391555"/>
                  <a:pt x="11369713" y="6383596"/>
                </a:cubicBezTo>
                <a:cubicBezTo>
                  <a:pt x="11354318" y="6389646"/>
                  <a:pt x="11288329" y="6334752"/>
                  <a:pt x="11273970" y="6323928"/>
                </a:cubicBezTo>
                <a:cubicBezTo>
                  <a:pt x="11231914" y="6325320"/>
                  <a:pt x="11221974" y="6315486"/>
                  <a:pt x="11195085" y="6302909"/>
                </a:cubicBezTo>
                <a:cubicBezTo>
                  <a:pt x="11164087" y="6332691"/>
                  <a:pt x="11171650" y="6306732"/>
                  <a:pt x="11143409" y="6303556"/>
                </a:cubicBezTo>
                <a:cubicBezTo>
                  <a:pt x="11125907" y="6299917"/>
                  <a:pt x="11102604" y="6295777"/>
                  <a:pt x="11085936" y="6294307"/>
                </a:cubicBezTo>
                <a:cubicBezTo>
                  <a:pt x="11057494" y="6294603"/>
                  <a:pt x="11029907" y="6276438"/>
                  <a:pt x="11030954" y="6291426"/>
                </a:cubicBezTo>
                <a:cubicBezTo>
                  <a:pt x="11007785" y="6293943"/>
                  <a:pt x="10982006" y="6298120"/>
                  <a:pt x="10951061" y="6296182"/>
                </a:cubicBezTo>
                <a:cubicBezTo>
                  <a:pt x="10885366" y="6259348"/>
                  <a:pt x="10915289" y="6295910"/>
                  <a:pt x="10857722" y="6283099"/>
                </a:cubicBezTo>
                <a:cubicBezTo>
                  <a:pt x="10806647" y="6270732"/>
                  <a:pt x="10707076" y="6237654"/>
                  <a:pt x="10644617" y="6221981"/>
                </a:cubicBezTo>
                <a:cubicBezTo>
                  <a:pt x="10616447" y="6217166"/>
                  <a:pt x="10558604" y="6206555"/>
                  <a:pt x="10519278" y="6201735"/>
                </a:cubicBezTo>
                <a:cubicBezTo>
                  <a:pt x="10495462" y="6203254"/>
                  <a:pt x="10473831" y="6189810"/>
                  <a:pt x="10445982" y="6199677"/>
                </a:cubicBezTo>
                <a:cubicBezTo>
                  <a:pt x="10436537" y="6203715"/>
                  <a:pt x="10409282" y="6202908"/>
                  <a:pt x="10383866" y="6195830"/>
                </a:cubicBezTo>
                <a:cubicBezTo>
                  <a:pt x="10374828" y="6204037"/>
                  <a:pt x="10347865" y="6195374"/>
                  <a:pt x="10336853" y="6195219"/>
                </a:cubicBezTo>
                <a:cubicBezTo>
                  <a:pt x="10323587" y="6201929"/>
                  <a:pt x="10274742" y="6192863"/>
                  <a:pt x="10261099" y="6185468"/>
                </a:cubicBezTo>
                <a:lnTo>
                  <a:pt x="10126498" y="6173953"/>
                </a:lnTo>
                <a:lnTo>
                  <a:pt x="10082167" y="6171858"/>
                </a:lnTo>
                <a:cubicBezTo>
                  <a:pt x="10074568" y="6173927"/>
                  <a:pt x="10046861" y="6172599"/>
                  <a:pt x="10039238" y="6173522"/>
                </a:cubicBezTo>
                <a:cubicBezTo>
                  <a:pt x="9998459" y="6163421"/>
                  <a:pt x="9984395" y="6162931"/>
                  <a:pt x="9960017" y="6158007"/>
                </a:cubicBezTo>
                <a:cubicBezTo>
                  <a:pt x="9918981" y="6157865"/>
                  <a:pt x="9888742" y="6161064"/>
                  <a:pt x="9847790" y="6151239"/>
                </a:cubicBezTo>
                <a:lnTo>
                  <a:pt x="9728307" y="6131032"/>
                </a:lnTo>
                <a:cubicBezTo>
                  <a:pt x="9675057" y="6140618"/>
                  <a:pt x="9602036" y="6132224"/>
                  <a:pt x="9584505" y="6119612"/>
                </a:cubicBezTo>
                <a:cubicBezTo>
                  <a:pt x="9518953" y="6105336"/>
                  <a:pt x="9415430" y="6079210"/>
                  <a:pt x="9343050" y="6073910"/>
                </a:cubicBezTo>
                <a:lnTo>
                  <a:pt x="9231368" y="6022005"/>
                </a:lnTo>
                <a:lnTo>
                  <a:pt x="9194808" y="6011926"/>
                </a:lnTo>
                <a:lnTo>
                  <a:pt x="9189244" y="6002687"/>
                </a:lnTo>
                <a:lnTo>
                  <a:pt x="9151230" y="5991485"/>
                </a:lnTo>
                <a:lnTo>
                  <a:pt x="9150208" y="5992550"/>
                </a:lnTo>
                <a:cubicBezTo>
                  <a:pt x="9147046" y="5994681"/>
                  <a:pt x="9143082" y="5995773"/>
                  <a:pt x="9137316" y="5994719"/>
                </a:cubicBezTo>
                <a:cubicBezTo>
                  <a:pt x="9138863" y="6014203"/>
                  <a:pt x="9130953" y="6000914"/>
                  <a:pt x="9113810" y="5996085"/>
                </a:cubicBezTo>
                <a:cubicBezTo>
                  <a:pt x="9112389" y="6025268"/>
                  <a:pt x="9068115" y="5990834"/>
                  <a:pt x="9053451" y="6004399"/>
                </a:cubicBezTo>
                <a:lnTo>
                  <a:pt x="9005484" y="6001114"/>
                </a:lnTo>
                <a:lnTo>
                  <a:pt x="9005199" y="6001354"/>
                </a:lnTo>
                <a:cubicBezTo>
                  <a:pt x="9003144" y="6001574"/>
                  <a:pt x="9000325" y="6001246"/>
                  <a:pt x="8996230" y="6000143"/>
                </a:cubicBezTo>
                <a:lnTo>
                  <a:pt x="8990392" y="5998082"/>
                </a:lnTo>
                <a:lnTo>
                  <a:pt x="8974335" y="5994856"/>
                </a:lnTo>
                <a:lnTo>
                  <a:pt x="8968009" y="5995556"/>
                </a:lnTo>
                <a:lnTo>
                  <a:pt x="8963046" y="5997781"/>
                </a:lnTo>
                <a:cubicBezTo>
                  <a:pt x="8954691" y="5989830"/>
                  <a:pt x="8955518" y="5980882"/>
                  <a:pt x="8928986" y="6000969"/>
                </a:cubicBezTo>
                <a:cubicBezTo>
                  <a:pt x="8898032" y="5999949"/>
                  <a:pt x="8789301" y="5985294"/>
                  <a:pt x="8752442" y="5981737"/>
                </a:cubicBezTo>
                <a:cubicBezTo>
                  <a:pt x="8719820" y="5971017"/>
                  <a:pt x="8748195" y="5984678"/>
                  <a:pt x="8707845" y="5979636"/>
                </a:cubicBezTo>
                <a:cubicBezTo>
                  <a:pt x="8671607" y="5960101"/>
                  <a:pt x="8639143" y="5976541"/>
                  <a:pt x="8596069" y="5971064"/>
                </a:cubicBezTo>
                <a:lnTo>
                  <a:pt x="8525228" y="5985906"/>
                </a:lnTo>
                <a:lnTo>
                  <a:pt x="8510981" y="5979991"/>
                </a:lnTo>
                <a:lnTo>
                  <a:pt x="8506165" y="5976990"/>
                </a:lnTo>
                <a:cubicBezTo>
                  <a:pt x="8502647" y="5975213"/>
                  <a:pt x="8500046" y="5974402"/>
                  <a:pt x="8497966" y="5974252"/>
                </a:cubicBezTo>
                <a:lnTo>
                  <a:pt x="8497592" y="5974431"/>
                </a:lnTo>
                <a:lnTo>
                  <a:pt x="8490247" y="5971381"/>
                </a:lnTo>
                <a:lnTo>
                  <a:pt x="8367180" y="5957339"/>
                </a:lnTo>
                <a:cubicBezTo>
                  <a:pt x="8362022" y="5955314"/>
                  <a:pt x="8357731" y="5955662"/>
                  <a:pt x="8353797" y="5957145"/>
                </a:cubicBezTo>
                <a:lnTo>
                  <a:pt x="8352370" y="5957985"/>
                </a:lnTo>
                <a:lnTo>
                  <a:pt x="8320102" y="5940567"/>
                </a:lnTo>
                <a:lnTo>
                  <a:pt x="8314430" y="5940241"/>
                </a:lnTo>
                <a:lnTo>
                  <a:pt x="8295171" y="5926346"/>
                </a:lnTo>
                <a:lnTo>
                  <a:pt x="8284274" y="5920523"/>
                </a:lnTo>
                <a:lnTo>
                  <a:pt x="8283147" y="5916080"/>
                </a:lnTo>
                <a:cubicBezTo>
                  <a:pt x="8280843" y="5912835"/>
                  <a:pt x="8276149" y="5910187"/>
                  <a:pt x="8266073" y="5908905"/>
                </a:cubicBezTo>
                <a:lnTo>
                  <a:pt x="8263374" y="5909135"/>
                </a:lnTo>
                <a:lnTo>
                  <a:pt x="8252031" y="5899292"/>
                </a:lnTo>
                <a:cubicBezTo>
                  <a:pt x="8248857" y="5895442"/>
                  <a:pt x="8246645" y="5891160"/>
                  <a:pt x="8245832" y="5886300"/>
                </a:cubicBezTo>
                <a:cubicBezTo>
                  <a:pt x="8181825" y="5889207"/>
                  <a:pt x="8147128" y="5855085"/>
                  <a:pt x="8090269" y="5840139"/>
                </a:cubicBezTo>
                <a:cubicBezTo>
                  <a:pt x="8025465" y="5816997"/>
                  <a:pt x="7967068" y="5795761"/>
                  <a:pt x="7905405" y="5798166"/>
                </a:cubicBezTo>
                <a:cubicBezTo>
                  <a:pt x="7835117" y="5783254"/>
                  <a:pt x="7780963" y="5781023"/>
                  <a:pt x="7718742" y="5772451"/>
                </a:cubicBezTo>
                <a:lnTo>
                  <a:pt x="7614344" y="5775922"/>
                </a:lnTo>
                <a:lnTo>
                  <a:pt x="7527540" y="5770094"/>
                </a:lnTo>
                <a:lnTo>
                  <a:pt x="7519568" y="5767541"/>
                </a:lnTo>
                <a:cubicBezTo>
                  <a:pt x="7513990" y="5766202"/>
                  <a:pt x="7510170" y="5765852"/>
                  <a:pt x="7507409" y="5766206"/>
                </a:cubicBezTo>
                <a:lnTo>
                  <a:pt x="7507037" y="5766533"/>
                </a:lnTo>
                <a:lnTo>
                  <a:pt x="7495792" y="5764581"/>
                </a:lnTo>
                <a:cubicBezTo>
                  <a:pt x="7476983" y="5760463"/>
                  <a:pt x="7422525" y="5777879"/>
                  <a:pt x="7405388" y="5772686"/>
                </a:cubicBezTo>
                <a:cubicBezTo>
                  <a:pt x="7374786" y="5775636"/>
                  <a:pt x="7333987" y="5776741"/>
                  <a:pt x="7312177" y="5782281"/>
                </a:cubicBezTo>
                <a:lnTo>
                  <a:pt x="7310850" y="5783723"/>
                </a:lnTo>
                <a:lnTo>
                  <a:pt x="7218557" y="5758474"/>
                </a:lnTo>
                <a:lnTo>
                  <a:pt x="7201099" y="5753924"/>
                </a:lnTo>
                <a:lnTo>
                  <a:pt x="7197001" y="5748566"/>
                </a:lnTo>
                <a:cubicBezTo>
                  <a:pt x="7192109" y="5745043"/>
                  <a:pt x="7184503" y="5742904"/>
                  <a:pt x="7170805" y="5743918"/>
                </a:cubicBezTo>
                <a:lnTo>
                  <a:pt x="7096985" y="5731690"/>
                </a:lnTo>
                <a:cubicBezTo>
                  <a:pt x="7061145" y="5730712"/>
                  <a:pt x="7050186" y="5729735"/>
                  <a:pt x="7018493" y="5732064"/>
                </a:cubicBezTo>
                <a:cubicBezTo>
                  <a:pt x="6937525" y="5721126"/>
                  <a:pt x="6943642" y="5696960"/>
                  <a:pt x="6904143" y="5702558"/>
                </a:cubicBezTo>
                <a:cubicBezTo>
                  <a:pt x="6871919" y="5707766"/>
                  <a:pt x="6787986" y="5688692"/>
                  <a:pt x="6708219" y="5674603"/>
                </a:cubicBezTo>
                <a:cubicBezTo>
                  <a:pt x="6649103" y="5665148"/>
                  <a:pt x="6628103" y="5651047"/>
                  <a:pt x="6549452" y="5645827"/>
                </a:cubicBezTo>
                <a:cubicBezTo>
                  <a:pt x="6472151" y="5601737"/>
                  <a:pt x="6409693" y="5625460"/>
                  <a:pt x="6317557" y="5599027"/>
                </a:cubicBezTo>
                <a:cubicBezTo>
                  <a:pt x="6297548" y="5583505"/>
                  <a:pt x="6209289" y="5600698"/>
                  <a:pt x="6168671" y="5596940"/>
                </a:cubicBezTo>
                <a:cubicBezTo>
                  <a:pt x="6128053" y="5593182"/>
                  <a:pt x="6090537" y="5579634"/>
                  <a:pt x="6073845" y="5576478"/>
                </a:cubicBezTo>
                <a:lnTo>
                  <a:pt x="6068527" y="5578015"/>
                </a:lnTo>
                <a:lnTo>
                  <a:pt x="6048635" y="5577332"/>
                </a:lnTo>
                <a:lnTo>
                  <a:pt x="6041280" y="5585681"/>
                </a:lnTo>
                <a:lnTo>
                  <a:pt x="6010089" y="5590774"/>
                </a:lnTo>
                <a:cubicBezTo>
                  <a:pt x="5998678" y="5591361"/>
                  <a:pt x="5970125" y="5590448"/>
                  <a:pt x="5957374" y="5587130"/>
                </a:cubicBezTo>
                <a:lnTo>
                  <a:pt x="5758917" y="5571438"/>
                </a:lnTo>
                <a:lnTo>
                  <a:pt x="5626958" y="5570415"/>
                </a:lnTo>
                <a:lnTo>
                  <a:pt x="5470904" y="5584435"/>
                </a:lnTo>
                <a:cubicBezTo>
                  <a:pt x="5478132" y="5597463"/>
                  <a:pt x="5439008" y="5583397"/>
                  <a:pt x="5432758" y="5595688"/>
                </a:cubicBezTo>
                <a:cubicBezTo>
                  <a:pt x="5429367" y="5605720"/>
                  <a:pt x="5391826" y="5610404"/>
                  <a:pt x="5381665" y="5613390"/>
                </a:cubicBezTo>
                <a:lnTo>
                  <a:pt x="5261761" y="5633807"/>
                </a:lnTo>
                <a:cubicBezTo>
                  <a:pt x="5251596" y="5633991"/>
                  <a:pt x="5230549" y="5642301"/>
                  <a:pt x="5222961" y="5644931"/>
                </a:cubicBezTo>
                <a:lnTo>
                  <a:pt x="5174658" y="5647921"/>
                </a:lnTo>
                <a:lnTo>
                  <a:pt x="5156553" y="5655144"/>
                </a:lnTo>
                <a:lnTo>
                  <a:pt x="5142596" y="5658544"/>
                </a:lnTo>
                <a:lnTo>
                  <a:pt x="5139595" y="5660645"/>
                </a:lnTo>
                <a:cubicBezTo>
                  <a:pt x="5133875" y="5664685"/>
                  <a:pt x="5128077" y="5668496"/>
                  <a:pt x="5121657" y="5671498"/>
                </a:cubicBezTo>
                <a:cubicBezTo>
                  <a:pt x="5108318" y="5642879"/>
                  <a:pt x="5064854" y="5692315"/>
                  <a:pt x="5065789" y="5664927"/>
                </a:cubicBezTo>
                <a:cubicBezTo>
                  <a:pt x="5028194" y="5676443"/>
                  <a:pt x="5038945" y="5647354"/>
                  <a:pt x="5011512" y="5681308"/>
                </a:cubicBezTo>
                <a:cubicBezTo>
                  <a:pt x="4937025" y="5680925"/>
                  <a:pt x="4916355" y="5667918"/>
                  <a:pt x="4840439" y="5705325"/>
                </a:cubicBezTo>
                <a:cubicBezTo>
                  <a:pt x="4806741" y="5721967"/>
                  <a:pt x="4784108" y="5733113"/>
                  <a:pt x="4762445" y="5733093"/>
                </a:cubicBezTo>
                <a:cubicBezTo>
                  <a:pt x="4741324" y="5737594"/>
                  <a:pt x="4729483" y="5740416"/>
                  <a:pt x="4723183" y="5742108"/>
                </a:cubicBezTo>
                <a:lnTo>
                  <a:pt x="4721175" y="5742856"/>
                </a:lnTo>
                <a:lnTo>
                  <a:pt x="4715526" y="5741581"/>
                </a:lnTo>
                <a:cubicBezTo>
                  <a:pt x="4680149" y="5748537"/>
                  <a:pt x="4524746" y="5749345"/>
                  <a:pt x="4515811" y="5751483"/>
                </a:cubicBezTo>
                <a:cubicBezTo>
                  <a:pt x="4457821" y="5764595"/>
                  <a:pt x="4462660" y="5765336"/>
                  <a:pt x="4428540" y="5762134"/>
                </a:cubicBezTo>
                <a:cubicBezTo>
                  <a:pt x="4423305" y="5758763"/>
                  <a:pt x="4368975" y="5765057"/>
                  <a:pt x="4362874" y="5763480"/>
                </a:cubicBezTo>
                <a:lnTo>
                  <a:pt x="4316963" y="5756865"/>
                </a:lnTo>
                <a:lnTo>
                  <a:pt x="4315109" y="5758206"/>
                </a:lnTo>
                <a:cubicBezTo>
                  <a:pt x="4306124" y="5761577"/>
                  <a:pt x="4299996" y="5761576"/>
                  <a:pt x="4295141" y="5760085"/>
                </a:cubicBezTo>
                <a:lnTo>
                  <a:pt x="4290061" y="5757168"/>
                </a:lnTo>
                <a:lnTo>
                  <a:pt x="4276140" y="5757414"/>
                </a:lnTo>
                <a:lnTo>
                  <a:pt x="4248115" y="5755090"/>
                </a:lnTo>
                <a:lnTo>
                  <a:pt x="4202048" y="5757885"/>
                </a:lnTo>
                <a:cubicBezTo>
                  <a:pt x="4201946" y="5758305"/>
                  <a:pt x="4201844" y="5758724"/>
                  <a:pt x="4201744" y="5759144"/>
                </a:cubicBezTo>
                <a:cubicBezTo>
                  <a:pt x="4200117" y="5761981"/>
                  <a:pt x="4197141" y="5764100"/>
                  <a:pt x="4191246" y="5764778"/>
                </a:cubicBezTo>
                <a:cubicBezTo>
                  <a:pt x="4204214" y="5782067"/>
                  <a:pt x="4161275" y="5780172"/>
                  <a:pt x="4142743" y="5780643"/>
                </a:cubicBezTo>
                <a:cubicBezTo>
                  <a:pt x="4124718" y="5787709"/>
                  <a:pt x="4099100" y="5801289"/>
                  <a:pt x="4083095" y="5807176"/>
                </a:cubicBezTo>
                <a:lnTo>
                  <a:pt x="4074544" y="5808011"/>
                </a:lnTo>
                <a:cubicBezTo>
                  <a:pt x="4074505" y="5808112"/>
                  <a:pt x="4074464" y="5808211"/>
                  <a:pt x="4074425" y="5808310"/>
                </a:cubicBezTo>
                <a:cubicBezTo>
                  <a:pt x="4072679" y="5809094"/>
                  <a:pt x="4069907" y="5809595"/>
                  <a:pt x="4065508" y="5809754"/>
                </a:cubicBezTo>
                <a:lnTo>
                  <a:pt x="4058952" y="5809536"/>
                </a:lnTo>
                <a:lnTo>
                  <a:pt x="4042362" y="5811157"/>
                </a:lnTo>
                <a:lnTo>
                  <a:pt x="4036994" y="5813591"/>
                </a:lnTo>
                <a:lnTo>
                  <a:pt x="4035361" y="5817258"/>
                </a:lnTo>
                <a:lnTo>
                  <a:pt x="4033776" y="5817023"/>
                </a:lnTo>
                <a:cubicBezTo>
                  <a:pt x="4021425" y="5812159"/>
                  <a:pt x="4016875" y="5803783"/>
                  <a:pt x="4004536" y="5829591"/>
                </a:cubicBezTo>
                <a:cubicBezTo>
                  <a:pt x="3976668" y="5822526"/>
                  <a:pt x="3972978" y="5837855"/>
                  <a:pt x="3936844" y="5847048"/>
                </a:cubicBezTo>
                <a:cubicBezTo>
                  <a:pt x="3920507" y="5839324"/>
                  <a:pt x="3908536" y="5844013"/>
                  <a:pt x="3897273" y="5852703"/>
                </a:cubicBezTo>
                <a:cubicBezTo>
                  <a:pt x="3861093" y="5852207"/>
                  <a:pt x="3829629" y="5866077"/>
                  <a:pt x="3789758" y="5872941"/>
                </a:cubicBezTo>
                <a:cubicBezTo>
                  <a:pt x="3741008" y="5887647"/>
                  <a:pt x="3725130" y="5889624"/>
                  <a:pt x="3682511" y="5896864"/>
                </a:cubicBezTo>
                <a:lnTo>
                  <a:pt x="3610033" y="5929135"/>
                </a:lnTo>
                <a:lnTo>
                  <a:pt x="3603853" y="5927773"/>
                </a:lnTo>
                <a:cubicBezTo>
                  <a:pt x="3599581" y="5927154"/>
                  <a:pt x="3596727" y="5927154"/>
                  <a:pt x="3594734" y="5927609"/>
                </a:cubicBezTo>
                <a:lnTo>
                  <a:pt x="3594499" y="5927878"/>
                </a:lnTo>
                <a:lnTo>
                  <a:pt x="3585976" y="5927188"/>
                </a:lnTo>
                <a:cubicBezTo>
                  <a:pt x="3571624" y="5925397"/>
                  <a:pt x="3549390" y="5939596"/>
                  <a:pt x="3536133" y="5936887"/>
                </a:cubicBezTo>
                <a:cubicBezTo>
                  <a:pt x="3513941" y="5941183"/>
                  <a:pt x="3488623" y="5934918"/>
                  <a:pt x="3473221" y="5940548"/>
                </a:cubicBezTo>
                <a:lnTo>
                  <a:pt x="3400726" y="5952596"/>
                </a:lnTo>
                <a:lnTo>
                  <a:pt x="3375936" y="5941189"/>
                </a:lnTo>
                <a:lnTo>
                  <a:pt x="3348220" y="5944802"/>
                </a:lnTo>
                <a:cubicBezTo>
                  <a:pt x="3337207" y="5945475"/>
                  <a:pt x="3327055" y="5946237"/>
                  <a:pt x="3319640" y="5949737"/>
                </a:cubicBezTo>
                <a:lnTo>
                  <a:pt x="3248530" y="5968289"/>
                </a:lnTo>
                <a:lnTo>
                  <a:pt x="3210309" y="5954736"/>
                </a:lnTo>
                <a:cubicBezTo>
                  <a:pt x="3206089" y="5952812"/>
                  <a:pt x="3200153" y="5952268"/>
                  <a:pt x="3190376" y="5954857"/>
                </a:cubicBezTo>
                <a:lnTo>
                  <a:pt x="3188146" y="5956038"/>
                </a:lnTo>
                <a:cubicBezTo>
                  <a:pt x="3182626" y="5954058"/>
                  <a:pt x="3141857" y="5956624"/>
                  <a:pt x="3108597" y="5957358"/>
                </a:cubicBezTo>
                <a:cubicBezTo>
                  <a:pt x="3055969" y="5959784"/>
                  <a:pt x="3048941" y="5952417"/>
                  <a:pt x="2988585" y="5960444"/>
                </a:cubicBezTo>
                <a:cubicBezTo>
                  <a:pt x="2928854" y="5964632"/>
                  <a:pt x="2917952" y="5959591"/>
                  <a:pt x="2876541" y="5967961"/>
                </a:cubicBezTo>
                <a:lnTo>
                  <a:pt x="2626865" y="5968713"/>
                </a:lnTo>
                <a:cubicBezTo>
                  <a:pt x="2562349" y="5946800"/>
                  <a:pt x="2563423" y="5977398"/>
                  <a:pt x="2491423" y="5970428"/>
                </a:cubicBezTo>
                <a:cubicBezTo>
                  <a:pt x="2433092" y="6035904"/>
                  <a:pt x="2455710" y="5995425"/>
                  <a:pt x="2415618" y="6003657"/>
                </a:cubicBezTo>
                <a:lnTo>
                  <a:pt x="2290099" y="6001093"/>
                </a:lnTo>
                <a:cubicBezTo>
                  <a:pt x="2257058" y="5987464"/>
                  <a:pt x="2202459" y="6022632"/>
                  <a:pt x="2161715" y="6004244"/>
                </a:cubicBezTo>
                <a:cubicBezTo>
                  <a:pt x="2122715" y="6007244"/>
                  <a:pt x="2080451" y="6015292"/>
                  <a:pt x="2056090" y="6019086"/>
                </a:cubicBezTo>
                <a:cubicBezTo>
                  <a:pt x="2019829" y="6026050"/>
                  <a:pt x="1978840" y="6038739"/>
                  <a:pt x="1944154" y="6046026"/>
                </a:cubicBezTo>
                <a:cubicBezTo>
                  <a:pt x="1925868" y="6034021"/>
                  <a:pt x="1896028" y="6059125"/>
                  <a:pt x="1847969" y="6062810"/>
                </a:cubicBezTo>
                <a:cubicBezTo>
                  <a:pt x="1827978" y="6048913"/>
                  <a:pt x="1815571" y="6065486"/>
                  <a:pt x="1777084" y="6047209"/>
                </a:cubicBezTo>
                <a:cubicBezTo>
                  <a:pt x="1775440" y="6049158"/>
                  <a:pt x="1773398" y="6050977"/>
                  <a:pt x="1771026" y="6052610"/>
                </a:cubicBezTo>
                <a:cubicBezTo>
                  <a:pt x="1757252" y="6062088"/>
                  <a:pt x="1735529" y="6063344"/>
                  <a:pt x="1722510" y="6055412"/>
                </a:cubicBezTo>
                <a:cubicBezTo>
                  <a:pt x="1691780" y="6043382"/>
                  <a:pt x="1662322" y="6038247"/>
                  <a:pt x="1633942" y="6035716"/>
                </a:cubicBezTo>
                <a:lnTo>
                  <a:pt x="1586146" y="6045126"/>
                </a:lnTo>
                <a:cubicBezTo>
                  <a:pt x="1567949" y="6050358"/>
                  <a:pt x="1545901" y="6061305"/>
                  <a:pt x="1524749" y="6067115"/>
                </a:cubicBezTo>
                <a:cubicBezTo>
                  <a:pt x="1502587" y="6070337"/>
                  <a:pt x="1478014" y="6065935"/>
                  <a:pt x="1459243" y="6079986"/>
                </a:cubicBezTo>
                <a:cubicBezTo>
                  <a:pt x="1421475" y="6095139"/>
                  <a:pt x="1374525" y="6079162"/>
                  <a:pt x="1349458" y="6115647"/>
                </a:cubicBezTo>
                <a:cubicBezTo>
                  <a:pt x="1273277" y="6137331"/>
                  <a:pt x="1121513" y="6171202"/>
                  <a:pt x="1009213" y="6196169"/>
                </a:cubicBezTo>
                <a:cubicBezTo>
                  <a:pt x="939017" y="6208471"/>
                  <a:pt x="866896" y="6205091"/>
                  <a:pt x="808573" y="6211966"/>
                </a:cubicBezTo>
                <a:cubicBezTo>
                  <a:pt x="802824" y="6209126"/>
                  <a:pt x="726017" y="6232905"/>
                  <a:pt x="719550" y="6231933"/>
                </a:cubicBezTo>
                <a:lnTo>
                  <a:pt x="698796" y="6232599"/>
                </a:lnTo>
                <a:cubicBezTo>
                  <a:pt x="689834" y="6236836"/>
                  <a:pt x="683493" y="6237437"/>
                  <a:pt x="678328" y="6236429"/>
                </a:cubicBezTo>
                <a:lnTo>
                  <a:pt x="672785" y="6234027"/>
                </a:lnTo>
                <a:lnTo>
                  <a:pt x="658407" y="6235638"/>
                </a:lnTo>
                <a:lnTo>
                  <a:pt x="629186" y="6236074"/>
                </a:lnTo>
                <a:lnTo>
                  <a:pt x="624559" y="6238724"/>
                </a:lnTo>
                <a:lnTo>
                  <a:pt x="581799" y="6243380"/>
                </a:lnTo>
                <a:cubicBezTo>
                  <a:pt x="581737" y="6243807"/>
                  <a:pt x="581672" y="6244236"/>
                  <a:pt x="581609" y="6244664"/>
                </a:cubicBezTo>
                <a:cubicBezTo>
                  <a:pt x="580205" y="6247646"/>
                  <a:pt x="577332" y="6250048"/>
                  <a:pt x="571300" y="6251300"/>
                </a:cubicBezTo>
                <a:cubicBezTo>
                  <a:pt x="551624" y="6261209"/>
                  <a:pt x="484500" y="6294596"/>
                  <a:pt x="463550" y="6304115"/>
                </a:cubicBezTo>
                <a:cubicBezTo>
                  <a:pt x="453137" y="6305662"/>
                  <a:pt x="449732" y="6307620"/>
                  <a:pt x="445607" y="6308407"/>
                </a:cubicBezTo>
                <a:lnTo>
                  <a:pt x="438800" y="6308835"/>
                </a:lnTo>
                <a:cubicBezTo>
                  <a:pt x="417223" y="6317125"/>
                  <a:pt x="343313" y="6348349"/>
                  <a:pt x="316139" y="6358155"/>
                </a:cubicBezTo>
                <a:cubicBezTo>
                  <a:pt x="298482" y="6352074"/>
                  <a:pt x="286557" y="6357914"/>
                  <a:pt x="275749" y="6367668"/>
                </a:cubicBezTo>
                <a:cubicBezTo>
                  <a:pt x="238275" y="6370726"/>
                  <a:pt x="207077" y="6387621"/>
                  <a:pt x="166497" y="6398366"/>
                </a:cubicBezTo>
                <a:lnTo>
                  <a:pt x="1" y="6464830"/>
                </a:lnTo>
                <a:lnTo>
                  <a:pt x="1" y="2274073"/>
                </a:lnTo>
                <a:lnTo>
                  <a:pt x="0" y="2274073"/>
                </a:lnTo>
                <a:close/>
              </a:path>
            </a:pathLst>
          </a:custGeom>
        </p:spPr>
      </p:pic>
      <p:sp>
        <p:nvSpPr>
          <p:cNvPr id="6" name="TextBox 5">
            <a:extLst>
              <a:ext uri="{FF2B5EF4-FFF2-40B4-BE49-F238E27FC236}">
                <a16:creationId xmlns:a16="http://schemas.microsoft.com/office/drawing/2014/main" id="{6FC54103-26B4-466A-B176-1751590F674A}"/>
              </a:ext>
            </a:extLst>
          </p:cNvPr>
          <p:cNvSpPr txBox="1"/>
          <p:nvPr/>
        </p:nvSpPr>
        <p:spPr>
          <a:xfrm>
            <a:off x="3885409" y="6211669"/>
            <a:ext cx="4421181" cy="646331"/>
          </a:xfrm>
          <a:prstGeom prst="rect">
            <a:avLst/>
          </a:prstGeom>
          <a:noFill/>
        </p:spPr>
        <p:txBody>
          <a:bodyPr wrap="square" rtlCol="0">
            <a:spAutoFit/>
          </a:bodyPr>
          <a:lstStyle/>
          <a:p>
            <a:pPr algn="ctr"/>
            <a:r>
              <a:rPr lang="en-GB"/>
              <a:t>How invisible pollution ends up in the water</a:t>
            </a:r>
            <a:endParaRPr lang="en-GB">
              <a:hlinkClick r:id="rId3"/>
            </a:endParaRPr>
          </a:p>
          <a:p>
            <a:pPr algn="ctr"/>
            <a:r>
              <a:rPr lang="en-GB">
                <a:hlinkClick r:id="rId3"/>
              </a:rPr>
              <a:t>Chemical Pollution : Ocean Health Index</a:t>
            </a:r>
            <a:endParaRPr lang="en-GB"/>
          </a:p>
        </p:txBody>
      </p:sp>
    </p:spTree>
    <p:extLst>
      <p:ext uri="{BB962C8B-B14F-4D97-AF65-F5344CB8AC3E}">
        <p14:creationId xmlns:p14="http://schemas.microsoft.com/office/powerpoint/2010/main" val="1268341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See the source image">
            <a:extLst>
              <a:ext uri="{FF2B5EF4-FFF2-40B4-BE49-F238E27FC236}">
                <a16:creationId xmlns:a16="http://schemas.microsoft.com/office/drawing/2014/main" id="{C9CBF37F-A38B-4C66-B068-788AE03366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237"/>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3C8D4B3-0E8F-4EB9-996B-DB4BE8DEA0D5}"/>
              </a:ext>
            </a:extLst>
          </p:cNvPr>
          <p:cNvSpPr>
            <a:spLocks noGrp="1"/>
          </p:cNvSpPr>
          <p:nvPr>
            <p:ph idx="1"/>
          </p:nvPr>
        </p:nvSpPr>
        <p:spPr>
          <a:xfrm>
            <a:off x="7819982" y="1300945"/>
            <a:ext cx="4005792" cy="5807847"/>
          </a:xfrm>
        </p:spPr>
        <p:txBody>
          <a:bodyPr>
            <a:normAutofit/>
          </a:bodyPr>
          <a:lstStyle/>
          <a:p>
            <a:pPr marL="0" indent="0" algn="ctr">
              <a:buNone/>
            </a:pPr>
            <a:r>
              <a:rPr lang="en-GB" sz="2400">
                <a:solidFill>
                  <a:srgbClr val="02165E"/>
                </a:solidFill>
                <a:latin typeface="Bloom Speak OT" panose="00000500000000000000" pitchFamily="50" charset="0"/>
              </a:rPr>
              <a:t>Nitrate and other nutrient pollution from agriculture runoff (</a:t>
            </a:r>
            <a:r>
              <a:rPr lang="en-GB" sz="2400" b="1">
                <a:solidFill>
                  <a:srgbClr val="02165E"/>
                </a:solidFill>
                <a:latin typeface="Bloom Speak OT" panose="00000500000000000000" pitchFamily="50" charset="0"/>
              </a:rPr>
              <a:t>fertilisers</a:t>
            </a:r>
            <a:r>
              <a:rPr lang="en-GB" sz="2400">
                <a:solidFill>
                  <a:srgbClr val="02165E"/>
                </a:solidFill>
                <a:latin typeface="Bloom Speak OT" panose="00000500000000000000" pitchFamily="50" charset="0"/>
              </a:rPr>
              <a:t>) and </a:t>
            </a:r>
            <a:r>
              <a:rPr lang="en-GB" sz="2400" b="1">
                <a:solidFill>
                  <a:srgbClr val="02165E"/>
                </a:solidFill>
                <a:latin typeface="Bloom Speak OT" panose="00000500000000000000" pitchFamily="50" charset="0"/>
              </a:rPr>
              <a:t>sewage</a:t>
            </a:r>
            <a:r>
              <a:rPr lang="en-GB" sz="2400">
                <a:solidFill>
                  <a:srgbClr val="02165E"/>
                </a:solidFill>
                <a:latin typeface="Bloom Speak OT" panose="00000500000000000000" pitchFamily="50" charset="0"/>
              </a:rPr>
              <a:t> have the most obvious and visible effect on waterways, as they lead to the growth of </a:t>
            </a:r>
            <a:r>
              <a:rPr lang="en-GB" sz="2400" b="1">
                <a:solidFill>
                  <a:srgbClr val="02165E"/>
                </a:solidFill>
                <a:latin typeface="Bloom Speak OT" panose="00000500000000000000" pitchFamily="50" charset="0"/>
              </a:rPr>
              <a:t>algal blooms</a:t>
            </a:r>
            <a:r>
              <a:rPr lang="en-GB" sz="2400">
                <a:solidFill>
                  <a:srgbClr val="02165E"/>
                </a:solidFill>
                <a:latin typeface="Bloom Speak OT" panose="00000500000000000000" pitchFamily="50" charset="0"/>
              </a:rPr>
              <a:t>, which </a:t>
            </a:r>
            <a:r>
              <a:rPr lang="en-GB" sz="2400" b="1">
                <a:solidFill>
                  <a:srgbClr val="02165E"/>
                </a:solidFill>
                <a:latin typeface="Bloom Speak OT" panose="00000500000000000000" pitchFamily="50" charset="0"/>
              </a:rPr>
              <a:t>deplete oxygen </a:t>
            </a:r>
            <a:r>
              <a:rPr lang="en-GB" sz="2400">
                <a:solidFill>
                  <a:srgbClr val="02165E"/>
                </a:solidFill>
                <a:latin typeface="Bloom Speak OT" panose="00000500000000000000" pitchFamily="50" charset="0"/>
              </a:rPr>
              <a:t>supplies in the water.</a:t>
            </a:r>
          </a:p>
          <a:p>
            <a:pPr marL="0" indent="0" algn="ctr">
              <a:buNone/>
            </a:pPr>
            <a:endParaRPr lang="en-GB" sz="2400">
              <a:solidFill>
                <a:srgbClr val="02165E"/>
              </a:solidFill>
              <a:latin typeface="Bloom Speak OT" panose="00000500000000000000" pitchFamily="50" charset="0"/>
            </a:endParaRPr>
          </a:p>
          <a:p>
            <a:pPr marL="0" indent="0" algn="ctr">
              <a:buNone/>
            </a:pPr>
            <a:r>
              <a:rPr lang="en-GB" sz="2400">
                <a:solidFill>
                  <a:srgbClr val="02165E"/>
                </a:solidFill>
                <a:latin typeface="Bloom Speak OT" panose="00000500000000000000" pitchFamily="50" charset="0"/>
              </a:rPr>
              <a:t>What do you think will happen in the river if there is no oxygen?</a:t>
            </a:r>
          </a:p>
        </p:txBody>
      </p:sp>
      <p:sp>
        <p:nvSpPr>
          <p:cNvPr id="7" name="TextBox 6">
            <a:extLst>
              <a:ext uri="{FF2B5EF4-FFF2-40B4-BE49-F238E27FC236}">
                <a16:creationId xmlns:a16="http://schemas.microsoft.com/office/drawing/2014/main" id="{8685B2CA-9089-45CB-89A9-24AF982B1929}"/>
              </a:ext>
            </a:extLst>
          </p:cNvPr>
          <p:cNvSpPr txBox="1"/>
          <p:nvPr/>
        </p:nvSpPr>
        <p:spPr>
          <a:xfrm>
            <a:off x="7639248" y="6443158"/>
            <a:ext cx="4523874" cy="400110"/>
          </a:xfrm>
          <a:prstGeom prst="rect">
            <a:avLst/>
          </a:prstGeom>
          <a:noFill/>
        </p:spPr>
        <p:txBody>
          <a:bodyPr wrap="square" rtlCol="0">
            <a:spAutoFit/>
          </a:bodyPr>
          <a:lstStyle/>
          <a:p>
            <a:pPr algn="r"/>
            <a:r>
              <a:rPr lang="en-GB" sz="1000">
                <a:solidFill>
                  <a:srgbClr val="02165E"/>
                </a:solidFill>
                <a:latin typeface="Bloom Speak OT" panose="00000500000000000000" pitchFamily="50" charset="0"/>
              </a:rPr>
              <a:t>Reference:</a:t>
            </a:r>
          </a:p>
          <a:p>
            <a:pPr algn="r"/>
            <a:r>
              <a:rPr lang="en-GB" sz="1000">
                <a:solidFill>
                  <a:srgbClr val="02165E"/>
                </a:solidFill>
                <a:latin typeface="Bloom Speak OT" panose="00000500000000000000" pitchFamily="50" charset="0"/>
              </a:rPr>
              <a:t>Greenpeace Dirty Laundry report</a:t>
            </a:r>
          </a:p>
        </p:txBody>
      </p:sp>
    </p:spTree>
    <p:extLst>
      <p:ext uri="{BB962C8B-B14F-4D97-AF65-F5344CB8AC3E}">
        <p14:creationId xmlns:p14="http://schemas.microsoft.com/office/powerpoint/2010/main" val="418864155"/>
      </p:ext>
    </p:extLst>
  </p:cSld>
  <p:clrMapOvr>
    <a:masterClrMapping/>
  </p:clrMapOvr>
</p:sld>
</file>

<file path=ppt/theme/theme1.xml><?xml version="1.0" encoding="utf-8"?>
<a:theme xmlns:a="http://schemas.openxmlformats.org/drawingml/2006/main" name="1_Office Theme">
  <a:themeElements>
    <a:clrScheme name="Be The Wave Palet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W_presentation" id="{DB041E52-2A9D-A344-8952-F84C19370EA0}" vid="{038BD497-31CF-F743-800D-D22222BCE9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7F21B16058BA48B86AAD76BAD68A00" ma:contentTypeVersion="13" ma:contentTypeDescription="Create a new document." ma:contentTypeScope="" ma:versionID="939375f7537d2e83efa9c9e2bec32fae">
  <xsd:schema xmlns:xsd="http://www.w3.org/2001/XMLSchema" xmlns:xs="http://www.w3.org/2001/XMLSchema" xmlns:p="http://schemas.microsoft.com/office/2006/metadata/properties" xmlns:ns2="7462a2d9-f055-4e0b-a931-2d9f1fccad37" xmlns:ns3="17ab7feb-103c-43e2-999d-b4ab3178c1c5" targetNamespace="http://schemas.microsoft.com/office/2006/metadata/properties" ma:root="true" ma:fieldsID="9369851065caed49536b4f928f657240" ns2:_="" ns3:_="">
    <xsd:import namespace="7462a2d9-f055-4e0b-a931-2d9f1fccad37"/>
    <xsd:import namespace="17ab7feb-103c-43e2-999d-b4ab3178c1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62a2d9-f055-4e0b-a931-2d9f1fccad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ab7feb-103c-43e2-999d-b4ab3178c1c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F6DD4F-4C6D-40AE-8A2E-64A80AC26745}">
  <ds:schemaRefs>
    <ds:schemaRef ds:uri="17ab7feb-103c-43e2-999d-b4ab3178c1c5"/>
    <ds:schemaRef ds:uri="7462a2d9-f055-4e0b-a931-2d9f1fccad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48F3D80-2E91-4A8A-B623-7A968B32473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4797BFC-1F97-4D8B-8906-C8AEAFC029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BTW_presentation_Template</Template>
  <Application>Microsoft Office PowerPoint</Application>
  <PresentationFormat>Widescreen</PresentationFormat>
  <Slides>23</Slides>
  <Notes>0</Notes>
  <HiddenSlides>0</HiddenSlide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1_Office Theme</vt:lpstr>
      <vt:lpstr>Office Theme</vt:lpstr>
      <vt:lpstr>PowerPoint Presentation</vt:lpstr>
      <vt:lpstr>Keen - A Case Study on removing PFCs from their products</vt:lpstr>
      <vt:lpstr>Forever Chemicals (PFAS)</vt:lpstr>
      <vt:lpstr>PowerPoint Presentation</vt:lpstr>
      <vt:lpstr>PowerPoint Presentation</vt:lpstr>
      <vt:lpstr>PowerPoint Presentation</vt:lpstr>
      <vt:lpstr>How does this make you feel?</vt:lpstr>
      <vt:lpstr>PowerPoint Presentation</vt:lpstr>
      <vt:lpstr>PowerPoint Presentation</vt:lpstr>
      <vt:lpstr>PowerPoint Presentation</vt:lpstr>
      <vt:lpstr>Textile –  Wet Production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be done?</vt:lpstr>
      <vt:lpstr>What can be done?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Aimee Hallett</dc:creator>
  <cp:revision>1</cp:revision>
  <dcterms:created xsi:type="dcterms:W3CDTF">2021-10-11T15:25:01Z</dcterms:created>
  <dcterms:modified xsi:type="dcterms:W3CDTF">2022-02-09T14:31:07Z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0x010100AF7F21B16058BA48B86AAD76BAD68A00</vt:lpwstr>
  </property>
</Properties>
</file>