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notesMasterIdLst>
    <p:notesMasterId r:id="rId36"/>
  </p:notesMasterIdLst>
  <p:sldIdLst>
    <p:sldId id="256" r:id="rId6"/>
    <p:sldId id="315" r:id="rId7"/>
    <p:sldId id="288" r:id="rId8"/>
    <p:sldId id="289" r:id="rId9"/>
    <p:sldId id="276" r:id="rId10"/>
    <p:sldId id="292" r:id="rId11"/>
    <p:sldId id="293" r:id="rId12"/>
    <p:sldId id="294" r:id="rId13"/>
    <p:sldId id="295" r:id="rId14"/>
    <p:sldId id="296" r:id="rId15"/>
    <p:sldId id="290" r:id="rId16"/>
    <p:sldId id="286" r:id="rId17"/>
    <p:sldId id="291" r:id="rId18"/>
    <p:sldId id="297" r:id="rId19"/>
    <p:sldId id="314" r:id="rId20"/>
    <p:sldId id="316" r:id="rId21"/>
    <p:sldId id="317" r:id="rId22"/>
    <p:sldId id="298" r:id="rId23"/>
    <p:sldId id="309" r:id="rId24"/>
    <p:sldId id="300" r:id="rId25"/>
    <p:sldId id="305" r:id="rId26"/>
    <p:sldId id="304" r:id="rId27"/>
    <p:sldId id="301" r:id="rId28"/>
    <p:sldId id="302" r:id="rId29"/>
    <p:sldId id="311" r:id="rId30"/>
    <p:sldId id="303" r:id="rId31"/>
    <p:sldId id="310" r:id="rId32"/>
    <p:sldId id="308" r:id="rId33"/>
    <p:sldId id="306" r:id="rId34"/>
    <p:sldId id="30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65E"/>
    <a:srgbClr val="00A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4DEE60-9B94-47BA-8A2B-1E454A64E79F}" v="10" dt="2021-12-13T16:43:54.1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1069" autoAdjust="0"/>
  </p:normalViewPr>
  <p:slideViewPr>
    <p:cSldViewPr snapToGrid="0" snapToObjects="1">
      <p:cViewPr>
        <p:scale>
          <a:sx n="80" d="100"/>
          <a:sy n="80" d="100"/>
        </p:scale>
        <p:origin x="1548" y="7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Prescot" userId="e6b975fd-046a-421f-9425-f8a7e787a584" providerId="ADAL" clId="{924DEE60-9B94-47BA-8A2B-1E454A64E79F}"/>
    <pc:docChg chg="undo custSel modSld">
      <pc:chgData name="Alex Prescot" userId="e6b975fd-046a-421f-9425-f8a7e787a584" providerId="ADAL" clId="{924DEE60-9B94-47BA-8A2B-1E454A64E79F}" dt="2021-12-13T16:43:54.195" v="51"/>
      <pc:docMkLst>
        <pc:docMk/>
      </pc:docMkLst>
      <pc:sldChg chg="addSp delSp modSp mod">
        <pc:chgData name="Alex Prescot" userId="e6b975fd-046a-421f-9425-f8a7e787a584" providerId="ADAL" clId="{924DEE60-9B94-47BA-8A2B-1E454A64E79F}" dt="2021-12-13T16:40:49.767" v="28" actId="732"/>
        <pc:sldMkLst>
          <pc:docMk/>
          <pc:sldMk cId="4160915428" sldId="256"/>
        </pc:sldMkLst>
        <pc:spChg chg="mod">
          <ac:chgData name="Alex Prescot" userId="e6b975fd-046a-421f-9425-f8a7e787a584" providerId="ADAL" clId="{924DEE60-9B94-47BA-8A2B-1E454A64E79F}" dt="2021-12-13T16:39:33.193" v="14" actId="1076"/>
          <ac:spMkLst>
            <pc:docMk/>
            <pc:sldMk cId="4160915428" sldId="256"/>
            <ac:spMk id="4" creationId="{05C58A60-67C4-284A-A900-5175E4815873}"/>
          </ac:spMkLst>
        </pc:spChg>
        <pc:spChg chg="mod">
          <ac:chgData name="Alex Prescot" userId="e6b975fd-046a-421f-9425-f8a7e787a584" providerId="ADAL" clId="{924DEE60-9B94-47BA-8A2B-1E454A64E79F}" dt="2021-12-13T16:39:33.193" v="14" actId="1076"/>
          <ac:spMkLst>
            <pc:docMk/>
            <pc:sldMk cId="4160915428" sldId="256"/>
            <ac:spMk id="5" creationId="{54A168AF-EEB0-FD46-9728-A9BFCC8FA43C}"/>
          </ac:spMkLst>
        </pc:spChg>
        <pc:picChg chg="add mod ord">
          <ac:chgData name="Alex Prescot" userId="e6b975fd-046a-421f-9425-f8a7e787a584" providerId="ADAL" clId="{924DEE60-9B94-47BA-8A2B-1E454A64E79F}" dt="2021-12-13T16:39:18.605" v="7" actId="167"/>
          <ac:picMkLst>
            <pc:docMk/>
            <pc:sldMk cId="4160915428" sldId="256"/>
            <ac:picMk id="3" creationId="{0B2E99EA-F97D-4704-BF7A-EBA816A2ACF1}"/>
          </ac:picMkLst>
        </pc:picChg>
        <pc:picChg chg="add del mod">
          <ac:chgData name="Alex Prescot" userId="e6b975fd-046a-421f-9425-f8a7e787a584" providerId="ADAL" clId="{924DEE60-9B94-47BA-8A2B-1E454A64E79F}" dt="2021-12-13T16:39:59.781" v="22" actId="478"/>
          <ac:picMkLst>
            <pc:docMk/>
            <pc:sldMk cId="4160915428" sldId="256"/>
            <ac:picMk id="7" creationId="{9793F1A9-50C2-430E-AC60-838968B374A5}"/>
          </ac:picMkLst>
        </pc:picChg>
        <pc:picChg chg="del">
          <ac:chgData name="Alex Prescot" userId="e6b975fd-046a-421f-9425-f8a7e787a584" providerId="ADAL" clId="{924DEE60-9B94-47BA-8A2B-1E454A64E79F}" dt="2021-12-13T16:39:02.657" v="3" actId="478"/>
          <ac:picMkLst>
            <pc:docMk/>
            <pc:sldMk cId="4160915428" sldId="256"/>
            <ac:picMk id="8" creationId="{A01D1316-61CD-4592-96DA-847E8029CBDA}"/>
          </ac:picMkLst>
        </pc:picChg>
        <pc:picChg chg="add mod ord modCrop">
          <ac:chgData name="Alex Prescot" userId="e6b975fd-046a-421f-9425-f8a7e787a584" providerId="ADAL" clId="{924DEE60-9B94-47BA-8A2B-1E454A64E79F}" dt="2021-12-13T16:40:49.767" v="28" actId="732"/>
          <ac:picMkLst>
            <pc:docMk/>
            <pc:sldMk cId="4160915428" sldId="256"/>
            <ac:picMk id="9" creationId="{960CF9C7-8AB6-4075-B1D5-A440A3BE0BFF}"/>
          </ac:picMkLst>
        </pc:picChg>
      </pc:sldChg>
      <pc:sldChg chg="addSp delSp modSp mod">
        <pc:chgData name="Alex Prescot" userId="e6b975fd-046a-421f-9425-f8a7e787a584" providerId="ADAL" clId="{924DEE60-9B94-47BA-8A2B-1E454A64E79F}" dt="2021-12-13T16:43:54.195" v="51"/>
        <pc:sldMkLst>
          <pc:docMk/>
          <pc:sldMk cId="2572991571" sldId="276"/>
        </pc:sldMkLst>
        <pc:spChg chg="add mod">
          <ac:chgData name="Alex Prescot" userId="e6b975fd-046a-421f-9425-f8a7e787a584" providerId="ADAL" clId="{924DEE60-9B94-47BA-8A2B-1E454A64E79F}" dt="2021-12-13T16:43:54.195" v="51"/>
          <ac:spMkLst>
            <pc:docMk/>
            <pc:sldMk cId="2572991571" sldId="276"/>
            <ac:spMk id="4" creationId="{BC934D5A-4A6D-4108-A98E-C87C63AE672F}"/>
          </ac:spMkLst>
        </pc:spChg>
        <pc:spChg chg="mod">
          <ac:chgData name="Alex Prescot" userId="e6b975fd-046a-421f-9425-f8a7e787a584" providerId="ADAL" clId="{924DEE60-9B94-47BA-8A2B-1E454A64E79F}" dt="2021-12-13T16:38:35.235" v="2" actId="2711"/>
          <ac:spMkLst>
            <pc:docMk/>
            <pc:sldMk cId="2572991571" sldId="276"/>
            <ac:spMk id="5" creationId="{23A393D4-EB4F-0B4A-98D3-75572894B615}"/>
          </ac:spMkLst>
        </pc:spChg>
        <pc:picChg chg="del">
          <ac:chgData name="Alex Prescot" userId="e6b975fd-046a-421f-9425-f8a7e787a584" providerId="ADAL" clId="{924DEE60-9B94-47BA-8A2B-1E454A64E79F}" dt="2021-12-13T16:43:54.087" v="50" actId="478"/>
          <ac:picMkLst>
            <pc:docMk/>
            <pc:sldMk cId="2572991571" sldId="276"/>
            <ac:picMk id="10" creationId="{9BAB1269-7A36-482A-9F11-604696FD4BC2}"/>
          </ac:picMkLst>
        </pc:picChg>
      </pc:sldChg>
      <pc:sldChg chg="addSp delSp modSp mod">
        <pc:chgData name="Alex Prescot" userId="e6b975fd-046a-421f-9425-f8a7e787a584" providerId="ADAL" clId="{924DEE60-9B94-47BA-8A2B-1E454A64E79F}" dt="2021-12-13T16:42:15.155" v="37"/>
        <pc:sldMkLst>
          <pc:docMk/>
          <pc:sldMk cId="3514893491" sldId="286"/>
        </pc:sldMkLst>
        <pc:spChg chg="add mod">
          <ac:chgData name="Alex Prescot" userId="e6b975fd-046a-421f-9425-f8a7e787a584" providerId="ADAL" clId="{924DEE60-9B94-47BA-8A2B-1E454A64E79F}" dt="2021-12-13T16:42:15.155" v="37"/>
          <ac:spMkLst>
            <pc:docMk/>
            <pc:sldMk cId="3514893491" sldId="286"/>
            <ac:spMk id="4" creationId="{E2814670-823C-4CE0-9BDF-05876874D126}"/>
          </ac:spMkLst>
        </pc:spChg>
        <pc:picChg chg="del">
          <ac:chgData name="Alex Prescot" userId="e6b975fd-046a-421f-9425-f8a7e787a584" providerId="ADAL" clId="{924DEE60-9B94-47BA-8A2B-1E454A64E79F}" dt="2021-12-13T16:42:14.979" v="36" actId="478"/>
          <ac:picMkLst>
            <pc:docMk/>
            <pc:sldMk cId="3514893491" sldId="286"/>
            <ac:picMk id="10" creationId="{9BAB1269-7A36-482A-9F11-604696FD4BC2}"/>
          </ac:picMkLst>
        </pc:picChg>
      </pc:sldChg>
      <pc:sldChg chg="addSp delSp modSp mod">
        <pc:chgData name="Alex Prescot" userId="e6b975fd-046a-421f-9425-f8a7e787a584" providerId="ADAL" clId="{924DEE60-9B94-47BA-8A2B-1E454A64E79F}" dt="2021-12-13T16:42:17.572" v="39"/>
        <pc:sldMkLst>
          <pc:docMk/>
          <pc:sldMk cId="694645406" sldId="290"/>
        </pc:sldMkLst>
        <pc:spChg chg="add mod">
          <ac:chgData name="Alex Prescot" userId="e6b975fd-046a-421f-9425-f8a7e787a584" providerId="ADAL" clId="{924DEE60-9B94-47BA-8A2B-1E454A64E79F}" dt="2021-12-13T16:42:17.572" v="39"/>
          <ac:spMkLst>
            <pc:docMk/>
            <pc:sldMk cId="694645406" sldId="290"/>
            <ac:spMk id="4" creationId="{6E809DCD-5DA1-4C8E-9696-DADA662250A7}"/>
          </ac:spMkLst>
        </pc:spChg>
        <pc:picChg chg="del">
          <ac:chgData name="Alex Prescot" userId="e6b975fd-046a-421f-9425-f8a7e787a584" providerId="ADAL" clId="{924DEE60-9B94-47BA-8A2B-1E454A64E79F}" dt="2021-12-13T16:42:17.420" v="38" actId="478"/>
          <ac:picMkLst>
            <pc:docMk/>
            <pc:sldMk cId="694645406" sldId="290"/>
            <ac:picMk id="10" creationId="{9BAB1269-7A36-482A-9F11-604696FD4BC2}"/>
          </ac:picMkLst>
        </pc:picChg>
      </pc:sldChg>
      <pc:sldChg chg="addSp delSp modSp mod">
        <pc:chgData name="Alex Prescot" userId="e6b975fd-046a-421f-9425-f8a7e787a584" providerId="ADAL" clId="{924DEE60-9B94-47BA-8A2B-1E454A64E79F}" dt="2021-12-13T16:42:11.818" v="35" actId="14100"/>
        <pc:sldMkLst>
          <pc:docMk/>
          <pc:sldMk cId="417318757" sldId="291"/>
        </pc:sldMkLst>
        <pc:spChg chg="add mod">
          <ac:chgData name="Alex Prescot" userId="e6b975fd-046a-421f-9425-f8a7e787a584" providerId="ADAL" clId="{924DEE60-9B94-47BA-8A2B-1E454A64E79F}" dt="2021-12-13T16:42:11.818" v="35" actId="14100"/>
          <ac:spMkLst>
            <pc:docMk/>
            <pc:sldMk cId="417318757" sldId="291"/>
            <ac:spMk id="2" creationId="{45E96BEB-A332-45BB-8D12-434460F83B93}"/>
          </ac:spMkLst>
        </pc:spChg>
        <pc:picChg chg="del">
          <ac:chgData name="Alex Prescot" userId="e6b975fd-046a-421f-9425-f8a7e787a584" providerId="ADAL" clId="{924DEE60-9B94-47BA-8A2B-1E454A64E79F}" dt="2021-12-13T16:42:08.032" v="33" actId="478"/>
          <ac:picMkLst>
            <pc:docMk/>
            <pc:sldMk cId="417318757" sldId="291"/>
            <ac:picMk id="10" creationId="{9BAB1269-7A36-482A-9F11-604696FD4BC2}"/>
          </ac:picMkLst>
        </pc:picChg>
      </pc:sldChg>
      <pc:sldChg chg="addSp delSp modSp mod">
        <pc:chgData name="Alex Prescot" userId="e6b975fd-046a-421f-9425-f8a7e787a584" providerId="ADAL" clId="{924DEE60-9B94-47BA-8A2B-1E454A64E79F}" dt="2021-12-13T16:42:31.898" v="45" actId="208"/>
        <pc:sldMkLst>
          <pc:docMk/>
          <pc:sldMk cId="810349329" sldId="298"/>
        </pc:sldMkLst>
        <pc:spChg chg="add mod">
          <ac:chgData name="Alex Prescot" userId="e6b975fd-046a-421f-9425-f8a7e787a584" providerId="ADAL" clId="{924DEE60-9B94-47BA-8A2B-1E454A64E79F}" dt="2021-12-13T16:42:31.898" v="45" actId="208"/>
          <ac:spMkLst>
            <pc:docMk/>
            <pc:sldMk cId="810349329" sldId="298"/>
            <ac:spMk id="5" creationId="{9B2F5C0D-6FCF-4D6F-9644-AAFC52F1E3CB}"/>
          </ac:spMkLst>
        </pc:spChg>
        <pc:picChg chg="del">
          <ac:chgData name="Alex Prescot" userId="e6b975fd-046a-421f-9425-f8a7e787a584" providerId="ADAL" clId="{924DEE60-9B94-47BA-8A2B-1E454A64E79F}" dt="2021-12-13T16:42:26.660" v="42" actId="478"/>
          <ac:picMkLst>
            <pc:docMk/>
            <pc:sldMk cId="810349329" sldId="298"/>
            <ac:picMk id="8" creationId="{A01D1316-61CD-4592-96DA-847E8029CBDA}"/>
          </ac:picMkLst>
        </pc:picChg>
      </pc:sldChg>
      <pc:sldChg chg="addSp delSp modSp mod">
        <pc:chgData name="Alex Prescot" userId="e6b975fd-046a-421f-9425-f8a7e787a584" providerId="ADAL" clId="{924DEE60-9B94-47BA-8A2B-1E454A64E79F}" dt="2021-12-13T16:42:45.918" v="49"/>
        <pc:sldMkLst>
          <pc:docMk/>
          <pc:sldMk cId="1969889311" sldId="308"/>
        </pc:sldMkLst>
        <pc:spChg chg="add mod">
          <ac:chgData name="Alex Prescot" userId="e6b975fd-046a-421f-9425-f8a7e787a584" providerId="ADAL" clId="{924DEE60-9B94-47BA-8A2B-1E454A64E79F}" dt="2021-12-13T16:42:45.918" v="49"/>
          <ac:spMkLst>
            <pc:docMk/>
            <pc:sldMk cId="1969889311" sldId="308"/>
            <ac:spMk id="4" creationId="{7B55C884-6D99-456D-9296-3325F081D23D}"/>
          </ac:spMkLst>
        </pc:spChg>
        <pc:picChg chg="del">
          <ac:chgData name="Alex Prescot" userId="e6b975fd-046a-421f-9425-f8a7e787a584" providerId="ADAL" clId="{924DEE60-9B94-47BA-8A2B-1E454A64E79F}" dt="2021-12-13T16:42:45.737" v="48" actId="478"/>
          <ac:picMkLst>
            <pc:docMk/>
            <pc:sldMk cId="1969889311" sldId="308"/>
            <ac:picMk id="7" creationId="{B4064E89-DDDF-4218-92C1-66D7DE538B00}"/>
          </ac:picMkLst>
        </pc:picChg>
      </pc:sldChg>
      <pc:sldChg chg="addSp delSp modSp mod">
        <pc:chgData name="Alex Prescot" userId="e6b975fd-046a-421f-9425-f8a7e787a584" providerId="ADAL" clId="{924DEE60-9B94-47BA-8A2B-1E454A64E79F}" dt="2021-12-13T16:42:34.949" v="47" actId="478"/>
        <pc:sldMkLst>
          <pc:docMk/>
          <pc:sldMk cId="1299603316" sldId="309"/>
        </pc:sldMkLst>
        <pc:spChg chg="add mod">
          <ac:chgData name="Alex Prescot" userId="e6b975fd-046a-421f-9425-f8a7e787a584" providerId="ADAL" clId="{924DEE60-9B94-47BA-8A2B-1E454A64E79F}" dt="2021-12-13T16:42:33.370" v="46"/>
          <ac:spMkLst>
            <pc:docMk/>
            <pc:sldMk cId="1299603316" sldId="309"/>
            <ac:spMk id="4" creationId="{46E3A06D-5959-409A-A446-F0C483CE14BA}"/>
          </ac:spMkLst>
        </pc:spChg>
        <pc:picChg chg="del">
          <ac:chgData name="Alex Prescot" userId="e6b975fd-046a-421f-9425-f8a7e787a584" providerId="ADAL" clId="{924DEE60-9B94-47BA-8A2B-1E454A64E79F}" dt="2021-12-13T16:42:34.949" v="47" actId="478"/>
          <ac:picMkLst>
            <pc:docMk/>
            <pc:sldMk cId="1299603316" sldId="309"/>
            <ac:picMk id="7" creationId="{B4064E89-DDDF-4218-92C1-66D7DE538B00}"/>
          </ac:picMkLst>
        </pc:picChg>
      </pc:sldChg>
      <pc:sldChg chg="addSp delSp modSp mod">
        <pc:chgData name="Alex Prescot" userId="e6b975fd-046a-421f-9425-f8a7e787a584" providerId="ADAL" clId="{924DEE60-9B94-47BA-8A2B-1E454A64E79F}" dt="2021-12-13T16:42:21.593" v="41"/>
        <pc:sldMkLst>
          <pc:docMk/>
          <pc:sldMk cId="1062909037" sldId="314"/>
        </pc:sldMkLst>
        <pc:spChg chg="add mod">
          <ac:chgData name="Alex Prescot" userId="e6b975fd-046a-421f-9425-f8a7e787a584" providerId="ADAL" clId="{924DEE60-9B94-47BA-8A2B-1E454A64E79F}" dt="2021-12-13T16:42:21.593" v="41"/>
          <ac:spMkLst>
            <pc:docMk/>
            <pc:sldMk cId="1062909037" sldId="314"/>
            <ac:spMk id="4" creationId="{607CBBBE-06DB-4716-A8D7-00CF90309677}"/>
          </ac:spMkLst>
        </pc:spChg>
        <pc:picChg chg="del">
          <ac:chgData name="Alex Prescot" userId="e6b975fd-046a-421f-9425-f8a7e787a584" providerId="ADAL" clId="{924DEE60-9B94-47BA-8A2B-1E454A64E79F}" dt="2021-12-13T16:42:21.435" v="40" actId="478"/>
          <ac:picMkLst>
            <pc:docMk/>
            <pc:sldMk cId="1062909037" sldId="314"/>
            <ac:picMk id="7" creationId="{B4064E89-DDDF-4218-92C1-66D7DE538B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139E2-F8B2-401E-AF66-B55B744550E4}" type="datetimeFigureOut">
              <a:rPr lang="en-GB" smtClean="0"/>
              <a:t>13/12/2021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46774-00C5-4EFC-A788-23D76EF3E44B}" type="slidenum">
              <a:rPr lang="en-GB" smtClean="0"/>
              <a:t>‹#›</a:t>
            </a:fld>
            <a:endParaRPr lang="en-GB" dirty="0"/>
          </a:p>
        </p:txBody>
      </p:sp>
    </p:spTree>
    <p:extLst>
      <p:ext uri="{BB962C8B-B14F-4D97-AF65-F5344CB8AC3E}">
        <p14:creationId xmlns:p14="http://schemas.microsoft.com/office/powerpoint/2010/main" val="135832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lle.gov.wales/apps/marineportal/#lat=52.5145&amp;lon=-3.9111&amp;z=8&amp;tgt=fal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C46774-00C5-4EFC-A788-23D76EF3E44B}" type="slidenum">
              <a:rPr lang="en-GB" smtClean="0"/>
              <a:t>1</a:t>
            </a:fld>
            <a:endParaRPr lang="en-GB" dirty="0"/>
          </a:p>
        </p:txBody>
      </p:sp>
    </p:spTree>
    <p:extLst>
      <p:ext uri="{BB962C8B-B14F-4D97-AF65-F5344CB8AC3E}">
        <p14:creationId xmlns:p14="http://schemas.microsoft.com/office/powerpoint/2010/main" val="843726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class go through the</a:t>
            </a:r>
            <a:r>
              <a:rPr lang="en-GB" baseline="0" dirty="0"/>
              <a:t> direct services </a:t>
            </a:r>
            <a:r>
              <a:rPr lang="en-GB" dirty="0"/>
              <a:t>mind map created in</a:t>
            </a:r>
            <a:r>
              <a:rPr lang="en-GB" baseline="0" dirty="0"/>
              <a:t> activity 2. Students should share their ideas and you can add anything extra by using information provided in background notes.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11</a:t>
            </a:fld>
            <a:endParaRPr lang="en-GB" dirty="0"/>
          </a:p>
        </p:txBody>
      </p:sp>
    </p:spTree>
    <p:extLst>
      <p:ext uri="{BB962C8B-B14F-4D97-AF65-F5344CB8AC3E}">
        <p14:creationId xmlns:p14="http://schemas.microsoft.com/office/powerpoint/2010/main" val="3290197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class go through the</a:t>
            </a:r>
            <a:r>
              <a:rPr lang="en-GB" baseline="0" dirty="0"/>
              <a:t> indirect services </a:t>
            </a:r>
            <a:r>
              <a:rPr lang="en-GB" dirty="0"/>
              <a:t>mind map created in</a:t>
            </a:r>
            <a:r>
              <a:rPr lang="en-GB" baseline="0" dirty="0"/>
              <a:t> activity 2. Students should share their ideas and you can add anything extra by using information provided in background notes.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12</a:t>
            </a:fld>
            <a:endParaRPr lang="en-GB" dirty="0"/>
          </a:p>
        </p:txBody>
      </p:sp>
    </p:spTree>
    <p:extLst>
      <p:ext uri="{BB962C8B-B14F-4D97-AF65-F5344CB8AC3E}">
        <p14:creationId xmlns:p14="http://schemas.microsoft.com/office/powerpoint/2010/main" val="4023807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a class go through the</a:t>
            </a:r>
            <a:r>
              <a:rPr lang="en-GB" baseline="0" dirty="0"/>
              <a:t> </a:t>
            </a:r>
            <a:r>
              <a:rPr lang="en-GB" sz="9600" dirty="0">
                <a:solidFill>
                  <a:srgbClr val="FFFFFF"/>
                </a:solidFill>
                <a:latin typeface="Passion One" panose="02000506080000020004" pitchFamily="2" charset="77"/>
              </a:rPr>
              <a:t>aesthetic and ethical </a:t>
            </a:r>
            <a:r>
              <a:rPr lang="en-GB" baseline="0" dirty="0"/>
              <a:t>services </a:t>
            </a:r>
            <a:r>
              <a:rPr lang="en-GB" dirty="0"/>
              <a:t>mind map created in</a:t>
            </a:r>
            <a:r>
              <a:rPr lang="en-GB" baseline="0" dirty="0"/>
              <a:t> activity 2. Students should share their ideas and you can add anything extra by using information provided in background notes. </a:t>
            </a:r>
            <a:endParaRPr lang="en-GB" dirty="0"/>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13</a:t>
            </a:fld>
            <a:endParaRPr lang="en-GB" dirty="0"/>
          </a:p>
        </p:txBody>
      </p:sp>
    </p:spTree>
    <p:extLst>
      <p:ext uri="{BB962C8B-B14F-4D97-AF65-F5344CB8AC3E}">
        <p14:creationId xmlns:p14="http://schemas.microsoft.com/office/powerpoint/2010/main" val="681566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D12A0-72C6-4230-9167-9B54F0075EEF}" type="slidenum">
              <a:rPr lang="en-GB" smtClean="0"/>
              <a:t>16</a:t>
            </a:fld>
            <a:endParaRPr lang="en-GB"/>
          </a:p>
        </p:txBody>
      </p:sp>
    </p:spTree>
    <p:extLst>
      <p:ext uri="{BB962C8B-B14F-4D97-AF65-F5344CB8AC3E}">
        <p14:creationId xmlns:p14="http://schemas.microsoft.com/office/powerpoint/2010/main" val="122354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D12A0-72C6-4230-9167-9B54F0075EEF}" type="slidenum">
              <a:rPr lang="en-GB" smtClean="0"/>
              <a:t>17</a:t>
            </a:fld>
            <a:endParaRPr lang="en-GB"/>
          </a:p>
        </p:txBody>
      </p:sp>
    </p:spTree>
    <p:extLst>
      <p:ext uri="{BB962C8B-B14F-4D97-AF65-F5344CB8AC3E}">
        <p14:creationId xmlns:p14="http://schemas.microsoft.com/office/powerpoint/2010/main" val="2130633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series of Maps are taken from</a:t>
            </a:r>
            <a:r>
              <a:rPr lang="en-GB" baseline="0" dirty="0"/>
              <a:t> the </a:t>
            </a:r>
            <a:r>
              <a:rPr lang="en-GB" sz="1200" kern="1200" dirty="0">
                <a:solidFill>
                  <a:schemeClr val="tx1"/>
                </a:solidFill>
                <a:effectLst/>
                <a:latin typeface="+mn-lt"/>
                <a:ea typeface="+mn-ea"/>
                <a:cs typeface="+mn-cs"/>
              </a:rPr>
              <a:t>Welsh National Marine Plan 2015 – 2020.</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have access to a laptop students could explore the interactive vamping tool on the Welsh Marine Planning Portal  </a:t>
            </a:r>
            <a:r>
              <a:rPr lang="en-US" sz="1200" u="sng" kern="1200" dirty="0">
                <a:solidFill>
                  <a:schemeClr val="tx1"/>
                </a:solidFill>
                <a:effectLst/>
                <a:latin typeface="+mn-lt"/>
                <a:ea typeface="+mn-ea"/>
                <a:cs typeface="+mn-cs"/>
                <a:hlinkClick r:id="rId3"/>
              </a:rPr>
              <a:t>http://lle.gov.wales/apps/marineportal/#lat=52.5145&amp;lon=-3.9111&amp;z=8&amp;tgt=false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20</a:t>
            </a:fld>
            <a:endParaRPr lang="en-GB" dirty="0"/>
          </a:p>
        </p:txBody>
      </p:sp>
    </p:spTree>
    <p:extLst>
      <p:ext uri="{BB962C8B-B14F-4D97-AF65-F5344CB8AC3E}">
        <p14:creationId xmlns:p14="http://schemas.microsoft.com/office/powerpoint/2010/main" val="16396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Question</a:t>
            </a:r>
            <a:r>
              <a:rPr lang="en-GB" sz="1200" b="1" kern="1200" baseline="0" dirty="0">
                <a:solidFill>
                  <a:schemeClr val="tx1"/>
                </a:solidFill>
                <a:effectLst/>
                <a:latin typeface="+mn-lt"/>
                <a:ea typeface="+mn-ea"/>
                <a:cs typeface="+mn-cs"/>
              </a:rPr>
              <a:t> to students </a:t>
            </a:r>
            <a:r>
              <a:rPr lang="en-GB" sz="1200" kern="1200" baseline="0" dirty="0">
                <a:solidFill>
                  <a:schemeClr val="tx1"/>
                </a:solidFill>
                <a:effectLst/>
                <a:latin typeface="+mn-lt"/>
                <a:ea typeface="+mn-ea"/>
                <a:cs typeface="+mn-cs"/>
              </a:rPr>
              <a:t>– Does anyone know what an ecosystem is?</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 ecosystem is a natural environment in which plants and animals interact and interconnect. Ecosystems are influenced by biotic factors, for example the plants and animals living there, and by abiotic factors including climate, sediment and water. The term ecosystem is used broadly to describe these interactions between biotic and abiotic factors in an environment. An ecosystem could refer to a small pond for example or the ocean.  An ecosystem refers to a habitat and its community of plants and animals. </a:t>
            </a: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3</a:t>
            </a:fld>
            <a:endParaRPr lang="en-GB" dirty="0"/>
          </a:p>
        </p:txBody>
      </p:sp>
    </p:spTree>
    <p:extLst>
      <p:ext uri="{BB962C8B-B14F-4D97-AF65-F5344CB8AC3E}">
        <p14:creationId xmlns:p14="http://schemas.microsoft.com/office/powerpoint/2010/main" val="237404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Watch this video which introduces ecosystem</a:t>
            </a:r>
            <a:r>
              <a:rPr lang="en-GB" sz="1200" kern="1200" baseline="0" dirty="0">
                <a:solidFill>
                  <a:schemeClr val="tx1"/>
                </a:solidFill>
                <a:effectLst/>
                <a:latin typeface="+mn-lt"/>
                <a:ea typeface="+mn-ea"/>
                <a:cs typeface="+mn-cs"/>
              </a:rPr>
              <a:t> services. While watching students should complete the associated worksheet. </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4</a:t>
            </a:fld>
            <a:endParaRPr lang="en-GB" dirty="0"/>
          </a:p>
        </p:txBody>
      </p:sp>
    </p:spTree>
    <p:extLst>
      <p:ext uri="{BB962C8B-B14F-4D97-AF65-F5344CB8AC3E}">
        <p14:creationId xmlns:p14="http://schemas.microsoft.com/office/powerpoint/2010/main" val="204418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Split the class into small groups of 2 /3 and hand out ecosystem cards to each group. Students should read through the cards and then create a mind map of the </a:t>
            </a:r>
            <a:r>
              <a:rPr lang="en-GB" sz="1200" b="1" kern="1200" dirty="0">
                <a:solidFill>
                  <a:schemeClr val="tx1"/>
                </a:solidFill>
                <a:effectLst/>
                <a:latin typeface="+mn-lt"/>
                <a:ea typeface="+mn-ea"/>
                <a:cs typeface="+mn-cs"/>
              </a:rPr>
              <a:t>indirect services</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direct services</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aesthetic and ethical services</a:t>
            </a:r>
            <a:r>
              <a:rPr lang="en-GB" sz="1200" kern="1200" dirty="0">
                <a:solidFill>
                  <a:schemeClr val="tx1"/>
                </a:solidFill>
                <a:effectLst/>
                <a:latin typeface="+mn-lt"/>
                <a:ea typeface="+mn-ea"/>
                <a:cs typeface="+mn-cs"/>
              </a:rPr>
              <a:t> all these ecosystems provide. They could also add knowledge gained from watching the video in activity 1 and any of their own ideas. For example for direct services they could say seagrass beds are nurse habitats for commercial fish. For ethical services they could say beaches provide recreational activities.</a:t>
            </a:r>
          </a:p>
          <a:p>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5</a:t>
            </a:fld>
            <a:endParaRPr lang="en-GB" dirty="0"/>
          </a:p>
        </p:txBody>
      </p:sp>
    </p:spTree>
    <p:extLst>
      <p:ext uri="{BB962C8B-B14F-4D97-AF65-F5344CB8AC3E}">
        <p14:creationId xmlns:p14="http://schemas.microsoft.com/office/powerpoint/2010/main" val="84306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6</a:t>
            </a:fld>
            <a:endParaRPr lang="en-GB" dirty="0"/>
          </a:p>
        </p:txBody>
      </p:sp>
    </p:spTree>
    <p:extLst>
      <p:ext uri="{BB962C8B-B14F-4D97-AF65-F5344CB8AC3E}">
        <p14:creationId xmlns:p14="http://schemas.microsoft.com/office/powerpoint/2010/main" val="71629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7</a:t>
            </a:fld>
            <a:endParaRPr lang="en-GB" dirty="0"/>
          </a:p>
        </p:txBody>
      </p:sp>
    </p:spTree>
    <p:extLst>
      <p:ext uri="{BB962C8B-B14F-4D97-AF65-F5344CB8AC3E}">
        <p14:creationId xmlns:p14="http://schemas.microsoft.com/office/powerpoint/2010/main" val="28877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8</a:t>
            </a:fld>
            <a:endParaRPr lang="en-GB" dirty="0"/>
          </a:p>
        </p:txBody>
      </p:sp>
    </p:spTree>
    <p:extLst>
      <p:ext uri="{BB962C8B-B14F-4D97-AF65-F5344CB8AC3E}">
        <p14:creationId xmlns:p14="http://schemas.microsoft.com/office/powerpoint/2010/main" val="366560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9</a:t>
            </a:fld>
            <a:endParaRPr lang="en-GB" dirty="0"/>
          </a:p>
        </p:txBody>
      </p:sp>
    </p:spTree>
    <p:extLst>
      <p:ext uri="{BB962C8B-B14F-4D97-AF65-F5344CB8AC3E}">
        <p14:creationId xmlns:p14="http://schemas.microsoft.com/office/powerpoint/2010/main" val="3000332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10</a:t>
            </a:fld>
            <a:endParaRPr lang="en-GB" dirty="0"/>
          </a:p>
        </p:txBody>
      </p:sp>
    </p:spTree>
    <p:extLst>
      <p:ext uri="{BB962C8B-B14F-4D97-AF65-F5344CB8AC3E}">
        <p14:creationId xmlns:p14="http://schemas.microsoft.com/office/powerpoint/2010/main" val="2169222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165E"/>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E2E416CA-09B1-9F4F-A7E1-B512F75A1E79}"/>
              </a:ext>
            </a:extLst>
          </p:cNvPr>
          <p:cNvPicPr>
            <a:picLocks noChangeAspect="1"/>
          </p:cNvPicPr>
          <p:nvPr userDrawn="1"/>
        </p:nvPicPr>
        <p:blipFill>
          <a:blip r:embed="rId2"/>
          <a:stretch>
            <a:fillRect/>
          </a:stretch>
        </p:blipFill>
        <p:spPr>
          <a:xfrm>
            <a:off x="-1" y="0"/>
            <a:ext cx="12180231" cy="6858000"/>
          </a:xfrm>
          <a:prstGeom prst="rect">
            <a:avLst/>
          </a:prstGeom>
        </p:spPr>
      </p:pic>
    </p:spTree>
    <p:extLst>
      <p:ext uri="{BB962C8B-B14F-4D97-AF65-F5344CB8AC3E}">
        <p14:creationId xmlns:p14="http://schemas.microsoft.com/office/powerpoint/2010/main" val="250894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0AAC7"/>
        </a:solidFill>
        <a:effectLst/>
      </p:bgPr>
    </p:bg>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08AA74A0-975D-8647-8F30-9AC6DF9694F7}"/>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7883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5" name="Text Placeholder 3">
            <a:extLst>
              <a:ext uri="{FF2B5EF4-FFF2-40B4-BE49-F238E27FC236}">
                <a16:creationId xmlns:a16="http://schemas.microsoft.com/office/drawing/2014/main" id="{634A8F9F-03CA-9748-9053-4872F7D10659}"/>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47497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Text Placeholder 3">
            <a:extLst>
              <a:ext uri="{FF2B5EF4-FFF2-40B4-BE49-F238E27FC236}">
                <a16:creationId xmlns:a16="http://schemas.microsoft.com/office/drawing/2014/main" id="{8F9D2E56-38A8-EF4B-A839-60679266D8D7}"/>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01465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chemeClr val="bg1"/>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340715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rgbClr val="02165E"/>
                </a:solidFill>
                <a:latin typeface="Passion One" panose="02000506080000020004" pitchFamily="2" charset="77"/>
              </a:defRPr>
            </a:lvl1pPr>
          </a:lstStyle>
          <a:p>
            <a:r>
              <a:rPr lang="en-GB" dirty="0"/>
              <a:t>CLICK TO EDIT TITLE</a:t>
            </a:r>
            <a:endParaRPr lang="en-US" dirty="0"/>
          </a:p>
        </p:txBody>
      </p:sp>
      <p:sp>
        <p:nvSpPr>
          <p:cNvPr id="6" name="Text Placeholder 3">
            <a:extLst>
              <a:ext uri="{FF2B5EF4-FFF2-40B4-BE49-F238E27FC236}">
                <a16:creationId xmlns:a16="http://schemas.microsoft.com/office/drawing/2014/main" id="{BA653761-4DEA-F341-988A-DF4CEE3E5DD8}"/>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Text Placeholder 3">
            <a:extLst>
              <a:ext uri="{FF2B5EF4-FFF2-40B4-BE49-F238E27FC236}">
                <a16:creationId xmlns:a16="http://schemas.microsoft.com/office/drawing/2014/main" id="{6AB1307E-0BD5-044E-BA2E-6056A5A906D8}"/>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24467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165E"/>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chemeClr val="bg1"/>
                </a:solidFill>
                <a:latin typeface="Passion One" panose="02000506080000020004" pitchFamily="2" charset="77"/>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9F94BCC4-A70B-9B40-9654-C87E6398E784}"/>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chemeClr val="bg1">
                    <a:lumMod val="95000"/>
                  </a:schemeClr>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Text Placeholder 3">
            <a:extLst>
              <a:ext uri="{FF2B5EF4-FFF2-40B4-BE49-F238E27FC236}">
                <a16:creationId xmlns:a16="http://schemas.microsoft.com/office/drawing/2014/main" id="{C9B53189-4580-9048-9F2F-9790C59B2E3C}"/>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93993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a:blip r:embed="rId2"/>
          <a:stretch>
            <a:fillRect/>
          </a:stretch>
        </p:blipFill>
        <p:spPr>
          <a:xfrm>
            <a:off x="0" y="-3314"/>
            <a:ext cx="12186118" cy="6861314"/>
          </a:xfrm>
          <a:prstGeom prst="rect">
            <a:avLst/>
          </a:prstGeom>
        </p:spPr>
      </p:pic>
    </p:spTree>
    <p:extLst>
      <p:ext uri="{BB962C8B-B14F-4D97-AF65-F5344CB8AC3E}">
        <p14:creationId xmlns:p14="http://schemas.microsoft.com/office/powerpoint/2010/main" val="307048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165E"/>
        </a:soli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B359A1C0-3AA6-0C41-81CB-B1D1F479C7BF}"/>
              </a:ext>
            </a:extLst>
          </p:cNvPr>
          <p:cNvPicPr>
            <a:picLocks noChangeAspect="1"/>
          </p:cNvPicPr>
          <p:nvPr userDrawn="1"/>
        </p:nvPicPr>
        <p:blipFill>
          <a:blip r:embed="rId2"/>
          <a:stretch>
            <a:fillRect/>
          </a:stretch>
        </p:blipFill>
        <p:spPr>
          <a:xfrm>
            <a:off x="0" y="-3313"/>
            <a:ext cx="12186116" cy="6861313"/>
          </a:xfrm>
          <a:prstGeom prst="rect">
            <a:avLst/>
          </a:prstGeom>
        </p:spPr>
      </p:pic>
    </p:spTree>
    <p:extLst>
      <p:ext uri="{BB962C8B-B14F-4D97-AF65-F5344CB8AC3E}">
        <p14:creationId xmlns:p14="http://schemas.microsoft.com/office/powerpoint/2010/main" val="30946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66" r:id="rId6"/>
    <p:sldLayoutId id="2147483675" r:id="rId7"/>
    <p:sldLayoutId id="2147483667" r:id="rId8"/>
    <p:sldLayoutId id="2147483676" r:id="rId9"/>
    <p:sldLayoutId id="21474836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hyperlink" Target="https://www.wildlifetrusts.org/schools" TargetMode="External"/><Relationship Id="rId4" Type="http://schemas.openxmlformats.org/officeDocument/2006/relationships/hyperlink" Target="https://www.eco-schools.org.uk/about/benefits-of-join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5.x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BCH1Gre3Mg0" TargetMode="Externa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0CF9C7-8AB6-4075-B1D5-A440A3BE0BFF}"/>
              </a:ext>
            </a:extLst>
          </p:cNvPr>
          <p:cNvPicPr>
            <a:picLocks noChangeAspect="1"/>
          </p:cNvPicPr>
          <p:nvPr/>
        </p:nvPicPr>
        <p:blipFill rotWithShape="1">
          <a:blip r:embed="rId3">
            <a:extLst>
              <a:ext uri="{28A0092B-C50C-407E-A947-70E740481C1C}">
                <a14:useLocalDpi xmlns:a14="http://schemas.microsoft.com/office/drawing/2010/main" val="0"/>
              </a:ext>
            </a:extLst>
          </a:blip>
          <a:srcRect l="14329" t="11825" r="6814" b="24657"/>
          <a:stretch/>
        </p:blipFill>
        <p:spPr>
          <a:xfrm>
            <a:off x="0" y="277865"/>
            <a:ext cx="12192000" cy="6592015"/>
          </a:xfrm>
          <a:prstGeom prst="rect">
            <a:avLst/>
          </a:prstGeom>
        </p:spPr>
      </p:pic>
      <p:pic>
        <p:nvPicPr>
          <p:cNvPr id="3" name="Picture 2">
            <a:extLst>
              <a:ext uri="{FF2B5EF4-FFF2-40B4-BE49-F238E27FC236}">
                <a16:creationId xmlns:a16="http://schemas.microsoft.com/office/drawing/2014/main" id="{0B2E99EA-F97D-4704-BF7A-EBA816A2ACF1}"/>
              </a:ext>
            </a:extLst>
          </p:cNvPr>
          <p:cNvPicPr>
            <a:picLocks noChangeAspect="1"/>
          </p:cNvPicPr>
          <p:nvPr/>
        </p:nvPicPr>
        <p:blipFill>
          <a:blip r:embed="rId4"/>
          <a:stretch>
            <a:fillRect/>
          </a:stretch>
        </p:blipFill>
        <p:spPr>
          <a:xfrm>
            <a:off x="0" y="9849"/>
            <a:ext cx="12192000" cy="6860031"/>
          </a:xfrm>
          <a:prstGeom prst="rect">
            <a:avLst/>
          </a:prstGeom>
        </p:spPr>
      </p:pic>
      <p:sp>
        <p:nvSpPr>
          <p:cNvPr id="4" name="Title 1">
            <a:extLst>
              <a:ext uri="{FF2B5EF4-FFF2-40B4-BE49-F238E27FC236}">
                <a16:creationId xmlns:a16="http://schemas.microsoft.com/office/drawing/2014/main" id="{05C58A60-67C4-284A-A900-5175E4815873}"/>
              </a:ext>
            </a:extLst>
          </p:cNvPr>
          <p:cNvSpPr txBox="1">
            <a:spLocks/>
          </p:cNvSpPr>
          <p:nvPr/>
        </p:nvSpPr>
        <p:spPr>
          <a:xfrm>
            <a:off x="1524000" y="-1308866"/>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a:solidFill>
                  <a:schemeClr val="bg1"/>
                </a:solidFill>
                <a:latin typeface="Bloom Speak OT Heavy" panose="00000500000000000000" pitchFamily="50" charset="0"/>
              </a:rPr>
              <a:t>ECOSYSTEM SERVICES</a:t>
            </a:r>
            <a:endParaRPr lang="en-US" sz="7200" dirty="0">
              <a:solidFill>
                <a:schemeClr val="bg1"/>
              </a:solidFill>
              <a:latin typeface="Bloom Speak OT Heavy" panose="00000500000000000000" pitchFamily="50" charset="0"/>
            </a:endParaRPr>
          </a:p>
        </p:txBody>
      </p:sp>
      <p:sp>
        <p:nvSpPr>
          <p:cNvPr id="5" name="Subtitle 2">
            <a:extLst>
              <a:ext uri="{FF2B5EF4-FFF2-40B4-BE49-F238E27FC236}">
                <a16:creationId xmlns:a16="http://schemas.microsoft.com/office/drawing/2014/main" id="{54A168AF-EEB0-FD46-9728-A9BFCC8FA43C}"/>
              </a:ext>
            </a:extLst>
          </p:cNvPr>
          <p:cNvSpPr txBox="1">
            <a:spLocks/>
          </p:cNvSpPr>
          <p:nvPr/>
        </p:nvSpPr>
        <p:spPr>
          <a:xfrm>
            <a:off x="1295400" y="997771"/>
            <a:ext cx="98806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dirty="0">
                <a:solidFill>
                  <a:srgbClr val="00AAC7"/>
                </a:solidFill>
                <a:latin typeface="Bloom Speak OT Heavy" panose="00000500000000000000" pitchFamily="50" charset="0"/>
              </a:rPr>
              <a:t>Direct, indirect and aesthetic/ ethical services of ecosystems found across Wales</a:t>
            </a:r>
            <a:endParaRPr lang="en-US" sz="2000" dirty="0">
              <a:solidFill>
                <a:srgbClr val="00AAC7"/>
              </a:solidFill>
              <a:latin typeface="Bloom Speak OT Heavy" panose="00000500000000000000" pitchFamily="50" charset="0"/>
            </a:endParaRPr>
          </a:p>
        </p:txBody>
      </p:sp>
    </p:spTree>
    <p:extLst>
      <p:ext uri="{BB962C8B-B14F-4D97-AF65-F5344CB8AC3E}">
        <p14:creationId xmlns:p14="http://schemas.microsoft.com/office/powerpoint/2010/main" val="4160915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9" name="TextBox 8"/>
          <p:cNvSpPr txBox="1"/>
          <p:nvPr/>
        </p:nvSpPr>
        <p:spPr>
          <a:xfrm>
            <a:off x="0" y="-20716"/>
            <a:ext cx="5410200" cy="1015663"/>
          </a:xfrm>
          <a:prstGeom prst="rect">
            <a:avLst/>
          </a:prstGeom>
          <a:noFill/>
        </p:spPr>
        <p:txBody>
          <a:bodyPr wrap="square" rtlCol="0">
            <a:spAutoFit/>
          </a:bodyPr>
          <a:lstStyle/>
          <a:p>
            <a:r>
              <a:rPr lang="en-GB" sz="6000" dirty="0">
                <a:solidFill>
                  <a:srgbClr val="02165E"/>
                </a:solidFill>
                <a:latin typeface="Passion One" panose="02000506080000020004"/>
              </a:rPr>
              <a:t> </a:t>
            </a:r>
            <a:r>
              <a:rPr lang="en-GB" sz="4400" dirty="0">
                <a:solidFill>
                  <a:srgbClr val="02165E"/>
                </a:solidFill>
                <a:latin typeface="Bloom Speak OT Heavy"/>
              </a:rPr>
              <a:t>SALTMARSH</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329" t="11825" r="6814"/>
          <a:stretch/>
        </p:blipFill>
        <p:spPr>
          <a:xfrm>
            <a:off x="0" y="994947"/>
            <a:ext cx="6008914" cy="4510092"/>
          </a:xfrm>
          <a:prstGeom prst="rect">
            <a:avLst/>
          </a:prstGeom>
        </p:spPr>
      </p:pic>
      <p:sp>
        <p:nvSpPr>
          <p:cNvPr id="7" name="TextBox 6"/>
          <p:cNvSpPr txBox="1"/>
          <p:nvPr/>
        </p:nvSpPr>
        <p:spPr>
          <a:xfrm>
            <a:off x="6165669" y="488704"/>
            <a:ext cx="5904411" cy="5847755"/>
          </a:xfrm>
          <a:prstGeom prst="rect">
            <a:avLst/>
          </a:prstGeom>
          <a:noFill/>
        </p:spPr>
        <p:txBody>
          <a:bodyPr wrap="square" rtlCol="0">
            <a:spAutoFit/>
          </a:bodyPr>
          <a:lstStyle/>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The mud in saltmarshes makes them a great habitat for worms and burrowing shellfish. This is why saltmarshes are a great place for birds to feed.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The plants within saltmarsh habitats produce oxygen and store carbon dioxide through photosynthesis.</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Saltmarshes protect our coast from floods and waves. The structure helps reduce wave energy and the roots of the plants help to stabilise the sediment.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Healthy saltmarshes have the ability to reduce pollution entering the ocean by filtering nutrients and chemicals coming off land. But too much pollution will damage these habitats. </a:t>
            </a:r>
          </a:p>
          <a:p>
            <a:pPr marL="285750" indent="-285750">
              <a:buFont typeface="Arial" panose="020B0604020202020204" pitchFamily="34" charset="0"/>
              <a:buChar char="•"/>
            </a:pPr>
            <a:endParaRPr lang="en-GB" sz="2200" dirty="0">
              <a:solidFill>
                <a:srgbClr val="02165E"/>
              </a:solidFill>
            </a:endParaRPr>
          </a:p>
          <a:p>
            <a:pPr marL="285750" indent="-285750">
              <a:buFont typeface="Arial" panose="020B0604020202020204" pitchFamily="34" charset="0"/>
              <a:buChar char="•"/>
            </a:pPr>
            <a:endParaRPr lang="en-GB" sz="2200" dirty="0">
              <a:solidFill>
                <a:srgbClr val="02165E"/>
              </a:solidFill>
            </a:endParaRPr>
          </a:p>
        </p:txBody>
      </p:sp>
      <p:sp>
        <p:nvSpPr>
          <p:cNvPr id="8" name="TextBox 7">
            <a:extLst>
              <a:ext uri="{FF2B5EF4-FFF2-40B4-BE49-F238E27FC236}">
                <a16:creationId xmlns:a16="http://schemas.microsoft.com/office/drawing/2014/main" id="{9390C371-8718-45CE-8EA0-15C287242FBE}"/>
              </a:ext>
            </a:extLst>
          </p:cNvPr>
          <p:cNvSpPr txBox="1"/>
          <p:nvPr/>
        </p:nvSpPr>
        <p:spPr>
          <a:xfrm>
            <a:off x="9105355" y="6182541"/>
            <a:ext cx="3544390" cy="523220"/>
          </a:xfrm>
          <a:prstGeom prst="rect">
            <a:avLst/>
          </a:prstGeom>
          <a:noFill/>
        </p:spPr>
        <p:txBody>
          <a:bodyPr wrap="square" rtlCol="0">
            <a:spAutoFit/>
          </a:bodyPr>
          <a:lstStyle/>
          <a:p>
            <a:r>
              <a:rPr lang="en-GB" sz="2800" b="1" dirty="0">
                <a:solidFill>
                  <a:srgbClr val="00AAC7"/>
                </a:solidFill>
                <a:latin typeface="Bloom Speak OT" panose="00000500000000000000" pitchFamily="50" charset="0"/>
              </a:rPr>
              <a:t>ECOSYSTEM CARDS </a:t>
            </a:r>
          </a:p>
        </p:txBody>
      </p:sp>
    </p:spTree>
    <p:extLst>
      <p:ext uri="{BB962C8B-B14F-4D97-AF65-F5344CB8AC3E}">
        <p14:creationId xmlns:p14="http://schemas.microsoft.com/office/powerpoint/2010/main" val="1986970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1419498" y="2278494"/>
            <a:ext cx="9144000" cy="1161407"/>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8000" dirty="0">
                <a:solidFill>
                  <a:srgbClr val="FFFFFF"/>
                </a:solidFill>
                <a:latin typeface="Bloom Speak OT Heavy" panose="00000500000000000000" pitchFamily="50" charset="0"/>
              </a:rPr>
              <a:t>DIRECT SERVICES</a:t>
            </a:r>
            <a:endParaRPr kumimoji="0" lang="en-US" sz="80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sp>
        <p:nvSpPr>
          <p:cNvPr id="4" name="Rectangle 3">
            <a:extLst>
              <a:ext uri="{FF2B5EF4-FFF2-40B4-BE49-F238E27FC236}">
                <a16:creationId xmlns:a16="http://schemas.microsoft.com/office/drawing/2014/main" id="{6E809DCD-5DA1-4C8E-9696-DADA662250A7}"/>
              </a:ext>
            </a:extLst>
          </p:cNvPr>
          <p:cNvSpPr/>
          <p:nvPr/>
        </p:nvSpPr>
        <p:spPr>
          <a:xfrm>
            <a:off x="8037094" y="5144771"/>
            <a:ext cx="4154906" cy="1520724"/>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464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735908" y="1190106"/>
            <a:ext cx="10913472"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sz="8000" dirty="0">
                <a:solidFill>
                  <a:srgbClr val="FFFFFF"/>
                </a:solidFill>
                <a:latin typeface="Bloom Speak OT Heavy" panose="00000500000000000000" pitchFamily="50" charset="0"/>
              </a:rPr>
              <a:t>INDIRECT SERVICES</a:t>
            </a:r>
            <a:endParaRPr lang="en-US" sz="8000" dirty="0">
              <a:solidFill>
                <a:srgbClr val="FFFFFF"/>
              </a:solidFill>
              <a:latin typeface="Bloom Speak OT Heavy" panose="00000500000000000000" pitchFamily="50" charset="0"/>
            </a:endParaRPr>
          </a:p>
        </p:txBody>
      </p:sp>
      <p:sp>
        <p:nvSpPr>
          <p:cNvPr id="4" name="Rectangle 3">
            <a:extLst>
              <a:ext uri="{FF2B5EF4-FFF2-40B4-BE49-F238E27FC236}">
                <a16:creationId xmlns:a16="http://schemas.microsoft.com/office/drawing/2014/main" id="{E2814670-823C-4CE0-9BDF-05876874D126}"/>
              </a:ext>
            </a:extLst>
          </p:cNvPr>
          <p:cNvSpPr/>
          <p:nvPr/>
        </p:nvSpPr>
        <p:spPr>
          <a:xfrm>
            <a:off x="8037094" y="5144771"/>
            <a:ext cx="4154906" cy="1520724"/>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4893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490706" y="508639"/>
            <a:ext cx="11403875" cy="355995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GB" sz="8000" dirty="0">
                <a:solidFill>
                  <a:srgbClr val="FFFFFF"/>
                </a:solidFill>
                <a:latin typeface="Bloom Speak OT Heavy" panose="00000500000000000000" pitchFamily="50" charset="0"/>
              </a:rPr>
              <a:t>AESTHETIC AND ETHICAL SERVICES</a:t>
            </a:r>
            <a:endParaRPr lang="en-US" sz="8000" dirty="0">
              <a:solidFill>
                <a:srgbClr val="FFFFFF"/>
              </a:solidFill>
              <a:latin typeface="Bloom Speak OT Heavy" panose="00000500000000000000" pitchFamily="50" charset="0"/>
            </a:endParaRPr>
          </a:p>
        </p:txBody>
      </p:sp>
      <p:sp>
        <p:nvSpPr>
          <p:cNvPr id="2" name="Rectangle 1">
            <a:extLst>
              <a:ext uri="{FF2B5EF4-FFF2-40B4-BE49-F238E27FC236}">
                <a16:creationId xmlns:a16="http://schemas.microsoft.com/office/drawing/2014/main" id="{45E96BEB-A332-45BB-8D12-434460F83B93}"/>
              </a:ext>
            </a:extLst>
          </p:cNvPr>
          <p:cNvSpPr/>
          <p:nvPr/>
        </p:nvSpPr>
        <p:spPr>
          <a:xfrm>
            <a:off x="8037094" y="5144771"/>
            <a:ext cx="4154906" cy="1520724"/>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318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533400"/>
            <a:ext cx="12192000" cy="6076663"/>
          </a:xfrm>
          <a:prstGeom prst="rect">
            <a:avLst/>
          </a:prstGeom>
        </p:spPr>
      </p:pic>
    </p:spTree>
    <p:extLst>
      <p:ext uri="{BB962C8B-B14F-4D97-AF65-F5344CB8AC3E}">
        <p14:creationId xmlns:p14="http://schemas.microsoft.com/office/powerpoint/2010/main" val="989671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4AE0-9A23-044D-A9A8-821BE5A54AAD}"/>
              </a:ext>
            </a:extLst>
          </p:cNvPr>
          <p:cNvSpPr txBox="1">
            <a:spLocks/>
          </p:cNvSpPr>
          <p:nvPr/>
        </p:nvSpPr>
        <p:spPr>
          <a:xfrm>
            <a:off x="1524000" y="1512107"/>
            <a:ext cx="9144000" cy="177973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9600" b="0" i="0" u="none" strike="noStrike" kern="1200" cap="none" spc="0" normalizeH="0" baseline="0" noProof="0" dirty="0">
                <a:ln>
                  <a:noFill/>
                </a:ln>
                <a:solidFill>
                  <a:srgbClr val="FFFFFF"/>
                </a:solidFill>
                <a:effectLst/>
                <a:uLnTx/>
                <a:uFillTx/>
                <a:latin typeface="Bloom Speak OT Heavy" panose="00000500000000000000" pitchFamily="50" charset="0"/>
              </a:rPr>
              <a:t>#BeTheWave </a:t>
            </a:r>
            <a:endParaRPr kumimoji="0" lang="en-US" sz="96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sp>
        <p:nvSpPr>
          <p:cNvPr id="4" name="Rectangle 3">
            <a:extLst>
              <a:ext uri="{FF2B5EF4-FFF2-40B4-BE49-F238E27FC236}">
                <a16:creationId xmlns:a16="http://schemas.microsoft.com/office/drawing/2014/main" id="{607CBBBE-06DB-4716-A8D7-00CF90309677}"/>
              </a:ext>
            </a:extLst>
          </p:cNvPr>
          <p:cNvSpPr/>
          <p:nvPr/>
        </p:nvSpPr>
        <p:spPr>
          <a:xfrm>
            <a:off x="8037094" y="5144771"/>
            <a:ext cx="4154906" cy="1520724"/>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2909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51449" y="238621"/>
            <a:ext cx="3090391" cy="584775"/>
          </a:xfrm>
          <a:prstGeom prst="rect">
            <a:avLst/>
          </a:prstGeom>
          <a:noFill/>
        </p:spPr>
        <p:txBody>
          <a:bodyPr wrap="square" rtlCol="0">
            <a:spAutoFit/>
          </a:bodyPr>
          <a:lstStyle/>
          <a:p>
            <a:r>
              <a:rPr lang="en-GB" sz="3200" dirty="0">
                <a:solidFill>
                  <a:srgbClr val="02165E"/>
                </a:solidFill>
                <a:latin typeface="Bloom Speak OT Heavy" panose="00000500000000000000" pitchFamily="50" charset="0"/>
              </a:rPr>
              <a:t>#BeTheWave</a:t>
            </a:r>
          </a:p>
        </p:txBody>
      </p:sp>
      <p:pic>
        <p:nvPicPr>
          <p:cNvPr id="2" name="Picture 2" descr="Icon&#10;&#10;Description automatically generated">
            <a:extLst>
              <a:ext uri="{FF2B5EF4-FFF2-40B4-BE49-F238E27FC236}">
                <a16:creationId xmlns:a16="http://schemas.microsoft.com/office/drawing/2014/main" id="{E3604A03-38C5-4F39-87CA-92BBB1822C2E}"/>
              </a:ext>
            </a:extLst>
          </p:cNvPr>
          <p:cNvPicPr>
            <a:picLocks noChangeAspect="1"/>
          </p:cNvPicPr>
          <p:nvPr/>
        </p:nvPicPr>
        <p:blipFill>
          <a:blip r:embed="rId3"/>
          <a:stretch>
            <a:fillRect/>
          </a:stretch>
        </p:blipFill>
        <p:spPr>
          <a:xfrm>
            <a:off x="10236302" y="883060"/>
            <a:ext cx="666750" cy="495300"/>
          </a:xfrm>
          <a:prstGeom prst="rect">
            <a:avLst/>
          </a:prstGeom>
        </p:spPr>
      </p:pic>
      <p:sp>
        <p:nvSpPr>
          <p:cNvPr id="6" name="TextBox 5">
            <a:extLst>
              <a:ext uri="{FF2B5EF4-FFF2-40B4-BE49-F238E27FC236}">
                <a16:creationId xmlns:a16="http://schemas.microsoft.com/office/drawing/2014/main" id="{689D5129-A053-4769-8625-8699D541CDE8}"/>
              </a:ext>
            </a:extLst>
          </p:cNvPr>
          <p:cNvSpPr txBox="1"/>
          <p:nvPr/>
        </p:nvSpPr>
        <p:spPr>
          <a:xfrm>
            <a:off x="603068" y="1142848"/>
            <a:ext cx="10985863"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2165E"/>
                </a:solidFill>
                <a:effectLst/>
                <a:uLnTx/>
                <a:uFillTx/>
                <a:latin typeface="Bloom Speak OT Heavy" panose="00000500000000000000" pitchFamily="50" charset="0"/>
              </a:rPr>
              <a:t>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2165E"/>
              </a:solidFill>
              <a:effectLst/>
              <a:uLnTx/>
              <a:uFillTx/>
              <a:latin typeface="Bloom Speak OT" panose="00000500000000000000" pitchFamily="50" charset="0"/>
            </a:endParaRPr>
          </a:p>
          <a:p>
            <a:pPr marL="285750" lvl="0" indent="-285750">
              <a:buFont typeface="Arial" panose="020B0604020202020204" pitchFamily="34" charset="0"/>
              <a:buChar char="•"/>
              <a:defRPr/>
            </a:pPr>
            <a:r>
              <a:rPr lang="en-GB" sz="2000" dirty="0">
                <a:solidFill>
                  <a:srgbClr val="02165E"/>
                </a:solidFill>
                <a:latin typeface="Bloom Speak OT" panose="00000500000000000000" pitchFamily="50" charset="0"/>
              </a:rPr>
              <a:t>Is your school an eco school? Consider joining the national network of eco schools to help improve environmental awareness in your school and empower students. </a:t>
            </a:r>
          </a:p>
          <a:p>
            <a:pPr>
              <a:defRPr/>
            </a:pPr>
            <a:r>
              <a:rPr lang="en-GB" sz="2000" dirty="0">
                <a:solidFill>
                  <a:srgbClr val="02165E"/>
                </a:solidFill>
                <a:latin typeface="Bloom Speak OT" panose="00000500000000000000" pitchFamily="50" charset="0"/>
              </a:rPr>
              <a:t>      </a:t>
            </a:r>
            <a:r>
              <a:rPr lang="en-GB" sz="2000" dirty="0">
                <a:solidFill>
                  <a:srgbClr val="02165E"/>
                </a:solidFill>
                <a:latin typeface="Bloom Speak OT" panose="00000500000000000000" pitchFamily="50" charset="0"/>
                <a:hlinkClick r:id="rId4"/>
              </a:rPr>
              <a:t>https://www.eco-schools.org.uk/about/benefits-of-joining/</a:t>
            </a:r>
            <a:endParaRPr lang="en-GB" sz="2000" dirty="0">
              <a:solidFill>
                <a:srgbClr val="02165E"/>
              </a:solidFill>
              <a:latin typeface="Bloom Speak OT" panose="00000500000000000000" pitchFamily="50" charset="0"/>
            </a:endParaRPr>
          </a:p>
          <a:p>
            <a:pPr lvl="0">
              <a:defRPr/>
            </a:pPr>
            <a:endParaRPr lang="en-GB" sz="2000" dirty="0">
              <a:solidFill>
                <a:srgbClr val="02165E"/>
              </a:solidFill>
              <a:latin typeface="Bloom Speak OT" panose="00000500000000000000" pitchFamily="50" charset="0"/>
            </a:endParaRPr>
          </a:p>
          <a:p>
            <a:pPr marL="285750" lvl="0" indent="-285750">
              <a:buFont typeface="Arial" panose="020B0604020202020204" pitchFamily="34" charset="0"/>
              <a:buChar char="•"/>
              <a:defRPr/>
            </a:pPr>
            <a:r>
              <a:rPr lang="en-GB" sz="2000" dirty="0">
                <a:solidFill>
                  <a:srgbClr val="02165E"/>
                </a:solidFill>
                <a:latin typeface="Bloom Speak OT" panose="00000500000000000000" pitchFamily="50" charset="0"/>
              </a:rPr>
              <a:t>Does your school have a biodiversity area? Having a small area in your school grounds where nature can thrive is not only a great way to improve your school grounds for the benefit of nature but also a great teaching aid. Biodiversity areas could include a pond, woodland, small meadow or hedgerows. These make great study sites for students to study biodiversity and ecosystems services and help students to connect with, and ultimately care for nature.  You can seek advice on how to improve your school grounds for nature through your local Wildlife Trust.</a:t>
            </a:r>
          </a:p>
          <a:p>
            <a:pPr>
              <a:defRPr/>
            </a:pPr>
            <a:r>
              <a:rPr lang="en-GB" sz="2000" dirty="0">
                <a:solidFill>
                  <a:srgbClr val="02165E"/>
                </a:solidFill>
                <a:latin typeface="Bloom Speak OT" panose="00000500000000000000" pitchFamily="50" charset="0"/>
              </a:rPr>
              <a:t>     </a:t>
            </a:r>
            <a:r>
              <a:rPr lang="en-GB" sz="2000" dirty="0">
                <a:solidFill>
                  <a:srgbClr val="02165E"/>
                </a:solidFill>
                <a:latin typeface="Bloom Speak OT" panose="00000500000000000000" pitchFamily="50" charset="0"/>
                <a:hlinkClick r:id="rId5"/>
              </a:rPr>
              <a:t>https://www.wildlifetrusts.org/schools</a:t>
            </a:r>
            <a:endParaRPr lang="en-GB" sz="2000" dirty="0">
              <a:solidFill>
                <a:srgbClr val="02165E"/>
              </a:solidFill>
              <a:latin typeface="Bloom Speak OT" panose="00000500000000000000" pitchFamily="50" charset="0"/>
            </a:endParaRPr>
          </a:p>
          <a:p>
            <a:pPr>
              <a:defRPr/>
            </a:pPr>
            <a:endParaRPr lang="en-GB" sz="2000" dirty="0">
              <a:solidFill>
                <a:srgbClr val="02165E"/>
              </a:solidFill>
            </a:endParaRPr>
          </a:p>
          <a:p>
            <a:pPr lvl="0">
              <a:defRPr/>
            </a:pPr>
            <a:endParaRPr lang="en-GB" sz="2000" dirty="0">
              <a:solidFill>
                <a:srgbClr val="02165E"/>
              </a:solidFill>
            </a:endParaRPr>
          </a:p>
        </p:txBody>
      </p:sp>
    </p:spTree>
    <p:extLst>
      <p:ext uri="{BB962C8B-B14F-4D97-AF65-F5344CB8AC3E}">
        <p14:creationId xmlns:p14="http://schemas.microsoft.com/office/powerpoint/2010/main" val="331946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51449" y="238621"/>
            <a:ext cx="3090391" cy="584775"/>
          </a:xfrm>
          <a:prstGeom prst="rect">
            <a:avLst/>
          </a:prstGeom>
          <a:noFill/>
        </p:spPr>
        <p:txBody>
          <a:bodyPr wrap="square" rtlCol="0">
            <a:spAutoFit/>
          </a:bodyPr>
          <a:lstStyle/>
          <a:p>
            <a:r>
              <a:rPr lang="en-GB" sz="3200" dirty="0">
                <a:solidFill>
                  <a:srgbClr val="02165E"/>
                </a:solidFill>
                <a:latin typeface="Bloom Speak OT Heavy" panose="00000500000000000000" pitchFamily="50" charset="0"/>
              </a:rPr>
              <a:t>#BeTheWave</a:t>
            </a:r>
          </a:p>
        </p:txBody>
      </p:sp>
      <p:pic>
        <p:nvPicPr>
          <p:cNvPr id="2" name="Picture 2" descr="Icon&#10;&#10;Description automatically generated">
            <a:extLst>
              <a:ext uri="{FF2B5EF4-FFF2-40B4-BE49-F238E27FC236}">
                <a16:creationId xmlns:a16="http://schemas.microsoft.com/office/drawing/2014/main" id="{E3604A03-38C5-4F39-87CA-92BBB1822C2E}"/>
              </a:ext>
            </a:extLst>
          </p:cNvPr>
          <p:cNvPicPr>
            <a:picLocks noChangeAspect="1"/>
          </p:cNvPicPr>
          <p:nvPr/>
        </p:nvPicPr>
        <p:blipFill>
          <a:blip r:embed="rId3"/>
          <a:stretch>
            <a:fillRect/>
          </a:stretch>
        </p:blipFill>
        <p:spPr>
          <a:xfrm>
            <a:off x="10236302" y="883060"/>
            <a:ext cx="666750" cy="495300"/>
          </a:xfrm>
          <a:prstGeom prst="rect">
            <a:avLst/>
          </a:prstGeom>
        </p:spPr>
      </p:pic>
      <p:sp>
        <p:nvSpPr>
          <p:cNvPr id="6" name="TextBox 5">
            <a:extLst>
              <a:ext uri="{FF2B5EF4-FFF2-40B4-BE49-F238E27FC236}">
                <a16:creationId xmlns:a16="http://schemas.microsoft.com/office/drawing/2014/main" id="{26022A63-F737-4833-8CCF-F4E0A32223D8}"/>
              </a:ext>
            </a:extLst>
          </p:cNvPr>
          <p:cNvSpPr txBox="1"/>
          <p:nvPr/>
        </p:nvSpPr>
        <p:spPr>
          <a:xfrm>
            <a:off x="731520" y="1298350"/>
            <a:ext cx="10985863" cy="3508653"/>
          </a:xfrm>
          <a:prstGeom prst="rect">
            <a:avLst/>
          </a:prstGeom>
          <a:noFill/>
        </p:spPr>
        <p:txBody>
          <a:bodyPr wrap="square" rtlCol="0">
            <a:spAutoFit/>
          </a:bodyPr>
          <a:lstStyle/>
          <a:p>
            <a:pPr>
              <a:defRPr/>
            </a:pPr>
            <a:r>
              <a:rPr lang="en-GB" sz="2400" b="1" dirty="0">
                <a:solidFill>
                  <a:srgbClr val="02165E"/>
                </a:solidFill>
                <a:latin typeface="Bloom Speak OT Heavy" panose="00000500000000000000" pitchFamily="50" charset="0"/>
              </a:rPr>
              <a:t>Individual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2165E"/>
              </a:solidFill>
              <a:effectLst/>
              <a:uLnTx/>
              <a:uFillTx/>
              <a:latin typeface="Bloom Speak OT" panose="00000500000000000000" pitchFamily="50" charset="0"/>
            </a:endParaRPr>
          </a:p>
          <a:p>
            <a:pPr marL="285750" lvl="0" indent="-285750">
              <a:buFont typeface="Arial" panose="020B0604020202020204" pitchFamily="34" charset="0"/>
              <a:buChar char="•"/>
              <a:defRPr/>
            </a:pPr>
            <a:r>
              <a:rPr lang="en-GB" sz="2000" dirty="0">
                <a:solidFill>
                  <a:srgbClr val="02165E"/>
                </a:solidFill>
                <a:latin typeface="Bloom Speak OT" panose="00000500000000000000" pitchFamily="50" charset="0"/>
              </a:rPr>
              <a:t>Stay inspired and learn more by getting out and exploring your local natural space, whether it’s a park, a nature reserve or the coastline.</a:t>
            </a:r>
          </a:p>
          <a:p>
            <a:pPr marL="285750" lvl="0" indent="-285750">
              <a:buFont typeface="Arial" panose="020B0604020202020204" pitchFamily="34" charset="0"/>
              <a:buChar char="•"/>
              <a:defRPr/>
            </a:pPr>
            <a:endParaRPr lang="en-GB" sz="2000" dirty="0">
              <a:solidFill>
                <a:srgbClr val="02165E"/>
              </a:solidFill>
              <a:latin typeface="Bloom Speak OT" panose="00000500000000000000" pitchFamily="50" charset="0"/>
            </a:endParaRPr>
          </a:p>
          <a:p>
            <a:pPr marL="285750" lvl="0" indent="-285750">
              <a:buFont typeface="Arial" panose="020B0604020202020204" pitchFamily="34" charset="0"/>
              <a:buChar char="•"/>
              <a:defRPr/>
            </a:pPr>
            <a:r>
              <a:rPr lang="en-GB" sz="2000" dirty="0">
                <a:solidFill>
                  <a:srgbClr val="02165E"/>
                </a:solidFill>
                <a:latin typeface="Bloom Speak OT" panose="00000500000000000000" pitchFamily="50" charset="0"/>
              </a:rPr>
              <a:t>Help to transform the way people view nature by sharing with friends and family what you have learnt about the incredible services natural ecosystems provide, and how we simply can’t survive without healthy ecosystems. </a:t>
            </a:r>
          </a:p>
          <a:p>
            <a:pPr marL="285750" lvl="0" indent="-285750">
              <a:buFont typeface="Arial" panose="020B0604020202020204" pitchFamily="34" charset="0"/>
              <a:buChar char="•"/>
              <a:defRPr/>
            </a:pPr>
            <a:endParaRPr lang="en-GB" sz="2000" dirty="0">
              <a:solidFill>
                <a:srgbClr val="02165E"/>
              </a:solidFill>
              <a:latin typeface="Bloom Speak OT" panose="00000500000000000000" pitchFamily="50" charset="0"/>
            </a:endParaRPr>
          </a:p>
          <a:p>
            <a:pPr marL="285750" lvl="0" indent="-285750">
              <a:buFont typeface="Arial" panose="020B0604020202020204" pitchFamily="34" charset="0"/>
              <a:buChar char="•"/>
              <a:defRPr/>
            </a:pPr>
            <a:r>
              <a:rPr lang="en-GB" sz="2000" dirty="0">
                <a:solidFill>
                  <a:srgbClr val="02165E"/>
                </a:solidFill>
                <a:latin typeface="Bloom Speak OT" panose="00000500000000000000" pitchFamily="50" charset="0"/>
              </a:rPr>
              <a:t>Think about how you can reduce your footprint to lessen the strain on nature. For example, eat sustainable fish, reduce, reuse, recycle, and be conscious of your energy usage. </a:t>
            </a:r>
            <a:endParaRPr kumimoji="0" lang="en-GB" sz="1800" b="0" i="0" u="none" strike="noStrike" kern="1200" cap="none" spc="0" normalizeH="0" baseline="0" noProof="0" dirty="0">
              <a:ln>
                <a:noFill/>
              </a:ln>
              <a:solidFill>
                <a:srgbClr val="000000"/>
              </a:solidFill>
              <a:effectLst/>
              <a:uLnTx/>
              <a:uFillTx/>
              <a:latin typeface="Bloom Speak OT" panose="00000500000000000000" pitchFamily="50" charset="0"/>
            </a:endParaRPr>
          </a:p>
        </p:txBody>
      </p:sp>
    </p:spTree>
    <p:extLst>
      <p:ext uri="{BB962C8B-B14F-4D97-AF65-F5344CB8AC3E}">
        <p14:creationId xmlns:p14="http://schemas.microsoft.com/office/powerpoint/2010/main" val="105705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C58A60-67C4-284A-A900-5175E4815873}"/>
              </a:ext>
            </a:extLst>
          </p:cNvPr>
          <p:cNvSpPr txBox="1">
            <a:spLocks/>
          </p:cNvSpPr>
          <p:nvPr/>
        </p:nvSpPr>
        <p:spPr>
          <a:xfrm>
            <a:off x="1524000" y="1488123"/>
            <a:ext cx="9144000" cy="1632267"/>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a:solidFill>
                  <a:srgbClr val="FFFFFF"/>
                </a:solidFill>
                <a:latin typeface="Bloom Speak OT Heavy" panose="00000500000000000000" pitchFamily="50" charset="0"/>
              </a:rPr>
              <a:t>EXTENSION ACTIVITES</a:t>
            </a:r>
            <a:endParaRPr lang="en-US" sz="7200" dirty="0">
              <a:solidFill>
                <a:srgbClr val="FFFFFF"/>
              </a:solidFill>
              <a:latin typeface="Bloom Speak OT Heavy" panose="00000500000000000000" pitchFamily="50" charset="0"/>
            </a:endParaRPr>
          </a:p>
        </p:txBody>
      </p:sp>
      <p:sp>
        <p:nvSpPr>
          <p:cNvPr id="5" name="Rectangle 4">
            <a:extLst>
              <a:ext uri="{FF2B5EF4-FFF2-40B4-BE49-F238E27FC236}">
                <a16:creationId xmlns:a16="http://schemas.microsoft.com/office/drawing/2014/main" id="{9B2F5C0D-6FCF-4D6F-9644-AAFC52F1E3CB}"/>
              </a:ext>
            </a:extLst>
          </p:cNvPr>
          <p:cNvSpPr/>
          <p:nvPr/>
        </p:nvSpPr>
        <p:spPr>
          <a:xfrm>
            <a:off x="8037094" y="5144771"/>
            <a:ext cx="4154906" cy="1520724"/>
          </a:xfrm>
          <a:prstGeom prst="rect">
            <a:avLst/>
          </a:prstGeom>
          <a:solidFill>
            <a:srgbClr val="02165E"/>
          </a:solidFill>
          <a:ln>
            <a:solidFill>
              <a:srgbClr val="021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0349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4AE0-9A23-044D-A9A8-821BE5A54AAD}"/>
              </a:ext>
            </a:extLst>
          </p:cNvPr>
          <p:cNvSpPr txBox="1">
            <a:spLocks/>
          </p:cNvSpPr>
          <p:nvPr/>
        </p:nvSpPr>
        <p:spPr>
          <a:xfrm>
            <a:off x="1524000" y="1512107"/>
            <a:ext cx="9144000" cy="159685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a:solidFill>
                  <a:schemeClr val="bg1"/>
                </a:solidFill>
                <a:latin typeface="Bloom Speak OT Heavy" panose="00000500000000000000" pitchFamily="50" charset="0"/>
              </a:rPr>
              <a:t>ACTIVITY 1</a:t>
            </a:r>
            <a:endParaRPr lang="en-US" sz="7200" dirty="0">
              <a:solidFill>
                <a:schemeClr val="bg1"/>
              </a:solidFill>
              <a:latin typeface="Bloom Speak OT Heavy" panose="00000500000000000000" pitchFamily="50" charset="0"/>
            </a:endParaRPr>
          </a:p>
        </p:txBody>
      </p:sp>
      <p:sp>
        <p:nvSpPr>
          <p:cNvPr id="4" name="Rectangle 3">
            <a:extLst>
              <a:ext uri="{FF2B5EF4-FFF2-40B4-BE49-F238E27FC236}">
                <a16:creationId xmlns:a16="http://schemas.microsoft.com/office/drawing/2014/main" id="{46E3A06D-5959-409A-A446-F0C483CE14BA}"/>
              </a:ext>
            </a:extLst>
          </p:cNvPr>
          <p:cNvSpPr/>
          <p:nvPr/>
        </p:nvSpPr>
        <p:spPr>
          <a:xfrm>
            <a:off x="8037094" y="5144771"/>
            <a:ext cx="4154906" cy="1520724"/>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9603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728475" y="689551"/>
            <a:ext cx="3840100" cy="523220"/>
          </a:xfrm>
          <a:prstGeom prst="rect">
            <a:avLst/>
          </a:prstGeom>
          <a:noFill/>
        </p:spPr>
        <p:txBody>
          <a:bodyPr wrap="square" lIns="91440" tIns="45720" rIns="91440" bIns="45720" rtlCol="0" anchor="t">
            <a:spAutoFit/>
          </a:bodyPr>
          <a:lstStyle/>
          <a:p>
            <a:r>
              <a:rPr lang="en-GB" sz="2800" dirty="0">
                <a:solidFill>
                  <a:srgbClr val="02165E"/>
                </a:solidFill>
                <a:latin typeface="Bloom Speak OT Heavy"/>
              </a:rPr>
              <a:t>Lesson Objectives</a:t>
            </a:r>
          </a:p>
        </p:txBody>
      </p:sp>
      <p:sp>
        <p:nvSpPr>
          <p:cNvPr id="4" name="TextBox 3">
            <a:extLst>
              <a:ext uri="{FF2B5EF4-FFF2-40B4-BE49-F238E27FC236}">
                <a16:creationId xmlns:a16="http://schemas.microsoft.com/office/drawing/2014/main" id="{2BC58BD6-5A9D-4D53-AF3A-6E88C4FEBE6B}"/>
              </a:ext>
            </a:extLst>
          </p:cNvPr>
          <p:cNvSpPr txBox="1"/>
          <p:nvPr/>
        </p:nvSpPr>
        <p:spPr>
          <a:xfrm>
            <a:off x="1172391" y="1343332"/>
            <a:ext cx="11273245" cy="1990032"/>
          </a:xfrm>
          <a:prstGeom prst="rect">
            <a:avLst/>
          </a:prstGeom>
          <a:noFill/>
        </p:spPr>
        <p:txBody>
          <a:bodyPr wrap="square" rtlCol="0">
            <a:spAutoFit/>
          </a:bodyPr>
          <a:lstStyle/>
          <a:p>
            <a:pPr marL="342900" lvl="0" indent="-342900">
              <a:spcAft>
                <a:spcPts val="0"/>
              </a:spcAft>
              <a:buFont typeface="Symbol" panose="05050102010706020507" pitchFamily="18" charset="2"/>
              <a:buChar char=""/>
            </a:pPr>
            <a:endParaRPr lang="en-GB" dirty="0">
              <a:solidFill>
                <a:srgbClr val="00AAC7"/>
              </a:solidFill>
            </a:endParaRPr>
          </a:p>
          <a:p>
            <a:pPr marL="342900" indent="-342900">
              <a:lnSpc>
                <a:spcPct val="107000"/>
              </a:lnSpc>
              <a:spcAft>
                <a:spcPts val="0"/>
              </a:spcAft>
              <a:buFont typeface="Symbol" panose="05050102010706020507" pitchFamily="18" charset="2"/>
              <a:buChar char=""/>
            </a:pPr>
            <a:r>
              <a:rPr lang="en-GB" sz="2000" dirty="0">
                <a:solidFill>
                  <a:srgbClr val="02165E"/>
                </a:solidFill>
                <a:latin typeface="Bloom Speak OT"/>
              </a:rPr>
              <a:t>Describe what the term ecosystem services means.</a:t>
            </a:r>
          </a:p>
          <a:p>
            <a:pPr marL="342900" indent="-342900">
              <a:lnSpc>
                <a:spcPct val="107000"/>
              </a:lnSpc>
              <a:spcAft>
                <a:spcPts val="0"/>
              </a:spcAft>
              <a:buFont typeface="Symbol" panose="05050102010706020507" pitchFamily="18" charset="2"/>
              <a:buChar char=""/>
            </a:pPr>
            <a:endParaRPr lang="en-GB" sz="2000" dirty="0">
              <a:solidFill>
                <a:srgbClr val="02165E"/>
              </a:solidFill>
              <a:latin typeface="Bloom Speak OT"/>
            </a:endParaRPr>
          </a:p>
          <a:p>
            <a:pPr marL="342900" indent="-342900">
              <a:lnSpc>
                <a:spcPct val="107000"/>
              </a:lnSpc>
              <a:spcAft>
                <a:spcPts val="0"/>
              </a:spcAft>
              <a:buFont typeface="Symbol" panose="05050102010706020507" pitchFamily="18" charset="2"/>
              <a:buChar char=""/>
            </a:pPr>
            <a:r>
              <a:rPr lang="en-GB" sz="2000" dirty="0">
                <a:solidFill>
                  <a:srgbClr val="02165E"/>
                </a:solidFill>
                <a:latin typeface="Bloom Speak OT"/>
              </a:rPr>
              <a:t>Give examples of services provided by the ocean and categorise them. </a:t>
            </a:r>
          </a:p>
          <a:p>
            <a:pPr marL="342900" indent="-342900">
              <a:lnSpc>
                <a:spcPct val="107000"/>
              </a:lnSpc>
              <a:spcAft>
                <a:spcPts val="0"/>
              </a:spcAft>
              <a:buFont typeface="Symbol" panose="05050102010706020507" pitchFamily="18" charset="2"/>
              <a:buChar char=""/>
            </a:pPr>
            <a:endParaRPr lang="en-GB" sz="2000" dirty="0">
              <a:solidFill>
                <a:srgbClr val="02165E"/>
              </a:solidFill>
              <a:latin typeface="Bloom Speak OT"/>
            </a:endParaRPr>
          </a:p>
          <a:p>
            <a:pPr marL="342900" indent="-342900">
              <a:lnSpc>
                <a:spcPct val="107000"/>
              </a:lnSpc>
              <a:spcAft>
                <a:spcPts val="0"/>
              </a:spcAft>
              <a:buFont typeface="Symbol" panose="05050102010706020507" pitchFamily="18" charset="2"/>
              <a:buChar char=""/>
            </a:pPr>
            <a:r>
              <a:rPr lang="en-GB" sz="2000" dirty="0">
                <a:solidFill>
                  <a:srgbClr val="02165E"/>
                </a:solidFill>
                <a:latin typeface="Bloom Speak OT"/>
              </a:rPr>
              <a:t>Create an infographic to educate and inform others about the value of ecosystem services. </a:t>
            </a:r>
          </a:p>
        </p:txBody>
      </p:sp>
    </p:spTree>
    <p:extLst>
      <p:ext uri="{BB962C8B-B14F-4D97-AF65-F5344CB8AC3E}">
        <p14:creationId xmlns:p14="http://schemas.microsoft.com/office/powerpoint/2010/main" val="283706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a:blip r:embed="rId3"/>
          <a:stretch>
            <a:fillRect/>
          </a:stretch>
        </p:blipFill>
        <p:spPr>
          <a:xfrm rot="5400000">
            <a:off x="7050741" y="246428"/>
            <a:ext cx="4374776" cy="6284259"/>
          </a:xfrm>
          <a:prstGeom prst="rect">
            <a:avLst/>
          </a:prstGeom>
        </p:spPr>
      </p:pic>
      <p:pic>
        <p:nvPicPr>
          <p:cNvPr id="14" name="Picture 13"/>
          <p:cNvPicPr>
            <a:picLocks noChangeAspect="1"/>
          </p:cNvPicPr>
          <p:nvPr/>
        </p:nvPicPr>
        <p:blipFill>
          <a:blip r:embed="rId4"/>
          <a:stretch>
            <a:fillRect/>
          </a:stretch>
        </p:blipFill>
        <p:spPr>
          <a:xfrm rot="5400000">
            <a:off x="887646" y="119566"/>
            <a:ext cx="4390932" cy="6521825"/>
          </a:xfrm>
          <a:prstGeom prst="rect">
            <a:avLst/>
          </a:prstGeom>
        </p:spPr>
      </p:pic>
    </p:spTree>
    <p:extLst>
      <p:ext uri="{BB962C8B-B14F-4D97-AF65-F5344CB8AC3E}">
        <p14:creationId xmlns:p14="http://schemas.microsoft.com/office/powerpoint/2010/main" val="2152968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2"/>
          <a:stretch>
            <a:fillRect/>
          </a:stretch>
        </p:blipFill>
        <p:spPr>
          <a:xfrm>
            <a:off x="3487817" y="0"/>
            <a:ext cx="4705923" cy="6817556"/>
          </a:xfrm>
          <a:prstGeom prst="rect">
            <a:avLst/>
          </a:prstGeom>
        </p:spPr>
      </p:pic>
    </p:spTree>
    <p:extLst>
      <p:ext uri="{BB962C8B-B14F-4D97-AF65-F5344CB8AC3E}">
        <p14:creationId xmlns:p14="http://schemas.microsoft.com/office/powerpoint/2010/main" val="3372068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rotWithShape="1">
          <a:blip r:embed="rId2"/>
          <a:srcRect l="34028" t="21110" r="37778" b="10741"/>
          <a:stretch/>
        </p:blipFill>
        <p:spPr>
          <a:xfrm>
            <a:off x="6578600" y="-40444"/>
            <a:ext cx="5156200" cy="7010400"/>
          </a:xfrm>
          <a:prstGeom prst="rect">
            <a:avLst/>
          </a:prstGeom>
        </p:spPr>
      </p:pic>
      <p:pic>
        <p:nvPicPr>
          <p:cNvPr id="8" name="Picture 7"/>
          <p:cNvPicPr>
            <a:picLocks noChangeAspect="1"/>
          </p:cNvPicPr>
          <p:nvPr/>
        </p:nvPicPr>
        <p:blipFill>
          <a:blip r:embed="rId3"/>
          <a:stretch>
            <a:fillRect/>
          </a:stretch>
        </p:blipFill>
        <p:spPr>
          <a:xfrm>
            <a:off x="602579" y="-1"/>
            <a:ext cx="5024852" cy="6969957"/>
          </a:xfrm>
          <a:prstGeom prst="rect">
            <a:avLst/>
          </a:prstGeom>
        </p:spPr>
      </p:pic>
    </p:spTree>
    <p:extLst>
      <p:ext uri="{BB962C8B-B14F-4D97-AF65-F5344CB8AC3E}">
        <p14:creationId xmlns:p14="http://schemas.microsoft.com/office/powerpoint/2010/main" val="3094779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rotWithShape="1">
          <a:blip r:embed="rId2"/>
          <a:srcRect t="3494"/>
          <a:stretch/>
        </p:blipFill>
        <p:spPr>
          <a:xfrm rot="5400000">
            <a:off x="5579990" y="-693806"/>
            <a:ext cx="5603047" cy="7570172"/>
          </a:xfrm>
          <a:prstGeom prst="rect">
            <a:avLst/>
          </a:prstGeom>
        </p:spPr>
      </p:pic>
      <p:pic>
        <p:nvPicPr>
          <p:cNvPr id="3" name="Picture 2"/>
          <p:cNvPicPr>
            <a:picLocks noChangeAspect="1"/>
          </p:cNvPicPr>
          <p:nvPr/>
        </p:nvPicPr>
        <p:blipFill>
          <a:blip r:embed="rId3"/>
          <a:stretch>
            <a:fillRect/>
          </a:stretch>
        </p:blipFill>
        <p:spPr>
          <a:xfrm>
            <a:off x="0" y="-40444"/>
            <a:ext cx="4596428" cy="6712672"/>
          </a:xfrm>
          <a:prstGeom prst="rect">
            <a:avLst/>
          </a:prstGeom>
        </p:spPr>
      </p:pic>
    </p:spTree>
    <p:extLst>
      <p:ext uri="{BB962C8B-B14F-4D97-AF65-F5344CB8AC3E}">
        <p14:creationId xmlns:p14="http://schemas.microsoft.com/office/powerpoint/2010/main" val="646815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rotWithShape="1">
          <a:blip r:embed="rId2"/>
          <a:srcRect l="35087" t="20748" r="38186" b="7302"/>
          <a:stretch/>
        </p:blipFill>
        <p:spPr>
          <a:xfrm>
            <a:off x="4136571" y="89141"/>
            <a:ext cx="3962400" cy="6000385"/>
          </a:xfrm>
          <a:prstGeom prst="rect">
            <a:avLst/>
          </a:prstGeom>
        </p:spPr>
      </p:pic>
      <p:pic>
        <p:nvPicPr>
          <p:cNvPr id="5" name="Picture 4"/>
          <p:cNvPicPr>
            <a:picLocks noChangeAspect="1"/>
          </p:cNvPicPr>
          <p:nvPr/>
        </p:nvPicPr>
        <p:blipFill rotWithShape="1">
          <a:blip r:embed="rId3"/>
          <a:srcRect l="8156" t="8952" r="17970"/>
          <a:stretch/>
        </p:blipFill>
        <p:spPr>
          <a:xfrm>
            <a:off x="8131628" y="-40444"/>
            <a:ext cx="4027715" cy="6261847"/>
          </a:xfrm>
          <a:prstGeom prst="rect">
            <a:avLst/>
          </a:prstGeom>
        </p:spPr>
      </p:pic>
      <p:pic>
        <p:nvPicPr>
          <p:cNvPr id="3" name="Picture 2"/>
          <p:cNvPicPr>
            <a:picLocks noChangeAspect="1"/>
          </p:cNvPicPr>
          <p:nvPr/>
        </p:nvPicPr>
        <p:blipFill rotWithShape="1">
          <a:blip r:embed="rId4"/>
          <a:srcRect r="2386"/>
          <a:stretch/>
        </p:blipFill>
        <p:spPr>
          <a:xfrm>
            <a:off x="1" y="215153"/>
            <a:ext cx="3954986" cy="5815533"/>
          </a:xfrm>
          <a:prstGeom prst="rect">
            <a:avLst/>
          </a:prstGeom>
        </p:spPr>
      </p:pic>
    </p:spTree>
    <p:extLst>
      <p:ext uri="{BB962C8B-B14F-4D97-AF65-F5344CB8AC3E}">
        <p14:creationId xmlns:p14="http://schemas.microsoft.com/office/powerpoint/2010/main" val="4071067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2"/>
          <a:stretch>
            <a:fillRect/>
          </a:stretch>
        </p:blipFill>
        <p:spPr>
          <a:xfrm>
            <a:off x="569259" y="-40444"/>
            <a:ext cx="4805082" cy="6822141"/>
          </a:xfrm>
          <a:prstGeom prst="rect">
            <a:avLst/>
          </a:prstGeom>
        </p:spPr>
      </p:pic>
      <p:pic>
        <p:nvPicPr>
          <p:cNvPr id="3" name="Picture 2"/>
          <p:cNvPicPr>
            <a:picLocks noChangeAspect="1"/>
          </p:cNvPicPr>
          <p:nvPr/>
        </p:nvPicPr>
        <p:blipFill>
          <a:blip r:embed="rId3"/>
          <a:stretch>
            <a:fillRect/>
          </a:stretch>
        </p:blipFill>
        <p:spPr>
          <a:xfrm>
            <a:off x="6494289" y="-67338"/>
            <a:ext cx="4733365" cy="6849035"/>
          </a:xfrm>
          <a:prstGeom prst="rect">
            <a:avLst/>
          </a:prstGeom>
        </p:spPr>
      </p:pic>
    </p:spTree>
    <p:extLst>
      <p:ext uri="{BB962C8B-B14F-4D97-AF65-F5344CB8AC3E}">
        <p14:creationId xmlns:p14="http://schemas.microsoft.com/office/powerpoint/2010/main" val="3389187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a:stretch>
            <a:fillRect/>
          </a:stretch>
        </p:blipFill>
        <p:spPr>
          <a:xfrm>
            <a:off x="793590" y="-22515"/>
            <a:ext cx="4697506" cy="6786282"/>
          </a:xfrm>
          <a:prstGeom prst="rect">
            <a:avLst/>
          </a:prstGeom>
        </p:spPr>
      </p:pic>
      <p:pic>
        <p:nvPicPr>
          <p:cNvPr id="10" name="Picture 9"/>
          <p:cNvPicPr>
            <a:picLocks noChangeAspect="1"/>
          </p:cNvPicPr>
          <p:nvPr/>
        </p:nvPicPr>
        <p:blipFill>
          <a:blip r:embed="rId3"/>
          <a:stretch>
            <a:fillRect/>
          </a:stretch>
        </p:blipFill>
        <p:spPr>
          <a:xfrm>
            <a:off x="6284686" y="17929"/>
            <a:ext cx="4805082" cy="6840071"/>
          </a:xfrm>
          <a:prstGeom prst="rect">
            <a:avLst/>
          </a:prstGeom>
        </p:spPr>
      </p:pic>
    </p:spTree>
    <p:extLst>
      <p:ext uri="{BB962C8B-B14F-4D97-AF65-F5344CB8AC3E}">
        <p14:creationId xmlns:p14="http://schemas.microsoft.com/office/powerpoint/2010/main" val="2673074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2"/>
          <a:stretch>
            <a:fillRect/>
          </a:stretch>
        </p:blipFill>
        <p:spPr>
          <a:xfrm>
            <a:off x="3810000" y="-90937"/>
            <a:ext cx="4851400" cy="6948937"/>
          </a:xfrm>
          <a:prstGeom prst="rect">
            <a:avLst/>
          </a:prstGeom>
        </p:spPr>
      </p:pic>
    </p:spTree>
    <p:extLst>
      <p:ext uri="{BB962C8B-B14F-4D97-AF65-F5344CB8AC3E}">
        <p14:creationId xmlns:p14="http://schemas.microsoft.com/office/powerpoint/2010/main" val="3162872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4AE0-9A23-044D-A9A8-821BE5A54AAD}"/>
              </a:ext>
            </a:extLst>
          </p:cNvPr>
          <p:cNvSpPr txBox="1">
            <a:spLocks/>
          </p:cNvSpPr>
          <p:nvPr/>
        </p:nvSpPr>
        <p:spPr>
          <a:xfrm>
            <a:off x="1524000" y="1512107"/>
            <a:ext cx="9144000" cy="136766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a:solidFill>
                  <a:schemeClr val="bg1"/>
                </a:solidFill>
                <a:latin typeface="Bloom Speak OT Heavy" panose="00000500000000000000" pitchFamily="50" charset="0"/>
              </a:rPr>
              <a:t>ACTIVITY 2</a:t>
            </a:r>
            <a:endParaRPr lang="en-US" sz="7200" dirty="0">
              <a:solidFill>
                <a:schemeClr val="bg1"/>
              </a:solidFill>
              <a:latin typeface="Bloom Speak OT Heavy" panose="00000500000000000000" pitchFamily="50" charset="0"/>
            </a:endParaRPr>
          </a:p>
        </p:txBody>
      </p:sp>
      <p:sp>
        <p:nvSpPr>
          <p:cNvPr id="4" name="Rectangle 3">
            <a:extLst>
              <a:ext uri="{FF2B5EF4-FFF2-40B4-BE49-F238E27FC236}">
                <a16:creationId xmlns:a16="http://schemas.microsoft.com/office/drawing/2014/main" id="{7B55C884-6D99-456D-9296-3325F081D23D}"/>
              </a:ext>
            </a:extLst>
          </p:cNvPr>
          <p:cNvSpPr/>
          <p:nvPr/>
        </p:nvSpPr>
        <p:spPr>
          <a:xfrm>
            <a:off x="8037094" y="5144771"/>
            <a:ext cx="4154906" cy="1520724"/>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9889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rotWithShape="1">
          <a:blip r:embed="rId2"/>
          <a:srcRect t="9864"/>
          <a:stretch/>
        </p:blipFill>
        <p:spPr>
          <a:xfrm>
            <a:off x="134470" y="-51307"/>
            <a:ext cx="5669430" cy="6868863"/>
          </a:xfrm>
          <a:prstGeom prst="rect">
            <a:avLst/>
          </a:prstGeom>
        </p:spPr>
      </p:pic>
      <p:pic>
        <p:nvPicPr>
          <p:cNvPr id="8" name="Picture 7"/>
          <p:cNvPicPr>
            <a:picLocks noChangeAspect="1"/>
          </p:cNvPicPr>
          <p:nvPr/>
        </p:nvPicPr>
        <p:blipFill>
          <a:blip r:embed="rId3"/>
          <a:stretch>
            <a:fillRect/>
          </a:stretch>
        </p:blipFill>
        <p:spPr>
          <a:xfrm>
            <a:off x="6181164" y="-40444"/>
            <a:ext cx="5486400" cy="6714565"/>
          </a:xfrm>
          <a:prstGeom prst="rect">
            <a:avLst/>
          </a:prstGeom>
        </p:spPr>
      </p:pic>
      <p:pic>
        <p:nvPicPr>
          <p:cNvPr id="9" name="Picture 8"/>
          <p:cNvPicPr>
            <a:picLocks noChangeAspect="1"/>
          </p:cNvPicPr>
          <p:nvPr/>
        </p:nvPicPr>
        <p:blipFill rotWithShape="1">
          <a:blip r:embed="rId4"/>
          <a:srcRect b="9568"/>
          <a:stretch/>
        </p:blipFill>
        <p:spPr>
          <a:xfrm>
            <a:off x="2590620" y="-51307"/>
            <a:ext cx="757129" cy="652440"/>
          </a:xfrm>
          <a:prstGeom prst="rect">
            <a:avLst/>
          </a:prstGeom>
        </p:spPr>
      </p:pic>
    </p:spTree>
    <p:extLst>
      <p:ext uri="{BB962C8B-B14F-4D97-AF65-F5344CB8AC3E}">
        <p14:creationId xmlns:p14="http://schemas.microsoft.com/office/powerpoint/2010/main" val="2612034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0" name="TextBox 9"/>
          <p:cNvSpPr txBox="1"/>
          <p:nvPr/>
        </p:nvSpPr>
        <p:spPr>
          <a:xfrm>
            <a:off x="306194" y="150919"/>
            <a:ext cx="10571356" cy="646331"/>
          </a:xfrm>
          <a:prstGeom prst="rect">
            <a:avLst/>
          </a:prstGeom>
          <a:noFill/>
        </p:spPr>
        <p:txBody>
          <a:bodyPr wrap="square" rtlCol="0">
            <a:spAutoFit/>
          </a:bodyPr>
          <a:lstStyle/>
          <a:p>
            <a:r>
              <a:rPr lang="en-GB" sz="3600" dirty="0">
                <a:solidFill>
                  <a:srgbClr val="02165E"/>
                </a:solidFill>
                <a:latin typeface="Bloom Speak OT Heavy"/>
              </a:rPr>
              <a:t>WHAT IS AN ECOSYSTEM? </a:t>
            </a:r>
          </a:p>
        </p:txBody>
      </p:sp>
      <p:sp>
        <p:nvSpPr>
          <p:cNvPr id="11" name="TextBox 10"/>
          <p:cNvSpPr txBox="1"/>
          <p:nvPr/>
        </p:nvSpPr>
        <p:spPr>
          <a:xfrm>
            <a:off x="10450286" y="6073296"/>
            <a:ext cx="1749834" cy="276999"/>
          </a:xfrm>
          <a:prstGeom prst="rect">
            <a:avLst/>
          </a:prstGeom>
          <a:noFill/>
        </p:spPr>
        <p:txBody>
          <a:bodyPr wrap="square" rtlCol="0">
            <a:spAutoFit/>
          </a:bodyPr>
          <a:lstStyle/>
          <a:p>
            <a:r>
              <a:rPr lang="en-GB" sz="1200" dirty="0">
                <a:solidFill>
                  <a:srgbClr val="02165E"/>
                </a:solidFill>
              </a:rPr>
              <a:t>© Mark Kirkland via MCS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873" y="1234701"/>
            <a:ext cx="7759337" cy="4367398"/>
          </a:xfrm>
          <a:prstGeom prst="rect">
            <a:avLst/>
          </a:prstGeom>
        </p:spPr>
      </p:pic>
    </p:spTree>
    <p:extLst>
      <p:ext uri="{BB962C8B-B14F-4D97-AF65-F5344CB8AC3E}">
        <p14:creationId xmlns:p14="http://schemas.microsoft.com/office/powerpoint/2010/main" val="357245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444"/>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836888"/>
            <a:ext cx="11557000" cy="5359239"/>
          </a:xfrm>
          <a:prstGeom prst="rect">
            <a:avLst/>
          </a:prstGeom>
        </p:spPr>
      </p:pic>
      <p:sp>
        <p:nvSpPr>
          <p:cNvPr id="4" name="TextBox 3"/>
          <p:cNvSpPr txBox="1"/>
          <p:nvPr/>
        </p:nvSpPr>
        <p:spPr>
          <a:xfrm>
            <a:off x="55756" y="75527"/>
            <a:ext cx="12136244" cy="523220"/>
          </a:xfrm>
          <a:prstGeom prst="rect">
            <a:avLst/>
          </a:prstGeom>
          <a:noFill/>
        </p:spPr>
        <p:txBody>
          <a:bodyPr wrap="square" rtlCol="0">
            <a:spAutoFit/>
          </a:bodyPr>
          <a:lstStyle/>
          <a:p>
            <a:r>
              <a:rPr lang="en-GB" sz="2800" b="1" dirty="0">
                <a:solidFill>
                  <a:srgbClr val="02165E"/>
                </a:solidFill>
                <a:latin typeface="Passion One"/>
              </a:rPr>
              <a:t>Conservation status of habitats per biogeographical area in coastal ecosystems</a:t>
            </a:r>
            <a:endParaRPr lang="en-GB" sz="2800" dirty="0">
              <a:solidFill>
                <a:srgbClr val="02165E"/>
              </a:solidFill>
              <a:latin typeface="Passion One"/>
            </a:endParaRPr>
          </a:p>
        </p:txBody>
      </p:sp>
      <p:sp>
        <p:nvSpPr>
          <p:cNvPr id="5" name="TextBox 4"/>
          <p:cNvSpPr txBox="1"/>
          <p:nvPr/>
        </p:nvSpPr>
        <p:spPr>
          <a:xfrm>
            <a:off x="6184900" y="6519446"/>
            <a:ext cx="6731000" cy="338554"/>
          </a:xfrm>
          <a:prstGeom prst="rect">
            <a:avLst/>
          </a:prstGeom>
          <a:noFill/>
        </p:spPr>
        <p:txBody>
          <a:bodyPr wrap="square" rtlCol="0">
            <a:spAutoFit/>
          </a:bodyPr>
          <a:lstStyle/>
          <a:p>
            <a:r>
              <a:rPr lang="en-GB" sz="1600" dirty="0"/>
              <a:t>Created 15 Nov 2010 Published 15 Nov 2010 Last modified 23 Jan 2015</a:t>
            </a:r>
          </a:p>
        </p:txBody>
      </p:sp>
    </p:spTree>
    <p:extLst>
      <p:ext uri="{BB962C8B-B14F-4D97-AF65-F5344CB8AC3E}">
        <p14:creationId xmlns:p14="http://schemas.microsoft.com/office/powerpoint/2010/main" val="90082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20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0" name="TextBox 9"/>
          <p:cNvSpPr txBox="1"/>
          <p:nvPr/>
        </p:nvSpPr>
        <p:spPr>
          <a:xfrm>
            <a:off x="244928" y="230833"/>
            <a:ext cx="12061372" cy="646331"/>
          </a:xfrm>
          <a:prstGeom prst="rect">
            <a:avLst/>
          </a:prstGeom>
          <a:noFill/>
        </p:spPr>
        <p:txBody>
          <a:bodyPr wrap="square" rtlCol="0">
            <a:spAutoFit/>
          </a:bodyPr>
          <a:lstStyle/>
          <a:p>
            <a:r>
              <a:rPr lang="en-GB" sz="3600" dirty="0">
                <a:solidFill>
                  <a:srgbClr val="02165E"/>
                </a:solidFill>
                <a:latin typeface="Bloom Speak OT Heavy"/>
              </a:rPr>
              <a:t>WHAT ARE ECOSYSTEM SERVICES? </a:t>
            </a:r>
          </a:p>
        </p:txBody>
      </p:sp>
      <p:pic>
        <p:nvPicPr>
          <p:cNvPr id="2" name="BCH1Gre3Mg0"/>
          <p:cNvPicPr>
            <a:picLocks noRot="1" noChangeAspect="1"/>
          </p:cNvPicPr>
          <p:nvPr>
            <a:videoFile r:link="rId1"/>
          </p:nvPr>
        </p:nvPicPr>
        <p:blipFill>
          <a:blip r:embed="rId4"/>
          <a:stretch>
            <a:fillRect/>
          </a:stretch>
        </p:blipFill>
        <p:spPr>
          <a:xfrm>
            <a:off x="974607" y="1107996"/>
            <a:ext cx="10156237" cy="5712883"/>
          </a:xfrm>
          <a:prstGeom prst="rect">
            <a:avLst/>
          </a:prstGeom>
        </p:spPr>
      </p:pic>
    </p:spTree>
    <p:extLst>
      <p:ext uri="{BB962C8B-B14F-4D97-AF65-F5344CB8AC3E}">
        <p14:creationId xmlns:p14="http://schemas.microsoft.com/office/powerpoint/2010/main" val="1127302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873091" y="1627123"/>
            <a:ext cx="10075816" cy="151612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7200" dirty="0">
                <a:solidFill>
                  <a:schemeClr val="bg1"/>
                </a:solidFill>
                <a:latin typeface="Bloom Speak OT Heavy" panose="00000500000000000000" pitchFamily="50" charset="0"/>
              </a:rPr>
              <a:t>ECOSYSTEM CARDS</a:t>
            </a:r>
            <a:endParaRPr lang="en-US" sz="7200" dirty="0">
              <a:solidFill>
                <a:schemeClr val="bg1"/>
              </a:solidFill>
              <a:latin typeface="Bloom Speak OT Heavy" panose="00000500000000000000" pitchFamily="50" charset="0"/>
            </a:endParaRPr>
          </a:p>
        </p:txBody>
      </p:sp>
      <p:sp>
        <p:nvSpPr>
          <p:cNvPr id="4" name="Rectangle 3">
            <a:extLst>
              <a:ext uri="{FF2B5EF4-FFF2-40B4-BE49-F238E27FC236}">
                <a16:creationId xmlns:a16="http://schemas.microsoft.com/office/drawing/2014/main" id="{BC934D5A-4A6D-4108-A98E-C87C63AE672F}"/>
              </a:ext>
            </a:extLst>
          </p:cNvPr>
          <p:cNvSpPr/>
          <p:nvPr/>
        </p:nvSpPr>
        <p:spPr>
          <a:xfrm>
            <a:off x="8037094" y="5144771"/>
            <a:ext cx="4154906" cy="1520724"/>
          </a:xfrm>
          <a:prstGeom prst="rect">
            <a:avLst/>
          </a:prstGeom>
          <a:solidFill>
            <a:srgbClr val="00AAC7"/>
          </a:solidFill>
          <a:ln>
            <a:solidFill>
              <a:srgbClr val="00A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2991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 t="10613" r="25956" b="14178"/>
          <a:stretch/>
        </p:blipFill>
        <p:spPr>
          <a:xfrm>
            <a:off x="1" y="902971"/>
            <a:ext cx="5917474" cy="4599900"/>
          </a:xfrm>
          <a:prstGeom prst="rect">
            <a:avLst/>
          </a:prstGeom>
        </p:spPr>
      </p:pic>
      <p:sp>
        <p:nvSpPr>
          <p:cNvPr id="7" name="TextBox 6"/>
          <p:cNvSpPr txBox="1"/>
          <p:nvPr/>
        </p:nvSpPr>
        <p:spPr>
          <a:xfrm>
            <a:off x="205740" y="0"/>
            <a:ext cx="1822347" cy="769441"/>
          </a:xfrm>
          <a:prstGeom prst="rect">
            <a:avLst/>
          </a:prstGeom>
          <a:noFill/>
        </p:spPr>
        <p:txBody>
          <a:bodyPr wrap="square" rtlCol="0">
            <a:spAutoFit/>
          </a:bodyPr>
          <a:lstStyle/>
          <a:p>
            <a:r>
              <a:rPr lang="en-GB" sz="4400" dirty="0">
                <a:solidFill>
                  <a:srgbClr val="02165E"/>
                </a:solidFill>
                <a:latin typeface="Bloom Speak OT Heavy"/>
              </a:rPr>
              <a:t>KELP</a:t>
            </a:r>
          </a:p>
        </p:txBody>
      </p:sp>
      <p:sp>
        <p:nvSpPr>
          <p:cNvPr id="3" name="TextBox 2"/>
          <p:cNvSpPr txBox="1"/>
          <p:nvPr/>
        </p:nvSpPr>
        <p:spPr>
          <a:xfrm>
            <a:off x="5917475" y="753962"/>
            <a:ext cx="5904411" cy="5109091"/>
          </a:xfrm>
          <a:prstGeom prst="rect">
            <a:avLst/>
          </a:prstGeom>
          <a:noFill/>
        </p:spPr>
        <p:txBody>
          <a:bodyPr wrap="square" rtlCol="0">
            <a:spAutoFit/>
          </a:bodyPr>
          <a:lstStyle/>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Kelp are a type of brown seaweed which are often mistaken for plants but are actually algae.</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As algae they photosynthesise, and through this they produce oxygen.</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Through photosynthesis they also take up carbon dioxide.</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The structure of the kelp creates an underwater forest, creating a great habitat for many species to shelter.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This shelter provides a nursery for juvenile fish, including commercially important species such as cod, pollock and haddock.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Kelp beds can help to reduce wave energy along the coast. </a:t>
            </a:r>
          </a:p>
          <a:p>
            <a:endParaRPr lang="en-GB" dirty="0">
              <a:solidFill>
                <a:srgbClr val="02165E"/>
              </a:solidFill>
            </a:endParaRPr>
          </a:p>
        </p:txBody>
      </p:sp>
      <p:sp>
        <p:nvSpPr>
          <p:cNvPr id="8" name="TextBox 7"/>
          <p:cNvSpPr txBox="1"/>
          <p:nvPr/>
        </p:nvSpPr>
        <p:spPr>
          <a:xfrm>
            <a:off x="9105355" y="6182541"/>
            <a:ext cx="3544390" cy="523220"/>
          </a:xfrm>
          <a:prstGeom prst="rect">
            <a:avLst/>
          </a:prstGeom>
          <a:noFill/>
        </p:spPr>
        <p:txBody>
          <a:bodyPr wrap="square" rtlCol="0">
            <a:spAutoFit/>
          </a:bodyPr>
          <a:lstStyle/>
          <a:p>
            <a:r>
              <a:rPr lang="en-GB" sz="2800" b="1" dirty="0">
                <a:solidFill>
                  <a:srgbClr val="00AAC7"/>
                </a:solidFill>
                <a:latin typeface="Bloom Speak OT" panose="00000500000000000000" pitchFamily="50" charset="0"/>
              </a:rPr>
              <a:t>ECOSYSTEM CARDS </a:t>
            </a:r>
          </a:p>
        </p:txBody>
      </p:sp>
    </p:spTree>
    <p:extLst>
      <p:ext uri="{BB962C8B-B14F-4D97-AF65-F5344CB8AC3E}">
        <p14:creationId xmlns:p14="http://schemas.microsoft.com/office/powerpoint/2010/main" val="263756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pic>
        <p:nvPicPr>
          <p:cNvPr id="7" name="Picture 6"/>
          <p:cNvPicPr>
            <a:picLocks noChangeAspect="1"/>
          </p:cNvPicPr>
          <p:nvPr/>
        </p:nvPicPr>
        <p:blipFill rotWithShape="1">
          <a:blip r:embed="rId3"/>
          <a:srcRect l="8903" t="7796" r="16141" b="9898"/>
          <a:stretch/>
        </p:blipFill>
        <p:spPr>
          <a:xfrm>
            <a:off x="0" y="994947"/>
            <a:ext cx="5993675" cy="4507923"/>
          </a:xfrm>
          <a:prstGeom prst="rect">
            <a:avLst/>
          </a:prstGeom>
        </p:spPr>
      </p:pic>
      <p:sp>
        <p:nvSpPr>
          <p:cNvPr id="9" name="TextBox 8"/>
          <p:cNvSpPr txBox="1"/>
          <p:nvPr/>
        </p:nvSpPr>
        <p:spPr>
          <a:xfrm>
            <a:off x="240030" y="69196"/>
            <a:ext cx="4070195" cy="769441"/>
          </a:xfrm>
          <a:prstGeom prst="rect">
            <a:avLst/>
          </a:prstGeom>
          <a:noFill/>
        </p:spPr>
        <p:txBody>
          <a:bodyPr wrap="square" rtlCol="0">
            <a:spAutoFit/>
          </a:bodyPr>
          <a:lstStyle/>
          <a:p>
            <a:r>
              <a:rPr lang="en-GB" sz="4400" dirty="0">
                <a:solidFill>
                  <a:srgbClr val="02165E"/>
                </a:solidFill>
                <a:latin typeface="Bloom Speak OT Heavy"/>
              </a:rPr>
              <a:t>SEAGRASS</a:t>
            </a:r>
          </a:p>
        </p:txBody>
      </p:sp>
      <p:sp>
        <p:nvSpPr>
          <p:cNvPr id="8" name="TextBox 7"/>
          <p:cNvSpPr txBox="1"/>
          <p:nvPr/>
        </p:nvSpPr>
        <p:spPr>
          <a:xfrm>
            <a:off x="6165669" y="832862"/>
            <a:ext cx="5904411" cy="4832092"/>
          </a:xfrm>
          <a:prstGeom prst="rect">
            <a:avLst/>
          </a:prstGeom>
          <a:noFill/>
        </p:spPr>
        <p:txBody>
          <a:bodyPr wrap="square" rtlCol="0">
            <a:spAutoFit/>
          </a:bodyPr>
          <a:lstStyle/>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Found in calm</a:t>
            </a:r>
            <a:r>
              <a:rPr lang="en-GB" sz="2200" b="1" dirty="0">
                <a:solidFill>
                  <a:srgbClr val="02165E"/>
                </a:solidFill>
                <a:latin typeface="Bloom Speak OT" panose="00000500000000000000" pitchFamily="50" charset="0"/>
              </a:rPr>
              <a:t>, </a:t>
            </a:r>
            <a:r>
              <a:rPr lang="en-GB" sz="2200" dirty="0">
                <a:solidFill>
                  <a:srgbClr val="02165E"/>
                </a:solidFill>
                <a:latin typeface="Bloom Speak OT" panose="00000500000000000000" pitchFamily="50" charset="0"/>
              </a:rPr>
              <a:t>shallow, sunlit coastal waters around the world, including Wales.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Seagrass is the only flowering plant in the ocean. Seagrass therefore produces oxygen through photosynthesis.</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Seagrass also takes up and stores carbon dioxide. Seagrass captures carbon up to 35 times faster than tropical rainforests.</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Globally, seagrass meadows are known for their value as fish nurseries for many important species, including flatfish and cuttlefish.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Seagrass meadows are also home to many bivalves, worms, starfish and to rare stalked jellyfish.</a:t>
            </a:r>
          </a:p>
        </p:txBody>
      </p:sp>
      <p:sp>
        <p:nvSpPr>
          <p:cNvPr id="10" name="TextBox 9">
            <a:extLst>
              <a:ext uri="{FF2B5EF4-FFF2-40B4-BE49-F238E27FC236}">
                <a16:creationId xmlns:a16="http://schemas.microsoft.com/office/drawing/2014/main" id="{15A6F407-7EEA-40AD-AE91-83447F6F0A10}"/>
              </a:ext>
            </a:extLst>
          </p:cNvPr>
          <p:cNvSpPr txBox="1"/>
          <p:nvPr/>
        </p:nvSpPr>
        <p:spPr>
          <a:xfrm>
            <a:off x="9105355" y="6182541"/>
            <a:ext cx="3544390" cy="523220"/>
          </a:xfrm>
          <a:prstGeom prst="rect">
            <a:avLst/>
          </a:prstGeom>
          <a:noFill/>
        </p:spPr>
        <p:txBody>
          <a:bodyPr wrap="square" rtlCol="0">
            <a:spAutoFit/>
          </a:bodyPr>
          <a:lstStyle/>
          <a:p>
            <a:r>
              <a:rPr lang="en-GB" sz="2800" b="1" dirty="0">
                <a:solidFill>
                  <a:srgbClr val="00AAC7"/>
                </a:solidFill>
                <a:latin typeface="Bloom Speak OT" panose="00000500000000000000" pitchFamily="50" charset="0"/>
              </a:rPr>
              <a:t>ECOSYSTEM CARDS </a:t>
            </a:r>
          </a:p>
        </p:txBody>
      </p:sp>
    </p:spTree>
    <p:extLst>
      <p:ext uri="{BB962C8B-B14F-4D97-AF65-F5344CB8AC3E}">
        <p14:creationId xmlns:p14="http://schemas.microsoft.com/office/powerpoint/2010/main" val="3573188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9" name="TextBox 8"/>
          <p:cNvSpPr txBox="1"/>
          <p:nvPr/>
        </p:nvSpPr>
        <p:spPr>
          <a:xfrm>
            <a:off x="0" y="-20716"/>
            <a:ext cx="5105400" cy="1015663"/>
          </a:xfrm>
          <a:prstGeom prst="rect">
            <a:avLst/>
          </a:prstGeom>
          <a:noFill/>
        </p:spPr>
        <p:txBody>
          <a:bodyPr wrap="square" rtlCol="0">
            <a:spAutoFit/>
          </a:bodyPr>
          <a:lstStyle/>
          <a:p>
            <a:r>
              <a:rPr lang="en-GB" sz="6000" dirty="0">
                <a:solidFill>
                  <a:srgbClr val="02165E"/>
                </a:solidFill>
                <a:latin typeface="Passion One" panose="02000506080000020004"/>
              </a:rPr>
              <a:t> </a:t>
            </a:r>
            <a:r>
              <a:rPr lang="en-GB" sz="4400" dirty="0">
                <a:solidFill>
                  <a:srgbClr val="02165E"/>
                </a:solidFill>
                <a:latin typeface="Bloom Speak OT Heavy"/>
              </a:rPr>
              <a:t>SEABED</a:t>
            </a:r>
          </a:p>
        </p:txBody>
      </p:sp>
      <p:pic>
        <p:nvPicPr>
          <p:cNvPr id="8" name="Picture 7"/>
          <p:cNvPicPr>
            <a:picLocks noChangeAspect="1"/>
          </p:cNvPicPr>
          <p:nvPr/>
        </p:nvPicPr>
        <p:blipFill rotWithShape="1">
          <a:blip r:embed="rId3"/>
          <a:srcRect r="25505"/>
          <a:stretch/>
        </p:blipFill>
        <p:spPr>
          <a:xfrm>
            <a:off x="0" y="994946"/>
            <a:ext cx="5981700" cy="4507923"/>
          </a:xfrm>
          <a:prstGeom prst="rect">
            <a:avLst/>
          </a:prstGeom>
        </p:spPr>
      </p:pic>
      <p:sp>
        <p:nvSpPr>
          <p:cNvPr id="7" name="TextBox 6"/>
          <p:cNvSpPr txBox="1"/>
          <p:nvPr/>
        </p:nvSpPr>
        <p:spPr>
          <a:xfrm>
            <a:off x="6165669" y="832862"/>
            <a:ext cx="5904411" cy="4154984"/>
          </a:xfrm>
          <a:prstGeom prst="rect">
            <a:avLst/>
          </a:prstGeom>
          <a:noFill/>
        </p:spPr>
        <p:txBody>
          <a:bodyPr wrap="square" rtlCol="0">
            <a:spAutoFit/>
          </a:bodyPr>
          <a:lstStyle/>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It may on first glance look barren but these areas are home to a large variety of animals including sand eels, rays, sea cucumbers, burrowing urchins, starfish, bivalves and many species of fish and crustaceans like shrimp, prawns and crabs.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Many fish use these areas to hide their eggs in burrows in the seabed.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Gravel is extracted for use in construction. Each year in the UK around 20 million tonnes of marine sediments are removed.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The ocean provides us with many valuable resources including oil, gas and minerals. </a:t>
            </a:r>
          </a:p>
        </p:txBody>
      </p:sp>
      <p:sp>
        <p:nvSpPr>
          <p:cNvPr id="10" name="TextBox 9">
            <a:extLst>
              <a:ext uri="{FF2B5EF4-FFF2-40B4-BE49-F238E27FC236}">
                <a16:creationId xmlns:a16="http://schemas.microsoft.com/office/drawing/2014/main" id="{EA610D3D-0297-4117-A063-59160722AC12}"/>
              </a:ext>
            </a:extLst>
          </p:cNvPr>
          <p:cNvSpPr txBox="1"/>
          <p:nvPr/>
        </p:nvSpPr>
        <p:spPr>
          <a:xfrm>
            <a:off x="9105355" y="6182541"/>
            <a:ext cx="3544390" cy="523220"/>
          </a:xfrm>
          <a:prstGeom prst="rect">
            <a:avLst/>
          </a:prstGeom>
          <a:noFill/>
        </p:spPr>
        <p:txBody>
          <a:bodyPr wrap="square" rtlCol="0">
            <a:spAutoFit/>
          </a:bodyPr>
          <a:lstStyle/>
          <a:p>
            <a:r>
              <a:rPr lang="en-GB" sz="2800" b="1" dirty="0">
                <a:solidFill>
                  <a:srgbClr val="00AAC7"/>
                </a:solidFill>
                <a:latin typeface="Bloom Speak OT" panose="00000500000000000000" pitchFamily="50" charset="0"/>
              </a:rPr>
              <a:t>ECOSYSTEM CARDS </a:t>
            </a:r>
          </a:p>
        </p:txBody>
      </p:sp>
    </p:spTree>
    <p:extLst>
      <p:ext uri="{BB962C8B-B14F-4D97-AF65-F5344CB8AC3E}">
        <p14:creationId xmlns:p14="http://schemas.microsoft.com/office/powerpoint/2010/main" val="1261213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9" name="TextBox 8"/>
          <p:cNvSpPr txBox="1"/>
          <p:nvPr/>
        </p:nvSpPr>
        <p:spPr>
          <a:xfrm>
            <a:off x="0" y="-20716"/>
            <a:ext cx="5410200" cy="1015663"/>
          </a:xfrm>
          <a:prstGeom prst="rect">
            <a:avLst/>
          </a:prstGeom>
          <a:noFill/>
        </p:spPr>
        <p:txBody>
          <a:bodyPr wrap="square" rtlCol="0">
            <a:spAutoFit/>
          </a:bodyPr>
          <a:lstStyle/>
          <a:p>
            <a:r>
              <a:rPr lang="en-GB" sz="6000" dirty="0">
                <a:solidFill>
                  <a:srgbClr val="02165E"/>
                </a:solidFill>
                <a:latin typeface="Passion One" panose="02000506080000020004"/>
              </a:rPr>
              <a:t> </a:t>
            </a:r>
            <a:r>
              <a:rPr lang="en-GB" sz="4400" dirty="0">
                <a:solidFill>
                  <a:srgbClr val="02165E"/>
                </a:solidFill>
                <a:latin typeface="Bloom Speak OT Heavy"/>
              </a:rPr>
              <a:t>COASTAL SEAS</a:t>
            </a:r>
          </a:p>
        </p:txBody>
      </p:sp>
      <p:pic>
        <p:nvPicPr>
          <p:cNvPr id="2" name="Picture 1"/>
          <p:cNvPicPr>
            <a:picLocks noChangeAspect="1"/>
          </p:cNvPicPr>
          <p:nvPr/>
        </p:nvPicPr>
        <p:blipFill rotWithShape="1">
          <a:blip r:embed="rId3"/>
          <a:srcRect r="25510"/>
          <a:stretch/>
        </p:blipFill>
        <p:spPr>
          <a:xfrm>
            <a:off x="0" y="994945"/>
            <a:ext cx="5969726" cy="4507924"/>
          </a:xfrm>
          <a:prstGeom prst="rect">
            <a:avLst/>
          </a:prstGeom>
        </p:spPr>
      </p:pic>
      <p:sp>
        <p:nvSpPr>
          <p:cNvPr id="7" name="TextBox 6"/>
          <p:cNvSpPr txBox="1"/>
          <p:nvPr/>
        </p:nvSpPr>
        <p:spPr>
          <a:xfrm>
            <a:off x="5969727" y="195892"/>
            <a:ext cx="6050478" cy="5509200"/>
          </a:xfrm>
          <a:prstGeom prst="rect">
            <a:avLst/>
          </a:prstGeom>
          <a:noFill/>
        </p:spPr>
        <p:txBody>
          <a:bodyPr wrap="square" rtlCol="0">
            <a:spAutoFit/>
          </a:bodyPr>
          <a:lstStyle/>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The ocean is home to huge variety of animals from tiny microscopic plankton to huge whales.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Ours seas provide seafood to millions of people and fishing is an important economic industry.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We use the power of the sea to harvest wave and tidal energy. The large expanse creates wind and a great place for turbines.</a:t>
            </a:r>
          </a:p>
          <a:p>
            <a:pPr marL="342900" indent="-342900">
              <a:buFont typeface="Arial" panose="020B0604020202020204" pitchFamily="34" charset="0"/>
              <a:buChar char="•"/>
            </a:pPr>
            <a:r>
              <a:rPr lang="en-GB" sz="2200" dirty="0">
                <a:solidFill>
                  <a:srgbClr val="02165E"/>
                </a:solidFill>
                <a:latin typeface="Bloom Speak OT" panose="00000500000000000000" pitchFamily="50" charset="0"/>
              </a:rPr>
              <a:t>Ocean currents transport currents around the world, cold water from the poles and warm water from the tropics. This mixing of sea temperatures helps to regulate the climate.</a:t>
            </a:r>
          </a:p>
          <a:p>
            <a:pPr marL="342900" indent="-342900">
              <a:buFont typeface="Arial" panose="020B0604020202020204" pitchFamily="34" charset="0"/>
              <a:buChar char="•"/>
            </a:pPr>
            <a:r>
              <a:rPr lang="en-GB" sz="2200" dirty="0">
                <a:solidFill>
                  <a:srgbClr val="02165E"/>
                </a:solidFill>
                <a:latin typeface="Bloom Speak OT" panose="00000500000000000000" pitchFamily="50" charset="0"/>
              </a:rPr>
              <a:t>The ocean hols 97% of the world’s water and plays a major role in the water cycle. </a:t>
            </a:r>
          </a:p>
          <a:p>
            <a:pPr marL="285750" indent="-285750">
              <a:buFont typeface="Arial" panose="020B0604020202020204" pitchFamily="34" charset="0"/>
              <a:buChar char="•"/>
            </a:pPr>
            <a:r>
              <a:rPr lang="en-GB" sz="2200" dirty="0">
                <a:solidFill>
                  <a:srgbClr val="02165E"/>
                </a:solidFill>
                <a:latin typeface="Bloom Speak OT" panose="00000500000000000000" pitchFamily="50" charset="0"/>
              </a:rPr>
              <a:t>People enjoy spending time on or near the ocean and coastal tourism contributes more than £700 million to the Welsh economy</a:t>
            </a:r>
            <a:r>
              <a:rPr lang="en-GB" sz="2200" dirty="0">
                <a:solidFill>
                  <a:srgbClr val="02165E"/>
                </a:solidFill>
              </a:rPr>
              <a:t>.</a:t>
            </a:r>
          </a:p>
        </p:txBody>
      </p:sp>
      <p:sp>
        <p:nvSpPr>
          <p:cNvPr id="8" name="TextBox 7">
            <a:extLst>
              <a:ext uri="{FF2B5EF4-FFF2-40B4-BE49-F238E27FC236}">
                <a16:creationId xmlns:a16="http://schemas.microsoft.com/office/drawing/2014/main" id="{293A9848-3790-407E-A2B2-BC33B76055CD}"/>
              </a:ext>
            </a:extLst>
          </p:cNvPr>
          <p:cNvSpPr txBox="1"/>
          <p:nvPr/>
        </p:nvSpPr>
        <p:spPr>
          <a:xfrm>
            <a:off x="9105355" y="6182541"/>
            <a:ext cx="3544390" cy="523220"/>
          </a:xfrm>
          <a:prstGeom prst="rect">
            <a:avLst/>
          </a:prstGeom>
          <a:noFill/>
        </p:spPr>
        <p:txBody>
          <a:bodyPr wrap="square" rtlCol="0">
            <a:spAutoFit/>
          </a:bodyPr>
          <a:lstStyle/>
          <a:p>
            <a:r>
              <a:rPr lang="en-GB" sz="2800" b="1" dirty="0">
                <a:solidFill>
                  <a:srgbClr val="00AAC7"/>
                </a:solidFill>
                <a:latin typeface="Bloom Speak OT" panose="00000500000000000000" pitchFamily="50" charset="0"/>
              </a:rPr>
              <a:t>ECOSYSTEM CARDS </a:t>
            </a:r>
          </a:p>
        </p:txBody>
      </p:sp>
    </p:spTree>
    <p:extLst>
      <p:ext uri="{BB962C8B-B14F-4D97-AF65-F5344CB8AC3E}">
        <p14:creationId xmlns:p14="http://schemas.microsoft.com/office/powerpoint/2010/main" val="4152993236"/>
      </p:ext>
    </p:extLst>
  </p:cSld>
  <p:clrMapOvr>
    <a:masterClrMapping/>
  </p:clrMapOvr>
</p:sld>
</file>

<file path=ppt/theme/theme1.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W_presentation" id="{DB041E52-2A9D-A344-8952-F84C19370EA0}" vid="{038BD497-31CF-F743-800D-D22222BCE9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7F21B16058BA48B86AAD76BAD68A00" ma:contentTypeVersion="13" ma:contentTypeDescription="Create a new document." ma:contentTypeScope="" ma:versionID="939375f7537d2e83efa9c9e2bec32fae">
  <xsd:schema xmlns:xsd="http://www.w3.org/2001/XMLSchema" xmlns:xs="http://www.w3.org/2001/XMLSchema" xmlns:p="http://schemas.microsoft.com/office/2006/metadata/properties" xmlns:ns2="7462a2d9-f055-4e0b-a931-2d9f1fccad37" xmlns:ns3="17ab7feb-103c-43e2-999d-b4ab3178c1c5" targetNamespace="http://schemas.microsoft.com/office/2006/metadata/properties" ma:root="true" ma:fieldsID="9369851065caed49536b4f928f657240" ns2:_="" ns3:_="">
    <xsd:import namespace="7462a2d9-f055-4e0b-a931-2d9f1fccad37"/>
    <xsd:import namespace="17ab7feb-103c-43e2-999d-b4ab3178c1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2a2d9-f055-4e0b-a931-2d9f1fcca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b7feb-103c-43e2-999d-b4ab3178c1c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AF12AF-E548-42DE-BB13-C2E83FAD7FC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390A00D-43CB-43DF-80C7-BAEC5C67AB54}">
  <ds:schemaRefs>
    <ds:schemaRef ds:uri="http://schemas.microsoft.com/sharepoint/v3/contenttype/forms"/>
  </ds:schemaRefs>
</ds:datastoreItem>
</file>

<file path=customXml/itemProps3.xml><?xml version="1.0" encoding="utf-8"?>
<ds:datastoreItem xmlns:ds="http://schemas.openxmlformats.org/officeDocument/2006/customXml" ds:itemID="{75AF3390-49C3-4EAE-87FD-253A64A6C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62a2d9-f055-4e0b-a931-2d9f1fccad37"/>
    <ds:schemaRef ds:uri="17ab7feb-103c-43e2-999d-b4ab3178c1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5541</TotalTime>
  <Words>1335</Words>
  <Application>Microsoft Office PowerPoint</Application>
  <PresentationFormat>Widescreen</PresentationFormat>
  <Paragraphs>107</Paragraphs>
  <Slides>30</Slides>
  <Notes>15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Bloom Speak OT</vt:lpstr>
      <vt:lpstr>Bloom Speak OT Heavy</vt:lpstr>
      <vt:lpstr>Cabin Medium</vt:lpstr>
      <vt:lpstr>Calibri</vt:lpstr>
      <vt:lpstr>Passion One</vt:lpstr>
      <vt:lpstr>Symbol</vt:lpstr>
      <vt:lpstr>1_Office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EXAMPLE</dc:title>
  <dc:creator>Kyomi Martyn</dc:creator>
  <cp:lastModifiedBy>Alex Prescot</cp:lastModifiedBy>
  <cp:revision>100</cp:revision>
  <dcterms:created xsi:type="dcterms:W3CDTF">2021-09-24T14:43:22Z</dcterms:created>
  <dcterms:modified xsi:type="dcterms:W3CDTF">2021-12-13T16:44:13Z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0x010100AF7F21B16058BA48B86AAD76BAD68A00</vt:lpwstr>
  </property>
</Properties>
</file>