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
  </p:notesMasterIdLst>
  <p:sldIdLst>
    <p:sldId id="308" r:id="rId5"/>
    <p:sldId id="302" r:id="rId6"/>
    <p:sldId id="290" r:id="rId7"/>
    <p:sldId id="309" r:id="rId8"/>
    <p:sldId id="310"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71" autoAdjust="0"/>
    <p:restoredTop sz="80098" autoAdjust="0"/>
  </p:normalViewPr>
  <p:slideViewPr>
    <p:cSldViewPr snapToGrid="0" showGuides="1">
      <p:cViewPr varScale="1">
        <p:scale>
          <a:sx n="70" d="100"/>
          <a:sy n="70" d="100"/>
        </p:scale>
        <p:origin x="1123" y="53"/>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CB89FB-4DE3-4D02-A8A8-FA58506748C9}" type="datetimeFigureOut">
              <a:rPr lang="en-GB" smtClean="0"/>
              <a:t>30/03/2022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D17226-7890-4326-887C-4FDD35A339B8}" type="slidenum">
              <a:rPr lang="en-GB" smtClean="0"/>
              <a:t>‹#›</a:t>
            </a:fld>
            <a:endParaRPr lang="en-GB"/>
          </a:p>
        </p:txBody>
      </p:sp>
    </p:spTree>
    <p:extLst>
      <p:ext uri="{BB962C8B-B14F-4D97-AF65-F5344CB8AC3E}">
        <p14:creationId xmlns:p14="http://schemas.microsoft.com/office/powerpoint/2010/main" val="2326888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Flatfish, such as plaice and flounder are an important fish for the fishing industry. These flatfish use the seagrass beds as a nursery for their young due to the shelter the seagrass provides.  </a:t>
            </a:r>
            <a:endParaRPr lang="en-GB" dirty="0"/>
          </a:p>
        </p:txBody>
      </p:sp>
      <p:sp>
        <p:nvSpPr>
          <p:cNvPr id="4" name="Slide Number Placeholder 3"/>
          <p:cNvSpPr>
            <a:spLocks noGrp="1"/>
          </p:cNvSpPr>
          <p:nvPr>
            <p:ph type="sldNum" sz="quarter" idx="10"/>
          </p:nvPr>
        </p:nvSpPr>
        <p:spPr/>
        <p:txBody>
          <a:bodyPr/>
          <a:lstStyle/>
          <a:p>
            <a:fld id="{0ED17226-7890-4326-887C-4FDD35A339B8}" type="slidenum">
              <a:rPr lang="en-GB" smtClean="0"/>
              <a:t>3</a:t>
            </a:fld>
            <a:endParaRPr lang="en-GB"/>
          </a:p>
        </p:txBody>
      </p:sp>
    </p:spTree>
    <p:extLst>
      <p:ext uri="{BB962C8B-B14F-4D97-AF65-F5344CB8AC3E}">
        <p14:creationId xmlns:p14="http://schemas.microsoft.com/office/powerpoint/2010/main" val="25049472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In the UK, seahorses can be found hiding amongst the seagrass. Unlike flatfish that swim around to different ocean habitats, seahorses spend their whole life in the seagrass beds.  </a:t>
            </a:r>
            <a:endParaRPr lang="en-GB" dirty="0"/>
          </a:p>
        </p:txBody>
      </p:sp>
      <p:sp>
        <p:nvSpPr>
          <p:cNvPr id="4" name="Slide Number Placeholder 3"/>
          <p:cNvSpPr>
            <a:spLocks noGrp="1"/>
          </p:cNvSpPr>
          <p:nvPr>
            <p:ph type="sldNum" sz="quarter" idx="10"/>
          </p:nvPr>
        </p:nvSpPr>
        <p:spPr/>
        <p:txBody>
          <a:bodyPr/>
          <a:lstStyle/>
          <a:p>
            <a:fld id="{0ED17226-7890-4326-887C-4FDD35A339B8}" type="slidenum">
              <a:rPr lang="en-GB" smtClean="0"/>
              <a:t>4</a:t>
            </a:fld>
            <a:endParaRPr lang="en-GB"/>
          </a:p>
        </p:txBody>
      </p:sp>
    </p:spTree>
    <p:extLst>
      <p:ext uri="{BB962C8B-B14F-4D97-AF65-F5344CB8AC3E}">
        <p14:creationId xmlns:p14="http://schemas.microsoft.com/office/powerpoint/2010/main" val="17287916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smtClean="0">
                <a:solidFill>
                  <a:schemeClr val="bg1"/>
                </a:solidFill>
              </a:rPr>
              <a:t>Cuttlefish</a:t>
            </a:r>
            <a:r>
              <a:rPr lang="en-GB" sz="1200" dirty="0" smtClean="0">
                <a:solidFill>
                  <a:schemeClr val="bg1"/>
                </a:solidFill>
              </a:rPr>
              <a:t> lay their eggs onto seagrass. They do this to stop their eggs floating away in ocean currents and because the seagrass helps to hide their eggs from predators. Cuttlefish can lay 100s of eggs at one time. Their eggs take 1-2 months to hatch. </a:t>
            </a:r>
            <a:endParaRPr lang="en-GB" sz="1050" dirty="0">
              <a:solidFill>
                <a:schemeClr val="bg1"/>
              </a:solidFill>
            </a:endParaRPr>
          </a:p>
        </p:txBody>
      </p:sp>
      <p:sp>
        <p:nvSpPr>
          <p:cNvPr id="4" name="Slide Number Placeholder 3"/>
          <p:cNvSpPr>
            <a:spLocks noGrp="1"/>
          </p:cNvSpPr>
          <p:nvPr>
            <p:ph type="sldNum" sz="quarter" idx="10"/>
          </p:nvPr>
        </p:nvSpPr>
        <p:spPr/>
        <p:txBody>
          <a:bodyPr/>
          <a:lstStyle/>
          <a:p>
            <a:fld id="{0ED17226-7890-4326-887C-4FDD35A339B8}" type="slidenum">
              <a:rPr lang="en-GB" smtClean="0"/>
              <a:t>5</a:t>
            </a:fld>
            <a:endParaRPr lang="en-GB"/>
          </a:p>
        </p:txBody>
      </p:sp>
    </p:spTree>
    <p:extLst>
      <p:ext uri="{BB962C8B-B14F-4D97-AF65-F5344CB8AC3E}">
        <p14:creationId xmlns:p14="http://schemas.microsoft.com/office/powerpoint/2010/main" val="11001130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C5DD0EB-F250-44D1-8A40-0C4675F521F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440" b="8440"/>
          <a:stretch/>
        </p:blipFill>
        <p:spPr>
          <a:xfrm>
            <a:off x="0" y="-1"/>
            <a:ext cx="12191999" cy="6858001"/>
          </a:xfrm>
          <a:prstGeom prst="rect">
            <a:avLst/>
          </a:prstGeom>
        </p:spPr>
      </p:pic>
      <p:sp>
        <p:nvSpPr>
          <p:cNvPr id="9" name="Title 8">
            <a:extLst>
              <a:ext uri="{FF2B5EF4-FFF2-40B4-BE49-F238E27FC236}">
                <a16:creationId xmlns:a16="http://schemas.microsoft.com/office/drawing/2014/main" id="{524E42F0-7467-4049-896A-52C4BB5B0009}"/>
              </a:ext>
            </a:extLst>
          </p:cNvPr>
          <p:cNvSpPr>
            <a:spLocks noGrp="1"/>
          </p:cNvSpPr>
          <p:nvPr>
            <p:ph type="title"/>
          </p:nvPr>
        </p:nvSpPr>
        <p:spPr>
          <a:xfrm>
            <a:off x="838200" y="2766218"/>
            <a:ext cx="10515600" cy="1325563"/>
          </a:xfrm>
        </p:spPr>
        <p:txBody>
          <a:bodyPr/>
          <a:lstStyle>
            <a:lvl1pPr>
              <a:defRPr>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703717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D8A5780C-F9FC-42EB-A804-D3FDD84AF116}"/>
              </a:ext>
            </a:extLst>
          </p:cNvPr>
          <p:cNvSpPr>
            <a:spLocks noGrp="1"/>
          </p:cNvSpPr>
          <p:nvPr>
            <p:ph type="body" sz="quarter" idx="10"/>
          </p:nvPr>
        </p:nvSpPr>
        <p:spPr>
          <a:xfrm>
            <a:off x="529641" y="469900"/>
            <a:ext cx="6965950" cy="57864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5" name="Picture 4">
            <a:extLst>
              <a:ext uri="{FF2B5EF4-FFF2-40B4-BE49-F238E27FC236}">
                <a16:creationId xmlns:a16="http://schemas.microsoft.com/office/drawing/2014/main" id="{FA676DE7-504A-4E4C-B48E-DAD9F7C2101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440" r="64770" b="8440"/>
          <a:stretch/>
        </p:blipFill>
        <p:spPr>
          <a:xfrm>
            <a:off x="7896726" y="0"/>
            <a:ext cx="4295274" cy="6858001"/>
          </a:xfrm>
          <a:prstGeom prst="rect">
            <a:avLst/>
          </a:prstGeom>
        </p:spPr>
      </p:pic>
    </p:spTree>
    <p:extLst>
      <p:ext uri="{BB962C8B-B14F-4D97-AF65-F5344CB8AC3E}">
        <p14:creationId xmlns:p14="http://schemas.microsoft.com/office/powerpoint/2010/main" val="4051627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C5DD0EB-F250-44D1-8A40-0C4675F521F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549" b="8446"/>
          <a:stretch/>
        </p:blipFill>
        <p:spPr>
          <a:xfrm>
            <a:off x="0" y="0"/>
            <a:ext cx="12199482" cy="6858000"/>
          </a:xfrm>
          <a:prstGeom prst="rect">
            <a:avLst/>
          </a:prstGeom>
        </p:spPr>
      </p:pic>
      <p:sp>
        <p:nvSpPr>
          <p:cNvPr id="9" name="Title 8">
            <a:extLst>
              <a:ext uri="{FF2B5EF4-FFF2-40B4-BE49-F238E27FC236}">
                <a16:creationId xmlns:a16="http://schemas.microsoft.com/office/drawing/2014/main" id="{524E42F0-7467-4049-896A-52C4BB5B0009}"/>
              </a:ext>
            </a:extLst>
          </p:cNvPr>
          <p:cNvSpPr>
            <a:spLocks noGrp="1"/>
          </p:cNvSpPr>
          <p:nvPr>
            <p:ph type="title"/>
          </p:nvPr>
        </p:nvSpPr>
        <p:spPr>
          <a:xfrm>
            <a:off x="838200" y="2766218"/>
            <a:ext cx="10515600" cy="1325563"/>
          </a:xfrm>
        </p:spPr>
        <p:txBody>
          <a:bodyPr/>
          <a:lstStyle>
            <a:lvl1pPr>
              <a:defRPr>
                <a:solidFill>
                  <a:schemeClr val="accent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926173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C5DD0EB-F250-44D1-8A40-0C4675F521F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392" b="8593"/>
          <a:stretch/>
        </p:blipFill>
        <p:spPr>
          <a:xfrm>
            <a:off x="0" y="-1"/>
            <a:ext cx="12201008" cy="6858001"/>
          </a:xfrm>
          <a:prstGeom prst="rect">
            <a:avLst/>
          </a:prstGeom>
        </p:spPr>
      </p:pic>
      <p:sp>
        <p:nvSpPr>
          <p:cNvPr id="9" name="Title 8">
            <a:extLst>
              <a:ext uri="{FF2B5EF4-FFF2-40B4-BE49-F238E27FC236}">
                <a16:creationId xmlns:a16="http://schemas.microsoft.com/office/drawing/2014/main" id="{524E42F0-7467-4049-896A-52C4BB5B0009}"/>
              </a:ext>
            </a:extLst>
          </p:cNvPr>
          <p:cNvSpPr>
            <a:spLocks noGrp="1"/>
          </p:cNvSpPr>
          <p:nvPr>
            <p:ph type="title"/>
          </p:nvPr>
        </p:nvSpPr>
        <p:spPr>
          <a:xfrm>
            <a:off x="838200" y="2766218"/>
            <a:ext cx="10515600" cy="1325563"/>
          </a:xfrm>
        </p:spPr>
        <p:txBody>
          <a:bodyPr/>
          <a:lstStyle>
            <a:lvl1pPr>
              <a:defRPr>
                <a:solidFill>
                  <a:schemeClr val="accent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314493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524E42F0-7467-4049-896A-52C4BB5B0009}"/>
              </a:ext>
            </a:extLst>
          </p:cNvPr>
          <p:cNvSpPr>
            <a:spLocks noGrp="1"/>
          </p:cNvSpPr>
          <p:nvPr>
            <p:ph type="title"/>
          </p:nvPr>
        </p:nvSpPr>
        <p:spPr>
          <a:xfrm>
            <a:off x="838200" y="2766218"/>
            <a:ext cx="10515600" cy="1325563"/>
          </a:xfrm>
        </p:spPr>
        <p:txBody>
          <a:bodyPr/>
          <a:lstStyle>
            <a:lvl1pPr>
              <a:defRPr>
                <a:solidFill>
                  <a:schemeClr val="accent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4223886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8DDA720-A94D-43FE-8970-87028A2D89B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440" b="8440"/>
          <a:stretch/>
        </p:blipFill>
        <p:spPr>
          <a:xfrm>
            <a:off x="0" y="-1"/>
            <a:ext cx="12191999" cy="6858001"/>
          </a:xfrm>
          <a:prstGeom prst="rect">
            <a:avLst/>
          </a:prstGeom>
        </p:spPr>
      </p:pic>
      <p:sp>
        <p:nvSpPr>
          <p:cNvPr id="9" name="Title 8">
            <a:extLst>
              <a:ext uri="{FF2B5EF4-FFF2-40B4-BE49-F238E27FC236}">
                <a16:creationId xmlns:a16="http://schemas.microsoft.com/office/drawing/2014/main" id="{524E42F0-7467-4049-896A-52C4BB5B0009}"/>
              </a:ext>
            </a:extLst>
          </p:cNvPr>
          <p:cNvSpPr>
            <a:spLocks noGrp="1"/>
          </p:cNvSpPr>
          <p:nvPr>
            <p:ph type="title"/>
          </p:nvPr>
        </p:nvSpPr>
        <p:spPr>
          <a:xfrm>
            <a:off x="838200" y="552407"/>
            <a:ext cx="10515600" cy="1325563"/>
          </a:xfrm>
        </p:spPr>
        <p:txBody>
          <a:bodyPr/>
          <a:lstStyle>
            <a:lvl1pPr>
              <a:defRPr>
                <a:solidFill>
                  <a:schemeClr val="bg1"/>
                </a:solidFill>
              </a:defRPr>
            </a:lvl1pPr>
          </a:lstStyle>
          <a:p>
            <a:r>
              <a:rPr lang="en-US" dirty="0"/>
              <a:t>Click to edit Master title style</a:t>
            </a:r>
            <a:endParaRPr lang="en-GB" dirty="0"/>
          </a:p>
        </p:txBody>
      </p:sp>
      <p:sp>
        <p:nvSpPr>
          <p:cNvPr id="3" name="Picture Placeholder 2">
            <a:extLst>
              <a:ext uri="{FF2B5EF4-FFF2-40B4-BE49-F238E27FC236}">
                <a16:creationId xmlns:a16="http://schemas.microsoft.com/office/drawing/2014/main" id="{3F81756E-8D45-49FF-997E-A3FE22EC64B1}"/>
              </a:ext>
            </a:extLst>
          </p:cNvPr>
          <p:cNvSpPr>
            <a:spLocks noGrp="1"/>
          </p:cNvSpPr>
          <p:nvPr>
            <p:ph type="pic" sz="quarter" idx="10"/>
          </p:nvPr>
        </p:nvSpPr>
        <p:spPr>
          <a:xfrm>
            <a:off x="877888" y="2201863"/>
            <a:ext cx="10528300" cy="3886200"/>
          </a:xfrm>
        </p:spPr>
        <p:txBody>
          <a:bodyPr/>
          <a:lstStyle/>
          <a:p>
            <a:endParaRPr lang="en-GB"/>
          </a:p>
        </p:txBody>
      </p:sp>
    </p:spTree>
    <p:extLst>
      <p:ext uri="{BB962C8B-B14F-4D97-AF65-F5344CB8AC3E}">
        <p14:creationId xmlns:p14="http://schemas.microsoft.com/office/powerpoint/2010/main" val="233290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524E42F0-7467-4049-896A-52C4BB5B0009}"/>
              </a:ext>
            </a:extLst>
          </p:cNvPr>
          <p:cNvSpPr>
            <a:spLocks noGrp="1"/>
          </p:cNvSpPr>
          <p:nvPr>
            <p:ph type="title"/>
          </p:nvPr>
        </p:nvSpPr>
        <p:spPr>
          <a:xfrm>
            <a:off x="838200" y="552407"/>
            <a:ext cx="10515600" cy="1325563"/>
          </a:xfrm>
        </p:spPr>
        <p:txBody>
          <a:bodyPr/>
          <a:lstStyle>
            <a:lvl1pPr>
              <a:defRPr>
                <a:solidFill>
                  <a:schemeClr val="accent1"/>
                </a:solidFill>
              </a:defRPr>
            </a:lvl1pPr>
          </a:lstStyle>
          <a:p>
            <a:r>
              <a:rPr lang="en-US" dirty="0"/>
              <a:t>Click to edit Master title style</a:t>
            </a:r>
            <a:endParaRPr lang="en-GB" dirty="0"/>
          </a:p>
        </p:txBody>
      </p:sp>
      <p:sp>
        <p:nvSpPr>
          <p:cNvPr id="3" name="Picture Placeholder 2">
            <a:extLst>
              <a:ext uri="{FF2B5EF4-FFF2-40B4-BE49-F238E27FC236}">
                <a16:creationId xmlns:a16="http://schemas.microsoft.com/office/drawing/2014/main" id="{3F81756E-8D45-49FF-997E-A3FE22EC64B1}"/>
              </a:ext>
            </a:extLst>
          </p:cNvPr>
          <p:cNvSpPr>
            <a:spLocks noGrp="1"/>
          </p:cNvSpPr>
          <p:nvPr>
            <p:ph type="pic" sz="quarter" idx="10"/>
          </p:nvPr>
        </p:nvSpPr>
        <p:spPr>
          <a:xfrm>
            <a:off x="877888" y="2201863"/>
            <a:ext cx="10528300" cy="3886200"/>
          </a:xfrm>
        </p:spPr>
        <p:txBody>
          <a:bodyPr/>
          <a:lstStyle/>
          <a:p>
            <a:endParaRPr lang="en-GB"/>
          </a:p>
        </p:txBody>
      </p:sp>
    </p:spTree>
    <p:extLst>
      <p:ext uri="{BB962C8B-B14F-4D97-AF65-F5344CB8AC3E}">
        <p14:creationId xmlns:p14="http://schemas.microsoft.com/office/powerpoint/2010/main" val="1380449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C066B27-AF4B-461E-8318-9D15ABA70B4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440" b="8440"/>
          <a:stretch/>
        </p:blipFill>
        <p:spPr>
          <a:xfrm>
            <a:off x="0" y="-1"/>
            <a:ext cx="12191999" cy="6858001"/>
          </a:xfrm>
          <a:prstGeom prst="rect">
            <a:avLst/>
          </a:prstGeom>
        </p:spPr>
      </p:pic>
      <p:sp>
        <p:nvSpPr>
          <p:cNvPr id="4" name="Text Placeholder 2">
            <a:extLst>
              <a:ext uri="{FF2B5EF4-FFF2-40B4-BE49-F238E27FC236}">
                <a16:creationId xmlns:a16="http://schemas.microsoft.com/office/drawing/2014/main" id="{9E59D9B6-66A5-499F-B627-2867F92F182B}"/>
              </a:ext>
            </a:extLst>
          </p:cNvPr>
          <p:cNvSpPr>
            <a:spLocks noGrp="1"/>
          </p:cNvSpPr>
          <p:nvPr>
            <p:ph type="body" sz="quarter" idx="10"/>
          </p:nvPr>
        </p:nvSpPr>
        <p:spPr>
          <a:xfrm>
            <a:off x="807202" y="739983"/>
            <a:ext cx="10577596" cy="5378033"/>
          </a:xfrm>
          <a:solidFill>
            <a:schemeClr val="bg1"/>
          </a:solidFill>
        </p:spPr>
        <p:txBody>
          <a:bodyPr lIns="288000" tIns="288000" rIns="288000" bIns="28800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813977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02C055C-B3AF-42DB-B975-A0AFC5AF2210}"/>
              </a:ext>
            </a:extLst>
          </p:cNvPr>
          <p:cNvSpPr>
            <a:spLocks noGrp="1"/>
          </p:cNvSpPr>
          <p:nvPr>
            <p:ph type="body" sz="quarter" idx="10"/>
          </p:nvPr>
        </p:nvSpPr>
        <p:spPr>
          <a:xfrm>
            <a:off x="4776788" y="469900"/>
            <a:ext cx="6965950" cy="57864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4" name="Picture 3">
            <a:extLst>
              <a:ext uri="{FF2B5EF4-FFF2-40B4-BE49-F238E27FC236}">
                <a16:creationId xmlns:a16="http://schemas.microsoft.com/office/drawing/2014/main" id="{BB9CAFE7-F7BF-46AF-BFFB-94D01E6FE73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440" r="64770" b="8440"/>
          <a:stretch/>
        </p:blipFill>
        <p:spPr>
          <a:xfrm>
            <a:off x="0" y="0"/>
            <a:ext cx="4295274" cy="6858001"/>
          </a:xfrm>
          <a:prstGeom prst="rect">
            <a:avLst/>
          </a:prstGeom>
        </p:spPr>
      </p:pic>
    </p:spTree>
    <p:extLst>
      <p:ext uri="{BB962C8B-B14F-4D97-AF65-F5344CB8AC3E}">
        <p14:creationId xmlns:p14="http://schemas.microsoft.com/office/powerpoint/2010/main" val="4067989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D8A5780C-F9FC-42EB-A804-D3FDD84AF116}"/>
              </a:ext>
            </a:extLst>
          </p:cNvPr>
          <p:cNvSpPr>
            <a:spLocks noGrp="1"/>
          </p:cNvSpPr>
          <p:nvPr>
            <p:ph type="body" sz="quarter" idx="10"/>
          </p:nvPr>
        </p:nvSpPr>
        <p:spPr>
          <a:xfrm>
            <a:off x="529641" y="469900"/>
            <a:ext cx="6965950" cy="57864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5" name="Picture 4">
            <a:extLst>
              <a:ext uri="{FF2B5EF4-FFF2-40B4-BE49-F238E27FC236}">
                <a16:creationId xmlns:a16="http://schemas.microsoft.com/office/drawing/2014/main" id="{4006EE3F-1FB4-4793-8064-51A8EF6B17A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440" r="64770" b="8440"/>
          <a:stretch/>
        </p:blipFill>
        <p:spPr>
          <a:xfrm>
            <a:off x="7896726" y="0"/>
            <a:ext cx="4295274" cy="6858001"/>
          </a:xfrm>
          <a:prstGeom prst="rect">
            <a:avLst/>
          </a:prstGeom>
        </p:spPr>
      </p:pic>
    </p:spTree>
    <p:extLst>
      <p:ext uri="{BB962C8B-B14F-4D97-AF65-F5344CB8AC3E}">
        <p14:creationId xmlns:p14="http://schemas.microsoft.com/office/powerpoint/2010/main" val="3236162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4D995BB-BB8B-4FE8-B1C5-AA7CE8B473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923C5182-BE28-4494-A1E5-CA48468259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24E1200-87A4-40A4-BEE3-AC6E67D5D2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14E0AE-F462-4DB4-9B05-FF6AFB770A16}" type="datetimeFigureOut">
              <a:rPr lang="en-GB" smtClean="0"/>
              <a:t>30/03/2022</a:t>
            </a:fld>
            <a:endParaRPr lang="en-GB"/>
          </a:p>
        </p:txBody>
      </p:sp>
      <p:sp>
        <p:nvSpPr>
          <p:cNvPr id="5" name="Footer Placeholder 4">
            <a:extLst>
              <a:ext uri="{FF2B5EF4-FFF2-40B4-BE49-F238E27FC236}">
                <a16:creationId xmlns:a16="http://schemas.microsoft.com/office/drawing/2014/main" id="{C32685D1-7795-40C5-AD32-C3DDEF86CAC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6D56186-9C46-4063-9A7C-948FD0912D7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1D53D7-CBDE-4320-AD72-40917F427512}" type="slidenum">
              <a:rPr lang="en-GB" smtClean="0"/>
              <a:t>‹#›</a:t>
            </a:fld>
            <a:endParaRPr lang="en-GB"/>
          </a:p>
        </p:txBody>
      </p:sp>
    </p:spTree>
    <p:extLst>
      <p:ext uri="{BB962C8B-B14F-4D97-AF65-F5344CB8AC3E}">
        <p14:creationId xmlns:p14="http://schemas.microsoft.com/office/powerpoint/2010/main" val="1173177940"/>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8" r:id="rId3"/>
    <p:sldLayoutId id="2147483655" r:id="rId4"/>
    <p:sldLayoutId id="2147483656" r:id="rId5"/>
    <p:sldLayoutId id="2147483657" r:id="rId6"/>
    <p:sldLayoutId id="2147483653" r:id="rId7"/>
    <p:sldLayoutId id="2147483650" r:id="rId8"/>
    <p:sldLayoutId id="2147483651" r:id="rId9"/>
    <p:sldLayoutId id="2147483652"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hyperlink" Target="https://www.flickr.com/photos/oceanexplorergov/33495924810/"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5.xml"/><Relationship Id="rId1" Type="http://schemas.openxmlformats.org/officeDocument/2006/relationships/video" Target="https://www.youtube.com/embed/2Eetotnnhvw"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C4F1EC1-2501-4462-AAF1-347B47701ECF}"/>
              </a:ext>
            </a:extLst>
          </p:cNvPr>
          <p:cNvSpPr txBox="1">
            <a:spLocks/>
          </p:cNvSpPr>
          <p:nvPr/>
        </p:nvSpPr>
        <p:spPr>
          <a:xfrm>
            <a:off x="1824036" y="292665"/>
            <a:ext cx="8543925"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smtClean="0">
                <a:solidFill>
                  <a:schemeClr val="bg1"/>
                </a:solidFill>
                <a:latin typeface="Poppins" panose="00000500000000000000" pitchFamily="2" charset="0"/>
                <a:cs typeface="Poppins" panose="00000500000000000000" pitchFamily="2" charset="0"/>
              </a:rPr>
              <a:t>Seagrass</a:t>
            </a:r>
          </a:p>
          <a:p>
            <a:pPr algn="ctr"/>
            <a:r>
              <a:rPr lang="en-GB" b="1" dirty="0" smtClean="0">
                <a:solidFill>
                  <a:schemeClr val="bg1"/>
                </a:solidFill>
                <a:latin typeface="Poppins" panose="00000500000000000000" pitchFamily="2" charset="0"/>
                <a:cs typeface="Poppins" panose="00000500000000000000" pitchFamily="2" charset="0"/>
              </a:rPr>
              <a:t>Image </a:t>
            </a:r>
            <a:r>
              <a:rPr lang="en-GB" b="1" dirty="0">
                <a:solidFill>
                  <a:schemeClr val="bg1"/>
                </a:solidFill>
                <a:latin typeface="Poppins" panose="00000500000000000000" pitchFamily="2" charset="0"/>
                <a:cs typeface="Poppins" panose="00000500000000000000" pitchFamily="2" charset="0"/>
              </a:rPr>
              <a:t>Reel</a:t>
            </a:r>
          </a:p>
        </p:txBody>
      </p:sp>
      <p:pic>
        <p:nvPicPr>
          <p:cNvPr id="5" name="Picture 4">
            <a:extLst>
              <a:ext uri="{FF2B5EF4-FFF2-40B4-BE49-F238E27FC236}">
                <a16:creationId xmlns:a16="http://schemas.microsoft.com/office/drawing/2014/main" id="{EEDC4DFA-3230-4358-B244-B32C080C652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24786" y="359340"/>
            <a:ext cx="1812805" cy="752525"/>
          </a:xfrm>
          <a:prstGeom prst="rect">
            <a:avLst/>
          </a:prstGeom>
        </p:spPr>
      </p:pic>
      <p:pic>
        <p:nvPicPr>
          <p:cNvPr id="8" name="Picture 7"/>
          <p:cNvPicPr>
            <a:picLocks noChangeAspect="1"/>
          </p:cNvPicPr>
          <p:nvPr/>
        </p:nvPicPr>
        <p:blipFill rotWithShape="1">
          <a:blip r:embed="rId3" cstate="hqprint">
            <a:extLst>
              <a:ext uri="{28A0092B-C50C-407E-A947-70E740481C1C}">
                <a14:useLocalDpi xmlns:a14="http://schemas.microsoft.com/office/drawing/2010/main" val="0"/>
              </a:ext>
            </a:extLst>
          </a:blip>
          <a:srcRect t="10880" b="7436"/>
          <a:stretch/>
        </p:blipFill>
        <p:spPr>
          <a:xfrm>
            <a:off x="1626827" y="1754572"/>
            <a:ext cx="8938342" cy="4872651"/>
          </a:xfrm>
          <a:prstGeom prst="rect">
            <a:avLst/>
          </a:prstGeom>
        </p:spPr>
      </p:pic>
      <p:sp>
        <p:nvSpPr>
          <p:cNvPr id="9" name="TextBox 8">
            <a:hlinkClick r:id="rId4"/>
            <a:extLst>
              <a:ext uri="{FF2B5EF4-FFF2-40B4-BE49-F238E27FC236}">
                <a16:creationId xmlns:a16="http://schemas.microsoft.com/office/drawing/2014/main" id="{8F6C24B2-5818-4E85-9B7A-0AA5240D7973}"/>
              </a:ext>
            </a:extLst>
          </p:cNvPr>
          <p:cNvSpPr txBox="1"/>
          <p:nvPr/>
        </p:nvSpPr>
        <p:spPr>
          <a:xfrm>
            <a:off x="8884789" y="6381002"/>
            <a:ext cx="2719639" cy="246221"/>
          </a:xfrm>
          <a:prstGeom prst="rect">
            <a:avLst/>
          </a:prstGeom>
          <a:noFill/>
        </p:spPr>
        <p:txBody>
          <a:bodyPr wrap="square">
            <a:spAutoFit/>
          </a:bodyPr>
          <a:lstStyle/>
          <a:p>
            <a:pPr algn="l"/>
            <a:r>
              <a:rPr lang="en-GB" sz="1000" dirty="0" smtClean="0">
                <a:solidFill>
                  <a:schemeClr val="bg1"/>
                </a:solidFill>
              </a:rPr>
              <a:t>Eelgrass bed © </a:t>
            </a:r>
            <a:r>
              <a:rPr lang="en-GB" sz="1000" dirty="0" err="1" smtClean="0">
                <a:solidFill>
                  <a:schemeClr val="bg1"/>
                </a:solidFill>
              </a:rPr>
              <a:t>divedog</a:t>
            </a:r>
            <a:endParaRPr lang="en-GB" sz="1000" b="0" i="0" dirty="0">
              <a:solidFill>
                <a:schemeClr val="bg1"/>
              </a:solidFill>
              <a:effectLst/>
            </a:endParaRPr>
          </a:p>
        </p:txBody>
      </p:sp>
    </p:spTree>
    <p:extLst>
      <p:ext uri="{BB962C8B-B14F-4D97-AF65-F5344CB8AC3E}">
        <p14:creationId xmlns:p14="http://schemas.microsoft.com/office/powerpoint/2010/main" val="3480349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74852D0-B1D8-4EF5-961E-90DB1B936F69}"/>
              </a:ext>
            </a:extLst>
          </p:cNvPr>
          <p:cNvSpPr txBox="1">
            <a:spLocks/>
          </p:cNvSpPr>
          <p:nvPr/>
        </p:nvSpPr>
        <p:spPr>
          <a:xfrm>
            <a:off x="4164003" y="724925"/>
            <a:ext cx="3852873" cy="10239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GB" sz="2800" b="1" dirty="0">
              <a:solidFill>
                <a:schemeClr val="bg1"/>
              </a:solidFill>
              <a:latin typeface="Poppins" panose="00000500000000000000" pitchFamily="2" charset="0"/>
              <a:cs typeface="Poppins" panose="00000500000000000000" pitchFamily="2" charset="0"/>
            </a:endParaRPr>
          </a:p>
        </p:txBody>
      </p:sp>
      <p:pic>
        <p:nvPicPr>
          <p:cNvPr id="2" name="2Eetotnnhvw"/>
          <p:cNvPicPr>
            <a:picLocks noRot="1" noChangeAspect="1"/>
          </p:cNvPicPr>
          <p:nvPr>
            <a:videoFile r:link="rId1"/>
          </p:nvPr>
        </p:nvPicPr>
        <p:blipFill>
          <a:blip r:embed="rId3"/>
          <a:stretch>
            <a:fillRect/>
          </a:stretch>
        </p:blipFill>
        <p:spPr>
          <a:xfrm>
            <a:off x="997767" y="641168"/>
            <a:ext cx="10210164" cy="5743218"/>
          </a:xfrm>
          <a:prstGeom prst="rect">
            <a:avLst/>
          </a:prstGeom>
        </p:spPr>
      </p:pic>
    </p:spTree>
    <p:extLst>
      <p:ext uri="{BB962C8B-B14F-4D97-AF65-F5344CB8AC3E}">
        <p14:creationId xmlns:p14="http://schemas.microsoft.com/office/powerpoint/2010/main" val="8830559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AB0FE61-224A-4908-9735-57464E4D1511}"/>
              </a:ext>
            </a:extLst>
          </p:cNvPr>
          <p:cNvSpPr txBox="1">
            <a:spLocks/>
          </p:cNvSpPr>
          <p:nvPr/>
        </p:nvSpPr>
        <p:spPr>
          <a:xfrm>
            <a:off x="3702072" y="-76200"/>
            <a:ext cx="425551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b="1" dirty="0" smtClean="0">
                <a:solidFill>
                  <a:schemeClr val="bg1"/>
                </a:solidFill>
                <a:latin typeface="Poppins" panose="00000500000000000000" pitchFamily="2" charset="0"/>
                <a:cs typeface="Poppins" panose="00000500000000000000" pitchFamily="2" charset="0"/>
              </a:rPr>
              <a:t>Flatfish</a:t>
            </a:r>
            <a:endParaRPr lang="en-GB" sz="4000" b="1" dirty="0">
              <a:solidFill>
                <a:schemeClr val="bg1"/>
              </a:solidFill>
              <a:latin typeface="Poppins" panose="00000500000000000000" pitchFamily="2" charset="0"/>
              <a:cs typeface="Poppins" panose="00000500000000000000" pitchFamily="2" charset="0"/>
            </a:endParaRPr>
          </a:p>
        </p:txBody>
      </p:sp>
      <p:pic>
        <p:nvPicPr>
          <p:cNvPr id="2" name="Picture 1"/>
          <p:cNvPicPr>
            <a:picLocks noChangeAspect="1"/>
          </p:cNvPicPr>
          <p:nvPr/>
        </p:nvPicPr>
        <p:blipFill rotWithShape="1">
          <a:blip r:embed="rId3" cstate="hqprint">
            <a:extLst>
              <a:ext uri="{28A0092B-C50C-407E-A947-70E740481C1C}">
                <a14:useLocalDpi xmlns:a14="http://schemas.microsoft.com/office/drawing/2010/main" val="0"/>
              </a:ext>
            </a:extLst>
          </a:blip>
          <a:srcRect l="19297" t="9005" r="11920"/>
          <a:stretch/>
        </p:blipFill>
        <p:spPr>
          <a:xfrm>
            <a:off x="323639" y="1075192"/>
            <a:ext cx="5366657" cy="4746172"/>
          </a:xfrm>
          <a:prstGeom prst="rect">
            <a:avLst/>
          </a:prstGeom>
        </p:spPr>
      </p:pic>
      <p:sp>
        <p:nvSpPr>
          <p:cNvPr id="7" name="TextBox 6">
            <a:extLst>
              <a:ext uri="{FF2B5EF4-FFF2-40B4-BE49-F238E27FC236}">
                <a16:creationId xmlns:a16="http://schemas.microsoft.com/office/drawing/2014/main" id="{A08BD3A1-62A5-404E-827B-856A2C379241}"/>
              </a:ext>
            </a:extLst>
          </p:cNvPr>
          <p:cNvSpPr txBox="1"/>
          <p:nvPr/>
        </p:nvSpPr>
        <p:spPr>
          <a:xfrm>
            <a:off x="4750509" y="5575143"/>
            <a:ext cx="2421385" cy="246221"/>
          </a:xfrm>
          <a:prstGeom prst="rect">
            <a:avLst/>
          </a:prstGeom>
          <a:noFill/>
        </p:spPr>
        <p:txBody>
          <a:bodyPr wrap="square">
            <a:spAutoFit/>
          </a:bodyPr>
          <a:lstStyle/>
          <a:p>
            <a:pPr algn="l"/>
            <a:r>
              <a:rPr lang="en-GB" sz="1000" b="0" i="0" dirty="0" smtClean="0">
                <a:solidFill>
                  <a:srgbClr val="FFFFFF"/>
                </a:solidFill>
                <a:effectLst/>
              </a:rPr>
              <a:t>© Becky Gill</a:t>
            </a:r>
            <a:endParaRPr lang="en-GB" sz="1000" b="0" i="0" dirty="0">
              <a:solidFill>
                <a:srgbClr val="FFFFFF"/>
              </a:solidFill>
              <a:effectLst/>
            </a:endParaRPr>
          </a:p>
        </p:txBody>
      </p:sp>
      <p:pic>
        <p:nvPicPr>
          <p:cNvPr id="5" name="Picture 4"/>
          <p:cNvPicPr>
            <a:picLocks noChangeAspect="1"/>
          </p:cNvPicPr>
          <p:nvPr/>
        </p:nvPicPr>
        <p:blipFill rotWithShape="1">
          <a:blip r:embed="rId4" cstate="hqprint">
            <a:extLst>
              <a:ext uri="{28A0092B-C50C-407E-A947-70E740481C1C}">
                <a14:useLocalDpi xmlns:a14="http://schemas.microsoft.com/office/drawing/2010/main" val="0"/>
              </a:ext>
            </a:extLst>
          </a:blip>
          <a:srcRect l="4873" r="10453"/>
          <a:stretch/>
        </p:blipFill>
        <p:spPr>
          <a:xfrm>
            <a:off x="5829831" y="1075192"/>
            <a:ext cx="6027411" cy="4746172"/>
          </a:xfrm>
          <a:prstGeom prst="rect">
            <a:avLst/>
          </a:prstGeom>
        </p:spPr>
      </p:pic>
      <p:sp>
        <p:nvSpPr>
          <p:cNvPr id="8" name="Title 1">
            <a:extLst>
              <a:ext uri="{FF2B5EF4-FFF2-40B4-BE49-F238E27FC236}">
                <a16:creationId xmlns:a16="http://schemas.microsoft.com/office/drawing/2014/main" id="{1AB0FE61-224A-4908-9735-57464E4D1511}"/>
              </a:ext>
            </a:extLst>
          </p:cNvPr>
          <p:cNvSpPr txBox="1">
            <a:spLocks/>
          </p:cNvSpPr>
          <p:nvPr/>
        </p:nvSpPr>
        <p:spPr>
          <a:xfrm>
            <a:off x="-742525" y="792619"/>
            <a:ext cx="425551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800" b="1" dirty="0" smtClean="0">
                <a:solidFill>
                  <a:schemeClr val="bg1"/>
                </a:solidFill>
                <a:latin typeface="Poppins" panose="00000500000000000000" pitchFamily="2" charset="0"/>
                <a:cs typeface="Poppins" panose="00000500000000000000" pitchFamily="2" charset="0"/>
              </a:rPr>
              <a:t>Flounder</a:t>
            </a:r>
            <a:endParaRPr lang="en-GB" sz="2800" b="1" dirty="0">
              <a:solidFill>
                <a:schemeClr val="bg1"/>
              </a:solidFill>
              <a:latin typeface="Poppins" panose="00000500000000000000" pitchFamily="2" charset="0"/>
              <a:cs typeface="Poppins" panose="00000500000000000000" pitchFamily="2" charset="0"/>
            </a:endParaRPr>
          </a:p>
        </p:txBody>
      </p:sp>
      <p:sp>
        <p:nvSpPr>
          <p:cNvPr id="10" name="Title 1">
            <a:extLst>
              <a:ext uri="{FF2B5EF4-FFF2-40B4-BE49-F238E27FC236}">
                <a16:creationId xmlns:a16="http://schemas.microsoft.com/office/drawing/2014/main" id="{1AB0FE61-224A-4908-9735-57464E4D1511}"/>
              </a:ext>
            </a:extLst>
          </p:cNvPr>
          <p:cNvSpPr txBox="1">
            <a:spLocks/>
          </p:cNvSpPr>
          <p:nvPr/>
        </p:nvSpPr>
        <p:spPr>
          <a:xfrm>
            <a:off x="4325124" y="792620"/>
            <a:ext cx="425551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800" b="1" dirty="0" smtClean="0">
                <a:solidFill>
                  <a:schemeClr val="bg1"/>
                </a:solidFill>
                <a:latin typeface="Poppins" panose="00000500000000000000" pitchFamily="2" charset="0"/>
                <a:cs typeface="Poppins" panose="00000500000000000000" pitchFamily="2" charset="0"/>
              </a:rPr>
              <a:t>Sole</a:t>
            </a:r>
            <a:endParaRPr lang="en-GB" sz="2800" b="1" dirty="0">
              <a:solidFill>
                <a:schemeClr val="bg1"/>
              </a:solidFill>
              <a:latin typeface="Poppins" panose="00000500000000000000" pitchFamily="2" charset="0"/>
              <a:cs typeface="Poppins" panose="00000500000000000000" pitchFamily="2" charset="0"/>
            </a:endParaRPr>
          </a:p>
        </p:txBody>
      </p:sp>
      <p:sp>
        <p:nvSpPr>
          <p:cNvPr id="11" name="TextBox 10">
            <a:extLst>
              <a:ext uri="{FF2B5EF4-FFF2-40B4-BE49-F238E27FC236}">
                <a16:creationId xmlns:a16="http://schemas.microsoft.com/office/drawing/2014/main" id="{A08BD3A1-62A5-404E-827B-856A2C379241}"/>
              </a:ext>
            </a:extLst>
          </p:cNvPr>
          <p:cNvSpPr txBox="1"/>
          <p:nvPr/>
        </p:nvSpPr>
        <p:spPr>
          <a:xfrm>
            <a:off x="10204251" y="5575143"/>
            <a:ext cx="2421385" cy="246221"/>
          </a:xfrm>
          <a:prstGeom prst="rect">
            <a:avLst/>
          </a:prstGeom>
          <a:noFill/>
        </p:spPr>
        <p:txBody>
          <a:bodyPr wrap="square">
            <a:spAutoFit/>
          </a:bodyPr>
          <a:lstStyle/>
          <a:p>
            <a:pPr algn="l"/>
            <a:r>
              <a:rPr lang="en-GB" sz="1000" b="0" i="0" dirty="0" smtClean="0">
                <a:solidFill>
                  <a:srgbClr val="FFFFFF"/>
                </a:solidFill>
                <a:effectLst/>
              </a:rPr>
              <a:t>© Gerald Robert Fischer</a:t>
            </a:r>
            <a:endParaRPr lang="en-GB" sz="1000" b="0" i="0" dirty="0">
              <a:solidFill>
                <a:srgbClr val="FFFFFF"/>
              </a:solidFill>
              <a:effectLst/>
            </a:endParaRPr>
          </a:p>
        </p:txBody>
      </p:sp>
      <p:sp>
        <p:nvSpPr>
          <p:cNvPr id="6" name="Rectangle 5"/>
          <p:cNvSpPr/>
          <p:nvPr/>
        </p:nvSpPr>
        <p:spPr>
          <a:xfrm>
            <a:off x="1216877" y="6063065"/>
            <a:ext cx="10472009" cy="584775"/>
          </a:xfrm>
          <a:prstGeom prst="rect">
            <a:avLst/>
          </a:prstGeom>
        </p:spPr>
        <p:txBody>
          <a:bodyPr wrap="square">
            <a:spAutoFit/>
          </a:bodyPr>
          <a:lstStyle/>
          <a:p>
            <a:r>
              <a:rPr lang="en-GB" sz="1600" dirty="0" smtClean="0">
                <a:solidFill>
                  <a:schemeClr val="bg1"/>
                </a:solidFill>
              </a:rPr>
              <a:t>Flatfish </a:t>
            </a:r>
            <a:r>
              <a:rPr lang="en-GB" sz="1600" dirty="0">
                <a:solidFill>
                  <a:schemeClr val="bg1"/>
                </a:solidFill>
              </a:rPr>
              <a:t>such as </a:t>
            </a:r>
            <a:r>
              <a:rPr lang="en-GB" sz="1600" b="1" dirty="0" smtClean="0">
                <a:solidFill>
                  <a:schemeClr val="bg1"/>
                </a:solidFill>
              </a:rPr>
              <a:t>flounder</a:t>
            </a:r>
            <a:r>
              <a:rPr lang="en-GB" sz="1600" dirty="0" smtClean="0">
                <a:solidFill>
                  <a:schemeClr val="bg1"/>
                </a:solidFill>
              </a:rPr>
              <a:t>, </a:t>
            </a:r>
            <a:r>
              <a:rPr lang="en-GB" sz="1600" b="1" dirty="0" smtClean="0">
                <a:solidFill>
                  <a:schemeClr val="bg1"/>
                </a:solidFill>
              </a:rPr>
              <a:t>sole</a:t>
            </a:r>
            <a:r>
              <a:rPr lang="en-GB" sz="1600" dirty="0" smtClean="0">
                <a:solidFill>
                  <a:schemeClr val="bg1"/>
                </a:solidFill>
              </a:rPr>
              <a:t> and </a:t>
            </a:r>
            <a:r>
              <a:rPr lang="en-GB" sz="1600" b="1" dirty="0" smtClean="0">
                <a:solidFill>
                  <a:schemeClr val="bg1"/>
                </a:solidFill>
              </a:rPr>
              <a:t>plaice</a:t>
            </a:r>
            <a:r>
              <a:rPr lang="en-GB" sz="1600" dirty="0" smtClean="0">
                <a:solidFill>
                  <a:schemeClr val="bg1"/>
                </a:solidFill>
              </a:rPr>
              <a:t> are </a:t>
            </a:r>
            <a:r>
              <a:rPr lang="en-GB" sz="1600" dirty="0">
                <a:solidFill>
                  <a:schemeClr val="bg1"/>
                </a:solidFill>
              </a:rPr>
              <a:t>an important fish for the fishing industry. F</a:t>
            </a:r>
            <a:r>
              <a:rPr lang="en-GB" sz="1600" dirty="0" smtClean="0">
                <a:solidFill>
                  <a:schemeClr val="bg1"/>
                </a:solidFill>
              </a:rPr>
              <a:t>latfish </a:t>
            </a:r>
            <a:r>
              <a:rPr lang="en-GB" sz="1600" dirty="0">
                <a:solidFill>
                  <a:schemeClr val="bg1"/>
                </a:solidFill>
              </a:rPr>
              <a:t>use </a:t>
            </a:r>
            <a:r>
              <a:rPr lang="en-GB" sz="1600" dirty="0" smtClean="0">
                <a:solidFill>
                  <a:schemeClr val="bg1"/>
                </a:solidFill>
              </a:rPr>
              <a:t>seagrass </a:t>
            </a:r>
            <a:r>
              <a:rPr lang="en-GB" sz="1600" dirty="0">
                <a:solidFill>
                  <a:schemeClr val="bg1"/>
                </a:solidFill>
              </a:rPr>
              <a:t>beds as a nursery for their young </a:t>
            </a:r>
            <a:r>
              <a:rPr lang="en-GB" sz="1600" dirty="0" smtClean="0">
                <a:solidFill>
                  <a:schemeClr val="bg1"/>
                </a:solidFill>
              </a:rPr>
              <a:t>because of the </a:t>
            </a:r>
            <a:r>
              <a:rPr lang="en-GB" sz="1600" dirty="0">
                <a:solidFill>
                  <a:schemeClr val="bg1"/>
                </a:solidFill>
              </a:rPr>
              <a:t>shelter </a:t>
            </a:r>
            <a:r>
              <a:rPr lang="en-GB" sz="1600" dirty="0" smtClean="0">
                <a:solidFill>
                  <a:schemeClr val="bg1"/>
                </a:solidFill>
              </a:rPr>
              <a:t>that </a:t>
            </a:r>
            <a:r>
              <a:rPr lang="en-GB" sz="1600" dirty="0">
                <a:solidFill>
                  <a:schemeClr val="bg1"/>
                </a:solidFill>
              </a:rPr>
              <a:t>seagrass provides.  </a:t>
            </a:r>
            <a:endParaRPr lang="en-GB" sz="1600" dirty="0">
              <a:solidFill>
                <a:schemeClr val="bg1"/>
              </a:solidFill>
            </a:endParaRPr>
          </a:p>
        </p:txBody>
      </p:sp>
    </p:spTree>
    <p:extLst>
      <p:ext uri="{BB962C8B-B14F-4D97-AF65-F5344CB8AC3E}">
        <p14:creationId xmlns:p14="http://schemas.microsoft.com/office/powerpoint/2010/main" val="20325510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AB0FE61-224A-4908-9735-57464E4D1511}"/>
              </a:ext>
            </a:extLst>
          </p:cNvPr>
          <p:cNvSpPr txBox="1">
            <a:spLocks/>
          </p:cNvSpPr>
          <p:nvPr/>
        </p:nvSpPr>
        <p:spPr>
          <a:xfrm>
            <a:off x="3702072" y="-76200"/>
            <a:ext cx="425551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b="1" dirty="0" smtClean="0">
                <a:solidFill>
                  <a:schemeClr val="bg1"/>
                </a:solidFill>
                <a:latin typeface="Poppins" panose="00000500000000000000" pitchFamily="2" charset="0"/>
                <a:cs typeface="Poppins" panose="00000500000000000000" pitchFamily="2" charset="0"/>
              </a:rPr>
              <a:t>Seahorses</a:t>
            </a:r>
            <a:endParaRPr lang="en-GB" sz="4000" b="1" dirty="0">
              <a:solidFill>
                <a:schemeClr val="bg1"/>
              </a:solidFill>
              <a:latin typeface="Poppins" panose="00000500000000000000" pitchFamily="2" charset="0"/>
              <a:cs typeface="Poppins" panose="00000500000000000000" pitchFamily="2" charset="0"/>
            </a:endParaRPr>
          </a:p>
        </p:txBody>
      </p:sp>
      <p:sp>
        <p:nvSpPr>
          <p:cNvPr id="10" name="Title 1">
            <a:extLst>
              <a:ext uri="{FF2B5EF4-FFF2-40B4-BE49-F238E27FC236}">
                <a16:creationId xmlns:a16="http://schemas.microsoft.com/office/drawing/2014/main" id="{1AB0FE61-224A-4908-9735-57464E4D1511}"/>
              </a:ext>
            </a:extLst>
          </p:cNvPr>
          <p:cNvSpPr txBox="1">
            <a:spLocks/>
          </p:cNvSpPr>
          <p:nvPr/>
        </p:nvSpPr>
        <p:spPr>
          <a:xfrm>
            <a:off x="4325124" y="792620"/>
            <a:ext cx="425551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800" b="1" dirty="0" smtClean="0">
                <a:solidFill>
                  <a:schemeClr val="bg1"/>
                </a:solidFill>
                <a:latin typeface="Poppins" panose="00000500000000000000" pitchFamily="2" charset="0"/>
                <a:cs typeface="Poppins" panose="00000500000000000000" pitchFamily="2" charset="0"/>
              </a:rPr>
              <a:t>Sole</a:t>
            </a:r>
            <a:endParaRPr lang="en-GB" sz="2800" b="1" dirty="0">
              <a:solidFill>
                <a:schemeClr val="bg1"/>
              </a:solidFill>
              <a:latin typeface="Poppins" panose="00000500000000000000" pitchFamily="2" charset="0"/>
              <a:cs typeface="Poppins" panose="00000500000000000000" pitchFamily="2" charset="0"/>
            </a:endParaRPr>
          </a:p>
        </p:txBody>
      </p:sp>
      <p:sp>
        <p:nvSpPr>
          <p:cNvPr id="6" name="Rectangle 5"/>
          <p:cNvSpPr/>
          <p:nvPr/>
        </p:nvSpPr>
        <p:spPr>
          <a:xfrm>
            <a:off x="1336620" y="6063065"/>
            <a:ext cx="10472009" cy="584775"/>
          </a:xfrm>
          <a:prstGeom prst="rect">
            <a:avLst/>
          </a:prstGeom>
        </p:spPr>
        <p:txBody>
          <a:bodyPr wrap="square">
            <a:spAutoFit/>
          </a:bodyPr>
          <a:lstStyle/>
          <a:p>
            <a:r>
              <a:rPr lang="en-GB" sz="1600" dirty="0">
                <a:solidFill>
                  <a:schemeClr val="bg1"/>
                </a:solidFill>
              </a:rPr>
              <a:t>In the </a:t>
            </a:r>
            <a:r>
              <a:rPr lang="en-GB" sz="1600" dirty="0" smtClean="0">
                <a:solidFill>
                  <a:schemeClr val="bg1"/>
                </a:solidFill>
              </a:rPr>
              <a:t>UK, </a:t>
            </a:r>
            <a:r>
              <a:rPr lang="en-GB" sz="1600" b="1" dirty="0">
                <a:solidFill>
                  <a:schemeClr val="bg1"/>
                </a:solidFill>
              </a:rPr>
              <a:t>seahorses</a:t>
            </a:r>
            <a:r>
              <a:rPr lang="en-GB" sz="1600" dirty="0">
                <a:solidFill>
                  <a:schemeClr val="bg1"/>
                </a:solidFill>
              </a:rPr>
              <a:t> can be found hiding amongst the seagrass. Unlike flatfish that swim </a:t>
            </a:r>
            <a:r>
              <a:rPr lang="en-GB" sz="1600" dirty="0" smtClean="0">
                <a:solidFill>
                  <a:schemeClr val="bg1"/>
                </a:solidFill>
              </a:rPr>
              <a:t/>
            </a:r>
            <a:br>
              <a:rPr lang="en-GB" sz="1600" dirty="0" smtClean="0">
                <a:solidFill>
                  <a:schemeClr val="bg1"/>
                </a:solidFill>
              </a:rPr>
            </a:br>
            <a:r>
              <a:rPr lang="en-GB" sz="1600" dirty="0" smtClean="0">
                <a:solidFill>
                  <a:schemeClr val="bg1"/>
                </a:solidFill>
              </a:rPr>
              <a:t>around </a:t>
            </a:r>
            <a:r>
              <a:rPr lang="en-GB" sz="1600" dirty="0">
                <a:solidFill>
                  <a:schemeClr val="bg1"/>
                </a:solidFill>
              </a:rPr>
              <a:t>to different ocean habitats, seahorses spend their whole life in the seagrass beds.  </a:t>
            </a:r>
            <a:endParaRPr lang="en-GB" sz="1400" dirty="0">
              <a:solidFill>
                <a:schemeClr val="bg1"/>
              </a:solidFill>
            </a:endParaRPr>
          </a:p>
        </p:txBody>
      </p:sp>
      <p:pic>
        <p:nvPicPr>
          <p:cNvPr id="3" name="Picture 2"/>
          <p:cNvPicPr>
            <a:picLocks noChangeAspect="1"/>
          </p:cNvPicPr>
          <p:nvPr/>
        </p:nvPicPr>
        <p:blipFill rotWithShape="1">
          <a:blip r:embed="rId3" cstate="hqprint">
            <a:extLst>
              <a:ext uri="{28A0092B-C50C-407E-A947-70E740481C1C}">
                <a14:useLocalDpi xmlns:a14="http://schemas.microsoft.com/office/drawing/2010/main" val="0"/>
              </a:ext>
            </a:extLst>
          </a:blip>
          <a:srcRect b="5512"/>
          <a:stretch/>
        </p:blipFill>
        <p:spPr>
          <a:xfrm>
            <a:off x="1999684" y="975406"/>
            <a:ext cx="7921549" cy="4989965"/>
          </a:xfrm>
          <a:prstGeom prst="rect">
            <a:avLst/>
          </a:prstGeom>
        </p:spPr>
      </p:pic>
      <p:sp>
        <p:nvSpPr>
          <p:cNvPr id="11" name="TextBox 10">
            <a:extLst>
              <a:ext uri="{FF2B5EF4-FFF2-40B4-BE49-F238E27FC236}">
                <a16:creationId xmlns:a16="http://schemas.microsoft.com/office/drawing/2014/main" id="{A08BD3A1-62A5-404E-827B-856A2C379241}"/>
              </a:ext>
            </a:extLst>
          </p:cNvPr>
          <p:cNvSpPr txBox="1"/>
          <p:nvPr/>
        </p:nvSpPr>
        <p:spPr>
          <a:xfrm>
            <a:off x="8580641" y="5719150"/>
            <a:ext cx="2421385" cy="246221"/>
          </a:xfrm>
          <a:prstGeom prst="rect">
            <a:avLst/>
          </a:prstGeom>
          <a:noFill/>
        </p:spPr>
        <p:txBody>
          <a:bodyPr wrap="square">
            <a:spAutoFit/>
          </a:bodyPr>
          <a:lstStyle/>
          <a:p>
            <a:pPr algn="l"/>
            <a:r>
              <a:rPr lang="en-GB" sz="1000" b="0" i="0" dirty="0" smtClean="0">
                <a:solidFill>
                  <a:srgbClr val="FFFFFF"/>
                </a:solidFill>
                <a:effectLst/>
              </a:rPr>
              <a:t>© Daniel </a:t>
            </a:r>
            <a:r>
              <a:rPr lang="en-GB" sz="1000" b="0" i="0" dirty="0" err="1" smtClean="0">
                <a:solidFill>
                  <a:srgbClr val="FFFFFF"/>
                </a:solidFill>
                <a:effectLst/>
              </a:rPr>
              <a:t>Lamborn</a:t>
            </a:r>
            <a:endParaRPr lang="en-GB" sz="1000" b="0" i="0" dirty="0">
              <a:solidFill>
                <a:srgbClr val="FFFFFF"/>
              </a:solidFill>
              <a:effectLst/>
            </a:endParaRPr>
          </a:p>
        </p:txBody>
      </p:sp>
      <p:sp>
        <p:nvSpPr>
          <p:cNvPr id="12" name="Title 1">
            <a:extLst>
              <a:ext uri="{FF2B5EF4-FFF2-40B4-BE49-F238E27FC236}">
                <a16:creationId xmlns:a16="http://schemas.microsoft.com/office/drawing/2014/main" id="{1AB0FE61-224A-4908-9735-57464E4D1511}"/>
              </a:ext>
            </a:extLst>
          </p:cNvPr>
          <p:cNvSpPr txBox="1">
            <a:spLocks/>
          </p:cNvSpPr>
          <p:nvPr/>
        </p:nvSpPr>
        <p:spPr>
          <a:xfrm>
            <a:off x="2078952" y="1106947"/>
            <a:ext cx="3093839" cy="88378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dirty="0" smtClean="0">
                <a:solidFill>
                  <a:schemeClr val="bg1"/>
                </a:solidFill>
                <a:latin typeface="Poppins" panose="00000500000000000000" pitchFamily="2" charset="0"/>
                <a:cs typeface="Poppins" panose="00000500000000000000" pitchFamily="2" charset="0"/>
              </a:rPr>
              <a:t>Spiny </a:t>
            </a:r>
            <a:br>
              <a:rPr lang="en-GB" sz="2800" b="1" dirty="0" smtClean="0">
                <a:solidFill>
                  <a:schemeClr val="bg1"/>
                </a:solidFill>
                <a:latin typeface="Poppins" panose="00000500000000000000" pitchFamily="2" charset="0"/>
                <a:cs typeface="Poppins" panose="00000500000000000000" pitchFamily="2" charset="0"/>
              </a:rPr>
            </a:br>
            <a:r>
              <a:rPr lang="en-GB" sz="2800" b="1" dirty="0" smtClean="0">
                <a:solidFill>
                  <a:schemeClr val="bg1"/>
                </a:solidFill>
                <a:latin typeface="Poppins" panose="00000500000000000000" pitchFamily="2" charset="0"/>
                <a:cs typeface="Poppins" panose="00000500000000000000" pitchFamily="2" charset="0"/>
              </a:rPr>
              <a:t>seahorse</a:t>
            </a:r>
            <a:endParaRPr lang="en-GB" sz="2800" b="1" dirty="0">
              <a:solidFill>
                <a:schemeClr val="bg1"/>
              </a:solidFil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7336340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AB0FE61-224A-4908-9735-57464E4D1511}"/>
              </a:ext>
            </a:extLst>
          </p:cNvPr>
          <p:cNvSpPr txBox="1">
            <a:spLocks/>
          </p:cNvSpPr>
          <p:nvPr/>
        </p:nvSpPr>
        <p:spPr>
          <a:xfrm>
            <a:off x="3702072" y="-76200"/>
            <a:ext cx="425551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b="1" dirty="0" smtClean="0">
                <a:solidFill>
                  <a:schemeClr val="bg1"/>
                </a:solidFill>
                <a:latin typeface="Poppins" panose="00000500000000000000" pitchFamily="2" charset="0"/>
                <a:cs typeface="Poppins" panose="00000500000000000000" pitchFamily="2" charset="0"/>
              </a:rPr>
              <a:t>Cuttlefish</a:t>
            </a:r>
            <a:endParaRPr lang="en-GB" sz="4000" b="1" dirty="0">
              <a:solidFill>
                <a:schemeClr val="bg1"/>
              </a:solidFill>
              <a:latin typeface="Poppins" panose="00000500000000000000" pitchFamily="2" charset="0"/>
              <a:cs typeface="Poppins" panose="00000500000000000000" pitchFamily="2" charset="0"/>
            </a:endParaRPr>
          </a:p>
        </p:txBody>
      </p:sp>
      <p:sp>
        <p:nvSpPr>
          <p:cNvPr id="6" name="Rectangle 5"/>
          <p:cNvSpPr/>
          <p:nvPr/>
        </p:nvSpPr>
        <p:spPr>
          <a:xfrm>
            <a:off x="609600" y="6021049"/>
            <a:ext cx="11264343" cy="830997"/>
          </a:xfrm>
          <a:prstGeom prst="rect">
            <a:avLst/>
          </a:prstGeom>
        </p:spPr>
        <p:txBody>
          <a:bodyPr wrap="square">
            <a:spAutoFit/>
          </a:bodyPr>
          <a:lstStyle/>
          <a:p>
            <a:r>
              <a:rPr lang="en-GB" sz="1600" b="1" dirty="0">
                <a:solidFill>
                  <a:schemeClr val="bg1"/>
                </a:solidFill>
              </a:rPr>
              <a:t>Cuttlefish</a:t>
            </a:r>
            <a:r>
              <a:rPr lang="en-GB" sz="1600" dirty="0">
                <a:solidFill>
                  <a:schemeClr val="bg1"/>
                </a:solidFill>
              </a:rPr>
              <a:t> lay their eggs onto seagrass. They do this to stop their eggs floating away in ocean currents and because the seagrass helps to hide their eggs from predators. Cuttlefish can lay 100s of eggs at one time. Their eggs take 1-2 months to hatch. </a:t>
            </a:r>
            <a:endParaRPr lang="en-GB" sz="1200" dirty="0">
              <a:solidFill>
                <a:schemeClr val="bg1"/>
              </a:solidFill>
            </a:endParaRPr>
          </a:p>
        </p:txBody>
      </p:sp>
      <p:sp>
        <p:nvSpPr>
          <p:cNvPr id="11" name="TextBox 10">
            <a:extLst>
              <a:ext uri="{FF2B5EF4-FFF2-40B4-BE49-F238E27FC236}">
                <a16:creationId xmlns:a16="http://schemas.microsoft.com/office/drawing/2014/main" id="{A08BD3A1-62A5-404E-827B-856A2C379241}"/>
              </a:ext>
            </a:extLst>
          </p:cNvPr>
          <p:cNvSpPr txBox="1"/>
          <p:nvPr/>
        </p:nvSpPr>
        <p:spPr>
          <a:xfrm>
            <a:off x="-1956731" y="2769121"/>
            <a:ext cx="2421385" cy="246221"/>
          </a:xfrm>
          <a:prstGeom prst="rect">
            <a:avLst/>
          </a:prstGeom>
          <a:noFill/>
        </p:spPr>
        <p:txBody>
          <a:bodyPr wrap="square">
            <a:spAutoFit/>
          </a:bodyPr>
          <a:lstStyle/>
          <a:p>
            <a:pPr algn="l"/>
            <a:r>
              <a:rPr lang="en-GB" sz="1000" b="0" i="0" dirty="0" smtClean="0">
                <a:solidFill>
                  <a:srgbClr val="FFFFFF"/>
                </a:solidFill>
                <a:effectLst/>
              </a:rPr>
              <a:t>© Daniel </a:t>
            </a:r>
            <a:r>
              <a:rPr lang="en-GB" sz="1000" b="0" i="0" dirty="0" err="1" smtClean="0">
                <a:solidFill>
                  <a:srgbClr val="FFFFFF"/>
                </a:solidFill>
                <a:effectLst/>
              </a:rPr>
              <a:t>Lamborn</a:t>
            </a:r>
            <a:endParaRPr lang="en-GB" sz="1000" b="0" i="0" dirty="0">
              <a:solidFill>
                <a:srgbClr val="FFFFFF"/>
              </a:solidFill>
              <a:effectLst/>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9798" t="8797" r="8600" b="8644"/>
          <a:stretch/>
        </p:blipFill>
        <p:spPr>
          <a:xfrm>
            <a:off x="464654" y="949821"/>
            <a:ext cx="6596744" cy="5005588"/>
          </a:xfrm>
          <a:prstGeom prst="rect">
            <a:avLst/>
          </a:prstGeom>
        </p:spPr>
      </p:pic>
      <p:sp>
        <p:nvSpPr>
          <p:cNvPr id="12" name="Title 1">
            <a:extLst>
              <a:ext uri="{FF2B5EF4-FFF2-40B4-BE49-F238E27FC236}">
                <a16:creationId xmlns:a16="http://schemas.microsoft.com/office/drawing/2014/main" id="{1AB0FE61-224A-4908-9735-57464E4D1511}"/>
              </a:ext>
            </a:extLst>
          </p:cNvPr>
          <p:cNvSpPr txBox="1">
            <a:spLocks/>
          </p:cNvSpPr>
          <p:nvPr/>
        </p:nvSpPr>
        <p:spPr>
          <a:xfrm>
            <a:off x="464654" y="840321"/>
            <a:ext cx="3093839" cy="88378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dirty="0" smtClean="0">
                <a:latin typeface="Poppins" panose="00000500000000000000" pitchFamily="2" charset="0"/>
                <a:cs typeface="Poppins" panose="00000500000000000000" pitchFamily="2" charset="0"/>
              </a:rPr>
              <a:t>Cuttlefish</a:t>
            </a:r>
            <a:endParaRPr lang="en-GB" sz="2800" b="1" dirty="0">
              <a:latin typeface="Poppins" panose="00000500000000000000" pitchFamily="2" charset="0"/>
              <a:cs typeface="Poppins" panose="00000500000000000000" pitchFamily="2" charset="0"/>
            </a:endParaRPr>
          </a:p>
        </p:txBody>
      </p:sp>
      <p:pic>
        <p:nvPicPr>
          <p:cNvPr id="5" name="Picture 4"/>
          <p:cNvPicPr>
            <a:picLocks noChangeAspect="1"/>
          </p:cNvPicPr>
          <p:nvPr/>
        </p:nvPicPr>
        <p:blipFill rotWithShape="1">
          <a:blip r:embed="rId4" cstate="hqprint">
            <a:extLst>
              <a:ext uri="{28A0092B-C50C-407E-A947-70E740481C1C}">
                <a14:useLocalDpi xmlns:a14="http://schemas.microsoft.com/office/drawing/2010/main" val="0"/>
              </a:ext>
            </a:extLst>
          </a:blip>
          <a:srcRect l="9343" t="2186" r="6272" b="19649"/>
          <a:stretch/>
        </p:blipFill>
        <p:spPr>
          <a:xfrm>
            <a:off x="7185897" y="949821"/>
            <a:ext cx="4593772" cy="5005588"/>
          </a:xfrm>
          <a:prstGeom prst="rect">
            <a:avLst/>
          </a:prstGeom>
        </p:spPr>
      </p:pic>
      <p:sp>
        <p:nvSpPr>
          <p:cNvPr id="13" name="Title 1">
            <a:extLst>
              <a:ext uri="{FF2B5EF4-FFF2-40B4-BE49-F238E27FC236}">
                <a16:creationId xmlns:a16="http://schemas.microsoft.com/office/drawing/2014/main" id="{1AB0FE61-224A-4908-9735-57464E4D1511}"/>
              </a:ext>
            </a:extLst>
          </p:cNvPr>
          <p:cNvSpPr txBox="1">
            <a:spLocks/>
          </p:cNvSpPr>
          <p:nvPr/>
        </p:nvSpPr>
        <p:spPr>
          <a:xfrm>
            <a:off x="7265931" y="1040915"/>
            <a:ext cx="3093839" cy="88378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dirty="0" smtClean="0">
                <a:latin typeface="Poppins" panose="00000500000000000000" pitchFamily="2" charset="0"/>
                <a:cs typeface="Poppins" panose="00000500000000000000" pitchFamily="2" charset="0"/>
              </a:rPr>
              <a:t>Cuttlefish</a:t>
            </a:r>
          </a:p>
          <a:p>
            <a:r>
              <a:rPr lang="en-GB" sz="2800" b="1" dirty="0" smtClean="0">
                <a:latin typeface="Poppins" panose="00000500000000000000" pitchFamily="2" charset="0"/>
                <a:cs typeface="Poppins" panose="00000500000000000000" pitchFamily="2" charset="0"/>
              </a:rPr>
              <a:t>eggs</a:t>
            </a:r>
            <a:endParaRPr lang="en-GB" sz="2800" b="1" dirty="0">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237627702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MCS Teal">
      <a:dk1>
        <a:srgbClr val="1B1B26"/>
      </a:dk1>
      <a:lt1>
        <a:srgbClr val="FFFFFF"/>
      </a:lt1>
      <a:dk2>
        <a:srgbClr val="2F2F3F"/>
      </a:dk2>
      <a:lt2>
        <a:srgbClr val="D9F5F3"/>
      </a:lt2>
      <a:accent1>
        <a:srgbClr val="00B9B0"/>
      </a:accent1>
      <a:accent2>
        <a:srgbClr val="008A84"/>
      </a:accent2>
      <a:accent3>
        <a:srgbClr val="FD5C6C"/>
      </a:accent3>
      <a:accent4>
        <a:srgbClr val="9EC323"/>
      </a:accent4>
      <a:accent5>
        <a:srgbClr val="3D9BE2"/>
      </a:accent5>
      <a:accent6>
        <a:srgbClr val="FDA027"/>
      </a:accent6>
      <a:hlink>
        <a:srgbClr val="0563C1"/>
      </a:hlink>
      <a:folHlink>
        <a:srgbClr val="954F72"/>
      </a:folHlink>
    </a:clrScheme>
    <a:fontScheme name="Poppins_MCS">
      <a:majorFont>
        <a:latin typeface="Poppins ExtraBold"/>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398B65809FAA241BE5770665A60F5A9" ma:contentTypeVersion="13" ma:contentTypeDescription="Create a new document." ma:contentTypeScope="" ma:versionID="396851b78c16bfa3cec5a81f3cfc9803">
  <xsd:schema xmlns:xsd="http://www.w3.org/2001/XMLSchema" xmlns:xs="http://www.w3.org/2001/XMLSchema" xmlns:p="http://schemas.microsoft.com/office/2006/metadata/properties" xmlns:ns2="eda2fa24-e3ec-4a08-b26c-f0f6c50f57a6" xmlns:ns3="63a9f6fa-5893-42fd-8be6-a0f50f2a4b19" targetNamespace="http://schemas.microsoft.com/office/2006/metadata/properties" ma:root="true" ma:fieldsID="bf0ecee139c0183081d791a03a041403" ns2:_="" ns3:_="">
    <xsd:import namespace="eda2fa24-e3ec-4a08-b26c-f0f6c50f57a6"/>
    <xsd:import namespace="63a9f6fa-5893-42fd-8be6-a0f50f2a4b1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da2fa24-e3ec-4a08-b26c-f0f6c50f57a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3a9f6fa-5893-42fd-8be6-a0f50f2a4b19"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2396660-B990-470E-968A-2ACA7BC2268E}">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621BD631-4FAA-4F8B-B4D4-51E832C3B684}">
  <ds:schemaRefs>
    <ds:schemaRef ds:uri="http://schemas.microsoft.com/sharepoint/v3/contenttype/forms"/>
  </ds:schemaRefs>
</ds:datastoreItem>
</file>

<file path=customXml/itemProps3.xml><?xml version="1.0" encoding="utf-8"?>
<ds:datastoreItem xmlns:ds="http://schemas.openxmlformats.org/officeDocument/2006/customXml" ds:itemID="{B30E7515-DD1F-495D-9BEC-AB531133473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da2fa24-e3ec-4a08-b26c-f0f6c50f57a6"/>
    <ds:schemaRef ds:uri="63a9f6fa-5893-42fd-8be6-a0f50f2a4b1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1475</TotalTime>
  <Words>281</Words>
  <Application>Microsoft Office PowerPoint</Application>
  <PresentationFormat>Widescreen</PresentationFormat>
  <Paragraphs>26</Paragraphs>
  <Slides>5</Slides>
  <Notes>3</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Poppins</vt:lpstr>
      <vt:lpstr>Poppins ExtraBold</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 Brooks</dc:creator>
  <cp:lastModifiedBy>Mary Hayman</cp:lastModifiedBy>
  <cp:revision>74</cp:revision>
  <dcterms:created xsi:type="dcterms:W3CDTF">2021-04-12T14:26:30Z</dcterms:created>
  <dcterms:modified xsi:type="dcterms:W3CDTF">2022-03-30T18:16:50Z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0x010100C398B65809FAA241BE5770665A60F5A9</vt:lpwstr>
  </property>
</Properties>
</file>