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71" r:id="rId3"/>
    <p:sldId id="260" r:id="rId4"/>
    <p:sldId id="266" r:id="rId5"/>
    <p:sldId id="261" r:id="rId6"/>
    <p:sldId id="262" r:id="rId7"/>
    <p:sldId id="263" r:id="rId8"/>
    <p:sldId id="265" r:id="rId9"/>
    <p:sldId id="273" r:id="rId10"/>
    <p:sldId id="267" r:id="rId11"/>
    <p:sldId id="268" r:id="rId12"/>
    <p:sldId id="272" r:id="rId13"/>
    <p:sldId id="269" r:id="rId14"/>
    <p:sldId id="270" r:id="rId15"/>
    <p:sldId id="274" r:id="rId16"/>
    <p:sldId id="277" r:id="rId17"/>
    <p:sldId id="276"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1" autoAdjust="0"/>
    <p:restoredTop sz="94660"/>
  </p:normalViewPr>
  <p:slideViewPr>
    <p:cSldViewPr snapToGrid="0" showGuides="1">
      <p:cViewPr varScale="1">
        <p:scale>
          <a:sx n="84" d="100"/>
          <a:sy n="84" d="100"/>
        </p:scale>
        <p:origin x="4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FA676DE7-504A-4E4C-B48E-DAD9F7C210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40516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49" b="8446"/>
          <a:stretch/>
        </p:blipFill>
        <p:spPr>
          <a:xfrm>
            <a:off x="0" y="0"/>
            <a:ext cx="12199482"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392" b="8593"/>
          <a:stretch/>
        </p:blipFill>
        <p:spPr>
          <a:xfrm>
            <a:off x="0" y="-1"/>
            <a:ext cx="12201008"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DA720-A94D-43FE-8970-87028A2D8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66B27-AF4B-461E-8318-9D15ABA70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BB9CAFE7-F7BF-46AF-BFFB-94D01E6F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0" y="0"/>
            <a:ext cx="4295274" cy="6858001"/>
          </a:xfrm>
          <a:prstGeom prst="rect">
            <a:avLst/>
          </a:prstGeom>
        </p:spPr>
      </p:pic>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4006EE3F-1FB4-4793-8064-51A8EF6B17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25/06/2021</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10565417@N03/" TargetMode="Externa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edbierman/" TargetMode="Externa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5.xml"/><Relationship Id="rId4" Type="http://schemas.openxmlformats.org/officeDocument/2006/relationships/hyperlink" Target="https://www.flickr.com/photos/87152089@N0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7756658@N06/" TargetMode="External"/><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10565417@N03/" TargetMode="Externa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81329542@N05/"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F1EC1-2501-4462-AAF1-347B47701ECF}"/>
              </a:ext>
            </a:extLst>
          </p:cNvPr>
          <p:cNvSpPr txBox="1">
            <a:spLocks/>
          </p:cNvSpPr>
          <p:nvPr/>
        </p:nvSpPr>
        <p:spPr>
          <a:xfrm>
            <a:off x="1818482" y="359341"/>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Sharks Image Reel</a:t>
            </a:r>
          </a:p>
        </p:txBody>
      </p:sp>
      <p:pic>
        <p:nvPicPr>
          <p:cNvPr id="5" name="Picture 4">
            <a:extLst>
              <a:ext uri="{FF2B5EF4-FFF2-40B4-BE49-F238E27FC236}">
                <a16:creationId xmlns:a16="http://schemas.microsoft.com/office/drawing/2014/main" id="{EEDC4DFA-3230-4358-B244-B32C080C6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86" y="359340"/>
            <a:ext cx="1812805" cy="752525"/>
          </a:xfrm>
          <a:prstGeom prst="rect">
            <a:avLst/>
          </a:prstGeom>
        </p:spPr>
      </p:pic>
      <p:pic>
        <p:nvPicPr>
          <p:cNvPr id="6" name="Picture Placeholder 9">
            <a:extLst>
              <a:ext uri="{FF2B5EF4-FFF2-40B4-BE49-F238E27FC236}">
                <a16:creationId xmlns:a16="http://schemas.microsoft.com/office/drawing/2014/main" id="{74786E83-B856-4425-B6DA-6F0E06DA5986}"/>
              </a:ext>
            </a:extLst>
          </p:cNvPr>
          <p:cNvPicPr>
            <a:picLocks noChangeAspect="1"/>
          </p:cNvPicPr>
          <p:nvPr/>
        </p:nvPicPr>
        <p:blipFill>
          <a:blip r:embed="rId3">
            <a:extLst>
              <a:ext uri="{28A0092B-C50C-407E-A947-70E740481C1C}">
                <a14:useLocalDpi xmlns:a14="http://schemas.microsoft.com/office/drawing/2010/main" val="0"/>
              </a:ext>
            </a:extLst>
          </a:blip>
          <a:srcRect t="9626" b="9626"/>
          <a:stretch/>
        </p:blipFill>
        <p:spPr>
          <a:xfrm>
            <a:off x="995626" y="1684904"/>
            <a:ext cx="10200748" cy="4633778"/>
          </a:xfrm>
          <a:prstGeom prst="rect">
            <a:avLst/>
          </a:prstGeom>
        </p:spPr>
      </p:pic>
      <p:sp>
        <p:nvSpPr>
          <p:cNvPr id="7" name="TextBox 6">
            <a:extLst>
              <a:ext uri="{FF2B5EF4-FFF2-40B4-BE49-F238E27FC236}">
                <a16:creationId xmlns:a16="http://schemas.microsoft.com/office/drawing/2014/main" id="{1E6B2DC0-0764-4C7D-91D0-CA7CA070D81A}"/>
              </a:ext>
            </a:extLst>
          </p:cNvPr>
          <p:cNvSpPr txBox="1"/>
          <p:nvPr/>
        </p:nvSpPr>
        <p:spPr>
          <a:xfrm>
            <a:off x="7714695" y="6087850"/>
            <a:ext cx="4110542" cy="230832"/>
          </a:xfrm>
          <a:prstGeom prst="rect">
            <a:avLst/>
          </a:prstGeom>
          <a:noFill/>
        </p:spPr>
        <p:txBody>
          <a:bodyPr wrap="square" rtlCol="0">
            <a:spAutoFit/>
          </a:bodyPr>
          <a:lstStyle/>
          <a:p>
            <a:pPr algn="ctr"/>
            <a:r>
              <a:rPr lang="en-US" sz="900" dirty="0">
                <a:solidFill>
                  <a:schemeClr val="bg1"/>
                </a:solidFill>
              </a:rPr>
              <a:t>Greenland shark © Dotted Yeti via Shutterstock</a:t>
            </a:r>
            <a:endParaRPr lang="en-GB" sz="900" dirty="0">
              <a:solidFill>
                <a:schemeClr val="bg1"/>
              </a:solidFill>
            </a:endParaRPr>
          </a:p>
        </p:txBody>
      </p:sp>
    </p:spTree>
    <p:extLst>
      <p:ext uri="{BB962C8B-B14F-4D97-AF65-F5344CB8AC3E}">
        <p14:creationId xmlns:p14="http://schemas.microsoft.com/office/powerpoint/2010/main" val="1629774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pic>
        <p:nvPicPr>
          <p:cNvPr id="3" name="Picture 2">
            <a:extLst>
              <a:ext uri="{FF2B5EF4-FFF2-40B4-BE49-F238E27FC236}">
                <a16:creationId xmlns:a16="http://schemas.microsoft.com/office/drawing/2014/main" id="{3C3E4CD0-A77A-4648-AF85-E8C98DA431DD}"/>
              </a:ext>
            </a:extLst>
          </p:cNvPr>
          <p:cNvPicPr>
            <a:picLocks noChangeAspect="1"/>
          </p:cNvPicPr>
          <p:nvPr/>
        </p:nvPicPr>
        <p:blipFill rotWithShape="1">
          <a:blip r:embed="rId2">
            <a:extLst>
              <a:ext uri="{28A0092B-C50C-407E-A947-70E740481C1C}">
                <a14:useLocalDpi xmlns:a14="http://schemas.microsoft.com/office/drawing/2010/main" val="0"/>
              </a:ext>
            </a:extLst>
          </a:blip>
          <a:srcRect l="12208" r="21988"/>
          <a:stretch/>
        </p:blipFill>
        <p:spPr>
          <a:xfrm>
            <a:off x="6750317" y="1437971"/>
            <a:ext cx="5084224" cy="4412486"/>
          </a:xfrm>
          <a:prstGeom prst="rect">
            <a:avLst/>
          </a:prstGeom>
        </p:spPr>
      </p:pic>
      <p:sp>
        <p:nvSpPr>
          <p:cNvPr id="8" name="TextBox 7">
            <a:extLst>
              <a:ext uri="{FF2B5EF4-FFF2-40B4-BE49-F238E27FC236}">
                <a16:creationId xmlns:a16="http://schemas.microsoft.com/office/drawing/2014/main" id="{08EE6C51-55F6-48A3-8282-73C67D6C8D35}"/>
              </a:ext>
            </a:extLst>
          </p:cNvPr>
          <p:cNvSpPr txBox="1"/>
          <p:nvPr/>
        </p:nvSpPr>
        <p:spPr>
          <a:xfrm>
            <a:off x="8819551" y="5619624"/>
            <a:ext cx="4264656" cy="230832"/>
          </a:xfrm>
          <a:prstGeom prst="rect">
            <a:avLst/>
          </a:prstGeom>
          <a:noFill/>
        </p:spPr>
        <p:txBody>
          <a:bodyPr wrap="square" rtlCol="0">
            <a:spAutoFit/>
          </a:bodyPr>
          <a:lstStyle/>
          <a:p>
            <a:pPr algn="ctr"/>
            <a:r>
              <a:rPr lang="en-US" sz="900" dirty="0">
                <a:solidFill>
                  <a:schemeClr val="bg1"/>
                </a:solidFill>
              </a:rPr>
              <a:t>© </a:t>
            </a:r>
            <a:r>
              <a:rPr lang="en-GB" sz="900" b="0" i="0" u="none" strike="noStrike" dirty="0">
                <a:solidFill>
                  <a:schemeClr val="bg1"/>
                </a:solidFill>
                <a:effectLst/>
              </a:rPr>
              <a:t>Karen Zhang via </a:t>
            </a:r>
            <a:r>
              <a:rPr lang="en-GB" sz="900" b="0" i="0" u="none" strike="noStrike" dirty="0" err="1">
                <a:solidFill>
                  <a:schemeClr val="bg1"/>
                </a:solidFill>
                <a:effectLst/>
              </a:rPr>
              <a:t>Unsplash</a:t>
            </a:r>
            <a:endParaRPr lang="en-GB" sz="900" dirty="0">
              <a:solidFill>
                <a:schemeClr val="bg1"/>
              </a:solidFill>
            </a:endParaRPr>
          </a:p>
        </p:txBody>
      </p:sp>
      <p:pic>
        <p:nvPicPr>
          <p:cNvPr id="9" name="Picture 8">
            <a:extLst>
              <a:ext uri="{FF2B5EF4-FFF2-40B4-BE49-F238E27FC236}">
                <a16:creationId xmlns:a16="http://schemas.microsoft.com/office/drawing/2014/main" id="{36DDD364-DCCA-4B60-A445-7F3FD7CBDE8A}"/>
              </a:ext>
            </a:extLst>
          </p:cNvPr>
          <p:cNvPicPr>
            <a:picLocks noChangeAspect="1"/>
          </p:cNvPicPr>
          <p:nvPr/>
        </p:nvPicPr>
        <p:blipFill rotWithShape="1">
          <a:blip r:embed="rId3">
            <a:extLst>
              <a:ext uri="{28A0092B-C50C-407E-A947-70E740481C1C}">
                <a14:useLocalDpi xmlns:a14="http://schemas.microsoft.com/office/drawing/2010/main" val="0"/>
              </a:ext>
            </a:extLst>
          </a:blip>
          <a:srcRect t="1745" b="4538"/>
          <a:stretch/>
        </p:blipFill>
        <p:spPr>
          <a:xfrm>
            <a:off x="335717" y="1437969"/>
            <a:ext cx="6278320" cy="4412487"/>
          </a:xfrm>
          <a:prstGeom prst="rect">
            <a:avLst/>
          </a:prstGeom>
        </p:spPr>
      </p:pic>
      <p:sp>
        <p:nvSpPr>
          <p:cNvPr id="12" name="TextBox 11">
            <a:extLst>
              <a:ext uri="{FF2B5EF4-FFF2-40B4-BE49-F238E27FC236}">
                <a16:creationId xmlns:a16="http://schemas.microsoft.com/office/drawing/2014/main" id="{AE0AA293-DDF4-4231-9F41-FCF8450D3B61}"/>
              </a:ext>
            </a:extLst>
          </p:cNvPr>
          <p:cNvSpPr txBox="1"/>
          <p:nvPr/>
        </p:nvSpPr>
        <p:spPr>
          <a:xfrm>
            <a:off x="3781638" y="5619624"/>
            <a:ext cx="4264656" cy="230832"/>
          </a:xfrm>
          <a:prstGeom prst="rect">
            <a:avLst/>
          </a:prstGeom>
          <a:noFill/>
        </p:spPr>
        <p:txBody>
          <a:bodyPr wrap="square" rtlCol="0">
            <a:spAutoFit/>
          </a:bodyPr>
          <a:lstStyle/>
          <a:p>
            <a:pPr algn="ctr"/>
            <a:r>
              <a:rPr lang="en-US" sz="900" dirty="0">
                <a:solidFill>
                  <a:schemeClr val="bg1"/>
                </a:solidFill>
              </a:rPr>
              <a:t>© </a:t>
            </a:r>
            <a:r>
              <a:rPr lang="en-GB" sz="900" b="0" i="0" u="none" strike="noStrike" dirty="0">
                <a:solidFill>
                  <a:schemeClr val="bg1"/>
                </a:solidFill>
                <a:effectLst/>
              </a:rPr>
              <a:t>Elias Levy via Flickr</a:t>
            </a:r>
            <a:endParaRPr lang="en-GB" sz="900" dirty="0">
              <a:solidFill>
                <a:schemeClr val="bg1"/>
              </a:solidFill>
            </a:endParaRPr>
          </a:p>
        </p:txBody>
      </p:sp>
      <p:sp>
        <p:nvSpPr>
          <p:cNvPr id="13" name="Title 1">
            <a:extLst>
              <a:ext uri="{FF2B5EF4-FFF2-40B4-BE49-F238E27FC236}">
                <a16:creationId xmlns:a16="http://schemas.microsoft.com/office/drawing/2014/main" id="{AB901F8E-CC41-4816-BC0C-B0FC51416A28}"/>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Great white shark</a:t>
            </a:r>
          </a:p>
        </p:txBody>
      </p:sp>
      <p:sp>
        <p:nvSpPr>
          <p:cNvPr id="15" name="TextBox 14">
            <a:extLst>
              <a:ext uri="{FF2B5EF4-FFF2-40B4-BE49-F238E27FC236}">
                <a16:creationId xmlns:a16="http://schemas.microsoft.com/office/drawing/2014/main" id="{435A2A7C-11F5-4C5E-823A-1F7CD2D88826}"/>
              </a:ext>
            </a:extLst>
          </p:cNvPr>
          <p:cNvSpPr txBox="1"/>
          <p:nvPr/>
        </p:nvSpPr>
        <p:spPr>
          <a:xfrm>
            <a:off x="440883" y="6016023"/>
            <a:ext cx="11141476" cy="692497"/>
          </a:xfrm>
          <a:prstGeom prst="rect">
            <a:avLst/>
          </a:prstGeom>
          <a:noFill/>
        </p:spPr>
        <p:txBody>
          <a:bodyPr wrap="square">
            <a:spAutoFit/>
          </a:bodyPr>
          <a:lstStyle/>
          <a:p>
            <a:r>
              <a:rPr lang="en-US" sz="1300" b="1" i="0" dirty="0">
                <a:solidFill>
                  <a:schemeClr val="bg1"/>
                </a:solidFill>
                <a:effectLst/>
              </a:rPr>
              <a:t>White sharks </a:t>
            </a:r>
            <a:r>
              <a:rPr lang="en-US" sz="1300" b="0" i="0" dirty="0">
                <a:solidFill>
                  <a:schemeClr val="bg1"/>
                </a:solidFill>
                <a:effectLst/>
              </a:rPr>
              <a:t>(commonly known as Great White Sharks) eat large prey like seals, dolphins and large fish like tuna, rays and even other sharks. Their jaws can move forward as well as down to help capture prey. Their teeth are serrated like a </a:t>
            </a:r>
            <a:r>
              <a:rPr lang="en-US" sz="1300" dirty="0">
                <a:solidFill>
                  <a:schemeClr val="bg1"/>
                </a:solidFill>
              </a:rPr>
              <a:t>knife. The teeth on </a:t>
            </a:r>
            <a:r>
              <a:rPr lang="en-US" sz="1300" b="0" i="0" dirty="0">
                <a:solidFill>
                  <a:schemeClr val="bg1"/>
                </a:solidFill>
                <a:effectLst/>
              </a:rPr>
              <a:t>the bottom jaw are pointed for piercing and holding onto their prey, while their serrated upper teeth act like a saw.</a:t>
            </a:r>
            <a:endParaRPr lang="en-GB" sz="1300" dirty="0">
              <a:solidFill>
                <a:schemeClr val="bg1"/>
              </a:solidFill>
            </a:endParaRPr>
          </a:p>
        </p:txBody>
      </p:sp>
    </p:spTree>
    <p:extLst>
      <p:ext uri="{BB962C8B-B14F-4D97-AF65-F5344CB8AC3E}">
        <p14:creationId xmlns:p14="http://schemas.microsoft.com/office/powerpoint/2010/main" val="2693618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446723-70AF-4536-86F1-526C32C73DD0}"/>
              </a:ext>
            </a:extLst>
          </p:cNvPr>
          <p:cNvPicPr>
            <a:picLocks noChangeAspect="1"/>
          </p:cNvPicPr>
          <p:nvPr/>
        </p:nvPicPr>
        <p:blipFill rotWithShape="1">
          <a:blip r:embed="rId2">
            <a:extLst>
              <a:ext uri="{28A0092B-C50C-407E-A947-70E740481C1C}">
                <a14:useLocalDpi xmlns:a14="http://schemas.microsoft.com/office/drawing/2010/main" val="0"/>
              </a:ext>
            </a:extLst>
          </a:blip>
          <a:srcRect t="11736" b="8954"/>
          <a:stretch/>
        </p:blipFill>
        <p:spPr>
          <a:xfrm>
            <a:off x="867464" y="1393581"/>
            <a:ext cx="3765028" cy="4479090"/>
          </a:xfrm>
          <a:prstGeom prst="rect">
            <a:avLst/>
          </a:prstGeom>
        </p:spPr>
      </p:pic>
      <p:sp>
        <p:nvSpPr>
          <p:cNvPr id="10" name="TextBox 9">
            <a:extLst>
              <a:ext uri="{FF2B5EF4-FFF2-40B4-BE49-F238E27FC236}">
                <a16:creationId xmlns:a16="http://schemas.microsoft.com/office/drawing/2014/main" id="{8BE48230-3917-4220-BE54-0345C099718C}"/>
              </a:ext>
            </a:extLst>
          </p:cNvPr>
          <p:cNvSpPr txBox="1"/>
          <p:nvPr/>
        </p:nvSpPr>
        <p:spPr>
          <a:xfrm>
            <a:off x="713031" y="5641839"/>
            <a:ext cx="5137684" cy="230832"/>
          </a:xfrm>
          <a:prstGeom prst="rect">
            <a:avLst/>
          </a:prstGeom>
          <a:noFill/>
        </p:spPr>
        <p:txBody>
          <a:bodyPr wrap="square" rtlCol="0">
            <a:spAutoFit/>
          </a:bodyPr>
          <a:lstStyle/>
          <a:p>
            <a:pPr algn="ctr"/>
            <a:r>
              <a:rPr lang="en-US" sz="900" dirty="0">
                <a:solidFill>
                  <a:schemeClr val="bg1"/>
                </a:solidFill>
              </a:rPr>
              <a:t>© </a:t>
            </a:r>
            <a:r>
              <a:rPr lang="en-GB" sz="900" b="0" i="0" u="none" strike="noStrike" dirty="0">
                <a:solidFill>
                  <a:schemeClr val="bg1"/>
                </a:solidFill>
                <a:effectLst/>
              </a:rPr>
              <a:t>Alessandro De Maddalena via Shutterstock</a:t>
            </a:r>
            <a:endParaRPr lang="en-GB" sz="900" dirty="0">
              <a:solidFill>
                <a:schemeClr val="bg1"/>
              </a:solidFill>
            </a:endParaRPr>
          </a:p>
        </p:txBody>
      </p:sp>
      <p:sp>
        <p:nvSpPr>
          <p:cNvPr id="11" name="Title 1">
            <a:extLst>
              <a:ext uri="{FF2B5EF4-FFF2-40B4-BE49-F238E27FC236}">
                <a16:creationId xmlns:a16="http://schemas.microsoft.com/office/drawing/2014/main" id="{FB504700-1745-48C1-87F5-E48500AC628D}"/>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sp>
        <p:nvSpPr>
          <p:cNvPr id="13" name="Title 1">
            <a:extLst>
              <a:ext uri="{FF2B5EF4-FFF2-40B4-BE49-F238E27FC236}">
                <a16:creationId xmlns:a16="http://schemas.microsoft.com/office/drawing/2014/main" id="{681380D6-CCF0-4821-B12C-610AC8EFC7B9}"/>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Mako shark</a:t>
            </a:r>
          </a:p>
        </p:txBody>
      </p:sp>
      <p:sp>
        <p:nvSpPr>
          <p:cNvPr id="14" name="TextBox 13">
            <a:extLst>
              <a:ext uri="{FF2B5EF4-FFF2-40B4-BE49-F238E27FC236}">
                <a16:creationId xmlns:a16="http://schemas.microsoft.com/office/drawing/2014/main" id="{83430B4B-B25A-47EF-9A6D-4485C865102C}"/>
              </a:ext>
            </a:extLst>
          </p:cNvPr>
          <p:cNvSpPr txBox="1"/>
          <p:nvPr/>
        </p:nvSpPr>
        <p:spPr>
          <a:xfrm>
            <a:off x="443883" y="6020150"/>
            <a:ext cx="11452194" cy="738664"/>
          </a:xfrm>
          <a:prstGeom prst="rect">
            <a:avLst/>
          </a:prstGeom>
          <a:noFill/>
        </p:spPr>
        <p:txBody>
          <a:bodyPr wrap="square">
            <a:spAutoFit/>
          </a:bodyPr>
          <a:lstStyle/>
          <a:p>
            <a:r>
              <a:rPr lang="en-US" sz="1400" b="1" i="0" dirty="0">
                <a:solidFill>
                  <a:schemeClr val="bg1"/>
                </a:solidFill>
                <a:effectLst/>
              </a:rPr>
              <a:t>Mako </a:t>
            </a:r>
            <a:r>
              <a:rPr lang="en-US" sz="1400" b="0" i="0" dirty="0">
                <a:solidFill>
                  <a:schemeClr val="bg1"/>
                </a:solidFill>
                <a:effectLst/>
              </a:rPr>
              <a:t>eat small slippery fish. They have very sharp, pointy, non-serrated teeth to grasp onto small fish. A mako’s teeth are so large they can’t fully close their mouth. They are also the fastest shark in the ocean - reaching up to 45mph - making them fierce predators.</a:t>
            </a:r>
            <a:endParaRPr lang="en-GB" sz="1400" dirty="0">
              <a:solidFill>
                <a:schemeClr val="bg1"/>
              </a:solidFill>
            </a:endParaRPr>
          </a:p>
        </p:txBody>
      </p:sp>
      <p:pic>
        <p:nvPicPr>
          <p:cNvPr id="17" name="Picture 16">
            <a:extLst>
              <a:ext uri="{FF2B5EF4-FFF2-40B4-BE49-F238E27FC236}">
                <a16:creationId xmlns:a16="http://schemas.microsoft.com/office/drawing/2014/main" id="{A6F55287-D173-4178-A674-21968631C559}"/>
              </a:ext>
            </a:extLst>
          </p:cNvPr>
          <p:cNvPicPr>
            <a:picLocks noChangeAspect="1"/>
          </p:cNvPicPr>
          <p:nvPr/>
        </p:nvPicPr>
        <p:blipFill rotWithShape="1">
          <a:blip r:embed="rId3">
            <a:extLst>
              <a:ext uri="{28A0092B-C50C-407E-A947-70E740481C1C}">
                <a14:useLocalDpi xmlns:a14="http://schemas.microsoft.com/office/drawing/2010/main" val="0"/>
              </a:ext>
            </a:extLst>
          </a:blip>
          <a:srcRect l="15149"/>
          <a:stretch/>
        </p:blipFill>
        <p:spPr>
          <a:xfrm>
            <a:off x="4780750" y="1393581"/>
            <a:ext cx="6698219" cy="4479090"/>
          </a:xfrm>
          <a:prstGeom prst="rect">
            <a:avLst/>
          </a:prstGeom>
        </p:spPr>
      </p:pic>
      <p:sp>
        <p:nvSpPr>
          <p:cNvPr id="18" name="TextBox 17">
            <a:extLst>
              <a:ext uri="{FF2B5EF4-FFF2-40B4-BE49-F238E27FC236}">
                <a16:creationId xmlns:a16="http://schemas.microsoft.com/office/drawing/2014/main" id="{FCEFBE2E-A421-439F-8A37-637088128DEE}"/>
              </a:ext>
            </a:extLst>
          </p:cNvPr>
          <p:cNvSpPr txBox="1"/>
          <p:nvPr/>
        </p:nvSpPr>
        <p:spPr>
          <a:xfrm>
            <a:off x="7988547" y="5641839"/>
            <a:ext cx="5137684" cy="230832"/>
          </a:xfrm>
          <a:prstGeom prst="rect">
            <a:avLst/>
          </a:prstGeom>
          <a:noFill/>
        </p:spPr>
        <p:txBody>
          <a:bodyPr wrap="square" rtlCol="0">
            <a:spAutoFit/>
          </a:bodyPr>
          <a:lstStyle/>
          <a:p>
            <a:pPr algn="ctr"/>
            <a:r>
              <a:rPr lang="en-US" sz="900" dirty="0">
                <a:solidFill>
                  <a:schemeClr val="bg1"/>
                </a:solidFill>
              </a:rPr>
              <a:t>© </a:t>
            </a:r>
            <a:r>
              <a:rPr lang="en-GB" sz="900" b="0" i="0" u="none" strike="noStrike" dirty="0">
                <a:solidFill>
                  <a:schemeClr val="bg1"/>
                </a:solidFill>
                <a:effectLst/>
              </a:rPr>
              <a:t>Elaine Brewer via </a:t>
            </a:r>
            <a:r>
              <a:rPr lang="en-GB" sz="900" b="0" i="0" u="none" strike="noStrike" dirty="0" err="1">
                <a:solidFill>
                  <a:schemeClr val="bg1"/>
                </a:solidFill>
                <a:effectLst/>
              </a:rPr>
              <a:t>Unsplash</a:t>
            </a:r>
            <a:endParaRPr lang="en-GB" sz="900" dirty="0">
              <a:solidFill>
                <a:schemeClr val="bg1"/>
              </a:solidFill>
            </a:endParaRPr>
          </a:p>
        </p:txBody>
      </p:sp>
    </p:spTree>
    <p:extLst>
      <p:ext uri="{BB962C8B-B14F-4D97-AF65-F5344CB8AC3E}">
        <p14:creationId xmlns:p14="http://schemas.microsoft.com/office/powerpoint/2010/main" val="363089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03491F3-885D-4D20-B14B-E198CF76F6EF}"/>
              </a:ext>
            </a:extLst>
          </p:cNvPr>
          <p:cNvSpPr txBox="1"/>
          <p:nvPr/>
        </p:nvSpPr>
        <p:spPr>
          <a:xfrm>
            <a:off x="417084" y="6007055"/>
            <a:ext cx="11346714" cy="738664"/>
          </a:xfrm>
          <a:prstGeom prst="rect">
            <a:avLst/>
          </a:prstGeom>
          <a:noFill/>
        </p:spPr>
        <p:txBody>
          <a:bodyPr wrap="square">
            <a:spAutoFit/>
          </a:bodyPr>
          <a:lstStyle/>
          <a:p>
            <a:pPr rtl="0" fontAlgn="base"/>
            <a:r>
              <a:rPr lang="en-US" sz="1400" b="1" i="0" dirty="0">
                <a:solidFill>
                  <a:schemeClr val="bg1"/>
                </a:solidFill>
                <a:effectLst/>
              </a:rPr>
              <a:t>Basking sharks</a:t>
            </a:r>
            <a:r>
              <a:rPr lang="en-US" sz="1400" b="0" i="0" dirty="0">
                <a:solidFill>
                  <a:schemeClr val="bg1"/>
                </a:solidFill>
                <a:effectLst/>
              </a:rPr>
              <a:t> eat plankton, which are tiny animals and algae in the water column. They filter the water through their gills to capture plankton, and can filter 2000 tons of seawater per hour. Though they don’t use teeth for feeding, they do have hundreds of tiny hooked teeth.  </a:t>
            </a:r>
          </a:p>
        </p:txBody>
      </p:sp>
      <p:sp>
        <p:nvSpPr>
          <p:cNvPr id="10" name="Title 1">
            <a:extLst>
              <a:ext uri="{FF2B5EF4-FFF2-40B4-BE49-F238E27FC236}">
                <a16:creationId xmlns:a16="http://schemas.microsoft.com/office/drawing/2014/main" id="{E297F5F6-233A-4142-94AD-25BCB5F3C87B}"/>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sp>
        <p:nvSpPr>
          <p:cNvPr id="12" name="Title 1">
            <a:extLst>
              <a:ext uri="{FF2B5EF4-FFF2-40B4-BE49-F238E27FC236}">
                <a16:creationId xmlns:a16="http://schemas.microsoft.com/office/drawing/2014/main" id="{B72FAE2E-56F8-47D5-AFE6-FBCBD2A53EBA}"/>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Basking shark</a:t>
            </a:r>
          </a:p>
        </p:txBody>
      </p:sp>
      <p:pic>
        <p:nvPicPr>
          <p:cNvPr id="13" name="Picture 12">
            <a:extLst>
              <a:ext uri="{FF2B5EF4-FFF2-40B4-BE49-F238E27FC236}">
                <a16:creationId xmlns:a16="http://schemas.microsoft.com/office/drawing/2014/main" id="{C741176B-6630-47D2-B1C3-24467FA5C609}"/>
              </a:ext>
            </a:extLst>
          </p:cNvPr>
          <p:cNvPicPr>
            <a:picLocks noChangeAspect="1"/>
          </p:cNvPicPr>
          <p:nvPr/>
        </p:nvPicPr>
        <p:blipFill rotWithShape="1">
          <a:blip r:embed="rId2">
            <a:extLst>
              <a:ext uri="{28A0092B-C50C-407E-A947-70E740481C1C}">
                <a14:useLocalDpi xmlns:a14="http://schemas.microsoft.com/office/drawing/2010/main" val="0"/>
              </a:ext>
            </a:extLst>
          </a:blip>
          <a:srcRect t="6058"/>
          <a:stretch/>
        </p:blipFill>
        <p:spPr>
          <a:xfrm>
            <a:off x="2523875" y="1504460"/>
            <a:ext cx="7133132" cy="4341174"/>
          </a:xfrm>
          <a:prstGeom prst="rect">
            <a:avLst/>
          </a:prstGeom>
        </p:spPr>
      </p:pic>
      <p:sp>
        <p:nvSpPr>
          <p:cNvPr id="15" name="TextBox 14">
            <a:extLst>
              <a:ext uri="{FF2B5EF4-FFF2-40B4-BE49-F238E27FC236}">
                <a16:creationId xmlns:a16="http://schemas.microsoft.com/office/drawing/2014/main" id="{91523CFF-B8FE-43E2-BA5F-78677C2BF0F2}"/>
              </a:ext>
            </a:extLst>
          </p:cNvPr>
          <p:cNvSpPr txBox="1"/>
          <p:nvPr/>
        </p:nvSpPr>
        <p:spPr>
          <a:xfrm>
            <a:off x="6471821" y="5621807"/>
            <a:ext cx="4696287" cy="230832"/>
          </a:xfrm>
          <a:prstGeom prst="rect">
            <a:avLst/>
          </a:prstGeom>
          <a:noFill/>
        </p:spPr>
        <p:txBody>
          <a:bodyPr wrap="square" rtlCol="0">
            <a:spAutoFit/>
          </a:bodyPr>
          <a:lstStyle/>
          <a:p>
            <a:pPr algn="ctr"/>
            <a:r>
              <a:rPr lang="en-US" sz="900" dirty="0">
                <a:solidFill>
                  <a:schemeClr val="bg1"/>
                </a:solidFill>
              </a:rPr>
              <a:t>© </a:t>
            </a:r>
            <a:r>
              <a:rPr lang="en-GB" sz="900" i="0" u="none" strike="noStrike" dirty="0" err="1">
                <a:solidFill>
                  <a:schemeClr val="bg1"/>
                </a:solidFill>
                <a:effectLst/>
                <a:hlinkClick r:id="rId3" tooltip="Go to jidanchaomian's photostream">
                  <a:extLst>
                    <a:ext uri="{A12FA001-AC4F-418D-AE19-62706E023703}">
                      <ahyp:hlinkClr xmlns:ahyp="http://schemas.microsoft.com/office/drawing/2018/hyperlinkcolor" val="tx"/>
                    </a:ext>
                  </a:extLst>
                </a:hlinkClick>
              </a:rPr>
              <a:t>jidanchaomian</a:t>
            </a:r>
            <a:r>
              <a:rPr lang="en-GB" sz="900" i="0" u="none" strike="noStrike" dirty="0">
                <a:solidFill>
                  <a:schemeClr val="bg1"/>
                </a:solidFill>
                <a:effectLst/>
              </a:rPr>
              <a:t> </a:t>
            </a:r>
            <a:r>
              <a:rPr lang="en-GB" sz="900" dirty="0">
                <a:solidFill>
                  <a:schemeClr val="bg1"/>
                </a:solidFill>
              </a:rPr>
              <a:t>via Flickr</a:t>
            </a:r>
          </a:p>
        </p:txBody>
      </p:sp>
    </p:spTree>
    <p:extLst>
      <p:ext uri="{BB962C8B-B14F-4D97-AF65-F5344CB8AC3E}">
        <p14:creationId xmlns:p14="http://schemas.microsoft.com/office/powerpoint/2010/main" val="86386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0E89A-5054-41FC-AA27-C81D388D7025}"/>
              </a:ext>
            </a:extLst>
          </p:cNvPr>
          <p:cNvPicPr>
            <a:picLocks noChangeAspect="1"/>
          </p:cNvPicPr>
          <p:nvPr/>
        </p:nvPicPr>
        <p:blipFill rotWithShape="1">
          <a:blip r:embed="rId2">
            <a:extLst>
              <a:ext uri="{28A0092B-C50C-407E-A947-70E740481C1C}">
                <a14:useLocalDpi xmlns:a14="http://schemas.microsoft.com/office/drawing/2010/main" val="0"/>
              </a:ext>
            </a:extLst>
          </a:blip>
          <a:srcRect b="4613"/>
          <a:stretch/>
        </p:blipFill>
        <p:spPr>
          <a:xfrm>
            <a:off x="2453004" y="1331650"/>
            <a:ext cx="7285991" cy="4625267"/>
          </a:xfrm>
          <a:prstGeom prst="rect">
            <a:avLst/>
          </a:prstGeom>
        </p:spPr>
      </p:pic>
      <p:sp>
        <p:nvSpPr>
          <p:cNvPr id="8" name="TextBox 7">
            <a:extLst>
              <a:ext uri="{FF2B5EF4-FFF2-40B4-BE49-F238E27FC236}">
                <a16:creationId xmlns:a16="http://schemas.microsoft.com/office/drawing/2014/main" id="{1E363C68-0624-4664-9C7C-477E6C401521}"/>
              </a:ext>
            </a:extLst>
          </p:cNvPr>
          <p:cNvSpPr txBox="1"/>
          <p:nvPr/>
        </p:nvSpPr>
        <p:spPr>
          <a:xfrm>
            <a:off x="6457951" y="5722508"/>
            <a:ext cx="4532604" cy="230832"/>
          </a:xfrm>
          <a:prstGeom prst="rect">
            <a:avLst/>
          </a:prstGeom>
          <a:noFill/>
        </p:spPr>
        <p:txBody>
          <a:bodyPr wrap="square" rtlCol="0">
            <a:spAutoFit/>
          </a:bodyPr>
          <a:lstStyle/>
          <a:p>
            <a:pPr algn="ctr"/>
            <a:r>
              <a:rPr lang="en-US" sz="900" dirty="0">
                <a:solidFill>
                  <a:schemeClr val="bg1"/>
                </a:solidFill>
              </a:rPr>
              <a:t>Horn shark © </a:t>
            </a:r>
            <a:r>
              <a:rPr lang="en-GB" sz="900" i="0" u="none" strike="noStrike" dirty="0">
                <a:solidFill>
                  <a:schemeClr val="bg1"/>
                </a:solidFill>
                <a:effectLst/>
                <a:hlinkClick r:id="rId3" tooltip="Go to Ed Bierman's photostream">
                  <a:extLst>
                    <a:ext uri="{A12FA001-AC4F-418D-AE19-62706E023703}">
                      <ahyp:hlinkClr xmlns:ahyp="http://schemas.microsoft.com/office/drawing/2018/hyperlinkcolor" val="tx"/>
                    </a:ext>
                  </a:extLst>
                </a:hlinkClick>
              </a:rPr>
              <a:t>Ed Bierman</a:t>
            </a:r>
            <a:r>
              <a:rPr lang="en-GB" sz="900" i="0" u="none" strike="noStrike" dirty="0">
                <a:solidFill>
                  <a:schemeClr val="bg1"/>
                </a:solidFill>
                <a:effectLst/>
              </a:rPr>
              <a:t> via Flickr</a:t>
            </a:r>
            <a:endParaRPr lang="en-GB" sz="900" dirty="0">
              <a:solidFill>
                <a:schemeClr val="bg1"/>
              </a:solidFill>
            </a:endParaRPr>
          </a:p>
        </p:txBody>
      </p:sp>
      <p:sp>
        <p:nvSpPr>
          <p:cNvPr id="9" name="Title 1">
            <a:extLst>
              <a:ext uri="{FF2B5EF4-FFF2-40B4-BE49-F238E27FC236}">
                <a16:creationId xmlns:a16="http://schemas.microsoft.com/office/drawing/2014/main" id="{0D35EE52-4FE4-46F8-9899-715517377265}"/>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Horn shark</a:t>
            </a:r>
          </a:p>
        </p:txBody>
      </p:sp>
      <p:sp>
        <p:nvSpPr>
          <p:cNvPr id="11" name="Title 1">
            <a:extLst>
              <a:ext uri="{FF2B5EF4-FFF2-40B4-BE49-F238E27FC236}">
                <a16:creationId xmlns:a16="http://schemas.microsoft.com/office/drawing/2014/main" id="{D0C31C73-1FD7-4862-BF14-87CECA0054F4}"/>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sp>
        <p:nvSpPr>
          <p:cNvPr id="12" name="TextBox 11">
            <a:extLst>
              <a:ext uri="{FF2B5EF4-FFF2-40B4-BE49-F238E27FC236}">
                <a16:creationId xmlns:a16="http://schemas.microsoft.com/office/drawing/2014/main" id="{4857F47F-ED64-4881-8A17-F2759F4FC195}"/>
              </a:ext>
            </a:extLst>
          </p:cNvPr>
          <p:cNvSpPr txBox="1"/>
          <p:nvPr/>
        </p:nvSpPr>
        <p:spPr>
          <a:xfrm>
            <a:off x="559293" y="6180595"/>
            <a:ext cx="11407805" cy="523220"/>
          </a:xfrm>
          <a:prstGeom prst="rect">
            <a:avLst/>
          </a:prstGeom>
          <a:noFill/>
        </p:spPr>
        <p:txBody>
          <a:bodyPr wrap="square">
            <a:spAutoFit/>
          </a:bodyPr>
          <a:lstStyle/>
          <a:p>
            <a:pPr algn="l" rtl="0" fontAlgn="base"/>
            <a:r>
              <a:rPr lang="en-US" sz="1400" b="1" i="0" dirty="0">
                <a:solidFill>
                  <a:schemeClr val="bg1"/>
                </a:solidFill>
                <a:effectLst/>
              </a:rPr>
              <a:t>Horn sharks </a:t>
            </a:r>
            <a:r>
              <a:rPr lang="en-US" sz="1400" b="0" i="0" dirty="0">
                <a:solidFill>
                  <a:schemeClr val="bg1"/>
                </a:solidFill>
                <a:effectLst/>
              </a:rPr>
              <a:t>are bottom feeders, feeding on crabs and shellfish that have sharp outer shells. Their front teeth are pointed to pierce with and their back teeth are flat and molar-like for crushing their prey.  </a:t>
            </a:r>
          </a:p>
        </p:txBody>
      </p:sp>
    </p:spTree>
    <p:extLst>
      <p:ext uri="{BB962C8B-B14F-4D97-AF65-F5344CB8AC3E}">
        <p14:creationId xmlns:p14="http://schemas.microsoft.com/office/powerpoint/2010/main" val="3539540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F776D-6E4A-4966-A0F2-1712CF345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808" y="1437969"/>
            <a:ext cx="5545991" cy="4159493"/>
          </a:xfrm>
          <a:prstGeom prst="rect">
            <a:avLst/>
          </a:prstGeom>
        </p:spPr>
      </p:pic>
      <p:pic>
        <p:nvPicPr>
          <p:cNvPr id="6" name="Picture 5">
            <a:extLst>
              <a:ext uri="{FF2B5EF4-FFF2-40B4-BE49-F238E27FC236}">
                <a16:creationId xmlns:a16="http://schemas.microsoft.com/office/drawing/2014/main" id="{AAE065E1-ED9E-42B8-8F06-EC690D558161}"/>
              </a:ext>
            </a:extLst>
          </p:cNvPr>
          <p:cNvPicPr>
            <a:picLocks noChangeAspect="1"/>
          </p:cNvPicPr>
          <p:nvPr/>
        </p:nvPicPr>
        <p:blipFill rotWithShape="1">
          <a:blip r:embed="rId3">
            <a:extLst>
              <a:ext uri="{28A0092B-C50C-407E-A947-70E740481C1C}">
                <a14:useLocalDpi xmlns:a14="http://schemas.microsoft.com/office/drawing/2010/main" val="0"/>
              </a:ext>
            </a:extLst>
          </a:blip>
          <a:srcRect t="9211" b="11334"/>
          <a:stretch/>
        </p:blipFill>
        <p:spPr>
          <a:xfrm>
            <a:off x="1365788" y="1437969"/>
            <a:ext cx="3935952" cy="4159493"/>
          </a:xfrm>
          <a:prstGeom prst="rect">
            <a:avLst/>
          </a:prstGeom>
        </p:spPr>
      </p:pic>
      <p:sp>
        <p:nvSpPr>
          <p:cNvPr id="9" name="Title 1">
            <a:extLst>
              <a:ext uri="{FF2B5EF4-FFF2-40B4-BE49-F238E27FC236}">
                <a16:creationId xmlns:a16="http://schemas.microsoft.com/office/drawing/2014/main" id="{2197285A-79FC-494A-A239-258DAE3510C4}"/>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sp>
        <p:nvSpPr>
          <p:cNvPr id="10" name="Title 1">
            <a:extLst>
              <a:ext uri="{FF2B5EF4-FFF2-40B4-BE49-F238E27FC236}">
                <a16:creationId xmlns:a16="http://schemas.microsoft.com/office/drawing/2014/main" id="{DCB1AE40-4EE2-444A-A470-63C211C88A1E}"/>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Cookie cutter shark</a:t>
            </a:r>
          </a:p>
        </p:txBody>
      </p:sp>
      <p:sp>
        <p:nvSpPr>
          <p:cNvPr id="12" name="TextBox 11">
            <a:extLst>
              <a:ext uri="{FF2B5EF4-FFF2-40B4-BE49-F238E27FC236}">
                <a16:creationId xmlns:a16="http://schemas.microsoft.com/office/drawing/2014/main" id="{FEC1A4C7-CC7D-49F4-B8BC-7A346E254E09}"/>
              </a:ext>
            </a:extLst>
          </p:cNvPr>
          <p:cNvSpPr txBox="1"/>
          <p:nvPr/>
        </p:nvSpPr>
        <p:spPr>
          <a:xfrm>
            <a:off x="405372" y="5796018"/>
            <a:ext cx="11212497" cy="954107"/>
          </a:xfrm>
          <a:prstGeom prst="rect">
            <a:avLst/>
          </a:prstGeom>
          <a:noFill/>
        </p:spPr>
        <p:txBody>
          <a:bodyPr wrap="square">
            <a:spAutoFit/>
          </a:bodyPr>
          <a:lstStyle/>
          <a:p>
            <a:pPr algn="l" rtl="0" fontAlgn="base"/>
            <a:r>
              <a:rPr lang="en-US" sz="1400" b="1" i="0" dirty="0">
                <a:solidFill>
                  <a:schemeClr val="bg1"/>
                </a:solidFill>
                <a:effectLst/>
              </a:rPr>
              <a:t>Cookie cutter sharks </a:t>
            </a:r>
            <a:r>
              <a:rPr lang="en-US" sz="1400" b="0" i="0" dirty="0">
                <a:solidFill>
                  <a:schemeClr val="bg1"/>
                </a:solidFill>
                <a:effectLst/>
              </a:rPr>
              <a:t>eat squid and small fish but also feed on large prey such as tuna, dolphins and other sharks. They bite small chunks out of their prey without killing it. Cookie cutter sharks use their top teeth to attach on to prey</a:t>
            </a:r>
            <a:r>
              <a:rPr lang="en-US" sz="1400" dirty="0">
                <a:solidFill>
                  <a:schemeClr val="bg1"/>
                </a:solidFill>
              </a:rPr>
              <a:t>, and</a:t>
            </a:r>
            <a:r>
              <a:rPr lang="en-US" sz="1400" b="0" i="0" dirty="0">
                <a:solidFill>
                  <a:schemeClr val="bg1"/>
                </a:solidFill>
                <a:effectLst/>
              </a:rPr>
              <a:t> then use their razor sharp bottom teeth to slice, twisting their body to create a circular cut. This round mark left on their prey is why they are referred to as the cookie cutter.  </a:t>
            </a:r>
          </a:p>
        </p:txBody>
      </p:sp>
      <p:sp>
        <p:nvSpPr>
          <p:cNvPr id="13" name="TextBox 12">
            <a:extLst>
              <a:ext uri="{FF2B5EF4-FFF2-40B4-BE49-F238E27FC236}">
                <a16:creationId xmlns:a16="http://schemas.microsoft.com/office/drawing/2014/main" id="{42C5159D-544B-49BE-ACD2-EAE2183347F8}"/>
              </a:ext>
            </a:extLst>
          </p:cNvPr>
          <p:cNvSpPr txBox="1"/>
          <p:nvPr/>
        </p:nvSpPr>
        <p:spPr>
          <a:xfrm>
            <a:off x="3553385" y="1421831"/>
            <a:ext cx="5085228" cy="230832"/>
          </a:xfrm>
          <a:prstGeom prst="rect">
            <a:avLst/>
          </a:prstGeom>
          <a:noFill/>
        </p:spPr>
        <p:txBody>
          <a:bodyPr wrap="square" rtlCol="0">
            <a:spAutoFit/>
          </a:bodyPr>
          <a:lstStyle/>
          <a:p>
            <a:pPr algn="ctr"/>
            <a:r>
              <a:rPr lang="en-US" sz="900" dirty="0">
                <a:solidFill>
                  <a:schemeClr val="bg1"/>
                </a:solidFill>
              </a:rPr>
              <a:t>© </a:t>
            </a:r>
            <a:r>
              <a:rPr lang="en-GB" sz="900" i="0" u="none" strike="noStrike" dirty="0" err="1">
                <a:solidFill>
                  <a:schemeClr val="bg1"/>
                </a:solidFill>
                <a:effectLst/>
                <a:hlinkClick r:id="rId4" tooltip="Go to JSUBiology's photostream">
                  <a:extLst>
                    <a:ext uri="{A12FA001-AC4F-418D-AE19-62706E023703}">
                      <ahyp:hlinkClr xmlns:ahyp="http://schemas.microsoft.com/office/drawing/2018/hyperlinkcolor" val="tx"/>
                    </a:ext>
                  </a:extLst>
                </a:hlinkClick>
              </a:rPr>
              <a:t>JSUBiology</a:t>
            </a:r>
            <a:r>
              <a:rPr lang="en-GB" sz="900" i="0" u="none" strike="noStrike" dirty="0">
                <a:solidFill>
                  <a:schemeClr val="bg1"/>
                </a:solidFill>
                <a:effectLst/>
              </a:rPr>
              <a:t> via Flickr</a:t>
            </a:r>
            <a:endParaRPr lang="en-GB" sz="900" dirty="0">
              <a:solidFill>
                <a:schemeClr val="bg1"/>
              </a:solidFill>
            </a:endParaRPr>
          </a:p>
        </p:txBody>
      </p:sp>
      <p:sp>
        <p:nvSpPr>
          <p:cNvPr id="14" name="TextBox 13">
            <a:extLst>
              <a:ext uri="{FF2B5EF4-FFF2-40B4-BE49-F238E27FC236}">
                <a16:creationId xmlns:a16="http://schemas.microsoft.com/office/drawing/2014/main" id="{CCBB7F86-2472-48B1-8D85-418973C3E679}"/>
              </a:ext>
            </a:extLst>
          </p:cNvPr>
          <p:cNvSpPr txBox="1"/>
          <p:nvPr/>
        </p:nvSpPr>
        <p:spPr>
          <a:xfrm>
            <a:off x="-249858" y="1421832"/>
            <a:ext cx="5085228" cy="230832"/>
          </a:xfrm>
          <a:prstGeom prst="rect">
            <a:avLst/>
          </a:prstGeom>
          <a:noFill/>
        </p:spPr>
        <p:txBody>
          <a:bodyPr wrap="square" rtlCol="0">
            <a:spAutoFit/>
          </a:bodyPr>
          <a:lstStyle/>
          <a:p>
            <a:pPr algn="ctr"/>
            <a:r>
              <a:rPr lang="en-US" sz="900" dirty="0">
                <a:solidFill>
                  <a:schemeClr val="bg1"/>
                </a:solidFill>
              </a:rPr>
              <a:t>© </a:t>
            </a:r>
            <a:r>
              <a:rPr lang="en-GB" sz="900" i="0" u="none" strike="noStrike" dirty="0">
                <a:solidFill>
                  <a:schemeClr val="bg1"/>
                </a:solidFill>
                <a:effectLst/>
              </a:rPr>
              <a:t>NOAA Photo Library via Flickr</a:t>
            </a:r>
            <a:endParaRPr lang="en-GB" sz="900" dirty="0">
              <a:solidFill>
                <a:schemeClr val="bg1"/>
              </a:solidFill>
            </a:endParaRPr>
          </a:p>
        </p:txBody>
      </p:sp>
    </p:spTree>
    <p:extLst>
      <p:ext uri="{BB962C8B-B14F-4D97-AF65-F5344CB8AC3E}">
        <p14:creationId xmlns:p14="http://schemas.microsoft.com/office/powerpoint/2010/main" val="3792295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33490-A3C9-4B37-B2E4-C2AED6D4C61C}"/>
              </a:ext>
            </a:extLst>
          </p:cNvPr>
          <p:cNvSpPr txBox="1">
            <a:spLocks/>
          </p:cNvSpPr>
          <p:nvPr/>
        </p:nvSpPr>
        <p:spPr>
          <a:xfrm>
            <a:off x="1628150" y="2148808"/>
            <a:ext cx="8935699" cy="256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Poppins" panose="00000500000000000000" pitchFamily="2" charset="0"/>
                <a:cs typeface="Poppins" panose="00000500000000000000" pitchFamily="2" charset="0"/>
              </a:rPr>
              <a:t>Threats to</a:t>
            </a:r>
            <a:br>
              <a:rPr lang="en-GB" sz="6000" b="1" dirty="0">
                <a:solidFill>
                  <a:schemeClr val="bg1"/>
                </a:solidFill>
                <a:latin typeface="Poppins" panose="00000500000000000000" pitchFamily="2" charset="0"/>
                <a:cs typeface="Poppins" panose="00000500000000000000" pitchFamily="2" charset="0"/>
              </a:rPr>
            </a:br>
            <a:r>
              <a:rPr lang="en-GB" sz="6000" b="1" dirty="0">
                <a:solidFill>
                  <a:schemeClr val="bg1"/>
                </a:solidFill>
                <a:latin typeface="Poppins" panose="00000500000000000000" pitchFamily="2" charset="0"/>
                <a:cs typeface="Poppins" panose="00000500000000000000" pitchFamily="2" charset="0"/>
              </a:rPr>
              <a:t>sharks</a:t>
            </a:r>
          </a:p>
        </p:txBody>
      </p:sp>
    </p:spTree>
    <p:extLst>
      <p:ext uri="{BB962C8B-B14F-4D97-AF65-F5344CB8AC3E}">
        <p14:creationId xmlns:p14="http://schemas.microsoft.com/office/powerpoint/2010/main" val="633647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Overfishing</a:t>
            </a:r>
          </a:p>
        </p:txBody>
      </p:sp>
      <p:pic>
        <p:nvPicPr>
          <p:cNvPr id="3" name="Picture 2">
            <a:extLst>
              <a:ext uri="{FF2B5EF4-FFF2-40B4-BE49-F238E27FC236}">
                <a16:creationId xmlns:a16="http://schemas.microsoft.com/office/drawing/2014/main" id="{E69E0924-D12E-4CB9-91AD-94D22761D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863" y="1047040"/>
            <a:ext cx="7894271" cy="4989775"/>
          </a:xfrm>
          <a:prstGeom prst="rect">
            <a:avLst/>
          </a:prstGeom>
        </p:spPr>
      </p:pic>
      <p:sp>
        <p:nvSpPr>
          <p:cNvPr id="7" name="TextBox 6">
            <a:extLst>
              <a:ext uri="{FF2B5EF4-FFF2-40B4-BE49-F238E27FC236}">
                <a16:creationId xmlns:a16="http://schemas.microsoft.com/office/drawing/2014/main" id="{5845E642-AD2A-4644-9920-A3E5C1835399}"/>
              </a:ext>
            </a:extLst>
          </p:cNvPr>
          <p:cNvSpPr txBox="1"/>
          <p:nvPr/>
        </p:nvSpPr>
        <p:spPr>
          <a:xfrm>
            <a:off x="311084" y="6186660"/>
            <a:ext cx="11569827" cy="492443"/>
          </a:xfrm>
          <a:prstGeom prst="rect">
            <a:avLst/>
          </a:prstGeom>
          <a:noFill/>
        </p:spPr>
        <p:txBody>
          <a:bodyPr wrap="square">
            <a:spAutoFit/>
          </a:bodyPr>
          <a:lstStyle/>
          <a:p>
            <a:pPr algn="l" rtl="0" fontAlgn="base"/>
            <a:r>
              <a:rPr lang="en-US" sz="1300" b="1" dirty="0">
                <a:solidFill>
                  <a:schemeClr val="bg1"/>
                </a:solidFill>
              </a:rPr>
              <a:t>Overfishing</a:t>
            </a:r>
            <a:r>
              <a:rPr lang="en-US" sz="1300" dirty="0">
                <a:solidFill>
                  <a:schemeClr val="bg1"/>
                </a:solidFill>
              </a:rPr>
              <a:t> means catching fish faster than they can reproduce. Overfishing pushes fish populations into smaller and smaller numbers until they find it harder to grow again. Approximately 90% of large predatory fish such as tuna, swordfish &amp; sharks have been lost.</a:t>
            </a:r>
            <a:endParaRPr lang="en-US" sz="1300" b="0" i="0" dirty="0">
              <a:solidFill>
                <a:schemeClr val="bg1"/>
              </a:solidFill>
              <a:effectLst/>
            </a:endParaRPr>
          </a:p>
        </p:txBody>
      </p:sp>
      <p:sp>
        <p:nvSpPr>
          <p:cNvPr id="11" name="TextBox 10">
            <a:extLst>
              <a:ext uri="{FF2B5EF4-FFF2-40B4-BE49-F238E27FC236}">
                <a16:creationId xmlns:a16="http://schemas.microsoft.com/office/drawing/2014/main" id="{A553D115-D07D-40D9-8EB4-EDF9C87BE817}"/>
              </a:ext>
            </a:extLst>
          </p:cNvPr>
          <p:cNvSpPr txBox="1"/>
          <p:nvPr/>
        </p:nvSpPr>
        <p:spPr>
          <a:xfrm>
            <a:off x="7226046" y="5810960"/>
            <a:ext cx="6094476" cy="230832"/>
          </a:xfrm>
          <a:prstGeom prst="rect">
            <a:avLst/>
          </a:prstGeom>
          <a:noFill/>
        </p:spPr>
        <p:txBody>
          <a:bodyPr wrap="square">
            <a:spAutoFit/>
          </a:bodyPr>
          <a:lstStyle/>
          <a:p>
            <a:r>
              <a:rPr lang="en-GB" sz="900" dirty="0">
                <a:solidFill>
                  <a:schemeClr val="bg1"/>
                </a:solidFill>
              </a:rPr>
              <a:t>Fishing trawler © </a:t>
            </a:r>
            <a:r>
              <a:rPr lang="en-GB" sz="900" dirty="0" err="1">
                <a:solidFill>
                  <a:schemeClr val="bg1"/>
                </a:solidFill>
              </a:rPr>
              <a:t>NarisaFotoSS</a:t>
            </a:r>
            <a:r>
              <a:rPr lang="en-GB" sz="900" b="0" i="0" u="none" strike="noStrike" dirty="0">
                <a:solidFill>
                  <a:schemeClr val="bg1"/>
                </a:solidFill>
                <a:effectLst/>
              </a:rPr>
              <a:t> via Shutterstock</a:t>
            </a:r>
            <a:endParaRPr lang="en-GB" sz="900" dirty="0">
              <a:solidFill>
                <a:schemeClr val="bg1"/>
              </a:solidFill>
            </a:endParaRPr>
          </a:p>
        </p:txBody>
      </p:sp>
    </p:spTree>
    <p:extLst>
      <p:ext uri="{BB962C8B-B14F-4D97-AF65-F5344CB8AC3E}">
        <p14:creationId xmlns:p14="http://schemas.microsoft.com/office/powerpoint/2010/main" val="3387108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Bycatch</a:t>
            </a:r>
          </a:p>
        </p:txBody>
      </p:sp>
      <p:pic>
        <p:nvPicPr>
          <p:cNvPr id="9" name="Picture 8">
            <a:extLst>
              <a:ext uri="{FF2B5EF4-FFF2-40B4-BE49-F238E27FC236}">
                <a16:creationId xmlns:a16="http://schemas.microsoft.com/office/drawing/2014/main" id="{E65723C4-20DE-4580-968B-AF69A0974C2A}"/>
              </a:ext>
            </a:extLst>
          </p:cNvPr>
          <p:cNvPicPr>
            <a:picLocks noChangeAspect="1"/>
          </p:cNvPicPr>
          <p:nvPr/>
        </p:nvPicPr>
        <p:blipFill rotWithShape="1">
          <a:blip r:embed="rId2">
            <a:extLst>
              <a:ext uri="{28A0092B-C50C-407E-A947-70E740481C1C}">
                <a14:useLocalDpi xmlns:a14="http://schemas.microsoft.com/office/drawing/2010/main" val="0"/>
              </a:ext>
            </a:extLst>
          </a:blip>
          <a:srcRect b="6816"/>
          <a:stretch/>
        </p:blipFill>
        <p:spPr>
          <a:xfrm>
            <a:off x="2115660" y="1020407"/>
            <a:ext cx="7960680" cy="4945387"/>
          </a:xfrm>
          <a:prstGeom prst="rect">
            <a:avLst/>
          </a:prstGeom>
        </p:spPr>
      </p:pic>
      <p:sp>
        <p:nvSpPr>
          <p:cNvPr id="16" name="TextBox 15">
            <a:extLst>
              <a:ext uri="{FF2B5EF4-FFF2-40B4-BE49-F238E27FC236}">
                <a16:creationId xmlns:a16="http://schemas.microsoft.com/office/drawing/2014/main" id="{8376FCD4-7C90-4FBE-BF1F-9B8CC4973CDC}"/>
              </a:ext>
            </a:extLst>
          </p:cNvPr>
          <p:cNvSpPr txBox="1"/>
          <p:nvPr/>
        </p:nvSpPr>
        <p:spPr>
          <a:xfrm>
            <a:off x="326623" y="6186660"/>
            <a:ext cx="11538752" cy="492443"/>
          </a:xfrm>
          <a:prstGeom prst="rect">
            <a:avLst/>
          </a:prstGeom>
          <a:noFill/>
        </p:spPr>
        <p:txBody>
          <a:bodyPr wrap="square">
            <a:spAutoFit/>
          </a:bodyPr>
          <a:lstStyle/>
          <a:p>
            <a:r>
              <a:rPr lang="en-US" sz="1300" dirty="0">
                <a:solidFill>
                  <a:schemeClr val="bg1"/>
                </a:solidFill>
              </a:rPr>
              <a:t>During fishing, animals accidentally caught along with the ‘target species’ are known as </a:t>
            </a:r>
            <a:r>
              <a:rPr lang="en-US" sz="1300" b="1" dirty="0">
                <a:solidFill>
                  <a:schemeClr val="bg1"/>
                </a:solidFill>
              </a:rPr>
              <a:t>bycatch</a:t>
            </a:r>
            <a:r>
              <a:rPr lang="en-US" sz="1300" dirty="0">
                <a:solidFill>
                  <a:schemeClr val="bg1"/>
                </a:solidFill>
              </a:rPr>
              <a:t>. These animals can include dolphins, turtles, sharks and whales. In many parts of the world, bycatch are usually thrown back into the sea either dead or dying. </a:t>
            </a:r>
            <a:endParaRPr lang="en-GB" sz="1300" dirty="0">
              <a:solidFill>
                <a:schemeClr val="bg1"/>
              </a:solidFill>
            </a:endParaRPr>
          </a:p>
        </p:txBody>
      </p:sp>
      <p:sp>
        <p:nvSpPr>
          <p:cNvPr id="18" name="TextBox 17">
            <a:extLst>
              <a:ext uri="{FF2B5EF4-FFF2-40B4-BE49-F238E27FC236}">
                <a16:creationId xmlns:a16="http://schemas.microsoft.com/office/drawing/2014/main" id="{077FA4D1-F8C5-428C-9DDC-42022E7DF17A}"/>
              </a:ext>
            </a:extLst>
          </p:cNvPr>
          <p:cNvSpPr txBox="1"/>
          <p:nvPr/>
        </p:nvSpPr>
        <p:spPr>
          <a:xfrm>
            <a:off x="7645871" y="1019325"/>
            <a:ext cx="6094476" cy="230832"/>
          </a:xfrm>
          <a:prstGeom prst="rect">
            <a:avLst/>
          </a:prstGeom>
          <a:noFill/>
        </p:spPr>
        <p:txBody>
          <a:bodyPr wrap="square">
            <a:spAutoFit/>
          </a:bodyPr>
          <a:lstStyle/>
          <a:p>
            <a:r>
              <a:rPr lang="en-GB" sz="900" dirty="0">
                <a:solidFill>
                  <a:schemeClr val="bg1"/>
                </a:solidFill>
              </a:rPr>
              <a:t>Bycatch © Ivan </a:t>
            </a:r>
            <a:r>
              <a:rPr lang="en-GB" sz="900" dirty="0" err="1">
                <a:solidFill>
                  <a:schemeClr val="bg1"/>
                </a:solidFill>
              </a:rPr>
              <a:t>Sarenas</a:t>
            </a:r>
            <a:r>
              <a:rPr lang="en-GB" sz="900" dirty="0">
                <a:solidFill>
                  <a:schemeClr val="bg1"/>
                </a:solidFill>
              </a:rPr>
              <a:t> via Shutterstock</a:t>
            </a:r>
          </a:p>
        </p:txBody>
      </p:sp>
    </p:spTree>
    <p:extLst>
      <p:ext uri="{BB962C8B-B14F-4D97-AF65-F5344CB8AC3E}">
        <p14:creationId xmlns:p14="http://schemas.microsoft.com/office/powerpoint/2010/main" val="194861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Pollution</a:t>
            </a:r>
          </a:p>
        </p:txBody>
      </p:sp>
      <p:sp>
        <p:nvSpPr>
          <p:cNvPr id="16" name="TextBox 15">
            <a:extLst>
              <a:ext uri="{FF2B5EF4-FFF2-40B4-BE49-F238E27FC236}">
                <a16:creationId xmlns:a16="http://schemas.microsoft.com/office/drawing/2014/main" id="{8376FCD4-7C90-4FBE-BF1F-9B8CC4973CDC}"/>
              </a:ext>
            </a:extLst>
          </p:cNvPr>
          <p:cNvSpPr txBox="1"/>
          <p:nvPr/>
        </p:nvSpPr>
        <p:spPr>
          <a:xfrm>
            <a:off x="326623" y="6091875"/>
            <a:ext cx="11538752" cy="523220"/>
          </a:xfrm>
          <a:prstGeom prst="rect">
            <a:avLst/>
          </a:prstGeom>
          <a:noFill/>
        </p:spPr>
        <p:txBody>
          <a:bodyPr wrap="square">
            <a:spAutoFit/>
          </a:bodyPr>
          <a:lstStyle/>
          <a:p>
            <a:r>
              <a:rPr lang="en-US" sz="1400" b="0" i="0" dirty="0">
                <a:solidFill>
                  <a:schemeClr val="bg1"/>
                </a:solidFill>
                <a:effectLst/>
              </a:rPr>
              <a:t>It’s estimated that a staggering 100 million sharks are killed every year worldwide because of unsustainable fishing practices, shark finning, overfishing, </a:t>
            </a:r>
            <a:r>
              <a:rPr lang="en-US" sz="1400" b="1" i="0" dirty="0">
                <a:solidFill>
                  <a:schemeClr val="bg1"/>
                </a:solidFill>
                <a:effectLst/>
              </a:rPr>
              <a:t>pollution</a:t>
            </a:r>
            <a:r>
              <a:rPr lang="en-US" sz="1400" b="0" i="0" dirty="0">
                <a:solidFill>
                  <a:schemeClr val="bg1"/>
                </a:solidFill>
                <a:effectLst/>
              </a:rPr>
              <a:t> and habitat destruction.</a:t>
            </a:r>
            <a:endParaRPr lang="en-GB" sz="1300" dirty="0">
              <a:solidFill>
                <a:schemeClr val="bg1"/>
              </a:solidFill>
            </a:endParaRPr>
          </a:p>
        </p:txBody>
      </p:sp>
      <p:pic>
        <p:nvPicPr>
          <p:cNvPr id="3" name="Picture 2">
            <a:extLst>
              <a:ext uri="{FF2B5EF4-FFF2-40B4-BE49-F238E27FC236}">
                <a16:creationId xmlns:a16="http://schemas.microsoft.com/office/drawing/2014/main" id="{1D4D7ABD-1686-457C-839F-EB376AE29689}"/>
              </a:ext>
            </a:extLst>
          </p:cNvPr>
          <p:cNvPicPr>
            <a:picLocks noChangeAspect="1"/>
          </p:cNvPicPr>
          <p:nvPr/>
        </p:nvPicPr>
        <p:blipFill rotWithShape="1">
          <a:blip r:embed="rId2">
            <a:extLst>
              <a:ext uri="{28A0092B-C50C-407E-A947-70E740481C1C}">
                <a14:useLocalDpi xmlns:a14="http://schemas.microsoft.com/office/drawing/2010/main" val="0"/>
              </a:ext>
            </a:extLst>
          </a:blip>
          <a:srcRect l="24701" r="9483"/>
          <a:stretch/>
        </p:blipFill>
        <p:spPr>
          <a:xfrm>
            <a:off x="6494799" y="1117846"/>
            <a:ext cx="5370576" cy="4622307"/>
          </a:xfrm>
          <a:prstGeom prst="rect">
            <a:avLst/>
          </a:prstGeom>
        </p:spPr>
      </p:pic>
      <p:pic>
        <p:nvPicPr>
          <p:cNvPr id="7" name="Picture 6">
            <a:extLst>
              <a:ext uri="{FF2B5EF4-FFF2-40B4-BE49-F238E27FC236}">
                <a16:creationId xmlns:a16="http://schemas.microsoft.com/office/drawing/2014/main" id="{D2AC2B3C-2CBE-47A4-8EBE-CB850E2AB405}"/>
              </a:ext>
            </a:extLst>
          </p:cNvPr>
          <p:cNvPicPr>
            <a:picLocks noChangeAspect="1"/>
          </p:cNvPicPr>
          <p:nvPr/>
        </p:nvPicPr>
        <p:blipFill rotWithShape="1">
          <a:blip r:embed="rId3">
            <a:extLst>
              <a:ext uri="{28A0092B-C50C-407E-A947-70E740481C1C}">
                <a14:useLocalDpi xmlns:a14="http://schemas.microsoft.com/office/drawing/2010/main" val="0"/>
              </a:ext>
            </a:extLst>
          </a:blip>
          <a:srcRect l="5788" r="7272"/>
          <a:stretch/>
        </p:blipFill>
        <p:spPr>
          <a:xfrm>
            <a:off x="326623" y="1117846"/>
            <a:ext cx="6027938" cy="4622307"/>
          </a:xfrm>
          <a:prstGeom prst="rect">
            <a:avLst/>
          </a:prstGeom>
        </p:spPr>
      </p:pic>
      <p:sp>
        <p:nvSpPr>
          <p:cNvPr id="12" name="TextBox 11">
            <a:extLst>
              <a:ext uri="{FF2B5EF4-FFF2-40B4-BE49-F238E27FC236}">
                <a16:creationId xmlns:a16="http://schemas.microsoft.com/office/drawing/2014/main" id="{163AADCE-54FD-4D00-B0A9-C7463A35CDB3}"/>
              </a:ext>
            </a:extLst>
          </p:cNvPr>
          <p:cNvSpPr txBox="1"/>
          <p:nvPr/>
        </p:nvSpPr>
        <p:spPr>
          <a:xfrm>
            <a:off x="8732001" y="5509321"/>
            <a:ext cx="6094476" cy="230832"/>
          </a:xfrm>
          <a:prstGeom prst="rect">
            <a:avLst/>
          </a:prstGeom>
          <a:noFill/>
        </p:spPr>
        <p:txBody>
          <a:bodyPr wrap="square">
            <a:spAutoFit/>
          </a:bodyPr>
          <a:lstStyle/>
          <a:p>
            <a:r>
              <a:rPr lang="en-GB" sz="900" dirty="0">
                <a:solidFill>
                  <a:schemeClr val="bg1"/>
                </a:solidFill>
              </a:rPr>
              <a:t>Polluted water © andreev-studio.ru</a:t>
            </a:r>
            <a:r>
              <a:rPr lang="en-GB" sz="900" b="0" i="0" u="none" strike="noStrike" dirty="0">
                <a:solidFill>
                  <a:schemeClr val="bg1"/>
                </a:solidFill>
                <a:effectLst/>
              </a:rPr>
              <a:t> via Shutterstock</a:t>
            </a:r>
            <a:endParaRPr lang="en-GB" sz="900" dirty="0">
              <a:solidFill>
                <a:schemeClr val="bg1"/>
              </a:solidFill>
            </a:endParaRPr>
          </a:p>
        </p:txBody>
      </p:sp>
      <p:sp>
        <p:nvSpPr>
          <p:cNvPr id="14" name="TextBox 13">
            <a:extLst>
              <a:ext uri="{FF2B5EF4-FFF2-40B4-BE49-F238E27FC236}">
                <a16:creationId xmlns:a16="http://schemas.microsoft.com/office/drawing/2014/main" id="{63886FA7-E069-43DB-9517-B64B61BE0170}"/>
              </a:ext>
            </a:extLst>
          </p:cNvPr>
          <p:cNvSpPr txBox="1"/>
          <p:nvPr/>
        </p:nvSpPr>
        <p:spPr>
          <a:xfrm>
            <a:off x="3798827" y="5507588"/>
            <a:ext cx="7411212" cy="230832"/>
          </a:xfrm>
          <a:prstGeom prst="rect">
            <a:avLst/>
          </a:prstGeom>
          <a:noFill/>
        </p:spPr>
        <p:txBody>
          <a:bodyPr wrap="square">
            <a:spAutoFit/>
          </a:bodyPr>
          <a:lstStyle/>
          <a:p>
            <a:r>
              <a:rPr lang="en-GB" sz="900" dirty="0">
                <a:solidFill>
                  <a:schemeClr val="bg1"/>
                </a:solidFill>
              </a:rPr>
              <a:t>Marine litter © Rich Carey via Shutterstock</a:t>
            </a:r>
          </a:p>
        </p:txBody>
      </p:sp>
    </p:spTree>
    <p:extLst>
      <p:ext uri="{BB962C8B-B14F-4D97-AF65-F5344CB8AC3E}">
        <p14:creationId xmlns:p14="http://schemas.microsoft.com/office/powerpoint/2010/main" val="169198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33490-A3C9-4B37-B2E4-C2AED6D4C61C}"/>
              </a:ext>
            </a:extLst>
          </p:cNvPr>
          <p:cNvSpPr txBox="1">
            <a:spLocks/>
          </p:cNvSpPr>
          <p:nvPr/>
        </p:nvSpPr>
        <p:spPr>
          <a:xfrm>
            <a:off x="1628150" y="2148808"/>
            <a:ext cx="8935699" cy="256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Poppins" panose="00000500000000000000" pitchFamily="2" charset="0"/>
                <a:cs typeface="Poppins" panose="00000500000000000000" pitchFamily="2" charset="0"/>
              </a:rPr>
              <a:t>Sharks in </a:t>
            </a:r>
            <a:br>
              <a:rPr lang="en-GB" sz="6000" b="1" dirty="0">
                <a:solidFill>
                  <a:schemeClr val="bg1"/>
                </a:solidFill>
                <a:latin typeface="Poppins" panose="00000500000000000000" pitchFamily="2" charset="0"/>
                <a:cs typeface="Poppins" panose="00000500000000000000" pitchFamily="2" charset="0"/>
              </a:rPr>
            </a:br>
            <a:r>
              <a:rPr lang="en-GB" sz="6000" b="1" dirty="0">
                <a:solidFill>
                  <a:schemeClr val="bg1"/>
                </a:solidFill>
                <a:latin typeface="Poppins" panose="00000500000000000000" pitchFamily="2" charset="0"/>
                <a:cs typeface="Poppins" panose="00000500000000000000" pitchFamily="2" charset="0"/>
              </a:rPr>
              <a:t>the UK</a:t>
            </a:r>
          </a:p>
        </p:txBody>
      </p:sp>
    </p:spTree>
    <p:extLst>
      <p:ext uri="{BB962C8B-B14F-4D97-AF65-F5344CB8AC3E}">
        <p14:creationId xmlns:p14="http://schemas.microsoft.com/office/powerpoint/2010/main" val="1111810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3794588" y="159704"/>
            <a:ext cx="4514619" cy="739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Sharks in the UK</a:t>
            </a:r>
          </a:p>
        </p:txBody>
      </p:sp>
      <p:pic>
        <p:nvPicPr>
          <p:cNvPr id="6" name="Picture 5">
            <a:extLst>
              <a:ext uri="{FF2B5EF4-FFF2-40B4-BE49-F238E27FC236}">
                <a16:creationId xmlns:a16="http://schemas.microsoft.com/office/drawing/2014/main" id="{09C9496A-259F-4856-9161-7CA867515C11}"/>
              </a:ext>
            </a:extLst>
          </p:cNvPr>
          <p:cNvPicPr>
            <a:picLocks noChangeAspect="1"/>
          </p:cNvPicPr>
          <p:nvPr/>
        </p:nvPicPr>
        <p:blipFill rotWithShape="1">
          <a:blip r:embed="rId2">
            <a:extLst>
              <a:ext uri="{28A0092B-C50C-407E-A947-70E740481C1C}">
                <a14:useLocalDpi xmlns:a14="http://schemas.microsoft.com/office/drawing/2010/main" val="0"/>
              </a:ext>
            </a:extLst>
          </a:blip>
          <a:srcRect l="12583"/>
          <a:stretch/>
        </p:blipFill>
        <p:spPr>
          <a:xfrm>
            <a:off x="409647" y="1003323"/>
            <a:ext cx="3476917" cy="2551482"/>
          </a:xfrm>
          <a:prstGeom prst="rect">
            <a:avLst/>
          </a:prstGeom>
        </p:spPr>
      </p:pic>
      <p:pic>
        <p:nvPicPr>
          <p:cNvPr id="8" name="Picture 7">
            <a:extLst>
              <a:ext uri="{FF2B5EF4-FFF2-40B4-BE49-F238E27FC236}">
                <a16:creationId xmlns:a16="http://schemas.microsoft.com/office/drawing/2014/main" id="{85557E32-CE19-483F-93A0-8693E996B2A5}"/>
              </a:ext>
            </a:extLst>
          </p:cNvPr>
          <p:cNvPicPr>
            <a:picLocks noChangeAspect="1"/>
          </p:cNvPicPr>
          <p:nvPr/>
        </p:nvPicPr>
        <p:blipFill rotWithShape="1">
          <a:blip r:embed="rId3">
            <a:extLst>
              <a:ext uri="{28A0092B-C50C-407E-A947-70E740481C1C}">
                <a14:useLocalDpi xmlns:a14="http://schemas.microsoft.com/office/drawing/2010/main" val="0"/>
              </a:ext>
            </a:extLst>
          </a:blip>
          <a:srcRect l="6552" t="978" r="6031"/>
          <a:stretch/>
        </p:blipFill>
        <p:spPr>
          <a:xfrm>
            <a:off x="4019585" y="995017"/>
            <a:ext cx="3476917" cy="2551483"/>
          </a:xfrm>
          <a:prstGeom prst="rect">
            <a:avLst/>
          </a:prstGeom>
        </p:spPr>
      </p:pic>
      <p:pic>
        <p:nvPicPr>
          <p:cNvPr id="9" name="Picture 8">
            <a:extLst>
              <a:ext uri="{FF2B5EF4-FFF2-40B4-BE49-F238E27FC236}">
                <a16:creationId xmlns:a16="http://schemas.microsoft.com/office/drawing/2014/main" id="{E9A78EC9-E874-4D21-8C1A-413000E556A9}"/>
              </a:ext>
            </a:extLst>
          </p:cNvPr>
          <p:cNvPicPr>
            <a:picLocks noChangeAspect="1"/>
          </p:cNvPicPr>
          <p:nvPr/>
        </p:nvPicPr>
        <p:blipFill rotWithShape="1">
          <a:blip r:embed="rId4">
            <a:extLst>
              <a:ext uri="{28A0092B-C50C-407E-A947-70E740481C1C}">
                <a14:useLocalDpi xmlns:a14="http://schemas.microsoft.com/office/drawing/2010/main" val="0"/>
              </a:ext>
            </a:extLst>
          </a:blip>
          <a:srcRect t="3792" b="8495"/>
          <a:stretch/>
        </p:blipFill>
        <p:spPr>
          <a:xfrm>
            <a:off x="1387703" y="3931932"/>
            <a:ext cx="4619519" cy="2518888"/>
          </a:xfrm>
          <a:prstGeom prst="rect">
            <a:avLst/>
          </a:prstGeom>
        </p:spPr>
      </p:pic>
      <p:pic>
        <p:nvPicPr>
          <p:cNvPr id="10" name="Picture 9">
            <a:extLst>
              <a:ext uri="{FF2B5EF4-FFF2-40B4-BE49-F238E27FC236}">
                <a16:creationId xmlns:a16="http://schemas.microsoft.com/office/drawing/2014/main" id="{8FCDBCB8-2B4D-4DEF-9028-AD4635B1002C}"/>
              </a:ext>
            </a:extLst>
          </p:cNvPr>
          <p:cNvPicPr>
            <a:picLocks noChangeAspect="1"/>
          </p:cNvPicPr>
          <p:nvPr/>
        </p:nvPicPr>
        <p:blipFill rotWithShape="1">
          <a:blip r:embed="rId5">
            <a:extLst>
              <a:ext uri="{28A0092B-C50C-407E-A947-70E740481C1C}">
                <a14:useLocalDpi xmlns:a14="http://schemas.microsoft.com/office/drawing/2010/main" val="0"/>
              </a:ext>
            </a:extLst>
          </a:blip>
          <a:srcRect b="7277"/>
          <a:stretch/>
        </p:blipFill>
        <p:spPr>
          <a:xfrm>
            <a:off x="7629522" y="989122"/>
            <a:ext cx="4090827" cy="2551482"/>
          </a:xfrm>
          <a:prstGeom prst="rect">
            <a:avLst/>
          </a:prstGeom>
        </p:spPr>
      </p:pic>
      <p:pic>
        <p:nvPicPr>
          <p:cNvPr id="11" name="Picture 10">
            <a:extLst>
              <a:ext uri="{FF2B5EF4-FFF2-40B4-BE49-F238E27FC236}">
                <a16:creationId xmlns:a16="http://schemas.microsoft.com/office/drawing/2014/main" id="{3B96F01B-46D4-4521-8ECB-6144EB1DF9B9}"/>
              </a:ext>
            </a:extLst>
          </p:cNvPr>
          <p:cNvPicPr>
            <a:picLocks noChangeAspect="1"/>
          </p:cNvPicPr>
          <p:nvPr/>
        </p:nvPicPr>
        <p:blipFill rotWithShape="1">
          <a:blip r:embed="rId6">
            <a:extLst>
              <a:ext uri="{28A0092B-C50C-407E-A947-70E740481C1C}">
                <a14:useLocalDpi xmlns:a14="http://schemas.microsoft.com/office/drawing/2010/main" val="0"/>
              </a:ext>
            </a:extLst>
          </a:blip>
          <a:srcRect l="7682" t="8079" r="9226" b="5749"/>
          <a:stretch/>
        </p:blipFill>
        <p:spPr>
          <a:xfrm>
            <a:off x="6184776" y="3924588"/>
            <a:ext cx="4373903" cy="2518888"/>
          </a:xfrm>
          <a:prstGeom prst="rect">
            <a:avLst/>
          </a:prstGeom>
        </p:spPr>
      </p:pic>
      <p:sp>
        <p:nvSpPr>
          <p:cNvPr id="12" name="TextBox 11">
            <a:extLst>
              <a:ext uri="{FF2B5EF4-FFF2-40B4-BE49-F238E27FC236}">
                <a16:creationId xmlns:a16="http://schemas.microsoft.com/office/drawing/2014/main" id="{5CFF3F88-AD6B-4787-AD82-B61FCF88C958}"/>
              </a:ext>
            </a:extLst>
          </p:cNvPr>
          <p:cNvSpPr txBox="1"/>
          <p:nvPr/>
        </p:nvSpPr>
        <p:spPr>
          <a:xfrm>
            <a:off x="-206329" y="3571925"/>
            <a:ext cx="4708868" cy="307777"/>
          </a:xfrm>
          <a:prstGeom prst="rect">
            <a:avLst/>
          </a:prstGeom>
          <a:noFill/>
        </p:spPr>
        <p:txBody>
          <a:bodyPr wrap="square" rtlCol="0">
            <a:spAutoFit/>
          </a:bodyPr>
          <a:lstStyle/>
          <a:p>
            <a:pPr algn="ctr"/>
            <a:r>
              <a:rPr lang="en-US" sz="1400" b="1" dirty="0">
                <a:solidFill>
                  <a:schemeClr val="bg1"/>
                </a:solidFill>
              </a:rPr>
              <a:t>Blue shark</a:t>
            </a:r>
          </a:p>
        </p:txBody>
      </p:sp>
      <p:sp>
        <p:nvSpPr>
          <p:cNvPr id="13" name="TextBox 12">
            <a:extLst>
              <a:ext uri="{FF2B5EF4-FFF2-40B4-BE49-F238E27FC236}">
                <a16:creationId xmlns:a16="http://schemas.microsoft.com/office/drawing/2014/main" id="{AAD63A55-6849-40DA-983F-6414DD28DF00}"/>
              </a:ext>
            </a:extLst>
          </p:cNvPr>
          <p:cNvSpPr txBox="1"/>
          <p:nvPr/>
        </p:nvSpPr>
        <p:spPr>
          <a:xfrm>
            <a:off x="3426256" y="3580712"/>
            <a:ext cx="4708868" cy="307777"/>
          </a:xfrm>
          <a:prstGeom prst="rect">
            <a:avLst/>
          </a:prstGeom>
          <a:noFill/>
        </p:spPr>
        <p:txBody>
          <a:bodyPr wrap="square" rtlCol="0">
            <a:spAutoFit/>
          </a:bodyPr>
          <a:lstStyle/>
          <a:p>
            <a:pPr algn="ctr"/>
            <a:r>
              <a:rPr lang="en-US" sz="1400" b="1" dirty="0">
                <a:solidFill>
                  <a:schemeClr val="bg1"/>
                </a:solidFill>
              </a:rPr>
              <a:t>Basking shark</a:t>
            </a:r>
          </a:p>
        </p:txBody>
      </p:sp>
      <p:sp>
        <p:nvSpPr>
          <p:cNvPr id="14" name="TextBox 13">
            <a:extLst>
              <a:ext uri="{FF2B5EF4-FFF2-40B4-BE49-F238E27FC236}">
                <a16:creationId xmlns:a16="http://schemas.microsoft.com/office/drawing/2014/main" id="{33C01E7A-DEDE-4B9B-9E05-7EB742D0DA5C}"/>
              </a:ext>
            </a:extLst>
          </p:cNvPr>
          <p:cNvSpPr txBox="1"/>
          <p:nvPr/>
        </p:nvSpPr>
        <p:spPr>
          <a:xfrm>
            <a:off x="7320501" y="3554805"/>
            <a:ext cx="4708868" cy="307777"/>
          </a:xfrm>
          <a:prstGeom prst="rect">
            <a:avLst/>
          </a:prstGeom>
          <a:noFill/>
        </p:spPr>
        <p:txBody>
          <a:bodyPr wrap="square" rtlCol="0">
            <a:spAutoFit/>
          </a:bodyPr>
          <a:lstStyle/>
          <a:p>
            <a:pPr algn="ctr"/>
            <a:r>
              <a:rPr lang="en-US" sz="1400" b="1" dirty="0">
                <a:solidFill>
                  <a:schemeClr val="bg1"/>
                </a:solidFill>
              </a:rPr>
              <a:t>Catshark</a:t>
            </a:r>
          </a:p>
        </p:txBody>
      </p:sp>
      <p:sp>
        <p:nvSpPr>
          <p:cNvPr id="15" name="TextBox 14">
            <a:extLst>
              <a:ext uri="{FF2B5EF4-FFF2-40B4-BE49-F238E27FC236}">
                <a16:creationId xmlns:a16="http://schemas.microsoft.com/office/drawing/2014/main" id="{E710ED70-92AF-48DD-9156-5BC2503A0CF9}"/>
              </a:ext>
            </a:extLst>
          </p:cNvPr>
          <p:cNvSpPr txBox="1"/>
          <p:nvPr/>
        </p:nvSpPr>
        <p:spPr>
          <a:xfrm>
            <a:off x="1343029" y="6467940"/>
            <a:ext cx="4708868" cy="307777"/>
          </a:xfrm>
          <a:prstGeom prst="rect">
            <a:avLst/>
          </a:prstGeom>
          <a:noFill/>
        </p:spPr>
        <p:txBody>
          <a:bodyPr wrap="square" rtlCol="0">
            <a:spAutoFit/>
          </a:bodyPr>
          <a:lstStyle/>
          <a:p>
            <a:pPr algn="ctr"/>
            <a:r>
              <a:rPr lang="en-US" sz="1400" b="1" dirty="0">
                <a:solidFill>
                  <a:schemeClr val="bg1"/>
                </a:solidFill>
              </a:rPr>
              <a:t>Angel shark</a:t>
            </a:r>
          </a:p>
        </p:txBody>
      </p:sp>
      <p:sp>
        <p:nvSpPr>
          <p:cNvPr id="16" name="TextBox 15">
            <a:extLst>
              <a:ext uri="{FF2B5EF4-FFF2-40B4-BE49-F238E27FC236}">
                <a16:creationId xmlns:a16="http://schemas.microsoft.com/office/drawing/2014/main" id="{0FD3CA27-3A43-4DF7-9D4A-B9A8AC4D88F8}"/>
              </a:ext>
            </a:extLst>
          </p:cNvPr>
          <p:cNvSpPr txBox="1"/>
          <p:nvPr/>
        </p:nvSpPr>
        <p:spPr>
          <a:xfrm>
            <a:off x="6017294" y="6467940"/>
            <a:ext cx="4708868" cy="307777"/>
          </a:xfrm>
          <a:prstGeom prst="rect">
            <a:avLst/>
          </a:prstGeom>
          <a:noFill/>
        </p:spPr>
        <p:txBody>
          <a:bodyPr wrap="square" rtlCol="0">
            <a:spAutoFit/>
          </a:bodyPr>
          <a:lstStyle/>
          <a:p>
            <a:pPr algn="ctr"/>
            <a:r>
              <a:rPr lang="en-US" sz="1400" b="1" dirty="0">
                <a:solidFill>
                  <a:schemeClr val="bg1"/>
                </a:solidFill>
              </a:rPr>
              <a:t>Greenland shark</a:t>
            </a:r>
          </a:p>
        </p:txBody>
      </p:sp>
      <p:sp>
        <p:nvSpPr>
          <p:cNvPr id="17" name="TextBox 16">
            <a:extLst>
              <a:ext uri="{FF2B5EF4-FFF2-40B4-BE49-F238E27FC236}">
                <a16:creationId xmlns:a16="http://schemas.microsoft.com/office/drawing/2014/main" id="{2124F227-E9F6-4C8B-BD00-34B1698B8917}"/>
              </a:ext>
            </a:extLst>
          </p:cNvPr>
          <p:cNvSpPr txBox="1"/>
          <p:nvPr/>
        </p:nvSpPr>
        <p:spPr>
          <a:xfrm>
            <a:off x="1028455" y="3332533"/>
            <a:ext cx="4708868" cy="230832"/>
          </a:xfrm>
          <a:prstGeom prst="rect">
            <a:avLst/>
          </a:prstGeom>
          <a:noFill/>
        </p:spPr>
        <p:txBody>
          <a:bodyPr wrap="square" rtlCol="0">
            <a:spAutoFit/>
          </a:bodyPr>
          <a:lstStyle/>
          <a:p>
            <a:pPr algn="ctr"/>
            <a:r>
              <a:rPr lang="en-US" sz="900" dirty="0">
                <a:solidFill>
                  <a:schemeClr val="bg1"/>
                </a:solidFill>
              </a:rPr>
              <a:t>© </a:t>
            </a:r>
            <a:r>
              <a:rPr lang="en-GB" sz="900" dirty="0">
                <a:solidFill>
                  <a:schemeClr val="bg1"/>
                </a:solidFill>
              </a:rPr>
              <a:t>Adam Searcy</a:t>
            </a:r>
          </a:p>
        </p:txBody>
      </p:sp>
      <p:sp>
        <p:nvSpPr>
          <p:cNvPr id="18" name="TextBox 17">
            <a:extLst>
              <a:ext uri="{FF2B5EF4-FFF2-40B4-BE49-F238E27FC236}">
                <a16:creationId xmlns:a16="http://schemas.microsoft.com/office/drawing/2014/main" id="{F6566188-6DF8-42EB-BBAD-B59715F07BAE}"/>
              </a:ext>
            </a:extLst>
          </p:cNvPr>
          <p:cNvSpPr txBox="1"/>
          <p:nvPr/>
        </p:nvSpPr>
        <p:spPr>
          <a:xfrm>
            <a:off x="4562479" y="3332533"/>
            <a:ext cx="4696287" cy="230832"/>
          </a:xfrm>
          <a:prstGeom prst="rect">
            <a:avLst/>
          </a:prstGeom>
          <a:noFill/>
        </p:spPr>
        <p:txBody>
          <a:bodyPr wrap="square" rtlCol="0">
            <a:spAutoFit/>
          </a:bodyPr>
          <a:lstStyle/>
          <a:p>
            <a:pPr algn="ctr"/>
            <a:r>
              <a:rPr lang="en-US" sz="900" dirty="0">
                <a:solidFill>
                  <a:schemeClr val="bg1"/>
                </a:solidFill>
              </a:rPr>
              <a:t>© </a:t>
            </a:r>
            <a:r>
              <a:rPr lang="en-GB" sz="900" dirty="0" err="1">
                <a:solidFill>
                  <a:schemeClr val="bg1"/>
                </a:solidFill>
              </a:rPr>
              <a:t>jidanchaomian</a:t>
            </a:r>
            <a:endParaRPr lang="en-GB" sz="900" dirty="0">
              <a:solidFill>
                <a:schemeClr val="bg1"/>
              </a:solidFill>
            </a:endParaRPr>
          </a:p>
        </p:txBody>
      </p:sp>
      <p:sp>
        <p:nvSpPr>
          <p:cNvPr id="19" name="TextBox 18">
            <a:extLst>
              <a:ext uri="{FF2B5EF4-FFF2-40B4-BE49-F238E27FC236}">
                <a16:creationId xmlns:a16="http://schemas.microsoft.com/office/drawing/2014/main" id="{7B49D2C0-56A0-4B1C-B76A-F1325EC0C5C0}"/>
              </a:ext>
            </a:extLst>
          </p:cNvPr>
          <p:cNvSpPr txBox="1"/>
          <p:nvPr/>
        </p:nvSpPr>
        <p:spPr>
          <a:xfrm>
            <a:off x="2704807" y="6237108"/>
            <a:ext cx="5288844" cy="230832"/>
          </a:xfrm>
          <a:prstGeom prst="rect">
            <a:avLst/>
          </a:prstGeom>
          <a:noFill/>
        </p:spPr>
        <p:txBody>
          <a:bodyPr wrap="square" rtlCol="0">
            <a:spAutoFit/>
          </a:bodyPr>
          <a:lstStyle/>
          <a:p>
            <a:pPr algn="ctr"/>
            <a:r>
              <a:rPr lang="en-US" sz="900" dirty="0">
                <a:solidFill>
                  <a:schemeClr val="bg1"/>
                </a:solidFill>
              </a:rPr>
              <a:t>© Luis Miguel Estevez</a:t>
            </a:r>
            <a:endParaRPr lang="en-GB" sz="900" dirty="0">
              <a:solidFill>
                <a:schemeClr val="bg1"/>
              </a:solidFill>
            </a:endParaRPr>
          </a:p>
        </p:txBody>
      </p:sp>
      <p:sp>
        <p:nvSpPr>
          <p:cNvPr id="20" name="TextBox 19">
            <a:extLst>
              <a:ext uri="{FF2B5EF4-FFF2-40B4-BE49-F238E27FC236}">
                <a16:creationId xmlns:a16="http://schemas.microsoft.com/office/drawing/2014/main" id="{C65AB839-DFC8-4D55-B270-0A174B210E08}"/>
              </a:ext>
            </a:extLst>
          </p:cNvPr>
          <p:cNvSpPr txBox="1"/>
          <p:nvPr/>
        </p:nvSpPr>
        <p:spPr>
          <a:xfrm>
            <a:off x="8081458" y="6239995"/>
            <a:ext cx="4110542" cy="230832"/>
          </a:xfrm>
          <a:prstGeom prst="rect">
            <a:avLst/>
          </a:prstGeom>
          <a:noFill/>
        </p:spPr>
        <p:txBody>
          <a:bodyPr wrap="square" rtlCol="0">
            <a:spAutoFit/>
          </a:bodyPr>
          <a:lstStyle/>
          <a:p>
            <a:pPr algn="ctr"/>
            <a:r>
              <a:rPr lang="en-US" sz="900" dirty="0">
                <a:solidFill>
                  <a:schemeClr val="bg1"/>
                </a:solidFill>
              </a:rPr>
              <a:t>© Dotted Yeti</a:t>
            </a:r>
            <a:endParaRPr lang="en-GB" sz="900" dirty="0">
              <a:solidFill>
                <a:schemeClr val="bg1"/>
              </a:solidFill>
            </a:endParaRPr>
          </a:p>
        </p:txBody>
      </p:sp>
      <p:sp>
        <p:nvSpPr>
          <p:cNvPr id="21" name="TextBox 20">
            <a:extLst>
              <a:ext uri="{FF2B5EF4-FFF2-40B4-BE49-F238E27FC236}">
                <a16:creationId xmlns:a16="http://schemas.microsoft.com/office/drawing/2014/main" id="{11C01DFE-C00A-46DF-90DB-80F0FA6AFBB8}"/>
              </a:ext>
            </a:extLst>
          </p:cNvPr>
          <p:cNvSpPr txBox="1"/>
          <p:nvPr/>
        </p:nvSpPr>
        <p:spPr>
          <a:xfrm>
            <a:off x="9112638" y="3332533"/>
            <a:ext cx="4119416" cy="230832"/>
          </a:xfrm>
          <a:prstGeom prst="rect">
            <a:avLst/>
          </a:prstGeom>
          <a:noFill/>
        </p:spPr>
        <p:txBody>
          <a:bodyPr wrap="square" rtlCol="0">
            <a:spAutoFit/>
          </a:bodyPr>
          <a:lstStyle/>
          <a:p>
            <a:pPr algn="ctr"/>
            <a:r>
              <a:rPr lang="en-US" sz="900" dirty="0">
                <a:solidFill>
                  <a:schemeClr val="bg1"/>
                </a:solidFill>
              </a:rPr>
              <a:t>© </a:t>
            </a:r>
            <a:r>
              <a:rPr lang="en-GB" sz="900" dirty="0">
                <a:solidFill>
                  <a:schemeClr val="bg1"/>
                </a:solidFill>
              </a:rPr>
              <a:t>David Ceballos</a:t>
            </a:r>
          </a:p>
        </p:txBody>
      </p:sp>
    </p:spTree>
    <p:extLst>
      <p:ext uri="{BB962C8B-B14F-4D97-AF65-F5344CB8AC3E}">
        <p14:creationId xmlns:p14="http://schemas.microsoft.com/office/powerpoint/2010/main" val="1695579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Blue shark</a:t>
            </a:r>
          </a:p>
        </p:txBody>
      </p:sp>
      <p:pic>
        <p:nvPicPr>
          <p:cNvPr id="6" name="Picture 5">
            <a:extLst>
              <a:ext uri="{FF2B5EF4-FFF2-40B4-BE49-F238E27FC236}">
                <a16:creationId xmlns:a16="http://schemas.microsoft.com/office/drawing/2014/main" id="{09C9496A-259F-4856-9161-7CA867515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954" y="1504460"/>
            <a:ext cx="6878979" cy="4412865"/>
          </a:xfrm>
          <a:prstGeom prst="rect">
            <a:avLst/>
          </a:prstGeom>
        </p:spPr>
      </p:pic>
      <p:sp>
        <p:nvSpPr>
          <p:cNvPr id="5" name="TextBox 4">
            <a:extLst>
              <a:ext uri="{FF2B5EF4-FFF2-40B4-BE49-F238E27FC236}">
                <a16:creationId xmlns:a16="http://schemas.microsoft.com/office/drawing/2014/main" id="{25352AB5-C938-4B4A-8C54-DC3EBE49B723}"/>
              </a:ext>
            </a:extLst>
          </p:cNvPr>
          <p:cNvSpPr txBox="1"/>
          <p:nvPr/>
        </p:nvSpPr>
        <p:spPr>
          <a:xfrm>
            <a:off x="6361459" y="5686493"/>
            <a:ext cx="4708868" cy="230832"/>
          </a:xfrm>
          <a:prstGeom prst="rect">
            <a:avLst/>
          </a:prstGeom>
          <a:noFill/>
        </p:spPr>
        <p:txBody>
          <a:bodyPr wrap="square" rtlCol="0">
            <a:spAutoFit/>
          </a:bodyPr>
          <a:lstStyle/>
          <a:p>
            <a:pPr algn="ctr"/>
            <a:r>
              <a:rPr lang="en-US" sz="900" dirty="0">
                <a:solidFill>
                  <a:schemeClr val="bg1"/>
                </a:solidFill>
              </a:rPr>
              <a:t>© </a:t>
            </a:r>
            <a:r>
              <a:rPr lang="en-GB" sz="900" i="0" strike="noStrike" dirty="0">
                <a:solidFill>
                  <a:schemeClr val="bg1"/>
                </a:solidFill>
                <a:effectLst/>
                <a:hlinkClick r:id="rId3" tooltip="Go to Adam Searcy's photostream">
                  <a:extLst>
                    <a:ext uri="{A12FA001-AC4F-418D-AE19-62706E023703}">
                      <ahyp:hlinkClr xmlns:ahyp="http://schemas.microsoft.com/office/drawing/2018/hyperlinkcolor" val="tx"/>
                    </a:ext>
                  </a:extLst>
                </a:hlinkClick>
              </a:rPr>
              <a:t>Adam Searcy</a:t>
            </a:r>
            <a:r>
              <a:rPr lang="en-GB" sz="900" i="0" strike="noStrike" dirty="0">
                <a:solidFill>
                  <a:schemeClr val="bg1"/>
                </a:solidFill>
                <a:effectLst/>
              </a:rPr>
              <a:t> </a:t>
            </a:r>
            <a:r>
              <a:rPr lang="en-US" sz="900" dirty="0">
                <a:solidFill>
                  <a:schemeClr val="bg1"/>
                </a:solidFill>
              </a:rPr>
              <a:t>via Flickr</a:t>
            </a:r>
            <a:endParaRPr lang="en-GB" sz="900" dirty="0">
              <a:solidFill>
                <a:schemeClr val="bg1"/>
              </a:solidFill>
            </a:endParaRPr>
          </a:p>
        </p:txBody>
      </p:sp>
      <p:sp>
        <p:nvSpPr>
          <p:cNvPr id="8" name="TextBox 7">
            <a:extLst>
              <a:ext uri="{FF2B5EF4-FFF2-40B4-BE49-F238E27FC236}">
                <a16:creationId xmlns:a16="http://schemas.microsoft.com/office/drawing/2014/main" id="{0A6F03C4-FEE5-46B1-8A69-30E4921CDB71}"/>
              </a:ext>
            </a:extLst>
          </p:cNvPr>
          <p:cNvSpPr txBox="1"/>
          <p:nvPr/>
        </p:nvSpPr>
        <p:spPr>
          <a:xfrm>
            <a:off x="567858" y="6171241"/>
            <a:ext cx="11148134" cy="523220"/>
          </a:xfrm>
          <a:prstGeom prst="rect">
            <a:avLst/>
          </a:prstGeom>
          <a:noFill/>
        </p:spPr>
        <p:txBody>
          <a:bodyPr wrap="square">
            <a:spAutoFit/>
          </a:bodyPr>
          <a:lstStyle/>
          <a:p>
            <a:r>
              <a:rPr lang="en-US" sz="1400" b="1" i="0" dirty="0">
                <a:solidFill>
                  <a:schemeClr val="bg1"/>
                </a:solidFill>
                <a:effectLst/>
              </a:rPr>
              <a:t>Blue sharks</a:t>
            </a:r>
            <a:r>
              <a:rPr lang="en-US" sz="1400" b="0" i="0" dirty="0">
                <a:solidFill>
                  <a:schemeClr val="bg1"/>
                </a:solidFill>
                <a:effectLst/>
              </a:rPr>
              <a:t> are migratory; </a:t>
            </a:r>
            <a:r>
              <a:rPr lang="en-US" sz="1400" dirty="0">
                <a:solidFill>
                  <a:schemeClr val="bg1"/>
                </a:solidFill>
              </a:rPr>
              <a:t>e</a:t>
            </a:r>
            <a:r>
              <a:rPr lang="en-US" sz="1400" b="0" i="0" dirty="0">
                <a:solidFill>
                  <a:schemeClr val="bg1"/>
                </a:solidFill>
                <a:effectLst/>
              </a:rPr>
              <a:t>ach year they make huge trans-Atlantic migrations and can travel 5000 miles in one trip. </a:t>
            </a:r>
            <a:br>
              <a:rPr lang="en-US" sz="1400" dirty="0">
                <a:solidFill>
                  <a:schemeClr val="bg1"/>
                </a:solidFill>
              </a:rPr>
            </a:br>
            <a:r>
              <a:rPr lang="en-US" sz="1400" b="0" i="0" dirty="0">
                <a:solidFill>
                  <a:schemeClr val="bg1"/>
                </a:solidFill>
                <a:effectLst/>
              </a:rPr>
              <a:t>They visit the UK in the summer. They migrate in a “school”, or larger group.</a:t>
            </a:r>
            <a:endParaRPr lang="en-GB" sz="1400" dirty="0">
              <a:solidFill>
                <a:schemeClr val="bg1"/>
              </a:solidFill>
            </a:endParaRPr>
          </a:p>
        </p:txBody>
      </p:sp>
    </p:spTree>
    <p:extLst>
      <p:ext uri="{BB962C8B-B14F-4D97-AF65-F5344CB8AC3E}">
        <p14:creationId xmlns:p14="http://schemas.microsoft.com/office/powerpoint/2010/main" val="308466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Basking shark</a:t>
            </a:r>
          </a:p>
        </p:txBody>
      </p:sp>
      <p:pic>
        <p:nvPicPr>
          <p:cNvPr id="8" name="Picture 7">
            <a:extLst>
              <a:ext uri="{FF2B5EF4-FFF2-40B4-BE49-F238E27FC236}">
                <a16:creationId xmlns:a16="http://schemas.microsoft.com/office/drawing/2014/main" id="{08853F47-315B-42BC-AA3F-4BD5AD34765C}"/>
              </a:ext>
            </a:extLst>
          </p:cNvPr>
          <p:cNvPicPr>
            <a:picLocks noChangeAspect="1"/>
          </p:cNvPicPr>
          <p:nvPr/>
        </p:nvPicPr>
        <p:blipFill rotWithShape="1">
          <a:blip r:embed="rId2">
            <a:extLst>
              <a:ext uri="{28A0092B-C50C-407E-A947-70E740481C1C}">
                <a14:useLocalDpi xmlns:a14="http://schemas.microsoft.com/office/drawing/2010/main" val="0"/>
              </a:ext>
            </a:extLst>
          </a:blip>
          <a:srcRect t="6058"/>
          <a:stretch/>
        </p:blipFill>
        <p:spPr>
          <a:xfrm>
            <a:off x="2523875" y="1504460"/>
            <a:ext cx="7133132" cy="4341174"/>
          </a:xfrm>
          <a:prstGeom prst="rect">
            <a:avLst/>
          </a:prstGeom>
        </p:spPr>
      </p:pic>
      <p:sp>
        <p:nvSpPr>
          <p:cNvPr id="9" name="TextBox 8">
            <a:extLst>
              <a:ext uri="{FF2B5EF4-FFF2-40B4-BE49-F238E27FC236}">
                <a16:creationId xmlns:a16="http://schemas.microsoft.com/office/drawing/2014/main" id="{AF36FB16-C701-4C96-8338-03CC0D770D91}"/>
              </a:ext>
            </a:extLst>
          </p:cNvPr>
          <p:cNvSpPr txBox="1"/>
          <p:nvPr/>
        </p:nvSpPr>
        <p:spPr>
          <a:xfrm>
            <a:off x="6471821" y="5621807"/>
            <a:ext cx="4696287" cy="230832"/>
          </a:xfrm>
          <a:prstGeom prst="rect">
            <a:avLst/>
          </a:prstGeom>
          <a:noFill/>
        </p:spPr>
        <p:txBody>
          <a:bodyPr wrap="square" rtlCol="0">
            <a:spAutoFit/>
          </a:bodyPr>
          <a:lstStyle/>
          <a:p>
            <a:pPr algn="ctr"/>
            <a:r>
              <a:rPr lang="en-US" sz="900" dirty="0">
                <a:solidFill>
                  <a:schemeClr val="bg1"/>
                </a:solidFill>
              </a:rPr>
              <a:t>© </a:t>
            </a:r>
            <a:r>
              <a:rPr lang="en-GB" sz="900" i="0" u="none" strike="noStrike" dirty="0" err="1">
                <a:solidFill>
                  <a:schemeClr val="bg1"/>
                </a:solidFill>
                <a:effectLst/>
                <a:hlinkClick r:id="rId3" tooltip="Go to jidanchaomian's photostream">
                  <a:extLst>
                    <a:ext uri="{A12FA001-AC4F-418D-AE19-62706E023703}">
                      <ahyp:hlinkClr xmlns:ahyp="http://schemas.microsoft.com/office/drawing/2018/hyperlinkcolor" val="tx"/>
                    </a:ext>
                  </a:extLst>
                </a:hlinkClick>
              </a:rPr>
              <a:t>jidanchaomian</a:t>
            </a:r>
            <a:r>
              <a:rPr lang="en-GB" sz="900" i="0" u="none" strike="noStrike" dirty="0">
                <a:solidFill>
                  <a:schemeClr val="bg1"/>
                </a:solidFill>
                <a:effectLst/>
              </a:rPr>
              <a:t> </a:t>
            </a:r>
            <a:r>
              <a:rPr lang="en-GB" sz="900" dirty="0">
                <a:solidFill>
                  <a:schemeClr val="bg1"/>
                </a:solidFill>
              </a:rPr>
              <a:t>via Flickr</a:t>
            </a:r>
          </a:p>
        </p:txBody>
      </p:sp>
      <p:sp>
        <p:nvSpPr>
          <p:cNvPr id="11" name="TextBox 10">
            <a:extLst>
              <a:ext uri="{FF2B5EF4-FFF2-40B4-BE49-F238E27FC236}">
                <a16:creationId xmlns:a16="http://schemas.microsoft.com/office/drawing/2014/main" id="{4CC71C87-F365-40AD-AE3A-20F33BBCB588}"/>
              </a:ext>
            </a:extLst>
          </p:cNvPr>
          <p:cNvSpPr txBox="1"/>
          <p:nvPr/>
        </p:nvSpPr>
        <p:spPr>
          <a:xfrm>
            <a:off x="556740" y="6010578"/>
            <a:ext cx="11067401" cy="738664"/>
          </a:xfrm>
          <a:prstGeom prst="rect">
            <a:avLst/>
          </a:prstGeom>
          <a:noFill/>
        </p:spPr>
        <p:txBody>
          <a:bodyPr wrap="square">
            <a:spAutoFit/>
          </a:bodyPr>
          <a:lstStyle/>
          <a:p>
            <a:pPr rtl="0" fontAlgn="base"/>
            <a:r>
              <a:rPr lang="en-US" sz="1400" b="1" i="0" dirty="0">
                <a:solidFill>
                  <a:schemeClr val="bg1"/>
                </a:solidFill>
                <a:effectLst/>
              </a:rPr>
              <a:t>Basking sharks</a:t>
            </a:r>
            <a:r>
              <a:rPr lang="en-US" sz="1400" b="0" i="0" dirty="0">
                <a:solidFill>
                  <a:schemeClr val="bg1"/>
                </a:solidFill>
                <a:effectLst/>
              </a:rPr>
              <a:t> can reach lengths of up </a:t>
            </a:r>
            <a:r>
              <a:rPr lang="en-US" sz="1400" dirty="0">
                <a:solidFill>
                  <a:schemeClr val="bg1"/>
                </a:solidFill>
              </a:rPr>
              <a:t>to 12 </a:t>
            </a:r>
            <a:r>
              <a:rPr lang="en-US" sz="1400" dirty="0" err="1">
                <a:solidFill>
                  <a:schemeClr val="bg1"/>
                </a:solidFill>
              </a:rPr>
              <a:t>metres</a:t>
            </a:r>
            <a:r>
              <a:rPr lang="en-US" sz="1400" dirty="0">
                <a:solidFill>
                  <a:schemeClr val="bg1"/>
                </a:solidFill>
              </a:rPr>
              <a:t>, </a:t>
            </a:r>
            <a:r>
              <a:rPr lang="en-US" sz="1400" b="0" i="0" dirty="0">
                <a:solidFill>
                  <a:schemeClr val="bg1"/>
                </a:solidFill>
                <a:effectLst/>
              </a:rPr>
              <a:t>making them the second largest shark. These gentle giants are filter feeders, mostly dining on plankton. Their huge mouths can </a:t>
            </a:r>
            <a:r>
              <a:rPr lang="en-US" sz="1400" dirty="0">
                <a:solidFill>
                  <a:schemeClr val="bg1"/>
                </a:solidFill>
              </a:rPr>
              <a:t>open up to one </a:t>
            </a:r>
            <a:r>
              <a:rPr lang="en-US" sz="1400" dirty="0" err="1">
                <a:solidFill>
                  <a:schemeClr val="bg1"/>
                </a:solidFill>
              </a:rPr>
              <a:t>metre</a:t>
            </a:r>
            <a:r>
              <a:rPr lang="en-US" sz="1400" dirty="0">
                <a:solidFill>
                  <a:schemeClr val="bg1"/>
                </a:solidFill>
              </a:rPr>
              <a:t> wide! The</a:t>
            </a:r>
            <a:r>
              <a:rPr lang="en-US" sz="1400" b="0" i="0" dirty="0">
                <a:solidFill>
                  <a:schemeClr val="bg1"/>
                </a:solidFill>
                <a:effectLst/>
              </a:rPr>
              <a:t> basking shark is a seasonal visitor to the UK, so the best time to spot one is between May and October. </a:t>
            </a:r>
            <a:endParaRPr lang="en-GB" sz="1400" dirty="0">
              <a:solidFill>
                <a:schemeClr val="bg1"/>
              </a:solidFill>
            </a:endParaRPr>
          </a:p>
        </p:txBody>
      </p:sp>
    </p:spTree>
    <p:extLst>
      <p:ext uri="{BB962C8B-B14F-4D97-AF65-F5344CB8AC3E}">
        <p14:creationId xmlns:p14="http://schemas.microsoft.com/office/powerpoint/2010/main" val="3488385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Angel shark</a:t>
            </a:r>
          </a:p>
        </p:txBody>
      </p:sp>
      <p:pic>
        <p:nvPicPr>
          <p:cNvPr id="4" name="Picture 3">
            <a:extLst>
              <a:ext uri="{FF2B5EF4-FFF2-40B4-BE49-F238E27FC236}">
                <a16:creationId xmlns:a16="http://schemas.microsoft.com/office/drawing/2014/main" id="{97EBB1FE-8C23-4025-88A8-12DF3739A083}"/>
              </a:ext>
            </a:extLst>
          </p:cNvPr>
          <p:cNvPicPr>
            <a:picLocks noChangeAspect="1"/>
          </p:cNvPicPr>
          <p:nvPr/>
        </p:nvPicPr>
        <p:blipFill rotWithShape="1">
          <a:blip r:embed="rId2">
            <a:extLst>
              <a:ext uri="{28A0092B-C50C-407E-A947-70E740481C1C}">
                <a14:useLocalDpi xmlns:a14="http://schemas.microsoft.com/office/drawing/2010/main" val="0"/>
              </a:ext>
            </a:extLst>
          </a:blip>
          <a:srcRect t="3792" b="13353"/>
          <a:stretch/>
        </p:blipFill>
        <p:spPr>
          <a:xfrm>
            <a:off x="1700798" y="1349095"/>
            <a:ext cx="8661607" cy="4461334"/>
          </a:xfrm>
          <a:prstGeom prst="rect">
            <a:avLst/>
          </a:prstGeom>
        </p:spPr>
      </p:pic>
      <p:sp>
        <p:nvSpPr>
          <p:cNvPr id="8" name="TextBox 7">
            <a:extLst>
              <a:ext uri="{FF2B5EF4-FFF2-40B4-BE49-F238E27FC236}">
                <a16:creationId xmlns:a16="http://schemas.microsoft.com/office/drawing/2014/main" id="{656ABC64-351C-4611-9043-B52F7086521E}"/>
              </a:ext>
            </a:extLst>
          </p:cNvPr>
          <p:cNvSpPr txBox="1"/>
          <p:nvPr/>
        </p:nvSpPr>
        <p:spPr>
          <a:xfrm>
            <a:off x="6598355" y="5579597"/>
            <a:ext cx="5288844" cy="230832"/>
          </a:xfrm>
          <a:prstGeom prst="rect">
            <a:avLst/>
          </a:prstGeom>
          <a:noFill/>
        </p:spPr>
        <p:txBody>
          <a:bodyPr wrap="square" rtlCol="0">
            <a:spAutoFit/>
          </a:bodyPr>
          <a:lstStyle/>
          <a:p>
            <a:pPr algn="ctr"/>
            <a:r>
              <a:rPr lang="en-US" sz="900" dirty="0">
                <a:solidFill>
                  <a:schemeClr val="bg1"/>
                </a:solidFill>
              </a:rPr>
              <a:t>© Luis Miguel Estevez via Shutterstock</a:t>
            </a:r>
            <a:endParaRPr lang="en-GB" sz="900" dirty="0">
              <a:solidFill>
                <a:schemeClr val="bg1"/>
              </a:solidFill>
            </a:endParaRPr>
          </a:p>
        </p:txBody>
      </p:sp>
      <p:sp>
        <p:nvSpPr>
          <p:cNvPr id="9" name="TextBox 8">
            <a:extLst>
              <a:ext uri="{FF2B5EF4-FFF2-40B4-BE49-F238E27FC236}">
                <a16:creationId xmlns:a16="http://schemas.microsoft.com/office/drawing/2014/main" id="{93F2A1A2-037D-40A2-A494-F34DFAF1C597}"/>
              </a:ext>
            </a:extLst>
          </p:cNvPr>
          <p:cNvSpPr txBox="1"/>
          <p:nvPr/>
        </p:nvSpPr>
        <p:spPr>
          <a:xfrm>
            <a:off x="567859" y="6010578"/>
            <a:ext cx="11138423" cy="738664"/>
          </a:xfrm>
          <a:prstGeom prst="rect">
            <a:avLst/>
          </a:prstGeom>
          <a:noFill/>
        </p:spPr>
        <p:txBody>
          <a:bodyPr wrap="square">
            <a:spAutoFit/>
          </a:bodyPr>
          <a:lstStyle/>
          <a:p>
            <a:r>
              <a:rPr lang="en-US" sz="1400" b="1" i="0" dirty="0">
                <a:solidFill>
                  <a:schemeClr val="bg1"/>
                </a:solidFill>
                <a:effectLst/>
              </a:rPr>
              <a:t>Angel sharks </a:t>
            </a:r>
            <a:r>
              <a:rPr lang="en-US" sz="1400" b="0" i="0" dirty="0">
                <a:solidFill>
                  <a:schemeClr val="bg1"/>
                </a:solidFill>
                <a:effectLst/>
              </a:rPr>
              <a:t>are nocturnal. They inhabit sandy or muddy areas of the seabed, and bury themselves during the daytime. </a:t>
            </a:r>
            <a:br>
              <a:rPr lang="en-US" sz="1400" b="0" i="0" dirty="0">
                <a:solidFill>
                  <a:schemeClr val="bg1"/>
                </a:solidFill>
                <a:effectLst/>
              </a:rPr>
            </a:br>
            <a:r>
              <a:rPr lang="en-US" sz="1400" b="0" i="0" dirty="0">
                <a:solidFill>
                  <a:schemeClr val="bg1"/>
                </a:solidFill>
                <a:effectLst/>
              </a:rPr>
              <a:t>They are critically endangered. Their numbers have declined dramatically during the last 50 years, to the point of being declared extinct in the North Sea.</a:t>
            </a:r>
            <a:endParaRPr lang="en-GB" sz="1400" dirty="0">
              <a:solidFill>
                <a:schemeClr val="bg1"/>
              </a:solidFill>
            </a:endParaRPr>
          </a:p>
        </p:txBody>
      </p:sp>
    </p:spTree>
    <p:extLst>
      <p:ext uri="{BB962C8B-B14F-4D97-AF65-F5344CB8AC3E}">
        <p14:creationId xmlns:p14="http://schemas.microsoft.com/office/powerpoint/2010/main" val="4043442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Catshark</a:t>
            </a:r>
          </a:p>
        </p:txBody>
      </p:sp>
      <p:pic>
        <p:nvPicPr>
          <p:cNvPr id="3" name="Picture 2">
            <a:extLst>
              <a:ext uri="{FF2B5EF4-FFF2-40B4-BE49-F238E27FC236}">
                <a16:creationId xmlns:a16="http://schemas.microsoft.com/office/drawing/2014/main" id="{B1864E25-803E-4FD4-BDDB-7DCEEF29702C}"/>
              </a:ext>
            </a:extLst>
          </p:cNvPr>
          <p:cNvPicPr>
            <a:picLocks noChangeAspect="1"/>
          </p:cNvPicPr>
          <p:nvPr/>
        </p:nvPicPr>
        <p:blipFill rotWithShape="1">
          <a:blip r:embed="rId2">
            <a:extLst>
              <a:ext uri="{28A0092B-C50C-407E-A947-70E740481C1C}">
                <a14:useLocalDpi xmlns:a14="http://schemas.microsoft.com/office/drawing/2010/main" val="0"/>
              </a:ext>
            </a:extLst>
          </a:blip>
          <a:srcRect l="12032" t="8017" r="4636" b="6577"/>
          <a:stretch/>
        </p:blipFill>
        <p:spPr>
          <a:xfrm>
            <a:off x="2813485" y="1338003"/>
            <a:ext cx="6565030" cy="4467993"/>
          </a:xfrm>
          <a:prstGeom prst="rect">
            <a:avLst/>
          </a:prstGeom>
        </p:spPr>
      </p:pic>
      <p:sp>
        <p:nvSpPr>
          <p:cNvPr id="6" name="TextBox 5">
            <a:extLst>
              <a:ext uri="{FF2B5EF4-FFF2-40B4-BE49-F238E27FC236}">
                <a16:creationId xmlns:a16="http://schemas.microsoft.com/office/drawing/2014/main" id="{E1A005CF-D839-460A-A65A-D791F8582C16}"/>
              </a:ext>
            </a:extLst>
          </p:cNvPr>
          <p:cNvSpPr txBox="1"/>
          <p:nvPr/>
        </p:nvSpPr>
        <p:spPr>
          <a:xfrm>
            <a:off x="5751044" y="5562039"/>
            <a:ext cx="4119416" cy="230832"/>
          </a:xfrm>
          <a:prstGeom prst="rect">
            <a:avLst/>
          </a:prstGeom>
          <a:noFill/>
        </p:spPr>
        <p:txBody>
          <a:bodyPr wrap="square" rtlCol="0">
            <a:spAutoFit/>
          </a:bodyPr>
          <a:lstStyle/>
          <a:p>
            <a:pPr algn="ctr"/>
            <a:r>
              <a:rPr lang="en-GB" sz="900" dirty="0">
                <a:solidFill>
                  <a:schemeClr val="bg1"/>
                </a:solidFill>
              </a:rPr>
              <a:t>S</a:t>
            </a:r>
            <a:r>
              <a:rPr lang="en-GB" sz="900" i="0" dirty="0">
                <a:solidFill>
                  <a:schemeClr val="bg1"/>
                </a:solidFill>
                <a:effectLst/>
              </a:rPr>
              <a:t>mall-spotted catshark</a:t>
            </a:r>
            <a:r>
              <a:rPr lang="en-US" sz="900" dirty="0">
                <a:solidFill>
                  <a:schemeClr val="bg1"/>
                </a:solidFill>
              </a:rPr>
              <a:t> © </a:t>
            </a:r>
            <a:r>
              <a:rPr lang="en-GB" sz="900" i="0" u="none" strike="noStrike" dirty="0">
                <a:solidFill>
                  <a:schemeClr val="bg1"/>
                </a:solidFill>
                <a:effectLst/>
                <a:hlinkClick r:id="rId3" tooltip="Go to David Ceballos's photostream">
                  <a:extLst>
                    <a:ext uri="{A12FA001-AC4F-418D-AE19-62706E023703}">
                      <ahyp:hlinkClr xmlns:ahyp="http://schemas.microsoft.com/office/drawing/2018/hyperlinkcolor" val="tx"/>
                    </a:ext>
                  </a:extLst>
                </a:hlinkClick>
              </a:rPr>
              <a:t>David Ceballos</a:t>
            </a:r>
            <a:r>
              <a:rPr lang="en-GB" sz="900" i="0" u="none" strike="noStrike" dirty="0">
                <a:solidFill>
                  <a:schemeClr val="bg1"/>
                </a:solidFill>
                <a:effectLst/>
              </a:rPr>
              <a:t> via Flickr</a:t>
            </a:r>
            <a:endParaRPr lang="en-GB" sz="900" dirty="0">
              <a:solidFill>
                <a:schemeClr val="bg1"/>
              </a:solidFill>
            </a:endParaRPr>
          </a:p>
        </p:txBody>
      </p:sp>
      <p:sp>
        <p:nvSpPr>
          <p:cNvPr id="8" name="TextBox 7">
            <a:extLst>
              <a:ext uri="{FF2B5EF4-FFF2-40B4-BE49-F238E27FC236}">
                <a16:creationId xmlns:a16="http://schemas.microsoft.com/office/drawing/2014/main" id="{6D2D9463-F8C9-4EF8-915F-968C0032451E}"/>
              </a:ext>
            </a:extLst>
          </p:cNvPr>
          <p:cNvSpPr txBox="1"/>
          <p:nvPr/>
        </p:nvSpPr>
        <p:spPr>
          <a:xfrm>
            <a:off x="567859" y="6010578"/>
            <a:ext cx="11168108" cy="738664"/>
          </a:xfrm>
          <a:prstGeom prst="rect">
            <a:avLst/>
          </a:prstGeom>
          <a:noFill/>
        </p:spPr>
        <p:txBody>
          <a:bodyPr wrap="square">
            <a:spAutoFit/>
          </a:bodyPr>
          <a:lstStyle/>
          <a:p>
            <a:r>
              <a:rPr lang="en-US" sz="1400" b="1" i="0" dirty="0">
                <a:solidFill>
                  <a:schemeClr val="bg1"/>
                </a:solidFill>
                <a:effectLst/>
              </a:rPr>
              <a:t>Small spotted catsharks</a:t>
            </a:r>
            <a:r>
              <a:rPr lang="en-US" sz="1400" b="0" i="0" dirty="0">
                <a:solidFill>
                  <a:schemeClr val="bg1"/>
                </a:solidFill>
                <a:effectLst/>
              </a:rPr>
              <a:t> are also known as lesser-spotted dogfish. This is the most common shark in the UK. They live in shallow waters spending their time close to the seabed. They are small sharks approx. 75cm in length. Their egg cases, commonly known as mermaid purses, can often be found washed up on beaches. </a:t>
            </a:r>
            <a:endParaRPr lang="en-GB" sz="1400" dirty="0">
              <a:solidFill>
                <a:schemeClr val="bg1"/>
              </a:solidFill>
            </a:endParaRPr>
          </a:p>
        </p:txBody>
      </p:sp>
    </p:spTree>
    <p:extLst>
      <p:ext uri="{BB962C8B-B14F-4D97-AF65-F5344CB8AC3E}">
        <p14:creationId xmlns:p14="http://schemas.microsoft.com/office/powerpoint/2010/main" val="46652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Greenland shark</a:t>
            </a:r>
          </a:p>
        </p:txBody>
      </p:sp>
      <p:pic>
        <p:nvPicPr>
          <p:cNvPr id="4" name="Picture 3">
            <a:extLst>
              <a:ext uri="{FF2B5EF4-FFF2-40B4-BE49-F238E27FC236}">
                <a16:creationId xmlns:a16="http://schemas.microsoft.com/office/drawing/2014/main" id="{64B75485-E14E-4032-BEC1-3EBA7F784F5B}"/>
              </a:ext>
            </a:extLst>
          </p:cNvPr>
          <p:cNvPicPr>
            <a:picLocks noChangeAspect="1"/>
          </p:cNvPicPr>
          <p:nvPr/>
        </p:nvPicPr>
        <p:blipFill rotWithShape="1">
          <a:blip r:embed="rId2">
            <a:extLst>
              <a:ext uri="{28A0092B-C50C-407E-A947-70E740481C1C}">
                <a14:useLocalDpi xmlns:a14="http://schemas.microsoft.com/office/drawing/2010/main" val="0"/>
              </a:ext>
            </a:extLst>
          </a:blip>
          <a:srcRect t="8035" b="10077"/>
          <a:stretch/>
        </p:blipFill>
        <p:spPr>
          <a:xfrm>
            <a:off x="1758319" y="1305161"/>
            <a:ext cx="8664246" cy="3990970"/>
          </a:xfrm>
          <a:prstGeom prst="rect">
            <a:avLst/>
          </a:prstGeom>
        </p:spPr>
      </p:pic>
      <p:sp>
        <p:nvSpPr>
          <p:cNvPr id="5" name="TextBox 4">
            <a:extLst>
              <a:ext uri="{FF2B5EF4-FFF2-40B4-BE49-F238E27FC236}">
                <a16:creationId xmlns:a16="http://schemas.microsoft.com/office/drawing/2014/main" id="{569AC245-323A-4108-ACC9-8700F307D326}"/>
              </a:ext>
            </a:extLst>
          </p:cNvPr>
          <p:cNvSpPr txBox="1"/>
          <p:nvPr/>
        </p:nvSpPr>
        <p:spPr>
          <a:xfrm>
            <a:off x="7412854" y="5065299"/>
            <a:ext cx="4110542" cy="230832"/>
          </a:xfrm>
          <a:prstGeom prst="rect">
            <a:avLst/>
          </a:prstGeom>
          <a:noFill/>
        </p:spPr>
        <p:txBody>
          <a:bodyPr wrap="square" rtlCol="0">
            <a:spAutoFit/>
          </a:bodyPr>
          <a:lstStyle/>
          <a:p>
            <a:pPr algn="ctr"/>
            <a:r>
              <a:rPr lang="en-US" sz="900" dirty="0">
                <a:solidFill>
                  <a:schemeClr val="bg1"/>
                </a:solidFill>
              </a:rPr>
              <a:t>© Dotted Yeti via Shutterstock</a:t>
            </a:r>
            <a:endParaRPr lang="en-GB" sz="900" dirty="0">
              <a:solidFill>
                <a:schemeClr val="bg1"/>
              </a:solidFill>
            </a:endParaRPr>
          </a:p>
        </p:txBody>
      </p:sp>
      <p:sp>
        <p:nvSpPr>
          <p:cNvPr id="8" name="TextBox 7">
            <a:extLst>
              <a:ext uri="{FF2B5EF4-FFF2-40B4-BE49-F238E27FC236}">
                <a16:creationId xmlns:a16="http://schemas.microsoft.com/office/drawing/2014/main" id="{4670D02C-4756-4406-A9B3-6282512F3D05}"/>
              </a:ext>
            </a:extLst>
          </p:cNvPr>
          <p:cNvSpPr txBox="1"/>
          <p:nvPr/>
        </p:nvSpPr>
        <p:spPr>
          <a:xfrm>
            <a:off x="384567" y="5586496"/>
            <a:ext cx="11411750" cy="1092607"/>
          </a:xfrm>
          <a:prstGeom prst="rect">
            <a:avLst/>
          </a:prstGeom>
          <a:noFill/>
        </p:spPr>
        <p:txBody>
          <a:bodyPr wrap="square">
            <a:spAutoFit/>
          </a:bodyPr>
          <a:lstStyle/>
          <a:p>
            <a:r>
              <a:rPr lang="en-US" sz="1300" b="1" i="0" dirty="0">
                <a:solidFill>
                  <a:schemeClr val="bg1"/>
                </a:solidFill>
                <a:effectLst/>
              </a:rPr>
              <a:t>Greenland sharks</a:t>
            </a:r>
            <a:r>
              <a:rPr lang="en-US" sz="1300" b="0" i="0" dirty="0">
                <a:solidFill>
                  <a:schemeClr val="bg1"/>
                </a:solidFill>
                <a:effectLst/>
              </a:rPr>
              <a:t> are the second largest species of carnivorous shark after the great white. They are found in very deep waters and sometimes referred to as the world’s most mysterious shark. Footage of Greenland sharks swimming in their natural environment was not captured until 2003. Many Greenland sharks have a small parasite attached to their eyes, which slowly causes the shark to go blind. </a:t>
            </a:r>
          </a:p>
          <a:p>
            <a:r>
              <a:rPr lang="en-US" sz="1300" b="0" i="0" dirty="0">
                <a:solidFill>
                  <a:schemeClr val="bg1"/>
                </a:solidFill>
                <a:effectLst/>
              </a:rPr>
              <a:t>Research has shown that these fascinating creatures could live to around 400 years old, making them the longest-lived vertebrates on the planet!</a:t>
            </a:r>
            <a:endParaRPr lang="en-GB" sz="1300" dirty="0">
              <a:solidFill>
                <a:schemeClr val="bg1"/>
              </a:solidFill>
            </a:endParaRPr>
          </a:p>
        </p:txBody>
      </p:sp>
    </p:spTree>
    <p:extLst>
      <p:ext uri="{BB962C8B-B14F-4D97-AF65-F5344CB8AC3E}">
        <p14:creationId xmlns:p14="http://schemas.microsoft.com/office/powerpoint/2010/main" val="2916482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33490-A3C9-4B37-B2E4-C2AED6D4C61C}"/>
              </a:ext>
            </a:extLst>
          </p:cNvPr>
          <p:cNvSpPr txBox="1">
            <a:spLocks/>
          </p:cNvSpPr>
          <p:nvPr/>
        </p:nvSpPr>
        <p:spPr>
          <a:xfrm>
            <a:off x="1628150" y="2148808"/>
            <a:ext cx="8935699" cy="256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Poppins" panose="00000500000000000000" pitchFamily="2" charset="0"/>
                <a:cs typeface="Poppins" panose="00000500000000000000" pitchFamily="2" charset="0"/>
              </a:rPr>
              <a:t>Feeding</a:t>
            </a:r>
          </a:p>
        </p:txBody>
      </p:sp>
    </p:spTree>
    <p:extLst>
      <p:ext uri="{BB962C8B-B14F-4D97-AF65-F5344CB8AC3E}">
        <p14:creationId xmlns:p14="http://schemas.microsoft.com/office/powerpoint/2010/main" val="2925550005"/>
      </p:ext>
    </p:extLst>
  </p:cSld>
  <p:clrMapOvr>
    <a:masterClrMapping/>
  </p:clrMapOvr>
</p:sld>
</file>

<file path=ppt/theme/theme1.xml><?xml version="1.0" encoding="utf-8"?>
<a:theme xmlns:a="http://schemas.openxmlformats.org/drawingml/2006/main" name="Office Theme">
  <a:themeElements>
    <a:clrScheme name="MCS Teal">
      <a:dk1>
        <a:srgbClr val="1B1B26"/>
      </a:dk1>
      <a:lt1>
        <a:srgbClr val="FFFFFF"/>
      </a:lt1>
      <a:dk2>
        <a:srgbClr val="2F2F3F"/>
      </a:dk2>
      <a:lt2>
        <a:srgbClr val="D9F5F3"/>
      </a:lt2>
      <a:accent1>
        <a:srgbClr val="00B9B0"/>
      </a:accent1>
      <a:accent2>
        <a:srgbClr val="008A84"/>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919</Words>
  <Application>Microsoft Office PowerPoint</Application>
  <PresentationFormat>Widescreen</PresentationFormat>
  <Paragraphs>65</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Poppins</vt:lpstr>
      <vt:lpstr>Poppins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18</cp:revision>
  <dcterms:created xsi:type="dcterms:W3CDTF">2021-04-12T14:26:30Z</dcterms:created>
  <dcterms:modified xsi:type="dcterms:W3CDTF">2021-06-25T09:44:36Z</dcterms:modified>
</cp:coreProperties>
</file>