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2"/>
  </p:notesMasterIdLst>
  <p:handoutMasterIdLst>
    <p:handoutMasterId r:id="rId53"/>
  </p:handoutMasterIdLst>
  <p:sldIdLst>
    <p:sldId id="260" r:id="rId2"/>
    <p:sldId id="256" r:id="rId3"/>
    <p:sldId id="264" r:id="rId4"/>
    <p:sldId id="316" r:id="rId5"/>
    <p:sldId id="273" r:id="rId6"/>
    <p:sldId id="274" r:id="rId7"/>
    <p:sldId id="275" r:id="rId8"/>
    <p:sldId id="320" r:id="rId9"/>
    <p:sldId id="268" r:id="rId10"/>
    <p:sldId id="321" r:id="rId11"/>
    <p:sldId id="263" r:id="rId12"/>
    <p:sldId id="280" r:id="rId13"/>
    <p:sldId id="279" r:id="rId14"/>
    <p:sldId id="277" r:id="rId15"/>
    <p:sldId id="257" r:id="rId16"/>
    <p:sldId id="283" r:id="rId17"/>
    <p:sldId id="322" r:id="rId18"/>
    <p:sldId id="285" r:id="rId19"/>
    <p:sldId id="286" r:id="rId20"/>
    <p:sldId id="282" r:id="rId21"/>
    <p:sldId id="287" r:id="rId22"/>
    <p:sldId id="323" r:id="rId23"/>
    <p:sldId id="284" r:id="rId24"/>
    <p:sldId id="290" r:id="rId25"/>
    <p:sldId id="258" r:id="rId26"/>
    <p:sldId id="291" r:id="rId27"/>
    <p:sldId id="292" r:id="rId28"/>
    <p:sldId id="293" r:id="rId29"/>
    <p:sldId id="294" r:id="rId30"/>
    <p:sldId id="296" r:id="rId31"/>
    <p:sldId id="295" r:id="rId32"/>
    <p:sldId id="314" r:id="rId33"/>
    <p:sldId id="297" r:id="rId34"/>
    <p:sldId id="298" r:id="rId35"/>
    <p:sldId id="299" r:id="rId36"/>
    <p:sldId id="312" r:id="rId37"/>
    <p:sldId id="300" r:id="rId38"/>
    <p:sldId id="301" r:id="rId39"/>
    <p:sldId id="324" r:id="rId40"/>
    <p:sldId id="302" r:id="rId41"/>
    <p:sldId id="309" r:id="rId42"/>
    <p:sldId id="306" r:id="rId43"/>
    <p:sldId id="307" r:id="rId44"/>
    <p:sldId id="303" r:id="rId45"/>
    <p:sldId id="272" r:id="rId46"/>
    <p:sldId id="310" r:id="rId47"/>
    <p:sldId id="325" r:id="rId48"/>
    <p:sldId id="311" r:id="rId49"/>
    <p:sldId id="326" r:id="rId50"/>
    <p:sldId id="327" r:id="rId5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BAD"/>
    <a:srgbClr val="066061"/>
    <a:srgbClr val="075E60"/>
    <a:srgbClr val="7AA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2F98B-9367-4060-9EBC-52393C867326}" v="17" dt="2023-11-28T17:04:57.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75893" autoAdjust="0"/>
  </p:normalViewPr>
  <p:slideViewPr>
    <p:cSldViewPr snapToGrid="0">
      <p:cViewPr varScale="1">
        <p:scale>
          <a:sx n="62" d="100"/>
          <a:sy n="62" d="100"/>
        </p:scale>
        <p:origin x="2078" y="62"/>
      </p:cViewPr>
      <p:guideLst/>
    </p:cSldViewPr>
  </p:slideViewPr>
  <p:notesTextViewPr>
    <p:cViewPr>
      <p:scale>
        <a:sx n="1" d="1"/>
        <a:sy n="1" d="1"/>
      </p:scale>
      <p:origin x="0" y="0"/>
    </p:cViewPr>
  </p:notesTextViewPr>
  <p:sorterViewPr>
    <p:cViewPr>
      <p:scale>
        <a:sx n="100" d="100"/>
        <a:sy n="100" d="100"/>
      </p:scale>
      <p:origin x="0" y="-7968"/>
    </p:cViewPr>
  </p:sorterViewPr>
  <p:notesViewPr>
    <p:cSldViewPr snapToGrid="0">
      <p:cViewPr varScale="1">
        <p:scale>
          <a:sx n="60" d="100"/>
          <a:sy n="60" d="100"/>
        </p:scale>
        <p:origin x="3178"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ayman" userId="7bc0382a-33fb-4d2a-a973-a1afff4a3b1f" providerId="ADAL" clId="{2AF2F98B-9367-4060-9EBC-52393C867326}"/>
    <pc:docChg chg="undo custSel addSld delSld modSld">
      <pc:chgData name="Mary Hayman" userId="7bc0382a-33fb-4d2a-a973-a1afff4a3b1f" providerId="ADAL" clId="{2AF2F98B-9367-4060-9EBC-52393C867326}" dt="2023-11-28T17:13:18.152" v="1239" actId="6549"/>
      <pc:docMkLst>
        <pc:docMk/>
      </pc:docMkLst>
      <pc:sldChg chg="modSp mod">
        <pc:chgData name="Mary Hayman" userId="7bc0382a-33fb-4d2a-a973-a1afff4a3b1f" providerId="ADAL" clId="{2AF2F98B-9367-4060-9EBC-52393C867326}" dt="2023-11-28T16:55:52.172" v="529" actId="1076"/>
        <pc:sldMkLst>
          <pc:docMk/>
          <pc:sldMk cId="1727929942" sldId="256"/>
        </pc:sldMkLst>
        <pc:spChg chg="mod">
          <ac:chgData name="Mary Hayman" userId="7bc0382a-33fb-4d2a-a973-a1afff4a3b1f" providerId="ADAL" clId="{2AF2F98B-9367-4060-9EBC-52393C867326}" dt="2023-11-28T16:55:52.172" v="529" actId="1076"/>
          <ac:spMkLst>
            <pc:docMk/>
            <pc:sldMk cId="1727929942" sldId="256"/>
            <ac:spMk id="9" creationId="{01466BF5-FC01-7D6E-A62D-A7C83E52AC8B}"/>
          </ac:spMkLst>
        </pc:spChg>
      </pc:sldChg>
      <pc:sldChg chg="modSp mod modNotesTx">
        <pc:chgData name="Mary Hayman" userId="7bc0382a-33fb-4d2a-a973-a1afff4a3b1f" providerId="ADAL" clId="{2AF2F98B-9367-4060-9EBC-52393C867326}" dt="2023-11-28T17:03:09.131" v="989" actId="20577"/>
        <pc:sldMkLst>
          <pc:docMk/>
          <pc:sldMk cId="2526120097" sldId="257"/>
        </pc:sldMkLst>
        <pc:spChg chg="mod">
          <ac:chgData name="Mary Hayman" userId="7bc0382a-33fb-4d2a-a973-a1afff4a3b1f" providerId="ADAL" clId="{2AF2F98B-9367-4060-9EBC-52393C867326}" dt="2023-11-28T17:02:49.937" v="987" actId="20577"/>
          <ac:spMkLst>
            <pc:docMk/>
            <pc:sldMk cId="2526120097" sldId="257"/>
            <ac:spMk id="16" creationId="{00000000-0000-0000-0000-000000000000}"/>
          </ac:spMkLst>
        </pc:spChg>
        <pc:spChg chg="mod">
          <ac:chgData name="Mary Hayman" userId="7bc0382a-33fb-4d2a-a973-a1afff4a3b1f" providerId="ADAL" clId="{2AF2F98B-9367-4060-9EBC-52393C867326}" dt="2023-11-28T17:02:41.710" v="986" actId="114"/>
          <ac:spMkLst>
            <pc:docMk/>
            <pc:sldMk cId="2526120097" sldId="257"/>
            <ac:spMk id="19" creationId="{00000000-0000-0000-0000-000000000000}"/>
          </ac:spMkLst>
        </pc:spChg>
      </pc:sldChg>
      <pc:sldChg chg="modSp mod modNotesTx">
        <pc:chgData name="Mary Hayman" userId="7bc0382a-33fb-4d2a-a973-a1afff4a3b1f" providerId="ADAL" clId="{2AF2F98B-9367-4060-9EBC-52393C867326}" dt="2023-11-28T17:07:54.331" v="1082" actId="20577"/>
        <pc:sldMkLst>
          <pc:docMk/>
          <pc:sldMk cId="3193479293" sldId="258"/>
        </pc:sldMkLst>
        <pc:spChg chg="mod">
          <ac:chgData name="Mary Hayman" userId="7bc0382a-33fb-4d2a-a973-a1afff4a3b1f" providerId="ADAL" clId="{2AF2F98B-9367-4060-9EBC-52393C867326}" dt="2023-11-28T16:37:55.602" v="43" actId="2711"/>
          <ac:spMkLst>
            <pc:docMk/>
            <pc:sldMk cId="3193479293" sldId="258"/>
            <ac:spMk id="2" creationId="{00000000-0000-0000-0000-000000000000}"/>
          </ac:spMkLst>
        </pc:spChg>
        <pc:spChg chg="mod">
          <ac:chgData name="Mary Hayman" userId="7bc0382a-33fb-4d2a-a973-a1afff4a3b1f" providerId="ADAL" clId="{2AF2F98B-9367-4060-9EBC-52393C867326}" dt="2023-11-28T16:37:59.498" v="44" actId="2711"/>
          <ac:spMkLst>
            <pc:docMk/>
            <pc:sldMk cId="3193479293" sldId="258"/>
            <ac:spMk id="6" creationId="{00000000-0000-0000-0000-000000000000}"/>
          </ac:spMkLst>
        </pc:spChg>
      </pc:sldChg>
      <pc:sldChg chg="modSp mod">
        <pc:chgData name="Mary Hayman" userId="7bc0382a-33fb-4d2a-a973-a1afff4a3b1f" providerId="ADAL" clId="{2AF2F98B-9367-4060-9EBC-52393C867326}" dt="2023-11-28T16:55:35.948" v="528" actId="1076"/>
        <pc:sldMkLst>
          <pc:docMk/>
          <pc:sldMk cId="872038404" sldId="260"/>
        </pc:sldMkLst>
        <pc:spChg chg="mod">
          <ac:chgData name="Mary Hayman" userId="7bc0382a-33fb-4d2a-a973-a1afff4a3b1f" providerId="ADAL" clId="{2AF2F98B-9367-4060-9EBC-52393C867326}" dt="2023-11-28T16:55:35.948" v="528" actId="1076"/>
          <ac:spMkLst>
            <pc:docMk/>
            <pc:sldMk cId="872038404" sldId="260"/>
            <ac:spMk id="4" creationId="{00000000-0000-0000-0000-000000000000}"/>
          </ac:spMkLst>
        </pc:spChg>
      </pc:sldChg>
      <pc:sldChg chg="modNotesTx">
        <pc:chgData name="Mary Hayman" userId="7bc0382a-33fb-4d2a-a973-a1afff4a3b1f" providerId="ADAL" clId="{2AF2F98B-9367-4060-9EBC-52393C867326}" dt="2023-11-28T16:59:45.491" v="948" actId="20577"/>
        <pc:sldMkLst>
          <pc:docMk/>
          <pc:sldMk cId="261458746" sldId="263"/>
        </pc:sldMkLst>
      </pc:sldChg>
      <pc:sldChg chg="modNotesTx">
        <pc:chgData name="Mary Hayman" userId="7bc0382a-33fb-4d2a-a973-a1afff4a3b1f" providerId="ADAL" clId="{2AF2F98B-9367-4060-9EBC-52393C867326}" dt="2023-11-28T16:59:27.642" v="940" actId="20577"/>
        <pc:sldMkLst>
          <pc:docMk/>
          <pc:sldMk cId="1090574740" sldId="268"/>
        </pc:sldMkLst>
      </pc:sldChg>
      <pc:sldChg chg="modSp mod modNotesTx">
        <pc:chgData name="Mary Hayman" userId="7bc0382a-33fb-4d2a-a973-a1afff4a3b1f" providerId="ADAL" clId="{2AF2F98B-9367-4060-9EBC-52393C867326}" dt="2023-11-28T17:13:09.527" v="1238" actId="6549"/>
        <pc:sldMkLst>
          <pc:docMk/>
          <pc:sldMk cId="706762470" sldId="272"/>
        </pc:sldMkLst>
        <pc:spChg chg="mod">
          <ac:chgData name="Mary Hayman" userId="7bc0382a-33fb-4d2a-a973-a1afff4a3b1f" providerId="ADAL" clId="{2AF2F98B-9367-4060-9EBC-52393C867326}" dt="2023-11-28T16:44:06.828" v="128" actId="2711"/>
          <ac:spMkLst>
            <pc:docMk/>
            <pc:sldMk cId="706762470" sldId="272"/>
            <ac:spMk id="2" creationId="{00000000-0000-0000-0000-000000000000}"/>
          </ac:spMkLst>
        </pc:spChg>
      </pc:sldChg>
      <pc:sldChg chg="modNotesTx">
        <pc:chgData name="Mary Hayman" userId="7bc0382a-33fb-4d2a-a973-a1afff4a3b1f" providerId="ADAL" clId="{2AF2F98B-9367-4060-9EBC-52393C867326}" dt="2023-11-28T16:58:01.574" v="901" actId="20577"/>
        <pc:sldMkLst>
          <pc:docMk/>
          <pc:sldMk cId="3727167307" sldId="273"/>
        </pc:sldMkLst>
      </pc:sldChg>
      <pc:sldChg chg="modNotesTx">
        <pc:chgData name="Mary Hayman" userId="7bc0382a-33fb-4d2a-a973-a1afff4a3b1f" providerId="ADAL" clId="{2AF2F98B-9367-4060-9EBC-52393C867326}" dt="2023-11-28T16:58:36.441" v="911" actId="6549"/>
        <pc:sldMkLst>
          <pc:docMk/>
          <pc:sldMk cId="1745620683" sldId="274"/>
        </pc:sldMkLst>
      </pc:sldChg>
      <pc:sldChg chg="modSp mod modNotesTx">
        <pc:chgData name="Mary Hayman" userId="7bc0382a-33fb-4d2a-a973-a1afff4a3b1f" providerId="ADAL" clId="{2AF2F98B-9367-4060-9EBC-52393C867326}" dt="2023-11-28T17:02:31.735" v="985" actId="20577"/>
        <pc:sldMkLst>
          <pc:docMk/>
          <pc:sldMk cId="1560346373" sldId="277"/>
        </pc:sldMkLst>
        <pc:spChg chg="mod">
          <ac:chgData name="Mary Hayman" userId="7bc0382a-33fb-4d2a-a973-a1afff4a3b1f" providerId="ADAL" clId="{2AF2F98B-9367-4060-9EBC-52393C867326}" dt="2023-11-28T17:01:50.327" v="962" actId="14100"/>
          <ac:spMkLst>
            <pc:docMk/>
            <pc:sldMk cId="1560346373" sldId="277"/>
            <ac:spMk id="9" creationId="{00000000-0000-0000-0000-000000000000}"/>
          </ac:spMkLst>
        </pc:spChg>
      </pc:sldChg>
      <pc:sldChg chg="modNotesTx">
        <pc:chgData name="Mary Hayman" userId="7bc0382a-33fb-4d2a-a973-a1afff4a3b1f" providerId="ADAL" clId="{2AF2F98B-9367-4060-9EBC-52393C867326}" dt="2023-11-28T17:01:42.215" v="961"/>
        <pc:sldMkLst>
          <pc:docMk/>
          <pc:sldMk cId="3506534879" sldId="279"/>
        </pc:sldMkLst>
      </pc:sldChg>
      <pc:sldChg chg="modSp mod">
        <pc:chgData name="Mary Hayman" userId="7bc0382a-33fb-4d2a-a973-a1afff4a3b1f" providerId="ADAL" clId="{2AF2F98B-9367-4060-9EBC-52393C867326}" dt="2023-11-28T17:00:47.263" v="960" actId="208"/>
        <pc:sldMkLst>
          <pc:docMk/>
          <pc:sldMk cId="3127360143" sldId="280"/>
        </pc:sldMkLst>
        <pc:spChg chg="mod">
          <ac:chgData name="Mary Hayman" userId="7bc0382a-33fb-4d2a-a973-a1afff4a3b1f" providerId="ADAL" clId="{2AF2F98B-9367-4060-9EBC-52393C867326}" dt="2023-11-28T17:00:19.536" v="953" actId="207"/>
          <ac:spMkLst>
            <pc:docMk/>
            <pc:sldMk cId="3127360143" sldId="280"/>
            <ac:spMk id="2" creationId="{00000000-0000-0000-0000-000000000000}"/>
          </ac:spMkLst>
        </pc:spChg>
        <pc:spChg chg="mod">
          <ac:chgData name="Mary Hayman" userId="7bc0382a-33fb-4d2a-a973-a1afff4a3b1f" providerId="ADAL" clId="{2AF2F98B-9367-4060-9EBC-52393C867326}" dt="2023-11-28T17:00:21.971" v="954" actId="207"/>
          <ac:spMkLst>
            <pc:docMk/>
            <pc:sldMk cId="3127360143" sldId="280"/>
            <ac:spMk id="9" creationId="{00000000-0000-0000-0000-000000000000}"/>
          </ac:spMkLst>
        </pc:spChg>
        <pc:spChg chg="mod">
          <ac:chgData name="Mary Hayman" userId="7bc0382a-33fb-4d2a-a973-a1afff4a3b1f" providerId="ADAL" clId="{2AF2F98B-9367-4060-9EBC-52393C867326}" dt="2023-11-28T17:00:29.272" v="957" actId="207"/>
          <ac:spMkLst>
            <pc:docMk/>
            <pc:sldMk cId="3127360143" sldId="280"/>
            <ac:spMk id="11" creationId="{00000000-0000-0000-0000-000000000000}"/>
          </ac:spMkLst>
        </pc:spChg>
        <pc:spChg chg="mod">
          <ac:chgData name="Mary Hayman" userId="7bc0382a-33fb-4d2a-a973-a1afff4a3b1f" providerId="ADAL" clId="{2AF2F98B-9367-4060-9EBC-52393C867326}" dt="2023-11-28T17:00:47.263" v="960" actId="208"/>
          <ac:spMkLst>
            <pc:docMk/>
            <pc:sldMk cId="3127360143" sldId="280"/>
            <ac:spMk id="12" creationId="{00000000-0000-0000-0000-000000000000}"/>
          </ac:spMkLst>
        </pc:spChg>
        <pc:spChg chg="mod">
          <ac:chgData name="Mary Hayman" userId="7bc0382a-33fb-4d2a-a973-a1afff4a3b1f" providerId="ADAL" clId="{2AF2F98B-9367-4060-9EBC-52393C867326}" dt="2023-11-28T17:00:31.973" v="958" actId="207"/>
          <ac:spMkLst>
            <pc:docMk/>
            <pc:sldMk cId="3127360143" sldId="280"/>
            <ac:spMk id="13" creationId="{00000000-0000-0000-0000-000000000000}"/>
          </ac:spMkLst>
        </pc:spChg>
        <pc:spChg chg="mod">
          <ac:chgData name="Mary Hayman" userId="7bc0382a-33fb-4d2a-a973-a1afff4a3b1f" providerId="ADAL" clId="{2AF2F98B-9367-4060-9EBC-52393C867326}" dt="2023-11-28T17:00:27.121" v="956" actId="207"/>
          <ac:spMkLst>
            <pc:docMk/>
            <pc:sldMk cId="3127360143" sldId="280"/>
            <ac:spMk id="15" creationId="{00000000-0000-0000-0000-000000000000}"/>
          </ac:spMkLst>
        </pc:spChg>
        <pc:spChg chg="mod">
          <ac:chgData name="Mary Hayman" userId="7bc0382a-33fb-4d2a-a973-a1afff4a3b1f" providerId="ADAL" clId="{2AF2F98B-9367-4060-9EBC-52393C867326}" dt="2023-11-28T17:00:24.924" v="955" actId="207"/>
          <ac:spMkLst>
            <pc:docMk/>
            <pc:sldMk cId="3127360143" sldId="280"/>
            <ac:spMk id="20" creationId="{00000000-0000-0000-0000-000000000000}"/>
          </ac:spMkLst>
        </pc:spChg>
      </pc:sldChg>
      <pc:sldChg chg="modSp mod modNotesTx">
        <pc:chgData name="Mary Hayman" userId="7bc0382a-33fb-4d2a-a973-a1afff4a3b1f" providerId="ADAL" clId="{2AF2F98B-9367-4060-9EBC-52393C867326}" dt="2023-11-28T17:06:38.611" v="1068" actId="6549"/>
        <pc:sldMkLst>
          <pc:docMk/>
          <pc:sldMk cId="4035666085" sldId="282"/>
        </pc:sldMkLst>
        <pc:spChg chg="mod">
          <ac:chgData name="Mary Hayman" userId="7bc0382a-33fb-4d2a-a973-a1afff4a3b1f" providerId="ADAL" clId="{2AF2F98B-9367-4060-9EBC-52393C867326}" dt="2023-11-28T16:36:08.361" v="2" actId="404"/>
          <ac:spMkLst>
            <pc:docMk/>
            <pc:sldMk cId="4035666085" sldId="282"/>
            <ac:spMk id="2" creationId="{00000000-0000-0000-0000-000000000000}"/>
          </ac:spMkLst>
        </pc:spChg>
        <pc:spChg chg="mod">
          <ac:chgData name="Mary Hayman" userId="7bc0382a-33fb-4d2a-a973-a1afff4a3b1f" providerId="ADAL" clId="{2AF2F98B-9367-4060-9EBC-52393C867326}" dt="2023-11-28T17:06:27.183" v="1066" actId="20577"/>
          <ac:spMkLst>
            <pc:docMk/>
            <pc:sldMk cId="4035666085" sldId="282"/>
            <ac:spMk id="11" creationId="{00000000-0000-0000-0000-000000000000}"/>
          </ac:spMkLst>
        </pc:spChg>
        <pc:spChg chg="mod">
          <ac:chgData name="Mary Hayman" userId="7bc0382a-33fb-4d2a-a973-a1afff4a3b1f" providerId="ADAL" clId="{2AF2F98B-9367-4060-9EBC-52393C867326}" dt="2023-11-28T17:06:24.995" v="1064" actId="20577"/>
          <ac:spMkLst>
            <pc:docMk/>
            <pc:sldMk cId="4035666085" sldId="282"/>
            <ac:spMk id="12" creationId="{00000000-0000-0000-0000-000000000000}"/>
          </ac:spMkLst>
        </pc:spChg>
      </pc:sldChg>
      <pc:sldChg chg="addSp delSp modSp mod delAnim modNotesTx">
        <pc:chgData name="Mary Hayman" userId="7bc0382a-33fb-4d2a-a973-a1afff4a3b1f" providerId="ADAL" clId="{2AF2F98B-9367-4060-9EBC-52393C867326}" dt="2023-11-28T17:05:50.293" v="1062" actId="20577"/>
        <pc:sldMkLst>
          <pc:docMk/>
          <pc:sldMk cId="2024328420" sldId="283"/>
        </pc:sldMkLst>
        <pc:picChg chg="add mod ord">
          <ac:chgData name="Mary Hayman" userId="7bc0382a-33fb-4d2a-a973-a1afff4a3b1f" providerId="ADAL" clId="{2AF2F98B-9367-4060-9EBC-52393C867326}" dt="2023-11-28T17:05:13.046" v="1030" actId="1076"/>
          <ac:picMkLst>
            <pc:docMk/>
            <pc:sldMk cId="2024328420" sldId="283"/>
            <ac:picMk id="5" creationId="{C28BFA52-25B8-6946-CCE4-5D36CF04BDAB}"/>
          </ac:picMkLst>
        </pc:picChg>
        <pc:picChg chg="del">
          <ac:chgData name="Mary Hayman" userId="7bc0382a-33fb-4d2a-a973-a1afff4a3b1f" providerId="ADAL" clId="{2AF2F98B-9367-4060-9EBC-52393C867326}" dt="2023-11-28T17:03:21.295" v="990" actId="478"/>
          <ac:picMkLst>
            <pc:docMk/>
            <pc:sldMk cId="2024328420" sldId="283"/>
            <ac:picMk id="6" creationId="{00000000-0000-0000-0000-000000000000}"/>
          </ac:picMkLst>
        </pc:picChg>
      </pc:sldChg>
      <pc:sldChg chg="modSp mod modNotesTx">
        <pc:chgData name="Mary Hayman" userId="7bc0382a-33fb-4d2a-a973-a1afff4a3b1f" providerId="ADAL" clId="{2AF2F98B-9367-4060-9EBC-52393C867326}" dt="2023-11-28T17:07:19.700" v="1072" actId="6549"/>
        <pc:sldMkLst>
          <pc:docMk/>
          <pc:sldMk cId="829616987" sldId="284"/>
        </pc:sldMkLst>
        <pc:spChg chg="mod">
          <ac:chgData name="Mary Hayman" userId="7bc0382a-33fb-4d2a-a973-a1afff4a3b1f" providerId="ADAL" clId="{2AF2F98B-9367-4060-9EBC-52393C867326}" dt="2023-11-28T16:37:30.449" v="39" actId="2711"/>
          <ac:spMkLst>
            <pc:docMk/>
            <pc:sldMk cId="829616987" sldId="284"/>
            <ac:spMk id="6" creationId="{00000000-0000-0000-0000-000000000000}"/>
          </ac:spMkLst>
        </pc:spChg>
        <pc:spChg chg="mod">
          <ac:chgData name="Mary Hayman" userId="7bc0382a-33fb-4d2a-a973-a1afff4a3b1f" providerId="ADAL" clId="{2AF2F98B-9367-4060-9EBC-52393C867326}" dt="2023-11-28T16:37:25.520" v="38" actId="2711"/>
          <ac:spMkLst>
            <pc:docMk/>
            <pc:sldMk cId="829616987" sldId="284"/>
            <ac:spMk id="20" creationId="{00000000-0000-0000-0000-000000000000}"/>
          </ac:spMkLst>
        </pc:spChg>
        <pc:spChg chg="mod">
          <ac:chgData name="Mary Hayman" userId="7bc0382a-33fb-4d2a-a973-a1afff4a3b1f" providerId="ADAL" clId="{2AF2F98B-9367-4060-9EBC-52393C867326}" dt="2023-11-28T16:37:16.816" v="36" actId="2711"/>
          <ac:spMkLst>
            <pc:docMk/>
            <pc:sldMk cId="829616987" sldId="284"/>
            <ac:spMk id="21" creationId="{00000000-0000-0000-0000-000000000000}"/>
          </ac:spMkLst>
        </pc:spChg>
        <pc:spChg chg="mod">
          <ac:chgData name="Mary Hayman" userId="7bc0382a-33fb-4d2a-a973-a1afff4a3b1f" providerId="ADAL" clId="{2AF2F98B-9367-4060-9EBC-52393C867326}" dt="2023-11-28T16:37:21.216" v="37" actId="2711"/>
          <ac:spMkLst>
            <pc:docMk/>
            <pc:sldMk cId="829616987" sldId="284"/>
            <ac:spMk id="24" creationId="{00000000-0000-0000-0000-000000000000}"/>
          </ac:spMkLst>
        </pc:spChg>
      </pc:sldChg>
      <pc:sldChg chg="modSp mod">
        <pc:chgData name="Mary Hayman" userId="7bc0382a-33fb-4d2a-a973-a1afff4a3b1f" providerId="ADAL" clId="{2AF2F98B-9367-4060-9EBC-52393C867326}" dt="2023-11-28T16:36:01.169" v="0" actId="2711"/>
        <pc:sldMkLst>
          <pc:docMk/>
          <pc:sldMk cId="303342629" sldId="286"/>
        </pc:sldMkLst>
        <pc:spChg chg="mod">
          <ac:chgData name="Mary Hayman" userId="7bc0382a-33fb-4d2a-a973-a1afff4a3b1f" providerId="ADAL" clId="{2AF2F98B-9367-4060-9EBC-52393C867326}" dt="2023-11-28T16:36:01.169" v="0" actId="2711"/>
          <ac:spMkLst>
            <pc:docMk/>
            <pc:sldMk cId="303342629" sldId="286"/>
            <ac:spMk id="2" creationId="{00000000-0000-0000-0000-000000000000}"/>
          </ac:spMkLst>
        </pc:spChg>
      </pc:sldChg>
      <pc:sldChg chg="modSp mod modNotesTx">
        <pc:chgData name="Mary Hayman" userId="7bc0382a-33fb-4d2a-a973-a1afff4a3b1f" providerId="ADAL" clId="{2AF2F98B-9367-4060-9EBC-52393C867326}" dt="2023-11-28T17:06:55.635" v="1070" actId="20577"/>
        <pc:sldMkLst>
          <pc:docMk/>
          <pc:sldMk cId="911769793" sldId="287"/>
        </pc:sldMkLst>
        <pc:spChg chg="mod">
          <ac:chgData name="Mary Hayman" userId="7bc0382a-33fb-4d2a-a973-a1afff4a3b1f" providerId="ADAL" clId="{2AF2F98B-9367-4060-9EBC-52393C867326}" dt="2023-11-28T16:36:22.833" v="5" actId="2711"/>
          <ac:spMkLst>
            <pc:docMk/>
            <pc:sldMk cId="911769793" sldId="287"/>
            <ac:spMk id="2" creationId="{00000000-0000-0000-0000-000000000000}"/>
          </ac:spMkLst>
        </pc:spChg>
      </pc:sldChg>
      <pc:sldChg chg="modSp mod modNotesTx">
        <pc:chgData name="Mary Hayman" userId="7bc0382a-33fb-4d2a-a973-a1afff4a3b1f" providerId="ADAL" clId="{2AF2F98B-9367-4060-9EBC-52393C867326}" dt="2023-11-28T17:07:39.504" v="1075" actId="6549"/>
        <pc:sldMkLst>
          <pc:docMk/>
          <pc:sldMk cId="2555894285" sldId="290"/>
        </pc:sldMkLst>
        <pc:picChg chg="mod">
          <ac:chgData name="Mary Hayman" userId="7bc0382a-33fb-4d2a-a973-a1afff4a3b1f" providerId="ADAL" clId="{2AF2F98B-9367-4060-9EBC-52393C867326}" dt="2023-11-28T16:37:39.183" v="42" actId="1076"/>
          <ac:picMkLst>
            <pc:docMk/>
            <pc:sldMk cId="2555894285" sldId="290"/>
            <ac:picMk id="4" creationId="{00000000-0000-0000-0000-000000000000}"/>
          </ac:picMkLst>
        </pc:picChg>
      </pc:sldChg>
      <pc:sldChg chg="modSp mod modNotesTx">
        <pc:chgData name="Mary Hayman" userId="7bc0382a-33fb-4d2a-a973-a1afff4a3b1f" providerId="ADAL" clId="{2AF2F98B-9367-4060-9EBC-52393C867326}" dt="2023-11-28T17:08:18.849" v="1087" actId="20577"/>
        <pc:sldMkLst>
          <pc:docMk/>
          <pc:sldMk cId="2385667296" sldId="291"/>
        </pc:sldMkLst>
        <pc:spChg chg="mod">
          <ac:chgData name="Mary Hayman" userId="7bc0382a-33fb-4d2a-a973-a1afff4a3b1f" providerId="ADAL" clId="{2AF2F98B-9367-4060-9EBC-52393C867326}" dt="2023-11-28T16:38:04.426" v="45" actId="2711"/>
          <ac:spMkLst>
            <pc:docMk/>
            <pc:sldMk cId="2385667296" sldId="291"/>
            <ac:spMk id="2" creationId="{00000000-0000-0000-0000-000000000000}"/>
          </ac:spMkLst>
        </pc:spChg>
        <pc:spChg chg="mod">
          <ac:chgData name="Mary Hayman" userId="7bc0382a-33fb-4d2a-a973-a1afff4a3b1f" providerId="ADAL" clId="{2AF2F98B-9367-4060-9EBC-52393C867326}" dt="2023-11-28T16:38:08.181" v="46" actId="2711"/>
          <ac:spMkLst>
            <pc:docMk/>
            <pc:sldMk cId="2385667296" sldId="291"/>
            <ac:spMk id="6" creationId="{00000000-0000-0000-0000-000000000000}"/>
          </ac:spMkLst>
        </pc:spChg>
      </pc:sldChg>
      <pc:sldChg chg="modSp mod modNotesTx">
        <pc:chgData name="Mary Hayman" userId="7bc0382a-33fb-4d2a-a973-a1afff4a3b1f" providerId="ADAL" clId="{2AF2F98B-9367-4060-9EBC-52393C867326}" dt="2023-11-28T17:08:25.639" v="1092" actId="6549"/>
        <pc:sldMkLst>
          <pc:docMk/>
          <pc:sldMk cId="4012268026" sldId="292"/>
        </pc:sldMkLst>
        <pc:spChg chg="mod">
          <ac:chgData name="Mary Hayman" userId="7bc0382a-33fb-4d2a-a973-a1afff4a3b1f" providerId="ADAL" clId="{2AF2F98B-9367-4060-9EBC-52393C867326}" dt="2023-11-28T16:38:13.387" v="47" actId="2711"/>
          <ac:spMkLst>
            <pc:docMk/>
            <pc:sldMk cId="4012268026" sldId="292"/>
            <ac:spMk id="2" creationId="{00000000-0000-0000-0000-000000000000}"/>
          </ac:spMkLst>
        </pc:spChg>
        <pc:spChg chg="mod">
          <ac:chgData name="Mary Hayman" userId="7bc0382a-33fb-4d2a-a973-a1afff4a3b1f" providerId="ADAL" clId="{2AF2F98B-9367-4060-9EBC-52393C867326}" dt="2023-11-28T16:38:16.704" v="48" actId="2711"/>
          <ac:spMkLst>
            <pc:docMk/>
            <pc:sldMk cId="4012268026" sldId="292"/>
            <ac:spMk id="6" creationId="{00000000-0000-0000-0000-000000000000}"/>
          </ac:spMkLst>
        </pc:spChg>
      </pc:sldChg>
      <pc:sldChg chg="modSp mod modNotesTx">
        <pc:chgData name="Mary Hayman" userId="7bc0382a-33fb-4d2a-a973-a1afff4a3b1f" providerId="ADAL" clId="{2AF2F98B-9367-4060-9EBC-52393C867326}" dt="2023-11-28T17:08:50.266" v="1120" actId="20577"/>
        <pc:sldMkLst>
          <pc:docMk/>
          <pc:sldMk cId="350263305" sldId="293"/>
        </pc:sldMkLst>
        <pc:spChg chg="mod">
          <ac:chgData name="Mary Hayman" userId="7bc0382a-33fb-4d2a-a973-a1afff4a3b1f" providerId="ADAL" clId="{2AF2F98B-9367-4060-9EBC-52393C867326}" dt="2023-11-28T16:38:22.329" v="49" actId="2711"/>
          <ac:spMkLst>
            <pc:docMk/>
            <pc:sldMk cId="350263305" sldId="293"/>
            <ac:spMk id="2" creationId="{00000000-0000-0000-0000-000000000000}"/>
          </ac:spMkLst>
        </pc:spChg>
        <pc:spChg chg="mod">
          <ac:chgData name="Mary Hayman" userId="7bc0382a-33fb-4d2a-a973-a1afff4a3b1f" providerId="ADAL" clId="{2AF2F98B-9367-4060-9EBC-52393C867326}" dt="2023-11-28T16:38:26.270" v="50" actId="2711"/>
          <ac:spMkLst>
            <pc:docMk/>
            <pc:sldMk cId="350263305" sldId="293"/>
            <ac:spMk id="8" creationId="{00000000-0000-0000-0000-000000000000}"/>
          </ac:spMkLst>
        </pc:spChg>
      </pc:sldChg>
      <pc:sldChg chg="modSp mod modNotesTx">
        <pc:chgData name="Mary Hayman" userId="7bc0382a-33fb-4d2a-a973-a1afff4a3b1f" providerId="ADAL" clId="{2AF2F98B-9367-4060-9EBC-52393C867326}" dt="2023-11-28T17:09:19.036" v="1147" actId="20577"/>
        <pc:sldMkLst>
          <pc:docMk/>
          <pc:sldMk cId="1986892567" sldId="294"/>
        </pc:sldMkLst>
        <pc:spChg chg="mod">
          <ac:chgData name="Mary Hayman" userId="7bc0382a-33fb-4d2a-a973-a1afff4a3b1f" providerId="ADAL" clId="{2AF2F98B-9367-4060-9EBC-52393C867326}" dt="2023-11-28T16:38:31.261" v="51" actId="2711"/>
          <ac:spMkLst>
            <pc:docMk/>
            <pc:sldMk cId="1986892567" sldId="294"/>
            <ac:spMk id="2" creationId="{00000000-0000-0000-0000-000000000000}"/>
          </ac:spMkLst>
        </pc:spChg>
        <pc:spChg chg="mod">
          <ac:chgData name="Mary Hayman" userId="7bc0382a-33fb-4d2a-a973-a1afff4a3b1f" providerId="ADAL" clId="{2AF2F98B-9367-4060-9EBC-52393C867326}" dt="2023-11-28T16:38:34.511" v="52" actId="2711"/>
          <ac:spMkLst>
            <pc:docMk/>
            <pc:sldMk cId="1986892567" sldId="294"/>
            <ac:spMk id="7" creationId="{00000000-0000-0000-0000-000000000000}"/>
          </ac:spMkLst>
        </pc:spChg>
      </pc:sldChg>
      <pc:sldChg chg="modSp mod modNotesTx">
        <pc:chgData name="Mary Hayman" userId="7bc0382a-33fb-4d2a-a973-a1afff4a3b1f" providerId="ADAL" clId="{2AF2F98B-9367-4060-9EBC-52393C867326}" dt="2023-11-28T17:09:39.352" v="1158" actId="20577"/>
        <pc:sldMkLst>
          <pc:docMk/>
          <pc:sldMk cId="3302555401" sldId="295"/>
        </pc:sldMkLst>
        <pc:spChg chg="mod">
          <ac:chgData name="Mary Hayman" userId="7bc0382a-33fb-4d2a-a973-a1afff4a3b1f" providerId="ADAL" clId="{2AF2F98B-9367-4060-9EBC-52393C867326}" dt="2023-11-28T16:38:49.095" v="56" actId="2711"/>
          <ac:spMkLst>
            <pc:docMk/>
            <pc:sldMk cId="3302555401" sldId="295"/>
            <ac:spMk id="2" creationId="{00000000-0000-0000-0000-000000000000}"/>
          </ac:spMkLst>
        </pc:spChg>
      </pc:sldChg>
      <pc:sldChg chg="modSp mod modNotesTx">
        <pc:chgData name="Mary Hayman" userId="7bc0382a-33fb-4d2a-a973-a1afff4a3b1f" providerId="ADAL" clId="{2AF2F98B-9367-4060-9EBC-52393C867326}" dt="2023-11-28T17:09:29.782" v="1153" actId="20577"/>
        <pc:sldMkLst>
          <pc:docMk/>
          <pc:sldMk cId="739900002" sldId="296"/>
        </pc:sldMkLst>
        <pc:spChg chg="mod">
          <ac:chgData name="Mary Hayman" userId="7bc0382a-33fb-4d2a-a973-a1afff4a3b1f" providerId="ADAL" clId="{2AF2F98B-9367-4060-9EBC-52393C867326}" dt="2023-11-28T16:38:39.347" v="53" actId="2711"/>
          <ac:spMkLst>
            <pc:docMk/>
            <pc:sldMk cId="739900002" sldId="296"/>
            <ac:spMk id="2" creationId="{00000000-0000-0000-0000-000000000000}"/>
          </ac:spMkLst>
        </pc:spChg>
        <pc:spChg chg="mod">
          <ac:chgData name="Mary Hayman" userId="7bc0382a-33fb-4d2a-a973-a1afff4a3b1f" providerId="ADAL" clId="{2AF2F98B-9367-4060-9EBC-52393C867326}" dt="2023-11-28T16:38:41.733" v="54" actId="2711"/>
          <ac:spMkLst>
            <pc:docMk/>
            <pc:sldMk cId="739900002" sldId="296"/>
            <ac:spMk id="5" creationId="{00000000-0000-0000-0000-000000000000}"/>
          </ac:spMkLst>
        </pc:spChg>
        <pc:spChg chg="mod">
          <ac:chgData name="Mary Hayman" userId="7bc0382a-33fb-4d2a-a973-a1afff4a3b1f" providerId="ADAL" clId="{2AF2F98B-9367-4060-9EBC-52393C867326}" dt="2023-11-28T16:38:45.108" v="55" actId="2711"/>
          <ac:spMkLst>
            <pc:docMk/>
            <pc:sldMk cId="739900002" sldId="296"/>
            <ac:spMk id="6" creationId="{00000000-0000-0000-0000-000000000000}"/>
          </ac:spMkLst>
        </pc:spChg>
      </pc:sldChg>
      <pc:sldChg chg="modSp mod modNotesTx">
        <pc:chgData name="Mary Hayman" userId="7bc0382a-33fb-4d2a-a973-a1afff4a3b1f" providerId="ADAL" clId="{2AF2F98B-9367-4060-9EBC-52393C867326}" dt="2023-11-28T17:09:55.897" v="1160" actId="6549"/>
        <pc:sldMkLst>
          <pc:docMk/>
          <pc:sldMk cId="3550075428" sldId="297"/>
        </pc:sldMkLst>
        <pc:spChg chg="mod">
          <ac:chgData name="Mary Hayman" userId="7bc0382a-33fb-4d2a-a973-a1afff4a3b1f" providerId="ADAL" clId="{2AF2F98B-9367-4060-9EBC-52393C867326}" dt="2023-11-28T16:38:58.674" v="58" actId="2711"/>
          <ac:spMkLst>
            <pc:docMk/>
            <pc:sldMk cId="3550075428" sldId="297"/>
            <ac:spMk id="2" creationId="{00000000-0000-0000-0000-000000000000}"/>
          </ac:spMkLst>
        </pc:spChg>
      </pc:sldChg>
      <pc:sldChg chg="modSp mod modNotesTx">
        <pc:chgData name="Mary Hayman" userId="7bc0382a-33fb-4d2a-a973-a1afff4a3b1f" providerId="ADAL" clId="{2AF2F98B-9367-4060-9EBC-52393C867326}" dt="2023-11-28T17:10:08.615" v="1172" actId="20577"/>
        <pc:sldMkLst>
          <pc:docMk/>
          <pc:sldMk cId="4227820278" sldId="298"/>
        </pc:sldMkLst>
        <pc:spChg chg="mod">
          <ac:chgData name="Mary Hayman" userId="7bc0382a-33fb-4d2a-a973-a1afff4a3b1f" providerId="ADAL" clId="{2AF2F98B-9367-4060-9EBC-52393C867326}" dt="2023-11-28T16:39:03.888" v="59" actId="2711"/>
          <ac:spMkLst>
            <pc:docMk/>
            <pc:sldMk cId="4227820278" sldId="298"/>
            <ac:spMk id="2" creationId="{00000000-0000-0000-0000-000000000000}"/>
          </ac:spMkLst>
        </pc:spChg>
      </pc:sldChg>
      <pc:sldChg chg="modSp mod modNotesTx">
        <pc:chgData name="Mary Hayman" userId="7bc0382a-33fb-4d2a-a973-a1afff4a3b1f" providerId="ADAL" clId="{2AF2F98B-9367-4060-9EBC-52393C867326}" dt="2023-11-28T17:10:17.719" v="1173" actId="20577"/>
        <pc:sldMkLst>
          <pc:docMk/>
          <pc:sldMk cId="1442405091" sldId="299"/>
        </pc:sldMkLst>
        <pc:spChg chg="mod">
          <ac:chgData name="Mary Hayman" userId="7bc0382a-33fb-4d2a-a973-a1afff4a3b1f" providerId="ADAL" clId="{2AF2F98B-9367-4060-9EBC-52393C867326}" dt="2023-11-28T16:39:09.118" v="60" actId="2711"/>
          <ac:spMkLst>
            <pc:docMk/>
            <pc:sldMk cId="1442405091" sldId="299"/>
            <ac:spMk id="2" creationId="{00000000-0000-0000-0000-000000000000}"/>
          </ac:spMkLst>
        </pc:spChg>
        <pc:spChg chg="mod">
          <ac:chgData name="Mary Hayman" userId="7bc0382a-33fb-4d2a-a973-a1afff4a3b1f" providerId="ADAL" clId="{2AF2F98B-9367-4060-9EBC-52393C867326}" dt="2023-11-28T16:39:11.621" v="61" actId="2711"/>
          <ac:spMkLst>
            <pc:docMk/>
            <pc:sldMk cId="1442405091" sldId="299"/>
            <ac:spMk id="3" creationId="{00000000-0000-0000-0000-000000000000}"/>
          </ac:spMkLst>
        </pc:spChg>
        <pc:spChg chg="mod">
          <ac:chgData name="Mary Hayman" userId="7bc0382a-33fb-4d2a-a973-a1afff4a3b1f" providerId="ADAL" clId="{2AF2F98B-9367-4060-9EBC-52393C867326}" dt="2023-11-28T16:39:32.428" v="67" actId="1076"/>
          <ac:spMkLst>
            <pc:docMk/>
            <pc:sldMk cId="1442405091" sldId="299"/>
            <ac:spMk id="4" creationId="{00000000-0000-0000-0000-000000000000}"/>
          </ac:spMkLst>
        </pc:spChg>
        <pc:spChg chg="mod">
          <ac:chgData name="Mary Hayman" userId="7bc0382a-33fb-4d2a-a973-a1afff4a3b1f" providerId="ADAL" clId="{2AF2F98B-9367-4060-9EBC-52393C867326}" dt="2023-11-28T16:39:24.607" v="65" actId="1076"/>
          <ac:spMkLst>
            <pc:docMk/>
            <pc:sldMk cId="1442405091" sldId="299"/>
            <ac:spMk id="5" creationId="{00000000-0000-0000-0000-000000000000}"/>
          </ac:spMkLst>
        </pc:spChg>
        <pc:spChg chg="mod">
          <ac:chgData name="Mary Hayman" userId="7bc0382a-33fb-4d2a-a973-a1afff4a3b1f" providerId="ADAL" clId="{2AF2F98B-9367-4060-9EBC-52393C867326}" dt="2023-11-28T16:39:28.126" v="66" actId="1076"/>
          <ac:spMkLst>
            <pc:docMk/>
            <pc:sldMk cId="1442405091" sldId="299"/>
            <ac:spMk id="9" creationId="{00000000-0000-0000-0000-000000000000}"/>
          </ac:spMkLst>
        </pc:spChg>
      </pc:sldChg>
      <pc:sldChg chg="modSp mod">
        <pc:chgData name="Mary Hayman" userId="7bc0382a-33fb-4d2a-a973-a1afff4a3b1f" providerId="ADAL" clId="{2AF2F98B-9367-4060-9EBC-52393C867326}" dt="2023-11-28T16:39:54.242" v="72" actId="2711"/>
        <pc:sldMkLst>
          <pc:docMk/>
          <pc:sldMk cId="3663502421" sldId="300"/>
        </pc:sldMkLst>
        <pc:spChg chg="mod">
          <ac:chgData name="Mary Hayman" userId="7bc0382a-33fb-4d2a-a973-a1afff4a3b1f" providerId="ADAL" clId="{2AF2F98B-9367-4060-9EBC-52393C867326}" dt="2023-11-28T16:39:54.242" v="72" actId="2711"/>
          <ac:spMkLst>
            <pc:docMk/>
            <pc:sldMk cId="3663502421" sldId="300"/>
            <ac:spMk id="2" creationId="{00000000-0000-0000-0000-000000000000}"/>
          </ac:spMkLst>
        </pc:spChg>
      </pc:sldChg>
      <pc:sldChg chg="modSp mod modNotesTx">
        <pc:chgData name="Mary Hayman" userId="7bc0382a-33fb-4d2a-a973-a1afff4a3b1f" providerId="ADAL" clId="{2AF2F98B-9367-4060-9EBC-52393C867326}" dt="2023-11-28T17:11:02.860" v="1184" actId="6549"/>
        <pc:sldMkLst>
          <pc:docMk/>
          <pc:sldMk cId="2114399107" sldId="301"/>
        </pc:sldMkLst>
        <pc:spChg chg="mod">
          <ac:chgData name="Mary Hayman" userId="7bc0382a-33fb-4d2a-a973-a1afff4a3b1f" providerId="ADAL" clId="{2AF2F98B-9367-4060-9EBC-52393C867326}" dt="2023-11-28T16:39:57.602" v="73" actId="2711"/>
          <ac:spMkLst>
            <pc:docMk/>
            <pc:sldMk cId="2114399107" sldId="301"/>
            <ac:spMk id="2" creationId="{00000000-0000-0000-0000-000000000000}"/>
          </ac:spMkLst>
        </pc:spChg>
      </pc:sldChg>
      <pc:sldChg chg="modSp mod">
        <pc:chgData name="Mary Hayman" userId="7bc0382a-33fb-4d2a-a973-a1afff4a3b1f" providerId="ADAL" clId="{2AF2F98B-9367-4060-9EBC-52393C867326}" dt="2023-11-28T17:11:35.740" v="1207" actId="1076"/>
        <pc:sldMkLst>
          <pc:docMk/>
          <pc:sldMk cId="729359673" sldId="302"/>
        </pc:sldMkLst>
        <pc:spChg chg="mod">
          <ac:chgData name="Mary Hayman" userId="7bc0382a-33fb-4d2a-a973-a1afff4a3b1f" providerId="ADAL" clId="{2AF2F98B-9367-4060-9EBC-52393C867326}" dt="2023-11-28T17:11:33.504" v="1206" actId="207"/>
          <ac:spMkLst>
            <pc:docMk/>
            <pc:sldMk cId="729359673" sldId="302"/>
            <ac:spMk id="2" creationId="{00000000-0000-0000-0000-000000000000}"/>
          </ac:spMkLst>
        </pc:spChg>
        <pc:spChg chg="mod">
          <ac:chgData name="Mary Hayman" userId="7bc0382a-33fb-4d2a-a973-a1afff4a3b1f" providerId="ADAL" clId="{2AF2F98B-9367-4060-9EBC-52393C867326}" dt="2023-11-28T17:11:35.740" v="1207" actId="1076"/>
          <ac:spMkLst>
            <pc:docMk/>
            <pc:sldMk cId="729359673" sldId="302"/>
            <ac:spMk id="3" creationId="{00000000-0000-0000-0000-000000000000}"/>
          </ac:spMkLst>
        </pc:spChg>
      </pc:sldChg>
      <pc:sldChg chg="addSp delSp modSp mod modNotesTx">
        <pc:chgData name="Mary Hayman" userId="7bc0382a-33fb-4d2a-a973-a1afff4a3b1f" providerId="ADAL" clId="{2AF2F98B-9367-4060-9EBC-52393C867326}" dt="2023-11-28T17:13:04.757" v="1236" actId="20577"/>
        <pc:sldMkLst>
          <pc:docMk/>
          <pc:sldMk cId="2039657144" sldId="303"/>
        </pc:sldMkLst>
        <pc:spChg chg="mod">
          <ac:chgData name="Mary Hayman" userId="7bc0382a-33fb-4d2a-a973-a1afff4a3b1f" providerId="ADAL" clId="{2AF2F98B-9367-4060-9EBC-52393C867326}" dt="2023-11-28T16:41:35.756" v="115" actId="2711"/>
          <ac:spMkLst>
            <pc:docMk/>
            <pc:sldMk cId="2039657144" sldId="303"/>
            <ac:spMk id="2" creationId="{00000000-0000-0000-0000-000000000000}"/>
          </ac:spMkLst>
        </pc:spChg>
        <pc:spChg chg="del">
          <ac:chgData name="Mary Hayman" userId="7bc0382a-33fb-4d2a-a973-a1afff4a3b1f" providerId="ADAL" clId="{2AF2F98B-9367-4060-9EBC-52393C867326}" dt="2023-11-28T16:41:54.536" v="117" actId="478"/>
          <ac:spMkLst>
            <pc:docMk/>
            <pc:sldMk cId="2039657144" sldId="303"/>
            <ac:spMk id="5" creationId="{00000000-0000-0000-0000-000000000000}"/>
          </ac:spMkLst>
        </pc:spChg>
        <pc:picChg chg="del">
          <ac:chgData name="Mary Hayman" userId="7bc0382a-33fb-4d2a-a973-a1afff4a3b1f" providerId="ADAL" clId="{2AF2F98B-9367-4060-9EBC-52393C867326}" dt="2023-11-28T16:41:52.636" v="116" actId="478"/>
          <ac:picMkLst>
            <pc:docMk/>
            <pc:sldMk cId="2039657144" sldId="303"/>
            <ac:picMk id="3" creationId="{00000000-0000-0000-0000-000000000000}"/>
          </ac:picMkLst>
        </pc:picChg>
        <pc:picChg chg="add mod">
          <ac:chgData name="Mary Hayman" userId="7bc0382a-33fb-4d2a-a973-a1afff4a3b1f" providerId="ADAL" clId="{2AF2F98B-9367-4060-9EBC-52393C867326}" dt="2023-11-28T16:43:58.401" v="127" actId="1076"/>
          <ac:picMkLst>
            <pc:docMk/>
            <pc:sldMk cId="2039657144" sldId="303"/>
            <ac:picMk id="7" creationId="{83F83E2F-9B6B-4618-E1F2-D9C48302FFBE}"/>
          </ac:picMkLst>
        </pc:picChg>
      </pc:sldChg>
      <pc:sldChg chg="modSp mod modNotesTx">
        <pc:chgData name="Mary Hayman" userId="7bc0382a-33fb-4d2a-a973-a1afff4a3b1f" providerId="ADAL" clId="{2AF2F98B-9367-4060-9EBC-52393C867326}" dt="2023-11-28T17:12:24.199" v="1215" actId="20577"/>
        <pc:sldMkLst>
          <pc:docMk/>
          <pc:sldMk cId="1445566894" sldId="306"/>
        </pc:sldMkLst>
        <pc:spChg chg="mod">
          <ac:chgData name="Mary Hayman" userId="7bc0382a-33fb-4d2a-a973-a1afff4a3b1f" providerId="ADAL" clId="{2AF2F98B-9367-4060-9EBC-52393C867326}" dt="2023-11-28T16:41:23.528" v="112" actId="1076"/>
          <ac:spMkLst>
            <pc:docMk/>
            <pc:sldMk cId="1445566894" sldId="306"/>
            <ac:spMk id="2" creationId="{00000000-0000-0000-0000-000000000000}"/>
          </ac:spMkLst>
        </pc:spChg>
      </pc:sldChg>
      <pc:sldChg chg="modSp mod modNotesTx">
        <pc:chgData name="Mary Hayman" userId="7bc0382a-33fb-4d2a-a973-a1afff4a3b1f" providerId="ADAL" clId="{2AF2F98B-9367-4060-9EBC-52393C867326}" dt="2023-11-28T17:12:52.049" v="1228" actId="6549"/>
        <pc:sldMkLst>
          <pc:docMk/>
          <pc:sldMk cId="1718475929" sldId="307"/>
        </pc:sldMkLst>
        <pc:spChg chg="mod">
          <ac:chgData name="Mary Hayman" userId="7bc0382a-33fb-4d2a-a973-a1afff4a3b1f" providerId="ADAL" clId="{2AF2F98B-9367-4060-9EBC-52393C867326}" dt="2023-11-28T16:41:28.474" v="113" actId="2711"/>
          <ac:spMkLst>
            <pc:docMk/>
            <pc:sldMk cId="1718475929" sldId="307"/>
            <ac:spMk id="2" creationId="{00000000-0000-0000-0000-000000000000}"/>
          </ac:spMkLst>
        </pc:spChg>
        <pc:spChg chg="mod">
          <ac:chgData name="Mary Hayman" userId="7bc0382a-33fb-4d2a-a973-a1afff4a3b1f" providerId="ADAL" clId="{2AF2F98B-9367-4060-9EBC-52393C867326}" dt="2023-11-28T16:41:31.442" v="114" actId="2711"/>
          <ac:spMkLst>
            <pc:docMk/>
            <pc:sldMk cId="1718475929" sldId="307"/>
            <ac:spMk id="14" creationId="{00000000-0000-0000-0000-000000000000}"/>
          </ac:spMkLst>
        </pc:spChg>
      </pc:sldChg>
      <pc:sldChg chg="delSp modSp del mod">
        <pc:chgData name="Mary Hayman" userId="7bc0382a-33fb-4d2a-a973-a1afff4a3b1f" providerId="ADAL" clId="{2AF2F98B-9367-4060-9EBC-52393C867326}" dt="2023-11-28T16:52:17.734" v="232" actId="47"/>
        <pc:sldMkLst>
          <pc:docMk/>
          <pc:sldMk cId="4224964553" sldId="308"/>
        </pc:sldMkLst>
        <pc:spChg chg="mod">
          <ac:chgData name="Mary Hayman" userId="7bc0382a-33fb-4d2a-a973-a1afff4a3b1f" providerId="ADAL" clId="{2AF2F98B-9367-4060-9EBC-52393C867326}" dt="2023-11-28T16:48:36.687" v="214" actId="2711"/>
          <ac:spMkLst>
            <pc:docMk/>
            <pc:sldMk cId="4224964553" sldId="308"/>
            <ac:spMk id="2" creationId="{00000000-0000-0000-0000-000000000000}"/>
          </ac:spMkLst>
        </pc:spChg>
        <pc:picChg chg="del">
          <ac:chgData name="Mary Hayman" userId="7bc0382a-33fb-4d2a-a973-a1afff4a3b1f" providerId="ADAL" clId="{2AF2F98B-9367-4060-9EBC-52393C867326}" dt="2023-11-28T16:49:46.403" v="215" actId="478"/>
          <ac:picMkLst>
            <pc:docMk/>
            <pc:sldMk cId="4224964553" sldId="308"/>
            <ac:picMk id="5" creationId="{00000000-0000-0000-0000-000000000000}"/>
          </ac:picMkLst>
        </pc:picChg>
      </pc:sldChg>
      <pc:sldChg chg="modSp mod modNotesTx">
        <pc:chgData name="Mary Hayman" userId="7bc0382a-33fb-4d2a-a973-a1afff4a3b1f" providerId="ADAL" clId="{2AF2F98B-9367-4060-9EBC-52393C867326}" dt="2023-11-28T17:12:04.199" v="1208" actId="6549"/>
        <pc:sldMkLst>
          <pc:docMk/>
          <pc:sldMk cId="2271580201" sldId="309"/>
        </pc:sldMkLst>
        <pc:spChg chg="mod">
          <ac:chgData name="Mary Hayman" userId="7bc0382a-33fb-4d2a-a973-a1afff4a3b1f" providerId="ADAL" clId="{2AF2F98B-9367-4060-9EBC-52393C867326}" dt="2023-11-28T16:41:14.295" v="110" actId="2711"/>
          <ac:spMkLst>
            <pc:docMk/>
            <pc:sldMk cId="2271580201" sldId="309"/>
            <ac:spMk id="5" creationId="{00000000-0000-0000-0000-000000000000}"/>
          </ac:spMkLst>
        </pc:spChg>
        <pc:spChg chg="mod">
          <ac:chgData name="Mary Hayman" userId="7bc0382a-33fb-4d2a-a973-a1afff4a3b1f" providerId="ADAL" clId="{2AF2F98B-9367-4060-9EBC-52393C867326}" dt="2023-11-28T16:41:06" v="108" actId="14100"/>
          <ac:spMkLst>
            <pc:docMk/>
            <pc:sldMk cId="2271580201" sldId="309"/>
            <ac:spMk id="8" creationId="{00000000-0000-0000-0000-000000000000}"/>
          </ac:spMkLst>
        </pc:spChg>
        <pc:spChg chg="mod">
          <ac:chgData name="Mary Hayman" userId="7bc0382a-33fb-4d2a-a973-a1afff4a3b1f" providerId="ADAL" clId="{2AF2F98B-9367-4060-9EBC-52393C867326}" dt="2023-11-28T16:41:10.304" v="109" actId="2711"/>
          <ac:spMkLst>
            <pc:docMk/>
            <pc:sldMk cId="2271580201" sldId="309"/>
            <ac:spMk id="14" creationId="{00000000-0000-0000-0000-000000000000}"/>
          </ac:spMkLst>
        </pc:spChg>
        <pc:spChg chg="mod">
          <ac:chgData name="Mary Hayman" userId="7bc0382a-33fb-4d2a-a973-a1afff4a3b1f" providerId="ADAL" clId="{2AF2F98B-9367-4060-9EBC-52393C867326}" dt="2023-11-28T16:40:50.286" v="102" actId="2711"/>
          <ac:spMkLst>
            <pc:docMk/>
            <pc:sldMk cId="2271580201" sldId="309"/>
            <ac:spMk id="17" creationId="{00000000-0000-0000-0000-000000000000}"/>
          </ac:spMkLst>
        </pc:spChg>
        <pc:spChg chg="mod">
          <ac:chgData name="Mary Hayman" userId="7bc0382a-33fb-4d2a-a973-a1afff4a3b1f" providerId="ADAL" clId="{2AF2F98B-9367-4060-9EBC-52393C867326}" dt="2023-11-28T16:41:00.504" v="106" actId="2711"/>
          <ac:spMkLst>
            <pc:docMk/>
            <pc:sldMk cId="2271580201" sldId="309"/>
            <ac:spMk id="20" creationId="{00000000-0000-0000-0000-000000000000}"/>
          </ac:spMkLst>
        </pc:spChg>
        <pc:spChg chg="mod">
          <ac:chgData name="Mary Hayman" userId="7bc0382a-33fb-4d2a-a973-a1afff4a3b1f" providerId="ADAL" clId="{2AF2F98B-9367-4060-9EBC-52393C867326}" dt="2023-11-28T16:40:53.094" v="103" actId="2711"/>
          <ac:spMkLst>
            <pc:docMk/>
            <pc:sldMk cId="2271580201" sldId="309"/>
            <ac:spMk id="23" creationId="{00000000-0000-0000-0000-000000000000}"/>
          </ac:spMkLst>
        </pc:spChg>
        <pc:spChg chg="mod">
          <ac:chgData name="Mary Hayman" userId="7bc0382a-33fb-4d2a-a973-a1afff4a3b1f" providerId="ADAL" clId="{2AF2F98B-9367-4060-9EBC-52393C867326}" dt="2023-11-28T16:40:56.267" v="104" actId="2711"/>
          <ac:spMkLst>
            <pc:docMk/>
            <pc:sldMk cId="2271580201" sldId="309"/>
            <ac:spMk id="25" creationId="{00000000-0000-0000-0000-000000000000}"/>
          </ac:spMkLst>
        </pc:spChg>
      </pc:sldChg>
      <pc:sldChg chg="addSp delSp modSp mod">
        <pc:chgData name="Mary Hayman" userId="7bc0382a-33fb-4d2a-a973-a1afff4a3b1f" providerId="ADAL" clId="{2AF2F98B-9367-4060-9EBC-52393C867326}" dt="2023-11-28T16:46:48.673" v="158" actId="1076"/>
        <pc:sldMkLst>
          <pc:docMk/>
          <pc:sldMk cId="492038396" sldId="310"/>
        </pc:sldMkLst>
        <pc:spChg chg="mod ord">
          <ac:chgData name="Mary Hayman" userId="7bc0382a-33fb-4d2a-a973-a1afff4a3b1f" providerId="ADAL" clId="{2AF2F98B-9367-4060-9EBC-52393C867326}" dt="2023-11-28T16:46:05.668" v="152" actId="1076"/>
          <ac:spMkLst>
            <pc:docMk/>
            <pc:sldMk cId="492038396" sldId="310"/>
            <ac:spMk id="2" creationId="{00000000-0000-0000-0000-000000000000}"/>
          </ac:spMkLst>
        </pc:spChg>
        <pc:spChg chg="mod">
          <ac:chgData name="Mary Hayman" userId="7bc0382a-33fb-4d2a-a973-a1afff4a3b1f" providerId="ADAL" clId="{2AF2F98B-9367-4060-9EBC-52393C867326}" dt="2023-11-28T16:46:48.673" v="158" actId="1076"/>
          <ac:spMkLst>
            <pc:docMk/>
            <pc:sldMk cId="492038396" sldId="310"/>
            <ac:spMk id="3" creationId="{00000000-0000-0000-0000-000000000000}"/>
          </ac:spMkLst>
        </pc:spChg>
        <pc:picChg chg="del">
          <ac:chgData name="Mary Hayman" userId="7bc0382a-33fb-4d2a-a973-a1afff4a3b1f" providerId="ADAL" clId="{2AF2F98B-9367-4060-9EBC-52393C867326}" dt="2023-11-28T16:44:36.507" v="136" actId="478"/>
          <ac:picMkLst>
            <pc:docMk/>
            <pc:sldMk cId="492038396" sldId="310"/>
            <ac:picMk id="5" creationId="{00000000-0000-0000-0000-000000000000}"/>
          </ac:picMkLst>
        </pc:picChg>
        <pc:picChg chg="add mod ord modCrop">
          <ac:chgData name="Mary Hayman" userId="7bc0382a-33fb-4d2a-a973-a1afff4a3b1f" providerId="ADAL" clId="{2AF2F98B-9367-4060-9EBC-52393C867326}" dt="2023-11-28T16:46:38.773" v="156" actId="732"/>
          <ac:picMkLst>
            <pc:docMk/>
            <pc:sldMk cId="492038396" sldId="310"/>
            <ac:picMk id="6" creationId="{CEC5F239-421F-C4ED-1809-DE878E892813}"/>
          </ac:picMkLst>
        </pc:picChg>
      </pc:sldChg>
      <pc:sldChg chg="modSp mod modNotesTx">
        <pc:chgData name="Mary Hayman" userId="7bc0382a-33fb-4d2a-a973-a1afff4a3b1f" providerId="ADAL" clId="{2AF2F98B-9367-4060-9EBC-52393C867326}" dt="2023-11-28T17:13:18.152" v="1239" actId="6549"/>
        <pc:sldMkLst>
          <pc:docMk/>
          <pc:sldMk cId="1890943153" sldId="311"/>
        </pc:sldMkLst>
        <pc:spChg chg="mod">
          <ac:chgData name="Mary Hayman" userId="7bc0382a-33fb-4d2a-a973-a1afff4a3b1f" providerId="ADAL" clId="{2AF2F98B-9367-4060-9EBC-52393C867326}" dt="2023-11-28T16:47:26.796" v="162" actId="2711"/>
          <ac:spMkLst>
            <pc:docMk/>
            <pc:sldMk cId="1890943153" sldId="311"/>
            <ac:spMk id="2" creationId="{00000000-0000-0000-0000-000000000000}"/>
          </ac:spMkLst>
        </pc:spChg>
      </pc:sldChg>
      <pc:sldChg chg="modSp mod modNotesTx">
        <pc:chgData name="Mary Hayman" userId="7bc0382a-33fb-4d2a-a973-a1afff4a3b1f" providerId="ADAL" clId="{2AF2F98B-9367-4060-9EBC-52393C867326}" dt="2023-11-28T17:10:24.976" v="1176" actId="6549"/>
        <pc:sldMkLst>
          <pc:docMk/>
          <pc:sldMk cId="1623932137" sldId="312"/>
        </pc:sldMkLst>
        <pc:spChg chg="mod">
          <ac:chgData name="Mary Hayman" userId="7bc0382a-33fb-4d2a-a973-a1afff4a3b1f" providerId="ADAL" clId="{2AF2F98B-9367-4060-9EBC-52393C867326}" dt="2023-11-28T16:39:42.840" v="68" actId="2711"/>
          <ac:spMkLst>
            <pc:docMk/>
            <pc:sldMk cId="1623932137" sldId="312"/>
            <ac:spMk id="2" creationId="{00000000-0000-0000-0000-000000000000}"/>
          </ac:spMkLst>
        </pc:spChg>
        <pc:spChg chg="mod">
          <ac:chgData name="Mary Hayman" userId="7bc0382a-33fb-4d2a-a973-a1afff4a3b1f" providerId="ADAL" clId="{2AF2F98B-9367-4060-9EBC-52393C867326}" dt="2023-11-28T16:39:47.142" v="70" actId="2711"/>
          <ac:spMkLst>
            <pc:docMk/>
            <pc:sldMk cId="1623932137" sldId="312"/>
            <ac:spMk id="3" creationId="{00000000-0000-0000-0000-000000000000}"/>
          </ac:spMkLst>
        </pc:spChg>
        <pc:spChg chg="mod">
          <ac:chgData name="Mary Hayman" userId="7bc0382a-33fb-4d2a-a973-a1afff4a3b1f" providerId="ADAL" clId="{2AF2F98B-9367-4060-9EBC-52393C867326}" dt="2023-11-28T16:39:45.101" v="69" actId="2711"/>
          <ac:spMkLst>
            <pc:docMk/>
            <pc:sldMk cId="1623932137" sldId="312"/>
            <ac:spMk id="6" creationId="{00000000-0000-0000-0000-000000000000}"/>
          </ac:spMkLst>
        </pc:spChg>
        <pc:spChg chg="mod">
          <ac:chgData name="Mary Hayman" userId="7bc0382a-33fb-4d2a-a973-a1afff4a3b1f" providerId="ADAL" clId="{2AF2F98B-9367-4060-9EBC-52393C867326}" dt="2023-11-28T16:39:50" v="71" actId="2711"/>
          <ac:spMkLst>
            <pc:docMk/>
            <pc:sldMk cId="1623932137" sldId="312"/>
            <ac:spMk id="9" creationId="{00000000-0000-0000-0000-000000000000}"/>
          </ac:spMkLst>
        </pc:spChg>
      </pc:sldChg>
      <pc:sldChg chg="modSp mod">
        <pc:chgData name="Mary Hayman" userId="7bc0382a-33fb-4d2a-a973-a1afff4a3b1f" providerId="ADAL" clId="{2AF2F98B-9367-4060-9EBC-52393C867326}" dt="2023-11-28T16:38:53.603" v="57" actId="2711"/>
        <pc:sldMkLst>
          <pc:docMk/>
          <pc:sldMk cId="1004768348" sldId="314"/>
        </pc:sldMkLst>
        <pc:spChg chg="mod">
          <ac:chgData name="Mary Hayman" userId="7bc0382a-33fb-4d2a-a973-a1afff4a3b1f" providerId="ADAL" clId="{2AF2F98B-9367-4060-9EBC-52393C867326}" dt="2023-11-28T16:38:53.603" v="57" actId="2711"/>
          <ac:spMkLst>
            <pc:docMk/>
            <pc:sldMk cId="1004768348" sldId="314"/>
            <ac:spMk id="2" creationId="{00000000-0000-0000-0000-000000000000}"/>
          </ac:spMkLst>
        </pc:spChg>
      </pc:sldChg>
      <pc:sldChg chg="modNotesTx">
        <pc:chgData name="Mary Hayman" userId="7bc0382a-33fb-4d2a-a973-a1afff4a3b1f" providerId="ADAL" clId="{2AF2F98B-9367-4060-9EBC-52393C867326}" dt="2023-11-28T16:56:53.948" v="613" actId="20577"/>
        <pc:sldMkLst>
          <pc:docMk/>
          <pc:sldMk cId="1045598494" sldId="316"/>
        </pc:sldMkLst>
      </pc:sldChg>
      <pc:sldChg chg="modNotesTx">
        <pc:chgData name="Mary Hayman" userId="7bc0382a-33fb-4d2a-a973-a1afff4a3b1f" providerId="ADAL" clId="{2AF2F98B-9367-4060-9EBC-52393C867326}" dt="2023-11-28T16:59:01.325" v="912" actId="20577"/>
        <pc:sldMkLst>
          <pc:docMk/>
          <pc:sldMk cId="421940665" sldId="320"/>
        </pc:sldMkLst>
      </pc:sldChg>
      <pc:sldChg chg="addSp delSp modSp mod">
        <pc:chgData name="Mary Hayman" userId="7bc0382a-33fb-4d2a-a973-a1afff4a3b1f" providerId="ADAL" clId="{2AF2F98B-9367-4060-9EBC-52393C867326}" dt="2023-11-28T16:37:09.549" v="35" actId="20577"/>
        <pc:sldMkLst>
          <pc:docMk/>
          <pc:sldMk cId="2626853907" sldId="323"/>
        </pc:sldMkLst>
        <pc:spChg chg="del mod">
          <ac:chgData name="Mary Hayman" userId="7bc0382a-33fb-4d2a-a973-a1afff4a3b1f" providerId="ADAL" clId="{2AF2F98B-9367-4060-9EBC-52393C867326}" dt="2023-11-28T16:36:45.001" v="29" actId="478"/>
          <ac:spMkLst>
            <pc:docMk/>
            <pc:sldMk cId="2626853907" sldId="323"/>
            <ac:spMk id="2" creationId="{00000000-0000-0000-0000-000000000000}"/>
          </ac:spMkLst>
        </pc:spChg>
        <pc:spChg chg="add mod">
          <ac:chgData name="Mary Hayman" userId="7bc0382a-33fb-4d2a-a973-a1afff4a3b1f" providerId="ADAL" clId="{2AF2F98B-9367-4060-9EBC-52393C867326}" dt="2023-11-28T16:36:42.681" v="28" actId="20577"/>
          <ac:spMkLst>
            <pc:docMk/>
            <pc:sldMk cId="2626853907" sldId="323"/>
            <ac:spMk id="4" creationId="{6185ACBF-D05D-4AC4-41AF-3F56EF6628F9}"/>
          </ac:spMkLst>
        </pc:spChg>
        <pc:spChg chg="del">
          <ac:chgData name="Mary Hayman" userId="7bc0382a-33fb-4d2a-a973-a1afff4a3b1f" providerId="ADAL" clId="{2AF2F98B-9367-4060-9EBC-52393C867326}" dt="2023-11-28T16:37:05.011" v="31" actId="478"/>
          <ac:spMkLst>
            <pc:docMk/>
            <pc:sldMk cId="2626853907" sldId="323"/>
            <ac:spMk id="8" creationId="{97E649BA-A312-F7A6-7774-AE376ED6C90F}"/>
          </ac:spMkLst>
        </pc:spChg>
        <pc:spChg chg="add del mod">
          <ac:chgData name="Mary Hayman" userId="7bc0382a-33fb-4d2a-a973-a1afff4a3b1f" providerId="ADAL" clId="{2AF2F98B-9367-4060-9EBC-52393C867326}" dt="2023-11-28T16:36:47.780" v="30" actId="478"/>
          <ac:spMkLst>
            <pc:docMk/>
            <pc:sldMk cId="2626853907" sldId="323"/>
            <ac:spMk id="10" creationId="{A24132CF-5C21-5055-4ADE-A0AA903FF0EB}"/>
          </ac:spMkLst>
        </pc:spChg>
        <pc:spChg chg="add del mod">
          <ac:chgData name="Mary Hayman" userId="7bc0382a-33fb-4d2a-a973-a1afff4a3b1f" providerId="ADAL" clId="{2AF2F98B-9367-4060-9EBC-52393C867326}" dt="2023-11-28T16:37:07.099" v="32" actId="478"/>
          <ac:spMkLst>
            <pc:docMk/>
            <pc:sldMk cId="2626853907" sldId="323"/>
            <ac:spMk id="12" creationId="{5B3CEB3F-4F96-A48A-AD60-39E45E9A8E76}"/>
          </ac:spMkLst>
        </pc:spChg>
        <pc:spChg chg="add mod">
          <ac:chgData name="Mary Hayman" userId="7bc0382a-33fb-4d2a-a973-a1afff4a3b1f" providerId="ADAL" clId="{2AF2F98B-9367-4060-9EBC-52393C867326}" dt="2023-11-28T16:37:09.549" v="35" actId="20577"/>
          <ac:spMkLst>
            <pc:docMk/>
            <pc:sldMk cId="2626853907" sldId="323"/>
            <ac:spMk id="13" creationId="{273569FD-5342-6413-313C-15F95EBA775A}"/>
          </ac:spMkLst>
        </pc:spChg>
      </pc:sldChg>
      <pc:sldChg chg="addSp delSp modSp mod">
        <pc:chgData name="Mary Hayman" userId="7bc0382a-33fb-4d2a-a973-a1afff4a3b1f" providerId="ADAL" clId="{2AF2F98B-9367-4060-9EBC-52393C867326}" dt="2023-11-28T16:40:31.176" v="99"/>
        <pc:sldMkLst>
          <pc:docMk/>
          <pc:sldMk cId="2160218612" sldId="324"/>
        </pc:sldMkLst>
        <pc:spChg chg="add del">
          <ac:chgData name="Mary Hayman" userId="7bc0382a-33fb-4d2a-a973-a1afff4a3b1f" providerId="ADAL" clId="{2AF2F98B-9367-4060-9EBC-52393C867326}" dt="2023-11-28T16:40:27.974" v="97" actId="478"/>
          <ac:spMkLst>
            <pc:docMk/>
            <pc:sldMk cId="2160218612" sldId="324"/>
            <ac:spMk id="2" creationId="{00000000-0000-0000-0000-000000000000}"/>
          </ac:spMkLst>
        </pc:spChg>
        <pc:spChg chg="add del mod">
          <ac:chgData name="Mary Hayman" userId="7bc0382a-33fb-4d2a-a973-a1afff4a3b1f" providerId="ADAL" clId="{2AF2F98B-9367-4060-9EBC-52393C867326}" dt="2023-11-28T16:40:27.974" v="97" actId="478"/>
          <ac:spMkLst>
            <pc:docMk/>
            <pc:sldMk cId="2160218612" sldId="324"/>
            <ac:spMk id="7" creationId="{FEF9788F-CE18-8633-FB2E-51A00CADD56C}"/>
          </ac:spMkLst>
        </pc:spChg>
        <pc:spChg chg="add del mod">
          <ac:chgData name="Mary Hayman" userId="7bc0382a-33fb-4d2a-a973-a1afff4a3b1f" providerId="ADAL" clId="{2AF2F98B-9367-4060-9EBC-52393C867326}" dt="2023-11-28T16:40:27.425" v="96"/>
          <ac:spMkLst>
            <pc:docMk/>
            <pc:sldMk cId="2160218612" sldId="324"/>
            <ac:spMk id="9" creationId="{A299F329-0909-18AB-417A-F88BBFE51AEC}"/>
          </ac:spMkLst>
        </pc:spChg>
        <pc:spChg chg="add del mod">
          <ac:chgData name="Mary Hayman" userId="7bc0382a-33fb-4d2a-a973-a1afff4a3b1f" providerId="ADAL" clId="{2AF2F98B-9367-4060-9EBC-52393C867326}" dt="2023-11-28T16:40:31.176" v="99"/>
          <ac:spMkLst>
            <pc:docMk/>
            <pc:sldMk cId="2160218612" sldId="324"/>
            <ac:spMk id="10" creationId="{6FFDC209-0176-C3F3-6504-B6439DEAEBC1}"/>
          </ac:spMkLst>
        </pc:spChg>
      </pc:sldChg>
      <pc:sldChg chg="addSp delSp modSp mod">
        <pc:chgData name="Mary Hayman" userId="7bc0382a-33fb-4d2a-a973-a1afff4a3b1f" providerId="ADAL" clId="{2AF2F98B-9367-4060-9EBC-52393C867326}" dt="2023-11-28T16:48:04.513" v="191"/>
        <pc:sldMkLst>
          <pc:docMk/>
          <pc:sldMk cId="2574968204" sldId="325"/>
        </pc:sldMkLst>
        <pc:spChg chg="mod">
          <ac:chgData name="Mary Hayman" userId="7bc0382a-33fb-4d2a-a973-a1afff4a3b1f" providerId="ADAL" clId="{2AF2F98B-9367-4060-9EBC-52393C867326}" dt="2023-11-28T16:46:59.984" v="159" actId="2711"/>
          <ac:spMkLst>
            <pc:docMk/>
            <pc:sldMk cId="2574968204" sldId="325"/>
            <ac:spMk id="3" creationId="{00000000-0000-0000-0000-000000000000}"/>
          </ac:spMkLst>
        </pc:spChg>
        <pc:spChg chg="mod">
          <ac:chgData name="Mary Hayman" userId="7bc0382a-33fb-4d2a-a973-a1afff4a3b1f" providerId="ADAL" clId="{2AF2F98B-9367-4060-9EBC-52393C867326}" dt="2023-11-28T16:47:12.324" v="161" actId="6549"/>
          <ac:spMkLst>
            <pc:docMk/>
            <pc:sldMk cId="2574968204" sldId="325"/>
            <ac:spMk id="5" creationId="{00000000-0000-0000-0000-000000000000}"/>
          </ac:spMkLst>
        </pc:spChg>
        <pc:picChg chg="add mod">
          <ac:chgData name="Mary Hayman" userId="7bc0382a-33fb-4d2a-a973-a1afff4a3b1f" providerId="ADAL" clId="{2AF2F98B-9367-4060-9EBC-52393C867326}" dt="2023-11-28T16:48:04.513" v="191"/>
          <ac:picMkLst>
            <pc:docMk/>
            <pc:sldMk cId="2574968204" sldId="325"/>
            <ac:picMk id="8" creationId="{86021154-02D9-C49B-7A1E-C4B07A3F7CFF}"/>
          </ac:picMkLst>
        </pc:picChg>
        <pc:picChg chg="del">
          <ac:chgData name="Mary Hayman" userId="7bc0382a-33fb-4d2a-a973-a1afff4a3b1f" providerId="ADAL" clId="{2AF2F98B-9367-4060-9EBC-52393C867326}" dt="2023-11-28T16:48:03.917" v="190" actId="478"/>
          <ac:picMkLst>
            <pc:docMk/>
            <pc:sldMk cId="2574968204" sldId="325"/>
            <ac:picMk id="11" creationId="{1EE11CF2-040E-3B45-8F92-E45D17892D64}"/>
          </ac:picMkLst>
        </pc:picChg>
      </pc:sldChg>
      <pc:sldChg chg="addSp delSp modSp mod">
        <pc:chgData name="Mary Hayman" userId="7bc0382a-33fb-4d2a-a973-a1afff4a3b1f" providerId="ADAL" clId="{2AF2F98B-9367-4060-9EBC-52393C867326}" dt="2023-11-28T16:48:28.833" v="213" actId="20577"/>
        <pc:sldMkLst>
          <pc:docMk/>
          <pc:sldMk cId="789200450" sldId="326"/>
        </pc:sldMkLst>
        <pc:spChg chg="del mod">
          <ac:chgData name="Mary Hayman" userId="7bc0382a-33fb-4d2a-a973-a1afff4a3b1f" providerId="ADAL" clId="{2AF2F98B-9367-4060-9EBC-52393C867326}" dt="2023-11-28T16:47:54.431" v="188" actId="478"/>
          <ac:spMkLst>
            <pc:docMk/>
            <pc:sldMk cId="789200450" sldId="326"/>
            <ac:spMk id="2" creationId="{00000000-0000-0000-0000-000000000000}"/>
          </ac:spMkLst>
        </pc:spChg>
        <pc:spChg chg="add mod">
          <ac:chgData name="Mary Hayman" userId="7bc0382a-33fb-4d2a-a973-a1afff4a3b1f" providerId="ADAL" clId="{2AF2F98B-9367-4060-9EBC-52393C867326}" dt="2023-11-28T16:47:51.729" v="187" actId="20577"/>
          <ac:spMkLst>
            <pc:docMk/>
            <pc:sldMk cId="789200450" sldId="326"/>
            <ac:spMk id="7" creationId="{10F75766-4449-1FE9-280B-7C3358AE609C}"/>
          </ac:spMkLst>
        </pc:spChg>
        <pc:spChg chg="add del mod">
          <ac:chgData name="Mary Hayman" userId="7bc0382a-33fb-4d2a-a973-a1afff4a3b1f" providerId="ADAL" clId="{2AF2F98B-9367-4060-9EBC-52393C867326}" dt="2023-11-28T16:47:56.849" v="189" actId="478"/>
          <ac:spMkLst>
            <pc:docMk/>
            <pc:sldMk cId="789200450" sldId="326"/>
            <ac:spMk id="9" creationId="{2A52A966-6D9C-BE37-A51A-73195EA6A09B}"/>
          </ac:spMkLst>
        </pc:spChg>
        <pc:spChg chg="add mod">
          <ac:chgData name="Mary Hayman" userId="7bc0382a-33fb-4d2a-a973-a1afff4a3b1f" providerId="ADAL" clId="{2AF2F98B-9367-4060-9EBC-52393C867326}" dt="2023-11-28T16:48:28.833" v="213" actId="20577"/>
          <ac:spMkLst>
            <pc:docMk/>
            <pc:sldMk cId="789200450" sldId="326"/>
            <ac:spMk id="11" creationId="{06CCFC36-5EC3-8FA7-C259-245DEAC2D74B}"/>
          </ac:spMkLst>
        </pc:spChg>
        <pc:picChg chg="del">
          <ac:chgData name="Mary Hayman" userId="7bc0382a-33fb-4d2a-a973-a1afff4a3b1f" providerId="ADAL" clId="{2AF2F98B-9367-4060-9EBC-52393C867326}" dt="2023-11-28T16:48:09.538" v="192" actId="478"/>
          <ac:picMkLst>
            <pc:docMk/>
            <pc:sldMk cId="789200450" sldId="326"/>
            <ac:picMk id="4" creationId="{026529BD-DFAC-4464-8C9A-E92B969D95EE}"/>
          </ac:picMkLst>
        </pc:picChg>
        <pc:picChg chg="add mod">
          <ac:chgData name="Mary Hayman" userId="7bc0382a-33fb-4d2a-a973-a1afff4a3b1f" providerId="ADAL" clId="{2AF2F98B-9367-4060-9EBC-52393C867326}" dt="2023-11-28T16:48:10.072" v="193"/>
          <ac:picMkLst>
            <pc:docMk/>
            <pc:sldMk cId="789200450" sldId="326"/>
            <ac:picMk id="10" creationId="{1F37D6B3-C8C7-5C34-2C54-B81AC4B63AD2}"/>
          </ac:picMkLst>
        </pc:picChg>
      </pc:sldChg>
      <pc:sldChg chg="addSp delSp modSp add mod modNotesTx">
        <pc:chgData name="Mary Hayman" userId="7bc0382a-33fb-4d2a-a973-a1afff4a3b1f" providerId="ADAL" clId="{2AF2F98B-9367-4060-9EBC-52393C867326}" dt="2023-11-28T16:55:25.369" v="527" actId="20577"/>
        <pc:sldMkLst>
          <pc:docMk/>
          <pc:sldMk cId="1536409178" sldId="327"/>
        </pc:sldMkLst>
        <pc:picChg chg="add del mod modCrop">
          <ac:chgData name="Mary Hayman" userId="7bc0382a-33fb-4d2a-a973-a1afff4a3b1f" providerId="ADAL" clId="{2AF2F98B-9367-4060-9EBC-52393C867326}" dt="2023-11-28T16:51:07.917" v="223" actId="478"/>
          <ac:picMkLst>
            <pc:docMk/>
            <pc:sldMk cId="1536409178" sldId="327"/>
            <ac:picMk id="4" creationId="{DAA0D6B2-08FF-A13D-CCBD-51256C2F00B8}"/>
          </ac:picMkLst>
        </pc:picChg>
        <pc:picChg chg="add mod modCrop">
          <ac:chgData name="Mary Hayman" userId="7bc0382a-33fb-4d2a-a973-a1afff4a3b1f" providerId="ADAL" clId="{2AF2F98B-9367-4060-9EBC-52393C867326}" dt="2023-11-28T16:52:06.981" v="231" actId="1076"/>
          <ac:picMkLst>
            <pc:docMk/>
            <pc:sldMk cId="1536409178" sldId="327"/>
            <ac:picMk id="6" creationId="{8098D1E2-D380-EA39-33E1-21D22AD1C94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14" tIns="48307" rIns="96614" bIns="48307" rtlCol="0"/>
          <a:lstStyle>
            <a:lvl1pPr algn="l">
              <a:defRPr sz="1300"/>
            </a:lvl1pPr>
          </a:lstStyle>
          <a:p>
            <a:endParaRPr lang="en-GB" dirty="0"/>
          </a:p>
        </p:txBody>
      </p:sp>
      <p:sp>
        <p:nvSpPr>
          <p:cNvPr id="3" name="Date Placeholder 2"/>
          <p:cNvSpPr>
            <a:spLocks noGrp="1"/>
          </p:cNvSpPr>
          <p:nvPr>
            <p:ph type="dt" sz="quarter" idx="1"/>
          </p:nvPr>
        </p:nvSpPr>
        <p:spPr>
          <a:xfrm>
            <a:off x="4143589" y="1"/>
            <a:ext cx="3169920" cy="481727"/>
          </a:xfrm>
          <a:prstGeom prst="rect">
            <a:avLst/>
          </a:prstGeom>
        </p:spPr>
        <p:txBody>
          <a:bodyPr vert="horz" lIns="96614" tIns="48307" rIns="96614" bIns="48307" rtlCol="0"/>
          <a:lstStyle>
            <a:lvl1pPr algn="r">
              <a:defRPr sz="1300"/>
            </a:lvl1pPr>
          </a:lstStyle>
          <a:p>
            <a:fld id="{C4560A13-467F-47F8-AF3A-CBB0C620A6D0}" type="datetimeFigureOut">
              <a:rPr lang="en-GB" smtClean="0"/>
              <a:t>28/11/2023</a:t>
            </a:fld>
            <a:endParaRPr lang="en-GB" dirty="0"/>
          </a:p>
        </p:txBody>
      </p:sp>
      <p:sp>
        <p:nvSpPr>
          <p:cNvPr id="4" name="Footer Placeholder 3"/>
          <p:cNvSpPr>
            <a:spLocks noGrp="1"/>
          </p:cNvSpPr>
          <p:nvPr>
            <p:ph type="ftr" sz="quarter" idx="2"/>
          </p:nvPr>
        </p:nvSpPr>
        <p:spPr>
          <a:xfrm>
            <a:off x="1" y="9119475"/>
            <a:ext cx="3169920" cy="481726"/>
          </a:xfrm>
          <a:prstGeom prst="rect">
            <a:avLst/>
          </a:prstGeom>
        </p:spPr>
        <p:txBody>
          <a:bodyPr vert="horz" lIns="96614" tIns="48307" rIns="96614" bIns="48307" rtlCol="0" anchor="b"/>
          <a:lstStyle>
            <a:lvl1pPr algn="l">
              <a:defRPr sz="1300"/>
            </a:lvl1pPr>
          </a:lstStyle>
          <a:p>
            <a:endParaRPr lang="en-GB" dirty="0"/>
          </a:p>
        </p:txBody>
      </p:sp>
      <p:sp>
        <p:nvSpPr>
          <p:cNvPr id="5" name="Slide Number Placeholder 4"/>
          <p:cNvSpPr>
            <a:spLocks noGrp="1"/>
          </p:cNvSpPr>
          <p:nvPr>
            <p:ph type="sldNum" sz="quarter" idx="3"/>
          </p:nvPr>
        </p:nvSpPr>
        <p:spPr>
          <a:xfrm>
            <a:off x="4143589" y="9119475"/>
            <a:ext cx="3169920" cy="481726"/>
          </a:xfrm>
          <a:prstGeom prst="rect">
            <a:avLst/>
          </a:prstGeom>
        </p:spPr>
        <p:txBody>
          <a:bodyPr vert="horz" lIns="96614" tIns="48307" rIns="96614" bIns="48307" rtlCol="0" anchor="b"/>
          <a:lstStyle>
            <a:lvl1pPr algn="r">
              <a:defRPr sz="1300"/>
            </a:lvl1pPr>
          </a:lstStyle>
          <a:p>
            <a:fld id="{CFF563D0-C8ED-4617-A9EF-CAC36F60976D}" type="slidenum">
              <a:rPr lang="en-GB" smtClean="0"/>
              <a:t>‹#›</a:t>
            </a:fld>
            <a:endParaRPr lang="en-GB" dirty="0"/>
          </a:p>
        </p:txBody>
      </p:sp>
    </p:spTree>
    <p:extLst>
      <p:ext uri="{BB962C8B-B14F-4D97-AF65-F5344CB8AC3E}">
        <p14:creationId xmlns:p14="http://schemas.microsoft.com/office/powerpoint/2010/main" val="3313697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9307" y="152400"/>
            <a:ext cx="1336675" cy="1003300"/>
          </a:xfrm>
          <a:prstGeom prst="rect">
            <a:avLst/>
          </a:prstGeom>
          <a:noFill/>
          <a:ln w="12700">
            <a:solidFill>
              <a:prstClr val="black"/>
            </a:solidFill>
          </a:ln>
        </p:spPr>
        <p:txBody>
          <a:bodyPr vert="horz" lIns="96614" tIns="48307" rIns="96614" bIns="48307" rtlCol="0" anchor="ctr"/>
          <a:lstStyle/>
          <a:p>
            <a:endParaRPr lang="en-GB" dirty="0"/>
          </a:p>
        </p:txBody>
      </p:sp>
      <p:sp>
        <p:nvSpPr>
          <p:cNvPr id="5" name="Notes Placeholder 4"/>
          <p:cNvSpPr>
            <a:spLocks noGrp="1"/>
          </p:cNvSpPr>
          <p:nvPr>
            <p:ph type="body" sz="quarter" idx="3"/>
          </p:nvPr>
        </p:nvSpPr>
        <p:spPr>
          <a:xfrm>
            <a:off x="379307" y="1297940"/>
            <a:ext cx="6484338" cy="7821534"/>
          </a:xfrm>
          <a:prstGeom prst="rect">
            <a:avLst/>
          </a:prstGeom>
        </p:spPr>
        <p:txBody>
          <a:bodyPr vert="horz" lIns="96614" tIns="48307" rIns="96614" bIns="4830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a:xfrm>
            <a:off x="6042212" y="9020851"/>
            <a:ext cx="1056144" cy="481726"/>
          </a:xfrm>
          <a:prstGeom prst="rect">
            <a:avLst/>
          </a:prstGeom>
        </p:spPr>
        <p:txBody>
          <a:bodyPr vert="horz" lIns="96614" tIns="48307" rIns="96614" bIns="48307" rtlCol="0" anchor="b"/>
          <a:lstStyle>
            <a:lvl1pPr algn="r">
              <a:defRPr sz="1300"/>
            </a:lvl1pPr>
          </a:lstStyle>
          <a:p>
            <a:fld id="{D2D09266-A868-4661-ACCE-515F0637A601}" type="slidenum">
              <a:rPr lang="en-GB" smtClean="0"/>
              <a:t>‹#›</a:t>
            </a:fld>
            <a:endParaRPr lang="en-GB" dirty="0"/>
          </a:p>
        </p:txBody>
      </p:sp>
    </p:spTree>
    <p:extLst>
      <p:ext uri="{BB962C8B-B14F-4D97-AF65-F5344CB8AC3E}">
        <p14:creationId xmlns:p14="http://schemas.microsoft.com/office/powerpoint/2010/main" val="2391155112"/>
      </p:ext>
    </p:extLst>
  </p:cSld>
  <p:clrMap bg1="lt1" tx1="dk1" bg2="lt2" tx2="dk2" accent1="accent1" accent2="accent2" accent3="accent3" accent4="accent4" accent5="accent5" accent6="accent6" hlink="hlink" folHlink="folHlink"/>
  <p:notesStyle>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07950"/>
            <a:ext cx="1339850" cy="1004888"/>
          </a:xfrm>
        </p:spPr>
      </p:sp>
      <p:sp>
        <p:nvSpPr>
          <p:cNvPr id="3" name="Notes Placeholder 2"/>
          <p:cNvSpPr>
            <a:spLocks noGrp="1"/>
          </p:cNvSpPr>
          <p:nvPr>
            <p:ph type="body" idx="1"/>
          </p:nvPr>
        </p:nvSpPr>
        <p:spPr/>
        <p:txBody>
          <a:bodyPr/>
          <a:lstStyle/>
          <a:p>
            <a:r>
              <a:rPr lang="en-GB" i="1" dirty="0"/>
              <a:t>Teacher</a:t>
            </a:r>
            <a:r>
              <a:rPr lang="en-GB" i="1" baseline="0" dirty="0"/>
              <a:t> directions are in italics </a:t>
            </a:r>
          </a:p>
          <a:p>
            <a:r>
              <a:rPr lang="en-GB" baseline="0" dirty="0"/>
              <a:t>Script is in normal text</a:t>
            </a:r>
          </a:p>
          <a:p>
            <a:endParaRPr lang="en-GB" sz="1000" i="1" u="sng" kern="1200" baseline="0" dirty="0">
              <a:solidFill>
                <a:schemeClr val="tx1"/>
              </a:solidFill>
              <a:latin typeface="+mn-lt"/>
              <a:ea typeface="+mn-ea"/>
              <a:cs typeface="+mn-cs"/>
            </a:endParaRPr>
          </a:p>
          <a:p>
            <a:r>
              <a:rPr lang="en-GB" sz="1000" i="1" u="sng" kern="1200" baseline="0" dirty="0">
                <a:solidFill>
                  <a:schemeClr val="tx1"/>
                </a:solidFill>
                <a:latin typeface="+mn-lt"/>
                <a:ea typeface="+mn-ea"/>
                <a:cs typeface="+mn-cs"/>
              </a:rPr>
              <a:t>Photo credits in small underlined italic text</a:t>
            </a:r>
            <a:endParaRPr lang="en-GB" sz="1000" i="1"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See </a:t>
            </a:r>
            <a:r>
              <a:rPr lang="en-GB" b="1" i="1" dirty="0"/>
              <a:t>Teacher Document for what you will need and what to prepare</a:t>
            </a:r>
            <a:r>
              <a:rPr lang="en-GB" i="1" baseline="0" dirty="0"/>
              <a:t> for </a:t>
            </a:r>
            <a:r>
              <a:rPr lang="en-GB" b="1" i="1" baseline="0" dirty="0"/>
              <a:t>Lesson 1</a:t>
            </a:r>
            <a:endParaRPr lang="en-GB" dirty="0"/>
          </a:p>
        </p:txBody>
      </p:sp>
      <p:sp>
        <p:nvSpPr>
          <p:cNvPr id="4" name="Slide Number Placeholder 3"/>
          <p:cNvSpPr>
            <a:spLocks noGrp="1"/>
          </p:cNvSpPr>
          <p:nvPr>
            <p:ph type="sldNum" sz="quarter" idx="10"/>
          </p:nvPr>
        </p:nvSpPr>
        <p:spPr/>
        <p:txBody>
          <a:bodyPr/>
          <a:lstStyle/>
          <a:p>
            <a:fld id="{D2D09266-A868-4661-ACCE-515F0637A601}" type="slidenum">
              <a:rPr lang="en-GB" smtClean="0"/>
              <a:t>1</a:t>
            </a:fld>
            <a:endParaRPr lang="en-GB" dirty="0"/>
          </a:p>
        </p:txBody>
      </p:sp>
    </p:spTree>
    <p:extLst>
      <p:ext uri="{BB962C8B-B14F-4D97-AF65-F5344CB8AC3E}">
        <p14:creationId xmlns:p14="http://schemas.microsoft.com/office/powerpoint/2010/main" val="95753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150813"/>
            <a:ext cx="1339850" cy="1004887"/>
          </a:xfrm>
        </p:spPr>
      </p:sp>
      <p:sp>
        <p:nvSpPr>
          <p:cNvPr id="3" name="Notes Placeholder 2"/>
          <p:cNvSpPr>
            <a:spLocks noGrp="1"/>
          </p:cNvSpPr>
          <p:nvPr>
            <p:ph type="body" idx="1"/>
          </p:nvPr>
        </p:nvSpPr>
        <p:spPr>
          <a:xfrm>
            <a:off x="379307" y="1416424"/>
            <a:ext cx="6484338" cy="1470211"/>
          </a:xfrm>
        </p:spPr>
        <p:txBody>
          <a:bodyPr/>
          <a:lstStyle/>
          <a:p>
            <a:r>
              <a:rPr lang="en-GB" dirty="0"/>
              <a:t>Next I will share some more seaweed facts from the Natural History Museum and the Marine Conservation Society – some of them may surprise you!</a:t>
            </a:r>
          </a:p>
          <a:p>
            <a:endParaRPr lang="en-GB" dirty="0"/>
          </a:p>
          <a:p>
            <a:r>
              <a:rPr lang="en-GB" dirty="0"/>
              <a:t>We will also discuss why seaweed is important for us, and for the planet as a whole.</a:t>
            </a:r>
          </a:p>
          <a:p>
            <a:endParaRPr lang="en-GB" dirty="0"/>
          </a:p>
          <a:p>
            <a:endParaRPr lang="en-GB" dirty="0"/>
          </a:p>
        </p:txBody>
      </p:sp>
      <p:sp>
        <p:nvSpPr>
          <p:cNvPr id="4" name="Slide Number Placeholder 3"/>
          <p:cNvSpPr>
            <a:spLocks noGrp="1"/>
          </p:cNvSpPr>
          <p:nvPr>
            <p:ph type="sldNum" sz="quarter" idx="10"/>
          </p:nvPr>
        </p:nvSpPr>
        <p:spPr>
          <a:xfrm>
            <a:off x="6006353" y="8949133"/>
            <a:ext cx="1056144" cy="481726"/>
          </a:xfrm>
        </p:spPr>
        <p:txBody>
          <a:bodyPr/>
          <a:lstStyle/>
          <a:p>
            <a:fld id="{D2D09266-A868-4661-ACCE-515F0637A601}" type="slidenum">
              <a:rPr lang="en-GB" smtClean="0"/>
              <a:t>10</a:t>
            </a:fld>
            <a:endParaRPr lang="en-GB" dirty="0"/>
          </a:p>
        </p:txBody>
      </p:sp>
    </p:spTree>
    <p:extLst>
      <p:ext uri="{BB962C8B-B14F-4D97-AF65-F5344CB8AC3E}">
        <p14:creationId xmlns:p14="http://schemas.microsoft.com/office/powerpoint/2010/main" val="2037976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There are around 12,000 different types of seaweed that grow in the world's seas.  In the UK we have about 650,</a:t>
            </a:r>
            <a:r>
              <a:rPr lang="en-GB" baseline="0" dirty="0"/>
              <a:t> so it’s a very rich area for them.</a:t>
            </a:r>
            <a:endParaRPr lang="en-GB" dirty="0"/>
          </a:p>
          <a:p>
            <a:endParaRPr lang="en-GB" dirty="0"/>
          </a:p>
          <a:p>
            <a:r>
              <a:rPr lang="en-GB" dirty="0"/>
              <a:t>There are three main types of three different colours: brown, green, and red. </a:t>
            </a:r>
          </a:p>
          <a:p>
            <a:endParaRPr lang="en-GB" dirty="0"/>
          </a:p>
          <a:p>
            <a:r>
              <a:rPr lang="en-GB" dirty="0"/>
              <a:t>All three contain chlorophyll which is a pigment inside plants that gives land plants their green colour . Brown and red seaweeds contain other pigments that are stronger than the green so they cover it up and you can’t see it.  A pigment is a substance that gives things colour.</a:t>
            </a:r>
          </a:p>
          <a:p>
            <a:endParaRPr lang="en-GB" dirty="0"/>
          </a:p>
          <a:p>
            <a:pPr marL="285744" indent="-285744">
              <a:buFont typeface="Arial" panose="020B0604020202020204" pitchFamily="34" charset="0"/>
              <a:buChar char="•"/>
            </a:pPr>
            <a:r>
              <a:rPr lang="en-GB" dirty="0"/>
              <a:t>Brown seaweeds are much bigger than the others and can live at greater depths – the huge, flat brown seaweeds are also called kelp and they can form thick underwater forests. </a:t>
            </a:r>
          </a:p>
          <a:p>
            <a:endParaRPr lang="en-GB" dirty="0"/>
          </a:p>
          <a:p>
            <a:pPr marL="285744" indent="-285744">
              <a:buFont typeface="Arial" panose="020B0604020202020204" pitchFamily="34" charset="0"/>
              <a:buChar char="•"/>
            </a:pPr>
            <a:r>
              <a:rPr lang="en-GB" dirty="0"/>
              <a:t>Green seaweeds prefer shallower and warm water. </a:t>
            </a:r>
          </a:p>
          <a:p>
            <a:endParaRPr lang="en-GB" dirty="0"/>
          </a:p>
          <a:p>
            <a:pPr marL="285744" indent="-285744">
              <a:buFont typeface="Arial" panose="020B0604020202020204" pitchFamily="34" charset="0"/>
              <a:buChar char="•"/>
            </a:pPr>
            <a:r>
              <a:rPr lang="en-GB" dirty="0"/>
              <a:t>Red seaweeds can be anything from purple to bright red to a pinky colour and there are more different red kinds than brown or green kinds. </a:t>
            </a:r>
          </a:p>
          <a:p>
            <a:endParaRPr lang="en-GB" dirty="0"/>
          </a:p>
          <a:p>
            <a:r>
              <a:rPr lang="en-GB" dirty="0"/>
              <a:t>All seaweeds need sunlight to survive and grow, so more tend to grow at the edges of the oceans where it is shallow and lots of light can reach them. </a:t>
            </a:r>
          </a:p>
          <a:p>
            <a:endParaRPr lang="en-GB" dirty="0"/>
          </a:p>
          <a:p>
            <a:r>
              <a:rPr lang="en-GB" dirty="0"/>
              <a:t>At the bottom of the sea there are no seaweeds – why do you think?</a:t>
            </a:r>
          </a:p>
          <a:p>
            <a:r>
              <a:rPr lang="en-GB" dirty="0"/>
              <a:t>It is dark so seaweeds cannot grow there.</a:t>
            </a:r>
          </a:p>
          <a:p>
            <a:endParaRPr lang="en-GB" dirty="0"/>
          </a:p>
          <a:p>
            <a:r>
              <a:rPr lang="en-GB" dirty="0"/>
              <a:t>Do you know how fast your hair grows? Its about 1.25cm/month or 15cm per year. </a:t>
            </a:r>
          </a:p>
          <a:p>
            <a:r>
              <a:rPr lang="en-GB" dirty="0"/>
              <a:t>The biggest seaweeds (giant kelp) can grow 60cm per day!</a:t>
            </a:r>
            <a:r>
              <a:rPr lang="en-GB" baseline="0" dirty="0"/>
              <a:t> </a:t>
            </a:r>
            <a:r>
              <a:rPr lang="en-GB" dirty="0"/>
              <a:t>That’s the same as 2 regular sized rulers! </a:t>
            </a:r>
          </a:p>
          <a:p>
            <a:endParaRPr lang="en-GB" dirty="0"/>
          </a:p>
          <a:p>
            <a:endParaRPr lang="en-GB" dirty="0"/>
          </a:p>
          <a:p>
            <a:r>
              <a:rPr lang="en-GB" sz="1000" i="1" u="sng" dirty="0"/>
              <a:t>Photos from Juliet Brodie and The Natural History Museum</a:t>
            </a:r>
          </a:p>
          <a:p>
            <a:endParaRPr lang="en-GB" sz="1200" dirty="0"/>
          </a:p>
          <a:p>
            <a:endParaRPr lang="en-GB" dirty="0"/>
          </a:p>
        </p:txBody>
      </p:sp>
      <p:sp>
        <p:nvSpPr>
          <p:cNvPr id="4" name="Slide Number Placeholder 3"/>
          <p:cNvSpPr>
            <a:spLocks noGrp="1"/>
          </p:cNvSpPr>
          <p:nvPr>
            <p:ph type="sldNum" sz="quarter" idx="10"/>
          </p:nvPr>
        </p:nvSpPr>
        <p:spPr>
          <a:xfrm>
            <a:off x="6006353" y="8898897"/>
            <a:ext cx="1056144" cy="481726"/>
          </a:xfrm>
        </p:spPr>
        <p:txBody>
          <a:bodyPr/>
          <a:lstStyle/>
          <a:p>
            <a:fld id="{D2D09266-A868-4661-ACCE-515F0637A601}" type="slidenum">
              <a:rPr lang="en-GB" smtClean="0"/>
              <a:t>11</a:t>
            </a:fld>
            <a:endParaRPr lang="en-GB" dirty="0"/>
          </a:p>
        </p:txBody>
      </p:sp>
    </p:spTree>
    <p:extLst>
      <p:ext uri="{BB962C8B-B14F-4D97-AF65-F5344CB8AC3E}">
        <p14:creationId xmlns:p14="http://schemas.microsoft.com/office/powerpoint/2010/main" val="2576802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93688"/>
            <a:ext cx="1339850" cy="1004887"/>
          </a:xfrm>
        </p:spPr>
      </p:sp>
      <p:sp>
        <p:nvSpPr>
          <p:cNvPr id="3" name="Notes Placeholder 2"/>
          <p:cNvSpPr>
            <a:spLocks noGrp="1"/>
          </p:cNvSpPr>
          <p:nvPr>
            <p:ph type="body" idx="1"/>
          </p:nvPr>
        </p:nvSpPr>
        <p:spPr/>
        <p:txBody>
          <a:bodyPr/>
          <a:lstStyle/>
          <a:p>
            <a:r>
              <a:rPr lang="en-GB" dirty="0"/>
              <a:t>Seaweeds look a lot like land plants don’t they? </a:t>
            </a:r>
          </a:p>
          <a:p>
            <a:r>
              <a:rPr lang="en-GB" dirty="0"/>
              <a:t>They have a stem called a stipe and kind of leaves, that are called blades. The</a:t>
            </a:r>
            <a:r>
              <a:rPr lang="en-GB" baseline="0" dirty="0"/>
              <a:t> blade and stipe can also be </a:t>
            </a:r>
            <a:r>
              <a:rPr lang="en-GB" dirty="0"/>
              <a:t>called a frond.</a:t>
            </a:r>
          </a:p>
          <a:p>
            <a:endParaRPr lang="en-GB" dirty="0"/>
          </a:p>
          <a:p>
            <a:pPr defTabSz="914382">
              <a:defRPr/>
            </a:pPr>
            <a:r>
              <a:rPr lang="en-GB" dirty="0"/>
              <a:t>They aren’t quite the same as land plants though, they are marine algae. They are plant-like but more simple; they don’t have water moving around inside them to transport nutrients like plants do. Each seaweed is a collection of simple algal cells living together. Each cell has to get its own nutrients from the sea water.</a:t>
            </a:r>
          </a:p>
          <a:p>
            <a:pPr defTabSz="914382">
              <a:defRPr/>
            </a:pPr>
            <a:endParaRPr lang="en-GB" dirty="0"/>
          </a:p>
          <a:p>
            <a:r>
              <a:rPr lang="en-GB" dirty="0"/>
              <a:t>They make carbon dioxide into oxygen using energy from sunlight, just as plants do. Marine animals depend on this oxygen, which is present in sea water as in air, to keep them alive. Oxygen also escapes into the air for us to breathe too. </a:t>
            </a:r>
          </a:p>
          <a:p>
            <a:endParaRPr lang="en-GB" dirty="0"/>
          </a:p>
          <a:p>
            <a:r>
              <a:rPr lang="en-GB" dirty="0"/>
              <a:t>Marine algae are really important for the whole planet for the oxygen they give out. We think that 70-80% of oxygen comes from algae in the sea, which is almost all of it!</a:t>
            </a:r>
          </a:p>
          <a:p>
            <a:endParaRPr lang="en-GB" dirty="0"/>
          </a:p>
          <a:p>
            <a:r>
              <a:rPr lang="en-GB" dirty="0"/>
              <a:t>Only a few types of marine algae live free-floating in the ocean and most of those are tiny. Most seaweed has to be attached to something. They don’t have roots like plants do. Large seaweeds, or macro-algae, have holdfasts that allow them to hold on tight in the waves. </a:t>
            </a:r>
          </a:p>
          <a:p>
            <a:endParaRPr lang="en-GB" dirty="0"/>
          </a:p>
          <a:p>
            <a:r>
              <a:rPr lang="en-GB" dirty="0"/>
              <a:t>Unlike roots of a plant, the holdfast doesn’t lie beneath the sand or sea bed, but grows grabbing onto something on the surface like a rock, a shell or even another seaweed. It cannot transport nutrients or water like plant roots can</a:t>
            </a:r>
            <a:r>
              <a:rPr lang="en-GB" baseline="0" dirty="0"/>
              <a:t>, it acts as an anchor. Other creatures can often live within the shelter of the holdfast.</a:t>
            </a:r>
          </a:p>
          <a:p>
            <a:endParaRPr lang="en-GB" dirty="0"/>
          </a:p>
          <a:p>
            <a:endParaRPr lang="en-GB" dirty="0"/>
          </a:p>
          <a:p>
            <a:r>
              <a:rPr lang="en-GB" sz="1200" i="1" dirty="0"/>
              <a:t>Extra</a:t>
            </a:r>
            <a:r>
              <a:rPr lang="en-GB" sz="1200" i="1" baseline="0" dirty="0"/>
              <a:t> info</a:t>
            </a:r>
            <a:r>
              <a:rPr lang="en-GB" sz="1200" i="1" dirty="0"/>
              <a:t>: One of the primary differences between algae and plants is that plants have connective tissues that transport nutrients and water throughout. In algae, each individual cell is responsible for absorbing its own water. This makes the algae non-vascular compared to the highly vascular plants. Although marine macro-algae can still possess a multitude if cells, typical algae do not have chloroplasts and the cells do not have cellulose walls. Seaweed</a:t>
            </a:r>
            <a:r>
              <a:rPr lang="en-GB" sz="1200" i="1" baseline="0" dirty="0"/>
              <a:t> can be unicellular, colonial or multicellular but land plants are always multi-cellular. Seaweed or marine macro-algae</a:t>
            </a:r>
            <a:r>
              <a:rPr lang="en-GB" sz="1200" i="1" dirty="0"/>
              <a:t> lack key structures that are normally present in ordinary plants like the leaves, roots and stem. </a:t>
            </a:r>
            <a:r>
              <a:rPr lang="en-GB" sz="1200" i="1" baseline="0" dirty="0"/>
              <a:t> T</a:t>
            </a:r>
            <a:r>
              <a:rPr lang="en-GB" sz="1200" i="1" dirty="0"/>
              <a:t>his is the reason why seaweeds are today no longer described as plants. They are grouped in their own loose groups or phyla; they are different from each other – there is no single</a:t>
            </a:r>
            <a:r>
              <a:rPr lang="en-GB" sz="1200" i="1" baseline="0" dirty="0"/>
              <a:t> one for all seaweed; the red green and brown seaweed have no common ancestor and seaweed is a colloquial collective term rather than a taxonomic classification</a:t>
            </a:r>
            <a:r>
              <a:rPr lang="en-GB" sz="1200" i="1" dirty="0"/>
              <a:t>.</a:t>
            </a:r>
          </a:p>
          <a:p>
            <a:endParaRPr lang="en-GB" i="1" dirty="0"/>
          </a:p>
          <a:p>
            <a:r>
              <a:rPr lang="en-GB" sz="1000" i="1" u="sng" dirty="0"/>
              <a:t>Picture drawn by Jules Agate, MCS</a:t>
            </a:r>
            <a:endParaRPr lang="en-GB" sz="1000" u="sng" dirty="0"/>
          </a:p>
        </p:txBody>
      </p:sp>
      <p:sp>
        <p:nvSpPr>
          <p:cNvPr id="4" name="Slide Number Placeholder 3"/>
          <p:cNvSpPr>
            <a:spLocks noGrp="1"/>
          </p:cNvSpPr>
          <p:nvPr>
            <p:ph type="sldNum" sz="quarter" idx="10"/>
          </p:nvPr>
        </p:nvSpPr>
        <p:spPr>
          <a:xfrm>
            <a:off x="5952565" y="8900484"/>
            <a:ext cx="1056144" cy="481726"/>
          </a:xfrm>
        </p:spPr>
        <p:txBody>
          <a:bodyPr/>
          <a:lstStyle/>
          <a:p>
            <a:fld id="{D2D09266-A868-4661-ACCE-515F0637A601}" type="slidenum">
              <a:rPr lang="en-GB" smtClean="0"/>
              <a:t>12</a:t>
            </a:fld>
            <a:endParaRPr lang="en-GB" dirty="0"/>
          </a:p>
        </p:txBody>
      </p:sp>
    </p:spTree>
    <p:extLst>
      <p:ext uri="{BB962C8B-B14F-4D97-AF65-F5344CB8AC3E}">
        <p14:creationId xmlns:p14="http://schemas.microsoft.com/office/powerpoint/2010/main" val="141732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95275"/>
            <a:ext cx="1336675" cy="1003300"/>
          </a:xfrm>
        </p:spPr>
      </p:sp>
      <p:sp>
        <p:nvSpPr>
          <p:cNvPr id="3" name="Notes Placeholder 2"/>
          <p:cNvSpPr>
            <a:spLocks noGrp="1"/>
          </p:cNvSpPr>
          <p:nvPr>
            <p:ph type="body" idx="1"/>
          </p:nvPr>
        </p:nvSpPr>
        <p:spPr/>
        <p:txBody>
          <a:bodyPr/>
          <a:lstStyle/>
          <a:p>
            <a:r>
              <a:rPr lang="en-GB" dirty="0"/>
              <a:t>Seaweeds</a:t>
            </a:r>
            <a:r>
              <a:rPr lang="en-GB" baseline="0" dirty="0"/>
              <a:t> are important for lots of sea creatures and for us too</a:t>
            </a:r>
            <a:endParaRPr lang="en-GB" dirty="0"/>
          </a:p>
          <a:p>
            <a:endParaRPr lang="en-GB" dirty="0"/>
          </a:p>
          <a:p>
            <a:r>
              <a:rPr lang="en-GB" dirty="0"/>
              <a:t>They grow to form underwater forests, which provide shelter for a lot of animals like fish, lobsters, crabs, seahorses and shellfish. </a:t>
            </a:r>
          </a:p>
          <a:p>
            <a:endParaRPr lang="en-GB" dirty="0"/>
          </a:p>
          <a:p>
            <a:r>
              <a:rPr lang="en-GB" dirty="0"/>
              <a:t>The babies of sea creatures often hang around and hide under the seaweed as protection from being eaten by bigger animals. </a:t>
            </a:r>
          </a:p>
          <a:p>
            <a:endParaRPr lang="en-GB" dirty="0"/>
          </a:p>
          <a:p>
            <a:r>
              <a:rPr lang="en-GB" dirty="0"/>
              <a:t>They help to protect the shore from storms and trap sand to create soft sea beds. </a:t>
            </a:r>
          </a:p>
          <a:p>
            <a:endParaRPr lang="en-GB" dirty="0"/>
          </a:p>
          <a:p>
            <a:r>
              <a:rPr lang="en-GB" dirty="0"/>
              <a:t>Some of them are hard and can form reefs. Having both soft and hard places on the sea bed, as well as structures like holdfasts, makes homes for lots of different kinds of creatures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t>Video you could use to show how seaweeds and animals interact</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kern="1200" dirty="0">
                <a:solidFill>
                  <a:schemeClr val="tx1"/>
                </a:solidFill>
                <a:effectLst/>
              </a:rPr>
              <a:t>BBC Big Blue Live 360 degree exploration of a kelp forest (in a US aquarium) </a:t>
            </a:r>
            <a:r>
              <a:rPr lang="en-GB" sz="1100" i="1" u="sng" kern="1200" dirty="0">
                <a:solidFill>
                  <a:schemeClr val="tx1"/>
                </a:solidFill>
                <a:effectLst/>
              </a:rPr>
              <a:t>https://youtu.be/kJv0eYQp1lo?si=7bHG004fVjC3TLKt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tx1"/>
              </a:solidFill>
              <a:effectLst/>
              <a:latin typeface="+mn-lt"/>
              <a:ea typeface="+mn-ea"/>
              <a:cs typeface="+mn-cs"/>
            </a:endParaRPr>
          </a:p>
          <a:p>
            <a:r>
              <a:rPr lang="en-GB" sz="1000" i="1" u="sng" dirty="0"/>
              <a:t>Photo by Juliet Brodie, Natural History Museum</a:t>
            </a:r>
          </a:p>
          <a:p>
            <a:endParaRPr lang="en-GB" dirty="0"/>
          </a:p>
        </p:txBody>
      </p:sp>
      <p:sp>
        <p:nvSpPr>
          <p:cNvPr id="4" name="Slide Number Placeholder 3"/>
          <p:cNvSpPr>
            <a:spLocks noGrp="1"/>
          </p:cNvSpPr>
          <p:nvPr>
            <p:ph type="sldNum" sz="quarter" idx="10"/>
          </p:nvPr>
        </p:nvSpPr>
        <p:spPr>
          <a:xfrm>
            <a:off x="5929687" y="8878611"/>
            <a:ext cx="1056144" cy="481726"/>
          </a:xfrm>
        </p:spPr>
        <p:txBody>
          <a:bodyPr/>
          <a:lstStyle/>
          <a:p>
            <a:fld id="{D2D09266-A868-4661-ACCE-515F0637A601}" type="slidenum">
              <a:rPr lang="en-GB" smtClean="0"/>
              <a:t>13</a:t>
            </a:fld>
            <a:endParaRPr lang="en-GB" dirty="0"/>
          </a:p>
        </p:txBody>
      </p:sp>
    </p:spTree>
    <p:extLst>
      <p:ext uri="{BB962C8B-B14F-4D97-AF65-F5344CB8AC3E}">
        <p14:creationId xmlns:p14="http://schemas.microsoft.com/office/powerpoint/2010/main" val="39799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76225"/>
            <a:ext cx="1338262" cy="1003300"/>
          </a:xfrm>
        </p:spPr>
      </p:sp>
      <p:sp>
        <p:nvSpPr>
          <p:cNvPr id="3" name="Notes Placeholder 2"/>
          <p:cNvSpPr>
            <a:spLocks noGrp="1"/>
          </p:cNvSpPr>
          <p:nvPr>
            <p:ph type="body" idx="1"/>
          </p:nvPr>
        </p:nvSpPr>
        <p:spPr>
          <a:xfrm>
            <a:off x="379307" y="1488140"/>
            <a:ext cx="6484338" cy="5217459"/>
          </a:xfrm>
        </p:spPr>
        <p:txBody>
          <a:bodyPr/>
          <a:lstStyle/>
          <a:p>
            <a:r>
              <a:rPr lang="en-GB" dirty="0"/>
              <a:t>Can you guess the odd one out of these creatures and why? </a:t>
            </a:r>
          </a:p>
          <a:p>
            <a:endParaRPr lang="en-GB" dirty="0"/>
          </a:p>
          <a:p>
            <a:r>
              <a:rPr lang="en-GB" dirty="0"/>
              <a:t>It’s the sperm</a:t>
            </a:r>
            <a:r>
              <a:rPr lang="en-GB" baseline="0" dirty="0"/>
              <a:t> whales as they don’t eat seaweed - they eat squid, octopus and crabs mainly.</a:t>
            </a:r>
          </a:p>
          <a:p>
            <a:r>
              <a:rPr lang="en-GB" baseline="0" dirty="0"/>
              <a:t>(</a:t>
            </a:r>
            <a:r>
              <a:rPr lang="en-GB" i="1" baseline="0" dirty="0"/>
              <a:t>It could also be turtles as they are reptiles and people and whales are mammals so acknowledge that’s another correct answer)</a:t>
            </a:r>
            <a:endParaRPr lang="en-GB" i="1" dirty="0"/>
          </a:p>
          <a:p>
            <a:endParaRPr lang="en-GB" dirty="0"/>
          </a:p>
          <a:p>
            <a:r>
              <a:rPr lang="en-GB" dirty="0"/>
              <a:t>Some turtles eat seaweed –</a:t>
            </a:r>
            <a:r>
              <a:rPr lang="en-GB" baseline="0" dirty="0"/>
              <a:t> </a:t>
            </a:r>
            <a:r>
              <a:rPr lang="en-GB" dirty="0"/>
              <a:t>the green turtle shown here eats mainly seaweed and sea grass as an adult. Other turtles eat</a:t>
            </a:r>
            <a:r>
              <a:rPr lang="en-GB" baseline="0" dirty="0"/>
              <a:t> jellyfish, squid and octopus.</a:t>
            </a:r>
            <a:endParaRPr lang="en-GB" dirty="0"/>
          </a:p>
          <a:p>
            <a:endParaRPr lang="en-GB" dirty="0"/>
          </a:p>
          <a:p>
            <a:r>
              <a:rPr lang="en-GB" dirty="0"/>
              <a:t>People can also eat seaweed. Sushi is a kind of Japanese rice roll that people eat, often wrapped in seaweed. </a:t>
            </a:r>
          </a:p>
          <a:p>
            <a:endParaRPr lang="en-GB" dirty="0"/>
          </a:p>
          <a:p>
            <a:r>
              <a:rPr lang="en-GB" dirty="0"/>
              <a:t>There are lots of products we eat like jelly, cakes</a:t>
            </a:r>
            <a:r>
              <a:rPr lang="en-GB" baseline="0" dirty="0"/>
              <a:t> and sweets</a:t>
            </a:r>
            <a:r>
              <a:rPr lang="en-GB" dirty="0"/>
              <a:t> that often use ingredients taken</a:t>
            </a:r>
            <a:r>
              <a:rPr lang="en-GB" baseline="0" dirty="0"/>
              <a:t> from seaweed to make them stick together or bind. Even beer can contain seaweed – it is used to make the frothy top on it.</a:t>
            </a:r>
          </a:p>
          <a:p>
            <a:endParaRPr lang="en-GB" baseline="0" dirty="0"/>
          </a:p>
          <a:p>
            <a:r>
              <a:rPr lang="en-GB" baseline="0" dirty="0"/>
              <a:t>What do you think seaweed tastes like? Would you eat seaweed flavoured ice cream? A lot of ice cream has seaweed in it, but you can’t taste it. </a:t>
            </a:r>
            <a:br>
              <a:rPr lang="en-GB" dirty="0"/>
            </a:br>
            <a:endParaRPr lang="en-GB" dirty="0"/>
          </a:p>
          <a:p>
            <a:r>
              <a:rPr lang="en-GB" sz="1000" i="1" u="sng" dirty="0"/>
              <a:t>Photos: Sperm whale from</a:t>
            </a:r>
            <a:r>
              <a:rPr lang="en-GB" sz="1000" i="1" u="sng" baseline="0" dirty="0"/>
              <a:t> MCS </a:t>
            </a:r>
            <a:endParaRPr lang="en-GB" sz="1000" i="1" u="sng" dirty="0"/>
          </a:p>
          <a:p>
            <a:r>
              <a:rPr lang="en-GB" sz="1000" i="1" u="sng" dirty="0"/>
              <a:t>Green Turtle by Tom Shelley for MCS</a:t>
            </a:r>
          </a:p>
          <a:p>
            <a:r>
              <a:rPr lang="en-GB" sz="1000" i="1" u="sng" dirty="0"/>
              <a:t>Eating ice cream by Jules Agate, MCS</a:t>
            </a:r>
          </a:p>
        </p:txBody>
      </p:sp>
      <p:sp>
        <p:nvSpPr>
          <p:cNvPr id="4" name="Slide Number Placeholder 3"/>
          <p:cNvSpPr>
            <a:spLocks noGrp="1"/>
          </p:cNvSpPr>
          <p:nvPr>
            <p:ph type="sldNum" sz="quarter" idx="10"/>
          </p:nvPr>
        </p:nvSpPr>
        <p:spPr>
          <a:xfrm>
            <a:off x="6006353" y="8859486"/>
            <a:ext cx="1056144" cy="481726"/>
          </a:xfrm>
        </p:spPr>
        <p:txBody>
          <a:bodyPr/>
          <a:lstStyle/>
          <a:p>
            <a:fld id="{D2D09266-A868-4661-ACCE-515F0637A601}" type="slidenum">
              <a:rPr lang="en-GB" smtClean="0"/>
              <a:t>14</a:t>
            </a:fld>
            <a:endParaRPr lang="en-GB" dirty="0"/>
          </a:p>
        </p:txBody>
      </p:sp>
    </p:spTree>
    <p:extLst>
      <p:ext uri="{BB962C8B-B14F-4D97-AF65-F5344CB8AC3E}">
        <p14:creationId xmlns:p14="http://schemas.microsoft.com/office/powerpoint/2010/main" val="143399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293688"/>
            <a:ext cx="1338263" cy="1003300"/>
          </a:xfrm>
        </p:spPr>
      </p:sp>
      <p:sp>
        <p:nvSpPr>
          <p:cNvPr id="3" name="Notes Placeholder 2"/>
          <p:cNvSpPr>
            <a:spLocks noGrp="1"/>
          </p:cNvSpPr>
          <p:nvPr>
            <p:ph type="body" idx="1"/>
          </p:nvPr>
        </p:nvSpPr>
        <p:spPr>
          <a:xfrm>
            <a:off x="379307" y="1506071"/>
            <a:ext cx="6484338" cy="5271248"/>
          </a:xfrm>
        </p:spPr>
        <p:txBody>
          <a:bodyPr/>
          <a:lstStyle/>
          <a:p>
            <a:r>
              <a:rPr lang="en-GB" dirty="0"/>
              <a:t>The seaweeds that live only in salt water that we have been describing are also called macro algae (macro just means big). </a:t>
            </a:r>
          </a:p>
          <a:p>
            <a:endParaRPr lang="en-GB" dirty="0"/>
          </a:p>
          <a:p>
            <a:r>
              <a:rPr lang="en-GB" dirty="0"/>
              <a:t>But there are also tiny algae in the sea. Some of them are so tiny they can only be seen with a microscope and are made of just one single cell. They’re called phytoplankton.</a:t>
            </a:r>
          </a:p>
          <a:p>
            <a:endParaRPr lang="en-GB" dirty="0"/>
          </a:p>
          <a:p>
            <a:r>
              <a:rPr lang="en-GB" dirty="0"/>
              <a:t>Tiny algae can live in fresh or salt water and are super-important. All of the animals in the sea depend on them. </a:t>
            </a:r>
          </a:p>
          <a:p>
            <a:endParaRPr lang="en-GB" dirty="0"/>
          </a:p>
          <a:p>
            <a:r>
              <a:rPr lang="en-GB" dirty="0"/>
              <a:t>Do you remember Dory from the Disney films? She is a regal blue tang and they eat tiny algae in the coral reefs where they live. </a:t>
            </a:r>
          </a:p>
          <a:p>
            <a:endParaRPr lang="en-GB" dirty="0"/>
          </a:p>
          <a:p>
            <a:pPr defTabSz="914382">
              <a:defRPr/>
            </a:pPr>
            <a:r>
              <a:rPr lang="en-GB" dirty="0"/>
              <a:t>Tiny algae are also eaten by small creatures that are called zooplankton – and almost everything in the sea either eats zooplankton or eats something that eats zooplankton, so they are really important sources of energy. </a:t>
            </a:r>
          </a:p>
          <a:p>
            <a:pPr defTabSz="914382">
              <a:defRPr/>
            </a:pPr>
            <a:endParaRPr lang="en-GB" dirty="0"/>
          </a:p>
          <a:p>
            <a:pPr defTabSz="914382">
              <a:defRPr/>
            </a:pPr>
            <a:r>
              <a:rPr lang="en-GB" dirty="0"/>
              <a:t>Do you know a big fish that eats plankton? Whale sharks which are the biggest fish in the world eat only plankton as do basking sharks and they are our biggest fish here in the UK.</a:t>
            </a:r>
          </a:p>
          <a:p>
            <a:endParaRPr lang="en-GB" dirty="0"/>
          </a:p>
          <a:p>
            <a:r>
              <a:rPr lang="en-GB" dirty="0"/>
              <a:t>Everything in the sea depends on the tiny algae or seaweed to produce food from sunlight.</a:t>
            </a:r>
          </a:p>
          <a:p>
            <a:endParaRPr lang="en-GB" dirty="0"/>
          </a:p>
          <a:p>
            <a:r>
              <a:rPr lang="en-GB" sz="1000" i="1" u="sng" dirty="0"/>
              <a:t>Picture taken from open access page https://water.europa.eu/marine/topics/state-of-marine-ecosystem/marine-food-webs</a:t>
            </a:r>
          </a:p>
          <a:p>
            <a:r>
              <a:rPr lang="en-GB" sz="1000" i="1" u="sng" dirty="0"/>
              <a:t>Copyright Alejandra Bize, JNCC</a:t>
            </a:r>
          </a:p>
          <a:p>
            <a:endParaRPr lang="en-GB" dirty="0"/>
          </a:p>
          <a:p>
            <a:endParaRPr lang="en-GB" dirty="0"/>
          </a:p>
          <a:p>
            <a:endParaRPr lang="en-GB" dirty="0"/>
          </a:p>
        </p:txBody>
      </p:sp>
      <p:sp>
        <p:nvSpPr>
          <p:cNvPr id="4" name="Slide Number Placeholder 3"/>
          <p:cNvSpPr>
            <a:spLocks noGrp="1"/>
          </p:cNvSpPr>
          <p:nvPr>
            <p:ph type="sldNum" sz="quarter" idx="10"/>
          </p:nvPr>
        </p:nvSpPr>
        <p:spPr>
          <a:xfrm>
            <a:off x="5911758" y="8949133"/>
            <a:ext cx="1056144" cy="481726"/>
          </a:xfrm>
        </p:spPr>
        <p:txBody>
          <a:bodyPr/>
          <a:lstStyle/>
          <a:p>
            <a:fld id="{D2D09266-A868-4661-ACCE-515F0637A601}" type="slidenum">
              <a:rPr lang="en-GB" smtClean="0"/>
              <a:t>15</a:t>
            </a:fld>
            <a:endParaRPr lang="en-GB" dirty="0"/>
          </a:p>
        </p:txBody>
      </p:sp>
    </p:spTree>
    <p:extLst>
      <p:ext uri="{BB962C8B-B14F-4D97-AF65-F5344CB8AC3E}">
        <p14:creationId xmlns:p14="http://schemas.microsoft.com/office/powerpoint/2010/main" val="76929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00025"/>
            <a:ext cx="1336675" cy="1003300"/>
          </a:xfrm>
        </p:spPr>
      </p:sp>
      <p:sp>
        <p:nvSpPr>
          <p:cNvPr id="3" name="Notes Placeholder 2"/>
          <p:cNvSpPr>
            <a:spLocks noGrp="1"/>
          </p:cNvSpPr>
          <p:nvPr>
            <p:ph type="body" idx="1"/>
          </p:nvPr>
        </p:nvSpPr>
        <p:spPr>
          <a:xfrm>
            <a:off x="379307" y="1297940"/>
            <a:ext cx="6484338" cy="4780131"/>
          </a:xfrm>
        </p:spPr>
        <p:txBody>
          <a:bodyPr/>
          <a:lstStyle/>
          <a:p>
            <a:r>
              <a:rPr lang="en-GB" sz="1400" i="1" dirty="0"/>
              <a:t>BREAK can be taken here. On return…</a:t>
            </a:r>
          </a:p>
          <a:p>
            <a:endParaRPr lang="en-GB" i="1" dirty="0"/>
          </a:p>
          <a:p>
            <a:r>
              <a:rPr lang="en-GB" dirty="0"/>
              <a:t>Let’s think back over what we said about why seaweeds are important – take a few minutes with the person next to you and see if you can remember reasons that we mentioned before,</a:t>
            </a:r>
            <a:r>
              <a:rPr lang="en-GB" baseline="0" dirty="0"/>
              <a:t> as to </a:t>
            </a:r>
            <a:r>
              <a:rPr lang="en-GB" dirty="0"/>
              <a:t>why seaweeds are important?</a:t>
            </a:r>
          </a:p>
          <a:p>
            <a:endParaRPr lang="en-GB" dirty="0"/>
          </a:p>
          <a:p>
            <a:pPr marL="285744" indent="-285744">
              <a:buFont typeface="Arial" panose="020B0604020202020204" pitchFamily="34" charset="0"/>
              <a:buChar char="•"/>
            </a:pPr>
            <a:r>
              <a:rPr lang="en-GB" dirty="0">
                <a:cs typeface="Calibri" panose="020F0502020204030204" pitchFamily="34" charset="0"/>
              </a:rPr>
              <a:t>oxygen for us and for the planet</a:t>
            </a:r>
          </a:p>
          <a:p>
            <a:pPr marL="285744" indent="-285744">
              <a:buFont typeface="Arial" panose="020B0604020202020204" pitchFamily="34" charset="0"/>
              <a:buChar char="•"/>
            </a:pPr>
            <a:r>
              <a:rPr lang="en-GB" dirty="0">
                <a:cs typeface="Calibri" panose="020F0502020204030204" pitchFamily="34" charset="0"/>
              </a:rPr>
              <a:t>shelter for sea creatures</a:t>
            </a:r>
          </a:p>
          <a:p>
            <a:pPr marL="285744" indent="-285744">
              <a:buFont typeface="Arial" panose="020B0604020202020204" pitchFamily="34" charset="0"/>
              <a:buChar char="•"/>
            </a:pPr>
            <a:r>
              <a:rPr lang="en-GB" dirty="0">
                <a:cs typeface="Calibri" panose="020F0502020204030204" pitchFamily="34" charset="0"/>
              </a:rPr>
              <a:t>food for sea creatures</a:t>
            </a:r>
          </a:p>
          <a:p>
            <a:pPr marL="285744" indent="-285744">
              <a:buFont typeface="Arial" panose="020B0604020202020204" pitchFamily="34" charset="0"/>
              <a:buChar char="•"/>
            </a:pPr>
            <a:r>
              <a:rPr lang="en-GB" dirty="0">
                <a:cs typeface="Calibri" panose="020F0502020204030204" pitchFamily="34" charset="0"/>
              </a:rPr>
              <a:t>food for us</a:t>
            </a:r>
          </a:p>
          <a:p>
            <a:pPr marL="285744" indent="-285744">
              <a:buFont typeface="Arial" panose="020B0604020202020204" pitchFamily="34" charset="0"/>
              <a:buChar char="•"/>
            </a:pPr>
            <a:r>
              <a:rPr lang="en-GB" dirty="0">
                <a:cs typeface="Calibri" panose="020F0502020204030204" pitchFamily="34" charset="0"/>
              </a:rPr>
              <a:t>protection for our coasts</a:t>
            </a:r>
          </a:p>
          <a:p>
            <a:endParaRPr lang="en-GB" dirty="0"/>
          </a:p>
          <a:p>
            <a:r>
              <a:rPr lang="en-GB" dirty="0"/>
              <a:t>They are also used in toothpaste, beauty products, and they provide us with medicines. </a:t>
            </a:r>
          </a:p>
          <a:p>
            <a:endParaRPr lang="en-GB" dirty="0"/>
          </a:p>
          <a:p>
            <a:r>
              <a:rPr lang="en-GB" dirty="0"/>
              <a:t>And they help to keep our climate stable. By growing, then dying and drifting down to the deep sea, seaweeds like kelp lock up carbon into the sea bed.</a:t>
            </a:r>
            <a:r>
              <a:rPr lang="en-GB" baseline="0" dirty="0"/>
              <a:t> This helps to slow climate change, which we will explore in lesson 2.</a:t>
            </a:r>
          </a:p>
          <a:p>
            <a:endParaRPr lang="en-GB" sz="1400" baseline="0" dirty="0"/>
          </a:p>
          <a:p>
            <a:r>
              <a:rPr lang="en-GB" sz="1000" i="1" u="sng" baseline="0" dirty="0"/>
              <a:t>Image: Matt Cole via vecteezy.com</a:t>
            </a:r>
            <a:endParaRPr lang="en-GB" sz="1400" baseline="0" dirty="0"/>
          </a:p>
        </p:txBody>
      </p:sp>
      <p:sp>
        <p:nvSpPr>
          <p:cNvPr id="4" name="Slide Number Placeholder 3"/>
          <p:cNvSpPr>
            <a:spLocks noGrp="1"/>
          </p:cNvSpPr>
          <p:nvPr>
            <p:ph type="sldNum" sz="quarter" idx="10"/>
          </p:nvPr>
        </p:nvSpPr>
        <p:spPr>
          <a:xfrm>
            <a:off x="6006353" y="8895345"/>
            <a:ext cx="1056144" cy="481726"/>
          </a:xfrm>
        </p:spPr>
        <p:txBody>
          <a:bodyPr/>
          <a:lstStyle/>
          <a:p>
            <a:fld id="{D2D09266-A868-4661-ACCE-515F0637A601}" type="slidenum">
              <a:rPr lang="en-GB" smtClean="0"/>
              <a:t>16</a:t>
            </a:fld>
            <a:endParaRPr lang="en-GB" dirty="0"/>
          </a:p>
        </p:txBody>
      </p:sp>
    </p:spTree>
    <p:extLst>
      <p:ext uri="{BB962C8B-B14F-4D97-AF65-F5344CB8AC3E}">
        <p14:creationId xmlns:p14="http://schemas.microsoft.com/office/powerpoint/2010/main" val="17060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93688"/>
            <a:ext cx="1339850" cy="1004887"/>
          </a:xfrm>
        </p:spPr>
      </p:sp>
      <p:sp>
        <p:nvSpPr>
          <p:cNvPr id="3" name="Notes Placeholder 2"/>
          <p:cNvSpPr>
            <a:spLocks noGrp="1"/>
          </p:cNvSpPr>
          <p:nvPr>
            <p:ph type="body" idx="1"/>
          </p:nvPr>
        </p:nvSpPr>
        <p:spPr>
          <a:xfrm>
            <a:off x="379307" y="1506070"/>
            <a:ext cx="6484338" cy="1703295"/>
          </a:xfrm>
        </p:spPr>
        <p:txBody>
          <a:bodyPr/>
          <a:lstStyle/>
          <a:p>
            <a:r>
              <a:rPr lang="en-GB" dirty="0"/>
              <a:t>Studying seaweed is </a:t>
            </a:r>
            <a:r>
              <a:rPr lang="en-GB" baseline="0" dirty="0"/>
              <a:t>easy. </a:t>
            </a:r>
          </a:p>
          <a:p>
            <a:endParaRPr lang="en-GB" dirty="0"/>
          </a:p>
          <a:p>
            <a:r>
              <a:rPr lang="en-GB" baseline="0" dirty="0"/>
              <a:t>There is a lot of seaweed on our coasts to look at, it is there a lot of the time, it doesn’t swim away and we can see much of it without any special equipment.</a:t>
            </a:r>
            <a:endParaRPr lang="en-GB" dirty="0"/>
          </a:p>
          <a:p>
            <a:endParaRPr lang="en-GB" dirty="0"/>
          </a:p>
        </p:txBody>
      </p:sp>
      <p:sp>
        <p:nvSpPr>
          <p:cNvPr id="4" name="Slide Number Placeholder 3"/>
          <p:cNvSpPr>
            <a:spLocks noGrp="1"/>
          </p:cNvSpPr>
          <p:nvPr>
            <p:ph type="sldNum" sz="quarter" idx="10"/>
          </p:nvPr>
        </p:nvSpPr>
        <p:spPr>
          <a:xfrm>
            <a:off x="6042212" y="8913274"/>
            <a:ext cx="1056144" cy="481726"/>
          </a:xfrm>
        </p:spPr>
        <p:txBody>
          <a:bodyPr/>
          <a:lstStyle/>
          <a:p>
            <a:fld id="{D2D09266-A868-4661-ACCE-515F0637A601}" type="slidenum">
              <a:rPr lang="en-GB" smtClean="0"/>
              <a:t>17</a:t>
            </a:fld>
            <a:endParaRPr lang="en-GB" dirty="0"/>
          </a:p>
        </p:txBody>
      </p:sp>
    </p:spTree>
    <p:extLst>
      <p:ext uri="{BB962C8B-B14F-4D97-AF65-F5344CB8AC3E}">
        <p14:creationId xmlns:p14="http://schemas.microsoft.com/office/powerpoint/2010/main" val="130722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307" y="163513"/>
            <a:ext cx="1339850" cy="1004887"/>
          </a:xfrm>
        </p:spPr>
      </p:sp>
      <p:sp>
        <p:nvSpPr>
          <p:cNvPr id="3" name="Notes Placeholder 2"/>
          <p:cNvSpPr>
            <a:spLocks noGrp="1"/>
          </p:cNvSpPr>
          <p:nvPr>
            <p:ph type="body" idx="1"/>
          </p:nvPr>
        </p:nvSpPr>
        <p:spPr>
          <a:xfrm>
            <a:off x="379307" y="1297940"/>
            <a:ext cx="6484338" cy="3794013"/>
          </a:xfrm>
        </p:spPr>
        <p:txBody>
          <a:bodyPr/>
          <a:lstStyle/>
          <a:p>
            <a:pPr defTabSz="914382">
              <a:defRPr/>
            </a:pPr>
            <a:r>
              <a:rPr lang="en-GB" dirty="0"/>
              <a:t>Looking</a:t>
            </a:r>
            <a:r>
              <a:rPr lang="en-GB" baseline="0" dirty="0"/>
              <a:t> at seaweed can also tell us some interesting and useful things about our world and how it is changing</a:t>
            </a:r>
          </a:p>
          <a:p>
            <a:pPr defTabSz="914382">
              <a:defRPr/>
            </a:pPr>
            <a:endParaRPr lang="en-GB" baseline="0" dirty="0"/>
          </a:p>
          <a:p>
            <a:pPr defTabSz="914382">
              <a:defRPr/>
            </a:pPr>
            <a:r>
              <a:rPr lang="en-GB" baseline="0" dirty="0"/>
              <a:t>We can look how the warming seas on our planet Earth are affecting seaweeds</a:t>
            </a:r>
          </a:p>
          <a:p>
            <a:pPr defTabSz="914382">
              <a:defRPr/>
            </a:pPr>
            <a:endParaRPr lang="en-GB" baseline="0" dirty="0"/>
          </a:p>
          <a:p>
            <a:pPr defTabSz="914382">
              <a:defRPr/>
            </a:pPr>
            <a:r>
              <a:rPr lang="en-GB" baseline="0" dirty="0"/>
              <a:t>We can look at how different seaweed types around the world are being found in new places where they are sometimes called ALIEN species or more correctly, Invasive Non-Native Species, which means they came from somewhere else</a:t>
            </a:r>
          </a:p>
          <a:p>
            <a:pPr defTabSz="914382">
              <a:defRPr/>
            </a:pPr>
            <a:endParaRPr lang="en-GB" baseline="0" dirty="0"/>
          </a:p>
          <a:p>
            <a:pPr defTabSz="914382">
              <a:defRPr/>
            </a:pPr>
            <a:r>
              <a:rPr lang="en-GB" baseline="0" dirty="0"/>
              <a:t>We can look at some special seaweeds and see if there are becoming more or less of them in general or in particular places. </a:t>
            </a:r>
          </a:p>
          <a:p>
            <a:pPr defTabSz="914382">
              <a:defRPr/>
            </a:pPr>
            <a:endParaRPr lang="en-GB" dirty="0"/>
          </a:p>
          <a:p>
            <a:pPr defTabSz="914382">
              <a:defRPr/>
            </a:pPr>
            <a:r>
              <a:rPr lang="en-GB" baseline="0" dirty="0"/>
              <a:t>These changes can reflect or ‘mirror’ changes in our world as a whole, and the Big Seaweed Search aims to record them.</a:t>
            </a:r>
            <a:endParaRPr lang="en-GB" dirty="0"/>
          </a:p>
          <a:p>
            <a:endParaRPr lang="en-GB" dirty="0"/>
          </a:p>
          <a:p>
            <a:r>
              <a:rPr lang="en-GB" sz="1000" i="1" u="sng" dirty="0"/>
              <a:t>Pictures</a:t>
            </a:r>
            <a:r>
              <a:rPr lang="en-GB" sz="1000" i="1" u="sng" baseline="0" dirty="0"/>
              <a:t> by MCS/NHM</a:t>
            </a:r>
            <a:endParaRPr lang="en-GB" sz="1000" i="1" u="sng" dirty="0"/>
          </a:p>
        </p:txBody>
      </p:sp>
      <p:sp>
        <p:nvSpPr>
          <p:cNvPr id="4" name="Slide Number Placeholder 3"/>
          <p:cNvSpPr>
            <a:spLocks noGrp="1"/>
          </p:cNvSpPr>
          <p:nvPr>
            <p:ph type="sldNum" sz="quarter" idx="10"/>
          </p:nvPr>
        </p:nvSpPr>
        <p:spPr>
          <a:xfrm>
            <a:off x="5929687" y="8878611"/>
            <a:ext cx="1056144" cy="481726"/>
          </a:xfrm>
        </p:spPr>
        <p:txBody>
          <a:bodyPr/>
          <a:lstStyle/>
          <a:p>
            <a:fld id="{D2D09266-A868-4661-ACCE-515F0637A601}" type="slidenum">
              <a:rPr lang="en-GB" smtClean="0"/>
              <a:t>18</a:t>
            </a:fld>
            <a:endParaRPr lang="en-GB" dirty="0"/>
          </a:p>
        </p:txBody>
      </p:sp>
    </p:spTree>
    <p:extLst>
      <p:ext uri="{BB962C8B-B14F-4D97-AF65-F5344CB8AC3E}">
        <p14:creationId xmlns:p14="http://schemas.microsoft.com/office/powerpoint/2010/main" val="97263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33350"/>
            <a:ext cx="1339850" cy="1004888"/>
          </a:xfrm>
        </p:spPr>
      </p:sp>
      <p:sp>
        <p:nvSpPr>
          <p:cNvPr id="3" name="Notes Placeholder 2"/>
          <p:cNvSpPr>
            <a:spLocks noGrp="1"/>
          </p:cNvSpPr>
          <p:nvPr>
            <p:ph type="body" idx="1"/>
          </p:nvPr>
        </p:nvSpPr>
        <p:spPr/>
        <p:txBody>
          <a:bodyPr/>
          <a:lstStyle/>
          <a:p>
            <a:r>
              <a:rPr lang="en-GB" dirty="0"/>
              <a:t>How might we understand how seaweed is changing over time and how it is different from one place to another?</a:t>
            </a:r>
          </a:p>
          <a:p>
            <a:endParaRPr lang="en-GB" dirty="0"/>
          </a:p>
          <a:p>
            <a:r>
              <a:rPr lang="en-GB" dirty="0"/>
              <a:t>These shores are quite different. The one on the left has big, steep boulders on sand. The other is a rocky shore that is gently sloping with a lot of rock pools. They both have seaweed growing on them.</a:t>
            </a:r>
          </a:p>
          <a:p>
            <a:endParaRPr lang="en-GB" dirty="0"/>
          </a:p>
          <a:p>
            <a:pPr defTabSz="914382">
              <a:defRPr/>
            </a:pPr>
            <a:r>
              <a:rPr lang="en-GB" dirty="0"/>
              <a:t>How could you find out which of these different shores has the most seaweed? </a:t>
            </a:r>
          </a:p>
          <a:p>
            <a:endParaRPr lang="en-GB" dirty="0"/>
          </a:p>
          <a:p>
            <a:r>
              <a:rPr lang="en-GB" dirty="0"/>
              <a:t>We could look at what kind there is there and MEASURE how much there is of it at the different places – we could COMPARE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help us to understand changes</a:t>
            </a:r>
            <a:r>
              <a:rPr lang="en-GB" baseline="0" dirty="0"/>
              <a:t> in the sea and on the shore that might be affecting seaweed from PLACE to PLACE</a:t>
            </a:r>
            <a:endParaRPr lang="en-GB" dirty="0"/>
          </a:p>
          <a:p>
            <a:endParaRPr lang="en-GB" dirty="0"/>
          </a:p>
          <a:p>
            <a:endParaRPr lang="en-GB" dirty="0"/>
          </a:p>
          <a:p>
            <a:r>
              <a:rPr lang="en-GB" sz="1000" i="1" u="sng" dirty="0"/>
              <a:t>Pictures</a:t>
            </a:r>
            <a:r>
              <a:rPr lang="en-GB" sz="1000" i="1" u="sng" baseline="0" dirty="0"/>
              <a:t> by Jules Agate, MCS</a:t>
            </a:r>
            <a:endParaRPr lang="en-GB" sz="1000" i="1" u="sng" dirty="0"/>
          </a:p>
        </p:txBody>
      </p:sp>
      <p:sp>
        <p:nvSpPr>
          <p:cNvPr id="4" name="Slide Number Placeholder 3"/>
          <p:cNvSpPr>
            <a:spLocks noGrp="1"/>
          </p:cNvSpPr>
          <p:nvPr>
            <p:ph type="sldNum" sz="quarter" idx="10"/>
          </p:nvPr>
        </p:nvSpPr>
        <p:spPr>
          <a:xfrm>
            <a:off x="5970495" y="8898430"/>
            <a:ext cx="1056144" cy="481726"/>
          </a:xfrm>
        </p:spPr>
        <p:txBody>
          <a:bodyPr/>
          <a:lstStyle/>
          <a:p>
            <a:fld id="{D2D09266-A868-4661-ACCE-515F0637A601}" type="slidenum">
              <a:rPr lang="en-GB" smtClean="0"/>
              <a:t>19</a:t>
            </a:fld>
            <a:endParaRPr lang="en-GB" dirty="0"/>
          </a:p>
        </p:txBody>
      </p:sp>
    </p:spTree>
    <p:extLst>
      <p:ext uri="{BB962C8B-B14F-4D97-AF65-F5344CB8AC3E}">
        <p14:creationId xmlns:p14="http://schemas.microsoft.com/office/powerpoint/2010/main" val="389206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p:txBody>
          <a:bodyPr/>
          <a:lstStyle/>
          <a:p>
            <a:r>
              <a:rPr lang="en-GB" dirty="0"/>
              <a:t>Today we are going to talk about seaweed!</a:t>
            </a:r>
          </a:p>
          <a:p>
            <a:endParaRPr lang="en-GB" dirty="0"/>
          </a:p>
          <a:p>
            <a:r>
              <a:rPr lang="en-GB" dirty="0"/>
              <a:t>What</a:t>
            </a:r>
            <a:r>
              <a:rPr lang="en-GB" baseline="0" dirty="0"/>
              <a:t> it looks, feels like, what it is useful for, where we find it.</a:t>
            </a:r>
          </a:p>
          <a:p>
            <a:endParaRPr lang="en-GB" baseline="0" dirty="0"/>
          </a:p>
          <a:p>
            <a:r>
              <a:rPr lang="en-GB" baseline="0" dirty="0"/>
              <a:t>Then we are going to visit the seashore!</a:t>
            </a:r>
          </a:p>
          <a:p>
            <a:endParaRPr lang="en-GB" baseline="0" dirty="0"/>
          </a:p>
          <a:p>
            <a:r>
              <a:rPr lang="en-GB" baseline="0" dirty="0"/>
              <a:t>We’ll do a Big Seaweed Search activity there, looking for and counting different types of seaweed and creatures that live in it.</a:t>
            </a:r>
          </a:p>
          <a:p>
            <a:endParaRPr lang="en-GB" baseline="0" dirty="0"/>
          </a:p>
          <a:p>
            <a:r>
              <a:rPr lang="en-GB" baseline="0" dirty="0"/>
              <a:t>The Big Seaweed Search is a project that asks people to visit the sea shore to look closely at the seaweed growing there and record what they find.</a:t>
            </a:r>
          </a:p>
          <a:p>
            <a:endParaRPr lang="en-GB" baseline="0" dirty="0"/>
          </a:p>
          <a:p>
            <a:r>
              <a:rPr lang="en-GB" baseline="0" dirty="0"/>
              <a:t>A lot of people just ignore seaweed, or maybe even avoid it, but it has a lot of uses and is important for our planet.</a:t>
            </a:r>
          </a:p>
          <a:p>
            <a:endParaRPr lang="en-GB" baseline="0" dirty="0"/>
          </a:p>
          <a:p>
            <a:r>
              <a:rPr lang="en-GB" baseline="0" dirty="0"/>
              <a:t>The Natural History Museum in London and The Marine Conservation Society across the UK are running The Big Seaweed Search to learn more about the seaweed on our shores.  </a:t>
            </a:r>
          </a:p>
          <a:p>
            <a:endParaRPr lang="en-GB" dirty="0"/>
          </a:p>
          <a:p>
            <a:r>
              <a:rPr lang="en-GB" baseline="0" dirty="0"/>
              <a:t>In our lessons you will find out more about seaweed, why it is important and how you can get involved.</a:t>
            </a:r>
            <a:endParaRPr lang="en-GB" dirty="0"/>
          </a:p>
        </p:txBody>
      </p:sp>
      <p:sp>
        <p:nvSpPr>
          <p:cNvPr id="4" name="Slide Number Placeholder 3"/>
          <p:cNvSpPr>
            <a:spLocks noGrp="1"/>
          </p:cNvSpPr>
          <p:nvPr>
            <p:ph type="sldNum" sz="quarter" idx="10"/>
          </p:nvPr>
        </p:nvSpPr>
        <p:spPr>
          <a:xfrm>
            <a:off x="5911758" y="8880500"/>
            <a:ext cx="1056144" cy="481726"/>
          </a:xfrm>
        </p:spPr>
        <p:txBody>
          <a:bodyPr/>
          <a:lstStyle/>
          <a:p>
            <a:fld id="{D2D09266-A868-4661-ACCE-515F0637A601}" type="slidenum">
              <a:rPr lang="en-GB" smtClean="0"/>
              <a:t>2</a:t>
            </a:fld>
            <a:endParaRPr lang="en-GB" dirty="0"/>
          </a:p>
        </p:txBody>
      </p:sp>
    </p:spTree>
    <p:extLst>
      <p:ext uri="{BB962C8B-B14F-4D97-AF65-F5344CB8AC3E}">
        <p14:creationId xmlns:p14="http://schemas.microsoft.com/office/powerpoint/2010/main" val="100440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44475"/>
            <a:ext cx="1336675" cy="1003300"/>
          </a:xfrm>
        </p:spPr>
      </p:sp>
      <p:sp>
        <p:nvSpPr>
          <p:cNvPr id="3" name="Notes Placeholder 2"/>
          <p:cNvSpPr>
            <a:spLocks noGrp="1"/>
          </p:cNvSpPr>
          <p:nvPr>
            <p:ph type="body" idx="1"/>
          </p:nvPr>
        </p:nvSpPr>
        <p:spPr/>
        <p:txBody>
          <a:bodyPr/>
          <a:lstStyle/>
          <a:p>
            <a:pPr defTabSz="914382">
              <a:defRPr/>
            </a:pPr>
            <a:r>
              <a:rPr lang="en-GB" dirty="0"/>
              <a:t>You can see this is the same rocky shore because the house at the back in the photos is the same</a:t>
            </a:r>
          </a:p>
          <a:p>
            <a:pPr defTabSz="914382">
              <a:defRPr/>
            </a:pPr>
            <a:endParaRPr lang="en-GB" dirty="0"/>
          </a:p>
          <a:p>
            <a:pPr defTabSz="914382">
              <a:defRPr/>
            </a:pPr>
            <a:r>
              <a:rPr lang="en-GB" dirty="0"/>
              <a:t>The photo with the blue sky (on the left) was taken in 2016. And the photo with the grey clouds (on the right) in 2017, one year later.</a:t>
            </a:r>
          </a:p>
          <a:p>
            <a:pPr defTabSz="914382">
              <a:defRPr/>
            </a:pPr>
            <a:endParaRPr lang="en-GB" dirty="0"/>
          </a:p>
          <a:p>
            <a:pPr defTabSz="914382">
              <a:defRPr/>
            </a:pPr>
            <a:r>
              <a:rPr lang="en-GB" dirty="0"/>
              <a:t>How can we know whether there is more or less seaweed on a shore than the year before?</a:t>
            </a:r>
          </a:p>
          <a:p>
            <a:pPr defTabSz="914382">
              <a:defRPr/>
            </a:pPr>
            <a:endParaRPr lang="en-GB" dirty="0"/>
          </a:p>
          <a:p>
            <a:pPr defTabSz="914382">
              <a:defRPr/>
            </a:pPr>
            <a:r>
              <a:rPr lang="en-GB" dirty="0"/>
              <a:t>How do you know how something has changed – like how much you have grown in a year? </a:t>
            </a:r>
          </a:p>
          <a:p>
            <a:pPr defTabSz="914382">
              <a:defRPr/>
            </a:pPr>
            <a:endParaRPr lang="en-GB" dirty="0"/>
          </a:p>
          <a:p>
            <a:pPr defTabSz="914382">
              <a:defRPr/>
            </a:pPr>
            <a:r>
              <a:rPr lang="en-GB" dirty="0"/>
              <a:t>You measure it and then measure it again next year – you COMPARE measurements from the same place</a:t>
            </a:r>
          </a:p>
          <a:p>
            <a:pPr defTabSz="914382">
              <a:defRPr/>
            </a:pPr>
            <a:endParaRPr lang="en-GB" dirty="0"/>
          </a:p>
          <a:p>
            <a:pPr defTabSz="914382">
              <a:defRPr/>
            </a:pPr>
            <a:r>
              <a:rPr lang="en-GB" dirty="0"/>
              <a:t>This can help us to understand changes</a:t>
            </a:r>
            <a:r>
              <a:rPr lang="en-GB" baseline="0" dirty="0"/>
              <a:t> in the sea and on the shore that might be affecting seaweed over TIME</a:t>
            </a:r>
            <a:endParaRPr lang="en-GB" dirty="0"/>
          </a:p>
          <a:p>
            <a:pPr defTabSz="914382">
              <a:defRPr/>
            </a:pPr>
            <a:endParaRPr lang="en-GB" dirty="0"/>
          </a:p>
          <a:p>
            <a:pPr defTabSz="914382">
              <a:defRPr/>
            </a:pPr>
            <a:endParaRPr lang="en-GB" dirty="0"/>
          </a:p>
          <a:p>
            <a:pPr marL="0" marR="0" lvl="0" indent="0" algn="l" defTabSz="914382"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Jules Agate, MCS</a:t>
            </a:r>
            <a:endParaRPr lang="en-GB" sz="1000" i="1" u="sng" dirty="0"/>
          </a:p>
          <a:p>
            <a:pPr defTabSz="914382">
              <a:defRPr/>
            </a:pPr>
            <a:endParaRPr lang="en-GB" dirty="0"/>
          </a:p>
          <a:p>
            <a:pPr defTabSz="914382">
              <a:defRPr/>
            </a:pPr>
            <a:endParaRPr lang="en-GB" dirty="0"/>
          </a:p>
          <a:p>
            <a:endParaRPr lang="en-GB" dirty="0"/>
          </a:p>
        </p:txBody>
      </p:sp>
      <p:sp>
        <p:nvSpPr>
          <p:cNvPr id="4" name="Slide Number Placeholder 3"/>
          <p:cNvSpPr>
            <a:spLocks noGrp="1"/>
          </p:cNvSpPr>
          <p:nvPr>
            <p:ph type="sldNum" sz="quarter" idx="10"/>
          </p:nvPr>
        </p:nvSpPr>
        <p:spPr>
          <a:xfrm>
            <a:off x="5988424" y="8878611"/>
            <a:ext cx="1056144" cy="481726"/>
          </a:xfrm>
        </p:spPr>
        <p:txBody>
          <a:bodyPr/>
          <a:lstStyle/>
          <a:p>
            <a:fld id="{D2D09266-A868-4661-ACCE-515F0637A601}" type="slidenum">
              <a:rPr lang="en-GB" smtClean="0"/>
              <a:t>20</a:t>
            </a:fld>
            <a:endParaRPr lang="en-GB" dirty="0"/>
          </a:p>
        </p:txBody>
      </p:sp>
    </p:spTree>
    <p:extLst>
      <p:ext uri="{BB962C8B-B14F-4D97-AF65-F5344CB8AC3E}">
        <p14:creationId xmlns:p14="http://schemas.microsoft.com/office/powerpoint/2010/main" val="161209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85738"/>
            <a:ext cx="1336675" cy="1003300"/>
          </a:xfrm>
        </p:spPr>
      </p:sp>
      <p:sp>
        <p:nvSpPr>
          <p:cNvPr id="3" name="Notes Placeholder 2"/>
          <p:cNvSpPr>
            <a:spLocks noGrp="1"/>
          </p:cNvSpPr>
          <p:nvPr>
            <p:ph type="body" idx="1"/>
          </p:nvPr>
        </p:nvSpPr>
        <p:spPr/>
        <p:txBody>
          <a:bodyPr/>
          <a:lstStyle/>
          <a:p>
            <a:r>
              <a:rPr lang="en-GB" dirty="0"/>
              <a:t>As well as measuring</a:t>
            </a:r>
            <a:r>
              <a:rPr lang="en-GB" baseline="0" dirty="0"/>
              <a:t> how much there is, in the Big Seaweed Search we also look at what kinds of seaweed there are and name them or identify them – just like we might look at different kinds of plants or birds or dinosaurs.</a:t>
            </a:r>
          </a:p>
          <a:p>
            <a:endParaRPr lang="en-GB" baseline="0" dirty="0"/>
          </a:p>
          <a:p>
            <a:r>
              <a:rPr lang="en-GB" baseline="0" dirty="0"/>
              <a:t>There are lots of different kinds – but how are they different? We’re going to look at some now to find out.</a:t>
            </a:r>
          </a:p>
          <a:p>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Jules Agate, MCS</a:t>
            </a:r>
            <a:endParaRPr lang="en-GB" sz="1000" i="1" u="sng" dirty="0"/>
          </a:p>
          <a:p>
            <a:endParaRPr lang="en-GB" dirty="0"/>
          </a:p>
        </p:txBody>
      </p:sp>
      <p:sp>
        <p:nvSpPr>
          <p:cNvPr id="4" name="Slide Number Placeholder 3"/>
          <p:cNvSpPr>
            <a:spLocks noGrp="1"/>
          </p:cNvSpPr>
          <p:nvPr>
            <p:ph type="sldNum" sz="quarter" idx="10"/>
          </p:nvPr>
        </p:nvSpPr>
        <p:spPr>
          <a:xfrm>
            <a:off x="5929687" y="8987513"/>
            <a:ext cx="1056144" cy="481726"/>
          </a:xfrm>
        </p:spPr>
        <p:txBody>
          <a:bodyPr/>
          <a:lstStyle/>
          <a:p>
            <a:fld id="{D2D09266-A868-4661-ACCE-515F0637A601}" type="slidenum">
              <a:rPr lang="en-GB" smtClean="0"/>
              <a:t>21</a:t>
            </a:fld>
            <a:endParaRPr lang="en-GB" dirty="0"/>
          </a:p>
        </p:txBody>
      </p:sp>
    </p:spTree>
    <p:extLst>
      <p:ext uri="{BB962C8B-B14F-4D97-AF65-F5344CB8AC3E}">
        <p14:creationId xmlns:p14="http://schemas.microsoft.com/office/powerpoint/2010/main" val="292733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a:xfrm>
            <a:off x="379307" y="1297940"/>
            <a:ext cx="6484338" cy="7720554"/>
          </a:xfrm>
        </p:spPr>
        <p:txBody>
          <a:bodyPr/>
          <a:lstStyle/>
          <a:p>
            <a:pPr rtl="0"/>
            <a:r>
              <a:rPr lang="en-GB" sz="1100" b="0" i="1" u="none" strike="noStrike" kern="1200" baseline="0" dirty="0">
                <a:solidFill>
                  <a:srgbClr val="000000"/>
                </a:solidFill>
                <a:latin typeface="Calibri" panose="020F0502020204030204" pitchFamily="34" charset="0"/>
              </a:rPr>
              <a:t>See ‘Teachers Instructions for Lesson 1 Activity 2’. You will need:</a:t>
            </a:r>
          </a:p>
          <a:p>
            <a:pPr marL="171450" indent="-171450" rtl="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Activity 2 pupil instructions handout </a:t>
            </a:r>
          </a:p>
          <a:p>
            <a:pPr marL="171450" indent="-171450" rtl="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Paper and pencils</a:t>
            </a:r>
          </a:p>
          <a:p>
            <a:pPr marL="171450" indent="-171450" rtl="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10 trays or buckets</a:t>
            </a:r>
          </a:p>
          <a:p>
            <a:pPr marL="171450" indent="-171450" rtl="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For 5 groups = you need 30 seaweed samples (drift) of 3 species, 10 bits of each of the 3 species</a:t>
            </a:r>
          </a:p>
          <a:p>
            <a:pPr rtl="0"/>
            <a:r>
              <a:rPr lang="en-GB" sz="1100" b="0" i="1" u="none" strike="noStrike" kern="1200" baseline="0" dirty="0">
                <a:solidFill>
                  <a:srgbClr val="000000"/>
                </a:solidFill>
                <a:latin typeface="Calibri" panose="020F0502020204030204" pitchFamily="34" charset="0"/>
              </a:rPr>
              <a:t>For each group lay out 2 trays with 3 matching seaweeds in each (seaweed 1, 2, 3 in tray A and seaweed 1, 2 and 3 in tray B</a:t>
            </a:r>
          </a:p>
          <a:p>
            <a:pPr rtl="0"/>
            <a:r>
              <a:rPr lang="en-GB" sz="1100" b="0" i="1" u="none" strike="noStrike" kern="1200" baseline="0" dirty="0">
                <a:solidFill>
                  <a:srgbClr val="000000"/>
                </a:solidFill>
                <a:latin typeface="Calibri" panose="020F0502020204030204" pitchFamily="34" charset="0"/>
              </a:rPr>
              <a:t>Purpose: getting the children to describe the features of seaweed and recognise the different features that seaweed have that will help them to separate/identify the different types</a:t>
            </a:r>
          </a:p>
          <a:p>
            <a:pPr rtl="0"/>
            <a:endParaRPr lang="en-GB" sz="1400" b="0" i="1" u="sng" strike="noStrike" kern="1200" baseline="0" dirty="0">
              <a:solidFill>
                <a:srgbClr val="000000"/>
              </a:solidFill>
              <a:latin typeface="Calibri" panose="020F0502020204030204" pitchFamily="34" charset="0"/>
            </a:endParaRPr>
          </a:p>
          <a:p>
            <a:pPr rtl="0"/>
            <a:r>
              <a:rPr lang="en-GB" sz="1400" b="0" i="0" u="none" strike="noStrike" kern="1200" baseline="0" dirty="0">
                <a:solidFill>
                  <a:srgbClr val="000000"/>
                </a:solidFill>
                <a:latin typeface="Calibri" panose="020F0502020204030204" pitchFamily="34" charset="0"/>
              </a:rPr>
              <a:t>Now we are going to play a game called guess the seaweed</a:t>
            </a:r>
          </a:p>
          <a:p>
            <a:pPr rtl="0"/>
            <a:endParaRPr lang="en-GB" sz="1400" b="0" i="0" u="none" strike="noStrike" kern="1200" baseline="0" dirty="0">
              <a:solidFill>
                <a:srgbClr val="000000"/>
              </a:solidFill>
              <a:latin typeface="Calibri" panose="020F0502020204030204" pitchFamily="34" charset="0"/>
            </a:endParaRPr>
          </a:p>
          <a:p>
            <a:pPr rtl="0"/>
            <a:r>
              <a:rPr lang="en-GB" sz="1400" b="0" i="0" u="none" strike="noStrike" kern="1200" baseline="0" dirty="0">
                <a:solidFill>
                  <a:srgbClr val="000000"/>
                </a:solidFill>
                <a:latin typeface="Calibri" panose="020F0502020204030204" pitchFamily="34" charset="0"/>
              </a:rPr>
              <a:t>Split up into groups (5 groups, 6 pupils per group in class of 30)</a:t>
            </a:r>
          </a:p>
          <a:p>
            <a:pPr rtl="0"/>
            <a:r>
              <a:rPr lang="en-GB" sz="1400" b="0" i="0" u="none" strike="noStrike" kern="1200" baseline="0" dirty="0">
                <a:solidFill>
                  <a:srgbClr val="000000"/>
                </a:solidFill>
                <a:latin typeface="Calibri" panose="020F0502020204030204" pitchFamily="34" charset="0"/>
              </a:rPr>
              <a:t>Then split your group into (roughly) half again so each group has 2 teams</a:t>
            </a:r>
          </a:p>
          <a:p>
            <a:pPr rtl="0"/>
            <a:r>
              <a:rPr lang="en-GB" sz="1300" b="1" i="0" u="none" strike="noStrike" kern="1200" baseline="0" dirty="0">
                <a:solidFill>
                  <a:srgbClr val="000000"/>
                </a:solidFill>
                <a:latin typeface="Calibri" panose="020F0502020204030204" pitchFamily="34" charset="0"/>
              </a:rPr>
              <a:t>Team 1 = green team – you are describers</a:t>
            </a:r>
            <a:endParaRPr lang="en-GB" sz="1300" b="0" i="0" u="none" strike="noStrike" kern="1200" baseline="0" dirty="0">
              <a:solidFill>
                <a:srgbClr val="000000"/>
              </a:solidFill>
              <a:latin typeface="Calibri" panose="020F0502020204030204" pitchFamily="34" charset="0"/>
            </a:endParaRPr>
          </a:p>
          <a:p>
            <a:pPr rtl="0"/>
            <a:r>
              <a:rPr lang="en-GB" sz="1300" b="1" i="0" u="none" strike="noStrike" kern="1200" baseline="0" dirty="0">
                <a:solidFill>
                  <a:srgbClr val="000000"/>
                </a:solidFill>
                <a:latin typeface="Calibri" panose="020F0502020204030204" pitchFamily="34" charset="0"/>
              </a:rPr>
              <a:t>Team 2 = red team you are guessers</a:t>
            </a:r>
            <a:endParaRPr lang="en-GB" sz="1300" b="0" i="0" u="none" strike="noStrike" kern="1200" baseline="0" dirty="0">
              <a:solidFill>
                <a:srgbClr val="000000"/>
              </a:solidFill>
              <a:latin typeface="Calibri" panose="020F0502020204030204" pitchFamily="34" charset="0"/>
            </a:endParaRPr>
          </a:p>
          <a:p>
            <a:pPr rtl="0"/>
            <a:r>
              <a:rPr lang="en-GB" sz="1300" b="0" i="0" u="none" strike="noStrike" kern="1200" baseline="0" dirty="0">
                <a:solidFill>
                  <a:srgbClr val="000000"/>
                </a:solidFill>
                <a:latin typeface="Calibri" panose="020F0502020204030204" pitchFamily="34" charset="0"/>
              </a:rPr>
              <a:t>Teams sit/stand close enough to hear. Both teams have 3 seaweed samples in front of you, but keep your tray/bucket covered and don’t let the other team see it (or sit back to back)</a:t>
            </a:r>
          </a:p>
          <a:p>
            <a:pPr rtl="0"/>
            <a:endParaRPr lang="en-GB" sz="1300" b="0" i="0" u="none" strike="noStrike" kern="1200" baseline="0" dirty="0">
              <a:solidFill>
                <a:srgbClr val="000000"/>
              </a:solidFill>
              <a:latin typeface="Calibri" panose="020F0502020204030204" pitchFamily="34" charset="0"/>
            </a:endParaRPr>
          </a:p>
          <a:p>
            <a:pPr rtl="0"/>
            <a:r>
              <a:rPr lang="en-GB" sz="1300" b="1" i="0" u="none" strike="noStrike" kern="1200" baseline="0" dirty="0">
                <a:solidFill>
                  <a:srgbClr val="000000"/>
                </a:solidFill>
                <a:latin typeface="Calibri" panose="020F0502020204030204" pitchFamily="34" charset="0"/>
              </a:rPr>
              <a:t>Team 1 green the describers - secretly agree on a seaweed from your bucket/tray (point to it but don’t let the other team know). One of you describes 1 thing about it to the other team (colour, shape, size, smell, feeling). It must be true! </a:t>
            </a:r>
          </a:p>
          <a:p>
            <a:pPr rtl="0"/>
            <a:endParaRPr lang="en-GB" sz="1300" b="1" i="0" u="none" strike="noStrike" kern="1200" baseline="0" dirty="0">
              <a:solidFill>
                <a:srgbClr val="000000"/>
              </a:solidFill>
              <a:latin typeface="Calibri" panose="020F0502020204030204" pitchFamily="34" charset="0"/>
            </a:endParaRPr>
          </a:p>
          <a:p>
            <a:pPr rtl="0"/>
            <a:r>
              <a:rPr lang="en-GB" sz="1300" b="1" i="0" u="none" strike="noStrike" kern="1200" baseline="0" dirty="0">
                <a:solidFill>
                  <a:srgbClr val="000000"/>
                </a:solidFill>
                <a:latin typeface="Calibri" panose="020F0502020204030204" pitchFamily="34" charset="0"/>
              </a:rPr>
              <a:t>Team 2 red – you get 1 guess after each description at which type of seaweed it is. Hold up the seaweed type you think is right</a:t>
            </a:r>
            <a:endParaRPr lang="en-GB" sz="1300" b="0" i="0" u="none" strike="noStrike" kern="1200" baseline="0" dirty="0">
              <a:solidFill>
                <a:srgbClr val="000000"/>
              </a:solidFill>
              <a:latin typeface="Calibri" panose="020F0502020204030204" pitchFamily="34" charset="0"/>
            </a:endParaRPr>
          </a:p>
          <a:p>
            <a:pPr rtl="0"/>
            <a:endParaRPr lang="en-GB" sz="1300" b="0" i="0" u="none" strike="noStrike" kern="1200" baseline="0" dirty="0">
              <a:solidFill>
                <a:srgbClr val="000000"/>
              </a:solidFill>
              <a:latin typeface="Calibri" panose="020F0502020204030204" pitchFamily="34" charset="0"/>
            </a:endParaRPr>
          </a:p>
          <a:p>
            <a:pPr rtl="0"/>
            <a:r>
              <a:rPr lang="en-GB" sz="1300" b="0" i="0" u="none" strike="noStrike" kern="1200" baseline="0" dirty="0">
                <a:solidFill>
                  <a:srgbClr val="000000"/>
                </a:solidFill>
                <a:latin typeface="Calibri" panose="020F0502020204030204" pitchFamily="34" charset="0"/>
              </a:rPr>
              <a:t>Make 1 description and 1 guess until the red team guesses right</a:t>
            </a:r>
          </a:p>
          <a:p>
            <a:pPr rtl="0"/>
            <a:r>
              <a:rPr lang="en-GB" sz="1300" b="0" i="0" u="none" strike="noStrike" kern="1200" baseline="0" dirty="0">
                <a:solidFill>
                  <a:srgbClr val="000000"/>
                </a:solidFill>
                <a:latin typeface="Calibri" panose="020F0502020204030204" pitchFamily="34" charset="0"/>
              </a:rPr>
              <a:t>When you have it right, write down the description that was most helpful</a:t>
            </a:r>
          </a:p>
          <a:p>
            <a:pPr rtl="0"/>
            <a:r>
              <a:rPr lang="en-GB" sz="1300" b="0" i="0" u="none" strike="noStrike" kern="1200" baseline="0" dirty="0">
                <a:solidFill>
                  <a:srgbClr val="000000"/>
                </a:solidFill>
                <a:latin typeface="Calibri" panose="020F0502020204030204" pitchFamily="34" charset="0"/>
              </a:rPr>
              <a:t>Swap teams. Green team get to guess and red team have to describe do one other seaweed.</a:t>
            </a:r>
          </a:p>
          <a:p>
            <a:pPr rtl="0"/>
            <a:endParaRPr lang="en-GB" sz="1400" b="0" i="0" u="none" strike="noStrike" kern="1200" baseline="0" dirty="0">
              <a:solidFill>
                <a:srgbClr val="000000"/>
              </a:solidFill>
              <a:latin typeface="Calibri" panose="020F0502020204030204" pitchFamily="34" charset="0"/>
            </a:endParaRPr>
          </a:p>
          <a:p>
            <a:pPr rtl="0"/>
            <a:r>
              <a:rPr lang="en-GB" b="0" i="0" u="none" strike="noStrike" kern="1200" baseline="0" dirty="0">
                <a:solidFill>
                  <a:srgbClr val="000000"/>
                </a:solidFill>
                <a:latin typeface="Calibri" panose="020F0502020204030204" pitchFamily="34" charset="0"/>
              </a:rPr>
              <a:t>Which seaweed was easiest to describe? Which features helped you to describe it/guess it?</a:t>
            </a:r>
          </a:p>
          <a:p>
            <a:pPr rtl="0"/>
            <a:endParaRPr lang="en-GB" sz="1400" b="0" i="1" u="sng" strike="noStrike" kern="1200" baseline="0" dirty="0">
              <a:solidFill>
                <a:srgbClr val="000000"/>
              </a:solidFill>
              <a:latin typeface="Calibri" panose="020F0502020204030204" pitchFamily="34" charset="0"/>
            </a:endParaRPr>
          </a:p>
          <a:p>
            <a:pPr rtl="0"/>
            <a:r>
              <a:rPr lang="en-GB" sz="1100" b="1" i="1" u="none" strike="noStrike" kern="1200" baseline="0" dirty="0">
                <a:solidFill>
                  <a:srgbClr val="000000"/>
                </a:solidFill>
                <a:latin typeface="Calibri" panose="020F0502020204030204" pitchFamily="34" charset="0"/>
              </a:rPr>
              <a:t>Alternative ides – if too difficult to get 30 seaweed bits </a:t>
            </a:r>
          </a:p>
          <a:p>
            <a:pPr rtl="0">
              <a:buSzPts val="110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use printouts of the species on the handout for Activity 1/Seaweed Snap but direct children not to use the names (knife, bubbly) as a describing feature</a:t>
            </a:r>
          </a:p>
          <a:p>
            <a:pPr rtl="0">
              <a:buSzPts val="110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Using the cards from Activity 1/seaweed snap play Seaweed Snap or a pairs memory game (see Teachers follow Up Activities for an explanation)</a:t>
            </a:r>
          </a:p>
          <a:p>
            <a:pPr rtl="0">
              <a:buSzPts val="110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Use the True/False game see Teachers notes for Practical Session)</a:t>
            </a:r>
          </a:p>
          <a:p>
            <a:pPr rtl="0">
              <a:buSzPts val="1100"/>
              <a:buFont typeface="Arial" panose="020B0604020202020204" pitchFamily="34" charset="0"/>
              <a:buChar char="•"/>
            </a:pPr>
            <a:r>
              <a:rPr lang="en-GB" sz="1100" b="0" i="1" u="none" strike="noStrike" kern="1200" baseline="0" dirty="0">
                <a:solidFill>
                  <a:srgbClr val="000000"/>
                </a:solidFill>
                <a:latin typeface="Calibri" panose="020F0502020204030204" pitchFamily="34" charset="0"/>
              </a:rPr>
              <a:t>Make a quiz based on what has been learned so far about the features of seawee</a:t>
            </a:r>
            <a:r>
              <a:rPr lang="en-GB" sz="1300" b="0" i="1" u="none" strike="noStrike" kern="1200" baseline="0" dirty="0">
                <a:solidFill>
                  <a:srgbClr val="000000"/>
                </a:solidFill>
                <a:latin typeface="Calibri" panose="020F0502020204030204" pitchFamily="34" charset="0"/>
              </a:rPr>
              <a:t>d</a:t>
            </a:r>
            <a:endParaRPr lang="en-GB" dirty="0"/>
          </a:p>
        </p:txBody>
      </p:sp>
      <p:sp>
        <p:nvSpPr>
          <p:cNvPr id="4" name="Slide Number Placeholder 3"/>
          <p:cNvSpPr>
            <a:spLocks noGrp="1"/>
          </p:cNvSpPr>
          <p:nvPr>
            <p:ph type="sldNum" sz="quarter" idx="10"/>
          </p:nvPr>
        </p:nvSpPr>
        <p:spPr>
          <a:xfrm>
            <a:off x="5929687" y="8878611"/>
            <a:ext cx="1056144" cy="481726"/>
          </a:xfrm>
        </p:spPr>
        <p:txBody>
          <a:bodyPr/>
          <a:lstStyle/>
          <a:p>
            <a:fld id="{D2D09266-A868-4661-ACCE-515F0637A601}" type="slidenum">
              <a:rPr lang="en-GB" smtClean="0"/>
              <a:t>22</a:t>
            </a:fld>
            <a:endParaRPr lang="en-GB" dirty="0"/>
          </a:p>
        </p:txBody>
      </p:sp>
    </p:spTree>
    <p:extLst>
      <p:ext uri="{BB962C8B-B14F-4D97-AF65-F5344CB8AC3E}">
        <p14:creationId xmlns:p14="http://schemas.microsoft.com/office/powerpoint/2010/main" val="55335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185738"/>
            <a:ext cx="1336675" cy="1003300"/>
          </a:xfrm>
        </p:spPr>
      </p:sp>
      <p:sp>
        <p:nvSpPr>
          <p:cNvPr id="3" name="Notes Placeholder 2"/>
          <p:cNvSpPr>
            <a:spLocks noGrp="1"/>
          </p:cNvSpPr>
          <p:nvPr>
            <p:ph type="body" idx="1"/>
          </p:nvPr>
        </p:nvSpPr>
        <p:spPr>
          <a:xfrm>
            <a:off x="379307" y="1297940"/>
            <a:ext cx="6484338" cy="3507142"/>
          </a:xfrm>
        </p:spPr>
        <p:txBody>
          <a:bodyPr/>
          <a:lstStyle/>
          <a:p>
            <a:r>
              <a:rPr lang="en-GB" dirty="0"/>
              <a:t>What kind of features did you find on the seaweeds that helped you to tell them apart</a:t>
            </a:r>
            <a:r>
              <a:rPr lang="en-GB" baseline="0" dirty="0"/>
              <a:t>? Read out some of your descriptions you used.</a:t>
            </a:r>
          </a:p>
          <a:p>
            <a:endParaRPr lang="en-GB" baseline="0" dirty="0"/>
          </a:p>
          <a:p>
            <a:r>
              <a:rPr lang="en-GB" b="1" baseline="0" dirty="0"/>
              <a:t>Shape</a:t>
            </a:r>
            <a:r>
              <a:rPr lang="en-GB" baseline="0" dirty="0"/>
              <a:t> is important – some are flat, some are like little trees with branches like this one</a:t>
            </a:r>
            <a:endParaRPr lang="en-GB" dirty="0"/>
          </a:p>
          <a:p>
            <a:endParaRPr lang="en-GB" dirty="0"/>
          </a:p>
          <a:p>
            <a:pPr defTabSz="914382">
              <a:defRPr/>
            </a:pPr>
            <a:r>
              <a:rPr lang="en-GB" dirty="0"/>
              <a:t>They can be soft and slimy, but some are really hard like rock so how they </a:t>
            </a:r>
            <a:r>
              <a:rPr lang="en-GB" b="1" dirty="0"/>
              <a:t>feel </a:t>
            </a:r>
            <a:r>
              <a:rPr lang="en-GB" b="0" dirty="0"/>
              <a:t>or </a:t>
            </a:r>
            <a:r>
              <a:rPr lang="en-GB" b="1" dirty="0"/>
              <a:t>texture </a:t>
            </a:r>
            <a:r>
              <a:rPr lang="en-GB" dirty="0"/>
              <a:t>is useful to tell them apart</a:t>
            </a:r>
          </a:p>
          <a:p>
            <a:pPr defTabSz="914382">
              <a:defRPr/>
            </a:pPr>
            <a:endParaRPr lang="en-GB" dirty="0"/>
          </a:p>
          <a:p>
            <a:r>
              <a:rPr lang="en-GB" dirty="0"/>
              <a:t>Some of them had </a:t>
            </a:r>
            <a:r>
              <a:rPr lang="en-GB" b="1" dirty="0"/>
              <a:t>bubbles </a:t>
            </a:r>
            <a:r>
              <a:rPr lang="en-GB" dirty="0"/>
              <a:t>– which are full of air. This</a:t>
            </a:r>
            <a:r>
              <a:rPr lang="en-GB" baseline="0" dirty="0"/>
              <a:t> helps the seaweed to float. Why would that be useful? </a:t>
            </a:r>
            <a:r>
              <a:rPr lang="en-GB" i="1" baseline="0" dirty="0"/>
              <a:t>(to get sunlight)</a:t>
            </a:r>
          </a:p>
          <a:p>
            <a:endParaRPr lang="en-GB" baseline="0" dirty="0"/>
          </a:p>
          <a:p>
            <a:r>
              <a:rPr lang="en-GB" dirty="0"/>
              <a:t>Did you notice that some of them have </a:t>
            </a:r>
            <a:r>
              <a:rPr lang="en-GB" b="1" dirty="0"/>
              <a:t>lines like veins on a leaf</a:t>
            </a:r>
            <a:r>
              <a:rPr lang="en-GB" dirty="0"/>
              <a:t>? This is called the mid rib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a:t>
            </a:r>
            <a:r>
              <a:rPr lang="en-GB" sz="1000" i="1" u="sng" baseline="0" dirty="0"/>
              <a:t> by Jules Agate, MCS</a:t>
            </a:r>
            <a:endParaRPr lang="en-GB" sz="1000" i="1" u="sng" dirty="0"/>
          </a:p>
          <a:p>
            <a:endParaRPr lang="en-GB" dirty="0"/>
          </a:p>
        </p:txBody>
      </p:sp>
      <p:sp>
        <p:nvSpPr>
          <p:cNvPr id="4" name="Slide Number Placeholder 3"/>
          <p:cNvSpPr>
            <a:spLocks noGrp="1"/>
          </p:cNvSpPr>
          <p:nvPr>
            <p:ph type="sldNum" sz="quarter" idx="10"/>
          </p:nvPr>
        </p:nvSpPr>
        <p:spPr>
          <a:xfrm>
            <a:off x="6024283" y="8878611"/>
            <a:ext cx="1056144" cy="481726"/>
          </a:xfrm>
        </p:spPr>
        <p:txBody>
          <a:bodyPr/>
          <a:lstStyle/>
          <a:p>
            <a:fld id="{D2D09266-A868-4661-ACCE-515F0637A601}" type="slidenum">
              <a:rPr lang="en-GB" smtClean="0"/>
              <a:t>23</a:t>
            </a:fld>
            <a:endParaRPr lang="en-GB" dirty="0"/>
          </a:p>
        </p:txBody>
      </p:sp>
    </p:spTree>
    <p:extLst>
      <p:ext uri="{BB962C8B-B14F-4D97-AF65-F5344CB8AC3E}">
        <p14:creationId xmlns:p14="http://schemas.microsoft.com/office/powerpoint/2010/main" val="201322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160338"/>
            <a:ext cx="1336675" cy="1003300"/>
          </a:xfrm>
        </p:spPr>
      </p:sp>
      <p:sp>
        <p:nvSpPr>
          <p:cNvPr id="3" name="Notes Placeholder 2"/>
          <p:cNvSpPr>
            <a:spLocks noGrp="1"/>
          </p:cNvSpPr>
          <p:nvPr>
            <p:ph type="body" idx="1"/>
          </p:nvPr>
        </p:nvSpPr>
        <p:spPr>
          <a:xfrm>
            <a:off x="379307" y="1297940"/>
            <a:ext cx="6484338" cy="438568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u="none" dirty="0"/>
              <a:t>Give out the ‘</a:t>
            </a:r>
            <a:r>
              <a:rPr lang="en-GB" sz="1200" b="1" i="1" u="none" dirty="0"/>
              <a:t>BSS Schools </a:t>
            </a:r>
            <a:r>
              <a:rPr lang="en-GB" sz="1200" b="1" i="1" u="none" dirty="0" err="1"/>
              <a:t>i</a:t>
            </a:r>
            <a:r>
              <a:rPr lang="en-GB" sz="1200" b="1" i="1" u="none" dirty="0"/>
              <a:t>-d Handout</a:t>
            </a:r>
            <a:r>
              <a:rPr lang="en-GB" sz="1200" i="1" u="none" dirty="0">
                <a:solidFill>
                  <a:schemeClr val="tx1"/>
                </a:solidFill>
              </a:rPr>
              <a:t>’ </a:t>
            </a:r>
            <a:r>
              <a:rPr lang="en-GB" sz="1200" i="1" u="none" dirty="0"/>
              <a:t>that you will be using at the beach so that children can familiarise themselves with it</a:t>
            </a:r>
          </a:p>
          <a:p>
            <a:endParaRPr lang="en-GB" dirty="0"/>
          </a:p>
          <a:p>
            <a:r>
              <a:rPr lang="en-GB" dirty="0"/>
              <a:t>I’m going to describe to you now (and show you) the seaweed</a:t>
            </a:r>
            <a:r>
              <a:rPr lang="en-GB" baseline="0" dirty="0"/>
              <a:t> types we are going to search for at the beach on our Big Seaweed Search activity.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have over 650 different types of seaweeds in the UK. In North Devon, as well as all around much of the UK coasts, seaweeds are a very important part of our natural world. You’ll see them growing on a lot of our rocky shores and also on piers, harbour walls and even ship’s ropes.</a:t>
            </a:r>
          </a:p>
          <a:p>
            <a:endParaRPr lang="en-GB" baseline="0" dirty="0"/>
          </a:p>
          <a:p>
            <a:r>
              <a:rPr lang="en-GB" dirty="0"/>
              <a:t>The full big seaweed search project has people looking for, and measuring, 14 of them all around our coasts. </a:t>
            </a:r>
          </a:p>
          <a:p>
            <a:endParaRPr lang="en-GB" baseline="0" dirty="0"/>
          </a:p>
          <a:p>
            <a:r>
              <a:rPr lang="en-GB" baseline="0" dirty="0"/>
              <a:t>We are just going to search for 7 to start with.</a:t>
            </a:r>
          </a:p>
          <a:p>
            <a:endParaRPr lang="en-GB" dirty="0"/>
          </a:p>
          <a:p>
            <a:r>
              <a:rPr lang="en-GB" baseline="0" dirty="0"/>
              <a:t>Each of the 7 has been given an easy name and also a symbol to help you to</a:t>
            </a:r>
            <a:r>
              <a:rPr lang="en-GB" dirty="0"/>
              <a:t> remember (they have more complicated scientific names in Latin too, and other common names). </a:t>
            </a:r>
          </a:p>
          <a:p>
            <a:endParaRPr lang="en-GB" dirty="0"/>
          </a:p>
          <a:p>
            <a:r>
              <a:rPr lang="en-GB" dirty="0"/>
              <a:t>Let’s start with easy to remember names that describe them.</a:t>
            </a:r>
          </a:p>
        </p:txBody>
      </p:sp>
      <p:sp>
        <p:nvSpPr>
          <p:cNvPr id="4" name="Slide Number Placeholder 3"/>
          <p:cNvSpPr>
            <a:spLocks noGrp="1"/>
          </p:cNvSpPr>
          <p:nvPr>
            <p:ph type="sldNum" sz="quarter" idx="10"/>
          </p:nvPr>
        </p:nvSpPr>
        <p:spPr>
          <a:xfrm>
            <a:off x="6006353" y="8878611"/>
            <a:ext cx="1056144" cy="481726"/>
          </a:xfrm>
        </p:spPr>
        <p:txBody>
          <a:bodyPr/>
          <a:lstStyle/>
          <a:p>
            <a:fld id="{D2D09266-A868-4661-ACCE-515F0637A601}" type="slidenum">
              <a:rPr lang="en-GB" smtClean="0"/>
              <a:t>24</a:t>
            </a:fld>
            <a:endParaRPr lang="en-GB" dirty="0"/>
          </a:p>
        </p:txBody>
      </p:sp>
    </p:spTree>
    <p:extLst>
      <p:ext uri="{BB962C8B-B14F-4D97-AF65-F5344CB8AC3E}">
        <p14:creationId xmlns:p14="http://schemas.microsoft.com/office/powerpoint/2010/main" val="191135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63513"/>
            <a:ext cx="1339850" cy="1004887"/>
          </a:xfrm>
        </p:spPr>
      </p:sp>
      <p:sp>
        <p:nvSpPr>
          <p:cNvPr id="3" name="Notes Placeholder 2"/>
          <p:cNvSpPr>
            <a:spLocks noGrp="1"/>
          </p:cNvSpPr>
          <p:nvPr>
            <p:ph type="body" idx="1"/>
          </p:nvPr>
        </p:nvSpPr>
        <p:spPr>
          <a:xfrm>
            <a:off x="379307" y="1297940"/>
            <a:ext cx="6484338" cy="3184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u="none" baseline="0" dirty="0"/>
              <a:t>Use fresh or frozen seaweed </a:t>
            </a:r>
            <a:r>
              <a:rPr lang="en-GB" sz="1200" i="1" u="none" baseline="0" dirty="0">
                <a:solidFill>
                  <a:srgbClr val="FF0000"/>
                </a:solidFill>
              </a:rPr>
              <a:t>samples</a:t>
            </a:r>
            <a:r>
              <a:rPr lang="en-GB" sz="1200" i="1" u="none" baseline="0" dirty="0"/>
              <a:t> if you have them, along with the slides to show the class</a:t>
            </a:r>
            <a:r>
              <a:rPr lang="en-GB" i="1" u="none" baseline="0" dirty="0"/>
              <a:t>. </a:t>
            </a:r>
          </a:p>
          <a:p>
            <a:endParaRPr lang="en-GB" dirty="0"/>
          </a:p>
          <a:p>
            <a:r>
              <a:rPr lang="en-GB" dirty="0"/>
              <a:t>This is the knife-like one. Edge of each blade looks like a cutting knife - it is jagged and has lots of little points.</a:t>
            </a:r>
          </a:p>
          <a:p>
            <a:endParaRPr lang="en-GB" dirty="0"/>
          </a:p>
          <a:p>
            <a:r>
              <a:rPr lang="en-GB" dirty="0"/>
              <a:t>Also has thick lines (mid rib) but it has no air bubbles</a:t>
            </a:r>
          </a:p>
          <a:p>
            <a:endParaRPr lang="en-GB" dirty="0"/>
          </a:p>
          <a:p>
            <a:pPr defTabSz="924458">
              <a:defRPr/>
            </a:pPr>
            <a:r>
              <a:rPr lang="en-GB" i="1" baseline="0" dirty="0"/>
              <a:t>(check they remember a blade is like a leaf on a plant)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6024283" y="8878611"/>
            <a:ext cx="1056144" cy="481726"/>
          </a:xfrm>
        </p:spPr>
        <p:txBody>
          <a:bodyPr/>
          <a:lstStyle/>
          <a:p>
            <a:fld id="{D2D09266-A868-4661-ACCE-515F0637A601}" type="slidenum">
              <a:rPr lang="en-GB" smtClean="0"/>
              <a:t>25</a:t>
            </a:fld>
            <a:endParaRPr lang="en-GB" dirty="0"/>
          </a:p>
        </p:txBody>
      </p:sp>
    </p:spTree>
    <p:extLst>
      <p:ext uri="{BB962C8B-B14F-4D97-AF65-F5344CB8AC3E}">
        <p14:creationId xmlns:p14="http://schemas.microsoft.com/office/powerpoint/2010/main" val="2193694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93688"/>
            <a:ext cx="1336675" cy="1003300"/>
          </a:xfrm>
        </p:spPr>
      </p:sp>
      <p:sp>
        <p:nvSpPr>
          <p:cNvPr id="3" name="Notes Placeholder 2"/>
          <p:cNvSpPr>
            <a:spLocks noGrp="1"/>
          </p:cNvSpPr>
          <p:nvPr>
            <p:ph type="body" idx="1"/>
          </p:nvPr>
        </p:nvSpPr>
        <p:spPr>
          <a:xfrm>
            <a:off x="379307" y="1506070"/>
            <a:ext cx="6484338" cy="2277035"/>
          </a:xfrm>
        </p:spPr>
        <p:txBody>
          <a:bodyPr/>
          <a:lstStyle/>
          <a:p>
            <a:r>
              <a:rPr lang="en-GB" dirty="0"/>
              <a:t>This is the bubbly one. It has air bubbles usually in pairs (sometimes 3 together).</a:t>
            </a:r>
          </a:p>
          <a:p>
            <a:endParaRPr lang="en-GB" dirty="0"/>
          </a:p>
          <a:p>
            <a:r>
              <a:rPr lang="en-GB" dirty="0"/>
              <a:t>Also has thick lines along the centre (midrib)</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5893828" y="8878611"/>
            <a:ext cx="1056144" cy="481726"/>
          </a:xfrm>
        </p:spPr>
        <p:txBody>
          <a:bodyPr/>
          <a:lstStyle/>
          <a:p>
            <a:fld id="{D2D09266-A868-4661-ACCE-515F0637A601}" type="slidenum">
              <a:rPr lang="en-GB" smtClean="0"/>
              <a:t>26</a:t>
            </a:fld>
            <a:endParaRPr lang="en-GB" dirty="0"/>
          </a:p>
        </p:txBody>
      </p:sp>
    </p:spTree>
    <p:extLst>
      <p:ext uri="{BB962C8B-B14F-4D97-AF65-F5344CB8AC3E}">
        <p14:creationId xmlns:p14="http://schemas.microsoft.com/office/powerpoint/2010/main" val="2538054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This is the egg</a:t>
            </a:r>
            <a:r>
              <a:rPr lang="en-GB" baseline="0" dirty="0"/>
              <a:t>-like</a:t>
            </a:r>
            <a:r>
              <a:rPr lang="en-GB" dirty="0"/>
              <a:t> one. It has big air bubbles like a single egg, just one at a time along a flat, straight</a:t>
            </a:r>
            <a:r>
              <a:rPr lang="en-GB" baseline="0" dirty="0"/>
              <a:t> frond</a:t>
            </a:r>
            <a:r>
              <a:rPr lang="en-GB" dirty="0"/>
              <a:t> like a strap. Each egg</a:t>
            </a:r>
            <a:r>
              <a:rPr lang="en-GB" baseline="0" dirty="0"/>
              <a:t> equals about</a:t>
            </a:r>
            <a:r>
              <a:rPr lang="en-GB" dirty="0"/>
              <a:t> 1 year of growth.</a:t>
            </a:r>
          </a:p>
          <a:p>
            <a:endParaRPr lang="en-GB" dirty="0"/>
          </a:p>
          <a:p>
            <a:r>
              <a:rPr lang="en-GB" dirty="0"/>
              <a:t>No lines or midrib</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6024282" y="8878611"/>
            <a:ext cx="1056144" cy="481726"/>
          </a:xfrm>
        </p:spPr>
        <p:txBody>
          <a:bodyPr/>
          <a:lstStyle/>
          <a:p>
            <a:fld id="{D2D09266-A868-4661-ACCE-515F0637A601}" type="slidenum">
              <a:rPr lang="en-GB" smtClean="0"/>
              <a:t>27</a:t>
            </a:fld>
            <a:endParaRPr lang="en-GB" dirty="0"/>
          </a:p>
        </p:txBody>
      </p:sp>
    </p:spTree>
    <p:extLst>
      <p:ext uri="{BB962C8B-B14F-4D97-AF65-F5344CB8AC3E}">
        <p14:creationId xmlns:p14="http://schemas.microsoft.com/office/powerpoint/2010/main" val="2586123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293688"/>
            <a:ext cx="1336675" cy="1003300"/>
          </a:xfrm>
        </p:spPr>
      </p:sp>
      <p:sp>
        <p:nvSpPr>
          <p:cNvPr id="3" name="Notes Placeholder 2"/>
          <p:cNvSpPr>
            <a:spLocks noGrp="1"/>
          </p:cNvSpPr>
          <p:nvPr>
            <p:ph type="body" idx="1"/>
          </p:nvPr>
        </p:nvSpPr>
        <p:spPr>
          <a:xfrm>
            <a:off x="379307" y="1470212"/>
            <a:ext cx="6484338" cy="2958353"/>
          </a:xfrm>
        </p:spPr>
        <p:txBody>
          <a:bodyPr/>
          <a:lstStyle/>
          <a:p>
            <a:r>
              <a:rPr lang="en-GB" dirty="0"/>
              <a:t>The curly one grows like curly hair. The others have flat fronds but this one is crinkly or curly.</a:t>
            </a:r>
            <a:r>
              <a:rPr lang="en-GB" baseline="0" dirty="0"/>
              <a:t> </a:t>
            </a:r>
            <a:r>
              <a:rPr lang="en-GB" dirty="0"/>
              <a:t>It has no air bubbles. </a:t>
            </a:r>
          </a:p>
          <a:p>
            <a:endParaRPr lang="en-GB" dirty="0"/>
          </a:p>
          <a:p>
            <a:r>
              <a:rPr lang="en-GB" dirty="0"/>
              <a:t>Usually most</a:t>
            </a:r>
            <a:r>
              <a:rPr lang="en-GB" baseline="0" dirty="0"/>
              <a:t> fronds have</a:t>
            </a:r>
            <a:r>
              <a:rPr lang="en-GB" dirty="0"/>
              <a:t> a pocket on the end filled with gooey stuff.</a:t>
            </a:r>
            <a:r>
              <a:rPr lang="en-GB" baseline="0" dirty="0"/>
              <a:t> This pocket can often be heart shaped and there is a rim around the edge of it.</a:t>
            </a:r>
            <a:endParaRPr lang="en-GB" dirty="0"/>
          </a:p>
          <a:p>
            <a:endParaRPr lang="en-GB" dirty="0"/>
          </a:p>
          <a:p>
            <a:r>
              <a:rPr lang="en-GB" dirty="0"/>
              <a:t>It has lines or mid ribs.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6006354" y="8823628"/>
            <a:ext cx="1056144" cy="481726"/>
          </a:xfrm>
        </p:spPr>
        <p:txBody>
          <a:bodyPr/>
          <a:lstStyle/>
          <a:p>
            <a:fld id="{D2D09266-A868-4661-ACCE-515F0637A601}" type="slidenum">
              <a:rPr lang="en-GB" smtClean="0"/>
              <a:t>28</a:t>
            </a:fld>
            <a:endParaRPr lang="en-GB" dirty="0"/>
          </a:p>
        </p:txBody>
      </p:sp>
    </p:spTree>
    <p:extLst>
      <p:ext uri="{BB962C8B-B14F-4D97-AF65-F5344CB8AC3E}">
        <p14:creationId xmlns:p14="http://schemas.microsoft.com/office/powerpoint/2010/main" val="2542587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38113"/>
            <a:ext cx="1339850" cy="1004887"/>
          </a:xfrm>
        </p:spPr>
      </p:sp>
      <p:sp>
        <p:nvSpPr>
          <p:cNvPr id="3" name="Notes Placeholder 2"/>
          <p:cNvSpPr>
            <a:spLocks noGrp="1"/>
          </p:cNvSpPr>
          <p:nvPr>
            <p:ph type="body" idx="1"/>
          </p:nvPr>
        </p:nvSpPr>
        <p:spPr>
          <a:xfrm>
            <a:off x="379307" y="1297940"/>
            <a:ext cx="6484338" cy="3130625"/>
          </a:xfrm>
        </p:spPr>
        <p:txBody>
          <a:bodyPr/>
          <a:lstStyle/>
          <a:p>
            <a:r>
              <a:rPr lang="en-GB" dirty="0"/>
              <a:t>Groovy (and small). It has grooves or channels down the middle instead of lines – the edges are rolled inwards. </a:t>
            </a:r>
          </a:p>
          <a:p>
            <a:endParaRPr lang="en-GB" dirty="0"/>
          </a:p>
          <a:p>
            <a:r>
              <a:rPr lang="en-GB" dirty="0"/>
              <a:t>No air bubbles.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a:t>
            </a:r>
            <a:r>
              <a:rPr lang="en-GB" baseline="0" dirty="0"/>
              <a:t> is quite a lot smaller than the others. Fronds are brown when wet and almost black when dry. </a:t>
            </a:r>
            <a:r>
              <a:rPr lang="en-GB" dirty="0"/>
              <a:t>Ends are often yellowy</a:t>
            </a:r>
            <a:r>
              <a:rPr lang="en-GB" baseline="0" dirty="0"/>
              <a:t> </a:t>
            </a:r>
            <a:endParaRPr lang="en-GB" dirty="0"/>
          </a:p>
          <a:p>
            <a:endParaRPr lang="en-GB" dirty="0"/>
          </a:p>
          <a:p>
            <a:r>
              <a:rPr lang="en-GB" dirty="0"/>
              <a:t>It lives high up on the shore and is often dried out and crispy to</a:t>
            </a:r>
            <a:r>
              <a:rPr lang="en-GB" baseline="0" dirty="0"/>
              <a:t> touch.</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5875899" y="8792688"/>
            <a:ext cx="1056144" cy="481726"/>
          </a:xfrm>
        </p:spPr>
        <p:txBody>
          <a:bodyPr/>
          <a:lstStyle/>
          <a:p>
            <a:fld id="{D2D09266-A868-4661-ACCE-515F0637A601}" type="slidenum">
              <a:rPr lang="en-GB" smtClean="0"/>
              <a:t>29</a:t>
            </a:fld>
            <a:endParaRPr lang="en-GB" dirty="0"/>
          </a:p>
        </p:txBody>
      </p:sp>
    </p:spTree>
    <p:extLst>
      <p:ext uri="{BB962C8B-B14F-4D97-AF65-F5344CB8AC3E}">
        <p14:creationId xmlns:p14="http://schemas.microsoft.com/office/powerpoint/2010/main" val="237810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a:xfrm>
            <a:off x="379307" y="1297940"/>
            <a:ext cx="6484338" cy="2951331"/>
          </a:xfrm>
        </p:spPr>
        <p:txBody>
          <a:bodyPr/>
          <a:lstStyle/>
          <a:p>
            <a:r>
              <a:rPr lang="en-GB" sz="1400" dirty="0"/>
              <a:t>Here are some seaweeds of different sizes, colours, shapes and surfaces</a:t>
            </a:r>
          </a:p>
          <a:p>
            <a:endParaRPr lang="en-GB" sz="1400" dirty="0"/>
          </a:p>
          <a:p>
            <a:endParaRPr lang="en-GB" sz="1400" dirty="0"/>
          </a:p>
          <a:p>
            <a:r>
              <a:rPr lang="en-GB" sz="1000" i="1" u="sng" dirty="0"/>
              <a:t>Photos from Juliet Brodie at The Natural History Museum</a:t>
            </a:r>
          </a:p>
          <a:p>
            <a:endParaRPr lang="en-GB" sz="1400" dirty="0"/>
          </a:p>
          <a:p>
            <a:endParaRPr lang="en-GB" i="1" u="sng" dirty="0"/>
          </a:p>
        </p:txBody>
      </p:sp>
      <p:sp>
        <p:nvSpPr>
          <p:cNvPr id="4" name="Slide Number Placeholder 3"/>
          <p:cNvSpPr>
            <a:spLocks noGrp="1"/>
          </p:cNvSpPr>
          <p:nvPr>
            <p:ph type="sldNum" sz="quarter" idx="10"/>
          </p:nvPr>
        </p:nvSpPr>
        <p:spPr>
          <a:xfrm>
            <a:off x="5911758" y="8880968"/>
            <a:ext cx="1056144" cy="481726"/>
          </a:xfrm>
        </p:spPr>
        <p:txBody>
          <a:bodyPr/>
          <a:lstStyle/>
          <a:p>
            <a:fld id="{D2D09266-A868-4661-ACCE-515F0637A601}" type="slidenum">
              <a:rPr lang="en-GB" smtClean="0"/>
              <a:t>3</a:t>
            </a:fld>
            <a:endParaRPr lang="en-GB" dirty="0"/>
          </a:p>
        </p:txBody>
      </p:sp>
    </p:spTree>
    <p:extLst>
      <p:ext uri="{BB962C8B-B14F-4D97-AF65-F5344CB8AC3E}">
        <p14:creationId xmlns:p14="http://schemas.microsoft.com/office/powerpoint/2010/main" val="869135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Pretty (or leafy – or pretty and leafy!)</a:t>
            </a:r>
          </a:p>
          <a:p>
            <a:endParaRPr lang="en-GB" dirty="0"/>
          </a:p>
          <a:p>
            <a:r>
              <a:rPr lang="en-GB" dirty="0"/>
              <a:t>Has tiny little air bubbles on stems. Lots of very small</a:t>
            </a:r>
            <a:r>
              <a:rPr lang="en-GB" baseline="0" dirty="0"/>
              <a:t> pretty ‘leaves’ (that aren’t really leaves) but that look like a leaf up close. </a:t>
            </a:r>
          </a:p>
          <a:p>
            <a:endParaRPr lang="en-GB" baseline="0" dirty="0"/>
          </a:p>
          <a:p>
            <a:r>
              <a:rPr lang="en-GB" baseline="0" dirty="0"/>
              <a:t>Has very long fronds. If you hold it up (horizontally) the fronds all hang down from one side, like clothes hanging off of a washing line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5929687" y="8779988"/>
            <a:ext cx="1056144" cy="481726"/>
          </a:xfrm>
        </p:spPr>
        <p:txBody>
          <a:bodyPr/>
          <a:lstStyle/>
          <a:p>
            <a:fld id="{D2D09266-A868-4661-ACCE-515F0637A601}" type="slidenum">
              <a:rPr lang="en-GB" smtClean="0"/>
              <a:t>30</a:t>
            </a:fld>
            <a:endParaRPr lang="en-GB" dirty="0"/>
          </a:p>
        </p:txBody>
      </p:sp>
    </p:spTree>
    <p:extLst>
      <p:ext uri="{BB962C8B-B14F-4D97-AF65-F5344CB8AC3E}">
        <p14:creationId xmlns:p14="http://schemas.microsoft.com/office/powerpoint/2010/main" val="1748480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This type looks like pink paint that someone has painted onto the rock, but it is seaweed!</a:t>
            </a:r>
          </a:p>
          <a:p>
            <a:endParaRPr lang="en-GB" dirty="0"/>
          </a:p>
          <a:p>
            <a:r>
              <a:rPr lang="en-GB" dirty="0"/>
              <a:t>It is very hard like rock as it has solid material in it</a:t>
            </a:r>
            <a:r>
              <a:rPr lang="en-GB" baseline="0" dirty="0"/>
              <a:t> to make it strong. </a:t>
            </a:r>
            <a:r>
              <a:rPr lang="en-GB" dirty="0"/>
              <a:t>Can be covering a whole rock or just dots of it. It can be found growing on shells and stones too. It’s often found underneath other seaweed.</a:t>
            </a:r>
          </a:p>
          <a:p>
            <a:endParaRPr lang="en-GB" dirty="0"/>
          </a:p>
          <a:p>
            <a:r>
              <a:rPr lang="en-GB" dirty="0"/>
              <a:t>It can be dark pink like</a:t>
            </a:r>
            <a:r>
              <a:rPr lang="en-GB" baseline="0" dirty="0"/>
              <a:t> in the left picture or very light pink. It can be under the water in pools or out of the water on the shore.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Natural History Museum and Jules Agate, MCS</a:t>
            </a:r>
            <a:endParaRPr lang="en-GB" sz="1000" i="1" u="sng" dirty="0"/>
          </a:p>
          <a:p>
            <a:endParaRPr lang="en-GB" dirty="0"/>
          </a:p>
        </p:txBody>
      </p:sp>
      <p:sp>
        <p:nvSpPr>
          <p:cNvPr id="4" name="Slide Number Placeholder 3"/>
          <p:cNvSpPr>
            <a:spLocks noGrp="1"/>
          </p:cNvSpPr>
          <p:nvPr>
            <p:ph type="sldNum" sz="quarter" idx="10"/>
          </p:nvPr>
        </p:nvSpPr>
        <p:spPr>
          <a:xfrm>
            <a:off x="5911758" y="8878611"/>
            <a:ext cx="1056144" cy="481726"/>
          </a:xfrm>
        </p:spPr>
        <p:txBody>
          <a:bodyPr/>
          <a:lstStyle/>
          <a:p>
            <a:fld id="{D2D09266-A868-4661-ACCE-515F0637A601}" type="slidenum">
              <a:rPr lang="en-GB" smtClean="0"/>
              <a:t>31</a:t>
            </a:fld>
            <a:endParaRPr lang="en-GB" dirty="0"/>
          </a:p>
        </p:txBody>
      </p:sp>
    </p:spTree>
    <p:extLst>
      <p:ext uri="{BB962C8B-B14F-4D97-AF65-F5344CB8AC3E}">
        <p14:creationId xmlns:p14="http://schemas.microsoft.com/office/powerpoint/2010/main" val="933396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Can you remember the seven types of seaweed we are looking for?</a:t>
            </a:r>
          </a:p>
          <a:p>
            <a:endParaRPr lang="en-GB" dirty="0"/>
          </a:p>
          <a:p>
            <a:r>
              <a:rPr lang="en-GB" i="1" dirty="0"/>
              <a:t>Run through them again with</a:t>
            </a:r>
            <a:r>
              <a:rPr lang="en-GB" i="1" baseline="0" dirty="0"/>
              <a:t> the symbols - </a:t>
            </a:r>
            <a:r>
              <a:rPr lang="en-GB" i="1" dirty="0"/>
              <a:t>knife, bubbly, egg, curly, groovy (&amp; small), pretty (&amp; leafy), pink paint. Use samples if you have them and ask children to hold them up</a:t>
            </a:r>
          </a:p>
          <a:p>
            <a:endParaRPr lang="en-GB" i="1" dirty="0"/>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a:xfrm>
            <a:off x="5911758" y="8878611"/>
            <a:ext cx="1056144" cy="481726"/>
          </a:xfrm>
        </p:spPr>
        <p:txBody>
          <a:bodyPr/>
          <a:lstStyle/>
          <a:p>
            <a:fld id="{D2D09266-A868-4661-ACCE-515F0637A601}" type="slidenum">
              <a:rPr lang="en-GB" smtClean="0"/>
              <a:t>32</a:t>
            </a:fld>
            <a:endParaRPr lang="en-GB" dirty="0"/>
          </a:p>
        </p:txBody>
      </p:sp>
    </p:spTree>
    <p:extLst>
      <p:ext uri="{BB962C8B-B14F-4D97-AF65-F5344CB8AC3E}">
        <p14:creationId xmlns:p14="http://schemas.microsoft.com/office/powerpoint/2010/main" val="3077594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dirty="0"/>
              <a:t>As well as looking for these seven types and recording if they are there we also want to MEASURE and record how much of each type there is on the shore.</a:t>
            </a:r>
          </a:p>
          <a:p>
            <a:endParaRPr lang="en-GB" dirty="0"/>
          </a:p>
          <a:p>
            <a:r>
              <a:rPr lang="en-GB" dirty="0"/>
              <a:t>Why would it be good to know how much? (</a:t>
            </a:r>
            <a:r>
              <a:rPr lang="en-GB" i="1" dirty="0"/>
              <a:t>Recap on earlier – so that we can compare different places and the same place at different times)</a:t>
            </a:r>
            <a:r>
              <a:rPr lang="en-GB" dirty="0"/>
              <a:t> </a:t>
            </a:r>
          </a:p>
          <a:p>
            <a:endParaRPr lang="en-GB" dirty="0"/>
          </a:p>
          <a:p>
            <a:r>
              <a:rPr lang="en-GB" dirty="0"/>
              <a:t>Do you think it would be easy</a:t>
            </a:r>
            <a:r>
              <a:rPr lang="en-GB" baseline="0" dirty="0"/>
              <a:t> to just count all the seaweeds on a shore? On a shore like this one it would be really difficult!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Jules Agate, MCS</a:t>
            </a:r>
            <a:endParaRPr lang="en-GB" sz="1000" i="1" u="sng" dirty="0"/>
          </a:p>
          <a:p>
            <a:endParaRPr lang="en-GB" sz="1000" u="sng" dirty="0"/>
          </a:p>
        </p:txBody>
      </p:sp>
      <p:sp>
        <p:nvSpPr>
          <p:cNvPr id="4" name="Slide Number Placeholder 3"/>
          <p:cNvSpPr>
            <a:spLocks noGrp="1"/>
          </p:cNvSpPr>
          <p:nvPr>
            <p:ph type="sldNum" sz="quarter" idx="10"/>
          </p:nvPr>
        </p:nvSpPr>
        <p:spPr>
          <a:xfrm>
            <a:off x="6006353" y="8878611"/>
            <a:ext cx="1056144" cy="481726"/>
          </a:xfrm>
        </p:spPr>
        <p:txBody>
          <a:bodyPr/>
          <a:lstStyle/>
          <a:p>
            <a:fld id="{D2D09266-A868-4661-ACCE-515F0637A601}" type="slidenum">
              <a:rPr lang="en-GB" smtClean="0"/>
              <a:t>33</a:t>
            </a:fld>
            <a:endParaRPr lang="en-GB" dirty="0"/>
          </a:p>
        </p:txBody>
      </p:sp>
    </p:spTree>
    <p:extLst>
      <p:ext uri="{BB962C8B-B14F-4D97-AF65-F5344CB8AC3E}">
        <p14:creationId xmlns:p14="http://schemas.microsoft.com/office/powerpoint/2010/main" val="1210397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a:xfrm>
            <a:off x="379307" y="1297940"/>
            <a:ext cx="6484338" cy="2772036"/>
          </a:xfrm>
        </p:spPr>
        <p:txBody>
          <a:bodyPr/>
          <a:lstStyle/>
          <a:p>
            <a:pPr defTabSz="914382">
              <a:defRPr/>
            </a:pPr>
            <a:r>
              <a:rPr lang="en-GB" dirty="0"/>
              <a:t>Instead of counting ALL of them, we can look at how much in a small square. The square has to be the same size on every shore so that we can compare. </a:t>
            </a:r>
          </a:p>
          <a:p>
            <a:pPr defTabSz="914382">
              <a:defRPr/>
            </a:pPr>
            <a:endParaRPr lang="en-GB" dirty="0"/>
          </a:p>
          <a:p>
            <a:pPr defTabSz="914382">
              <a:defRPr/>
            </a:pPr>
            <a:r>
              <a:rPr lang="en-GB" dirty="0"/>
              <a:t>This is called looking at a SAMPLE. You measure or count a sample to tell you about a small part of something when it is impossible to measure the whole thing. This scientist is using a grid made of lots of little squares to sample. We will use a 1m square made of rope, just like on the right image. </a:t>
            </a:r>
          </a:p>
          <a:p>
            <a:pPr defTabSz="914382">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Capturing Our Coast and Jules Agate, MCS</a:t>
            </a:r>
            <a:endParaRPr lang="en-GB" sz="1000" i="1" u="sng" dirty="0"/>
          </a:p>
          <a:p>
            <a:endParaRPr lang="en-GB" dirty="0"/>
          </a:p>
        </p:txBody>
      </p:sp>
      <p:sp>
        <p:nvSpPr>
          <p:cNvPr id="4" name="Slide Number Placeholder 3"/>
          <p:cNvSpPr>
            <a:spLocks noGrp="1"/>
          </p:cNvSpPr>
          <p:nvPr>
            <p:ph type="sldNum" sz="quarter" idx="10"/>
          </p:nvPr>
        </p:nvSpPr>
        <p:spPr>
          <a:xfrm>
            <a:off x="6024282" y="8878611"/>
            <a:ext cx="1056144" cy="481726"/>
          </a:xfrm>
        </p:spPr>
        <p:txBody>
          <a:bodyPr/>
          <a:lstStyle/>
          <a:p>
            <a:fld id="{D2D09266-A868-4661-ACCE-515F0637A601}" type="slidenum">
              <a:rPr lang="en-GB" smtClean="0"/>
              <a:t>34</a:t>
            </a:fld>
            <a:endParaRPr lang="en-GB" dirty="0"/>
          </a:p>
        </p:txBody>
      </p:sp>
    </p:spTree>
    <p:extLst>
      <p:ext uri="{BB962C8B-B14F-4D97-AF65-F5344CB8AC3E}">
        <p14:creationId xmlns:p14="http://schemas.microsoft.com/office/powerpoint/2010/main" val="2555563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1025" y="138113"/>
            <a:ext cx="1339850" cy="1004887"/>
          </a:xfrm>
        </p:spPr>
      </p:sp>
      <p:sp>
        <p:nvSpPr>
          <p:cNvPr id="3" name="Notes Placeholder 2"/>
          <p:cNvSpPr>
            <a:spLocks noGrp="1"/>
          </p:cNvSpPr>
          <p:nvPr>
            <p:ph type="body" idx="1"/>
          </p:nvPr>
        </p:nvSpPr>
        <p:spPr/>
        <p:txBody>
          <a:bodyPr/>
          <a:lstStyle/>
          <a:p>
            <a:r>
              <a:rPr lang="en-GB" i="1" dirty="0"/>
              <a:t>Handout ‘BSS schools scoring sheet HO’</a:t>
            </a:r>
          </a:p>
          <a:p>
            <a:endParaRPr lang="en-GB" dirty="0"/>
          </a:p>
          <a:p>
            <a:r>
              <a:rPr lang="en-GB" dirty="0"/>
              <a:t>Within the 1m square, for each type of seaweed</a:t>
            </a:r>
            <a:r>
              <a:rPr lang="en-GB" baseline="0" dirty="0"/>
              <a:t> we will score it based on how much of it there is in that square</a:t>
            </a:r>
          </a:p>
          <a:p>
            <a:endParaRPr lang="en-GB" baseline="0" dirty="0"/>
          </a:p>
          <a:p>
            <a:pPr marL="285750" indent="-285750">
              <a:buFont typeface="Arial" panose="020B0604020202020204" pitchFamily="34" charset="0"/>
              <a:buChar char="•"/>
            </a:pPr>
            <a:r>
              <a:rPr lang="en-GB" baseline="0" dirty="0"/>
              <a:t>If there is only one or two plants then we score 1</a:t>
            </a:r>
          </a:p>
          <a:p>
            <a:pPr marL="285750" indent="-285750">
              <a:buFont typeface="Arial" panose="020B0604020202020204" pitchFamily="34" charset="0"/>
              <a:buChar char="•"/>
            </a:pPr>
            <a:r>
              <a:rPr lang="en-GB" baseline="0" dirty="0"/>
              <a:t>If the whole square is covered with that type we score it 3</a:t>
            </a:r>
          </a:p>
          <a:p>
            <a:pPr marL="285750" indent="-285750">
              <a:buFont typeface="Arial" panose="020B0604020202020204" pitchFamily="34" charset="0"/>
              <a:buChar char="•"/>
            </a:pPr>
            <a:r>
              <a:rPr lang="en-GB" baseline="0" dirty="0"/>
              <a:t>If it is somewhere in between, we score it 2</a:t>
            </a:r>
          </a:p>
          <a:p>
            <a:endParaRPr lang="en-GB" baseline="0" dirty="0"/>
          </a:p>
          <a:p>
            <a:r>
              <a:rPr lang="en-GB" dirty="0"/>
              <a:t>It should be GROWING IN the square – you can pull</a:t>
            </a:r>
            <a:r>
              <a:rPr lang="en-GB" baseline="0" dirty="0"/>
              <a:t> it a little bit to check it is attached. W</a:t>
            </a:r>
            <a:r>
              <a:rPr lang="en-GB" dirty="0"/>
              <a:t>e clear away any drifted seaweed that isn’t attached or plants growing outside from the square</a:t>
            </a:r>
            <a:endParaRPr lang="en-GB" baseline="0" dirty="0"/>
          </a:p>
          <a:p>
            <a:endParaRPr lang="en-GB" baseline="0" dirty="0"/>
          </a:p>
          <a:p>
            <a:r>
              <a:rPr lang="en-GB" sz="1000" i="1" u="sng" baseline="0" dirty="0"/>
              <a:t>Drawings by Jules Agate MCS</a:t>
            </a:r>
          </a:p>
          <a:p>
            <a:endParaRPr lang="en-GB" dirty="0"/>
          </a:p>
        </p:txBody>
      </p:sp>
      <p:sp>
        <p:nvSpPr>
          <p:cNvPr id="4" name="Slide Number Placeholder 3"/>
          <p:cNvSpPr>
            <a:spLocks noGrp="1"/>
          </p:cNvSpPr>
          <p:nvPr>
            <p:ph type="sldNum" sz="quarter" idx="10"/>
          </p:nvPr>
        </p:nvSpPr>
        <p:spPr>
          <a:xfrm>
            <a:off x="5893828" y="8878611"/>
            <a:ext cx="1056144" cy="481726"/>
          </a:xfrm>
        </p:spPr>
        <p:txBody>
          <a:bodyPr/>
          <a:lstStyle/>
          <a:p>
            <a:fld id="{D2D09266-A868-4661-ACCE-515F0637A601}" type="slidenum">
              <a:rPr lang="en-GB" smtClean="0"/>
              <a:t>35</a:t>
            </a:fld>
            <a:endParaRPr lang="en-GB" dirty="0"/>
          </a:p>
        </p:txBody>
      </p:sp>
    </p:spTree>
    <p:extLst>
      <p:ext uri="{BB962C8B-B14F-4D97-AF65-F5344CB8AC3E}">
        <p14:creationId xmlns:p14="http://schemas.microsoft.com/office/powerpoint/2010/main" val="3863671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190500"/>
            <a:ext cx="1336675" cy="1003300"/>
          </a:xfrm>
        </p:spPr>
      </p:sp>
      <p:sp>
        <p:nvSpPr>
          <p:cNvPr id="3" name="Notes Placeholder 2"/>
          <p:cNvSpPr>
            <a:spLocks noGrp="1"/>
          </p:cNvSpPr>
          <p:nvPr>
            <p:ph type="body" idx="1"/>
          </p:nvPr>
        </p:nvSpPr>
        <p:spPr>
          <a:xfrm>
            <a:off x="379307" y="1297940"/>
            <a:ext cx="6484338" cy="3094766"/>
          </a:xfrm>
        </p:spPr>
        <p:txBody>
          <a:bodyPr/>
          <a:lstStyle/>
          <a:p>
            <a:r>
              <a:rPr lang="en-GB" dirty="0"/>
              <a:t>What score would</a:t>
            </a:r>
            <a:r>
              <a:rPr lang="en-GB" baseline="0" dirty="0"/>
              <a:t> we give this seaweed in this square?</a:t>
            </a:r>
          </a:p>
          <a:p>
            <a:endParaRPr lang="en-GB" baseline="0" dirty="0"/>
          </a:p>
          <a:p>
            <a:r>
              <a:rPr lang="en-GB" baseline="0" dirty="0"/>
              <a:t>We’d check how many plants growing in the square – in this example there are 3</a:t>
            </a:r>
          </a:p>
          <a:p>
            <a:endParaRPr lang="en-GB" dirty="0"/>
          </a:p>
          <a:p>
            <a:pPr marL="285750" indent="-285750">
              <a:buFont typeface="Arial" panose="020B0604020202020204" pitchFamily="34" charset="0"/>
              <a:buChar char="•"/>
            </a:pPr>
            <a:r>
              <a:rPr lang="en-GB" baseline="0" dirty="0"/>
              <a:t>If there is only one or two plants then we score 1</a:t>
            </a:r>
          </a:p>
          <a:p>
            <a:pPr marL="285750" indent="-285750">
              <a:buFont typeface="Arial" panose="020B0604020202020204" pitchFamily="34" charset="0"/>
              <a:buChar char="•"/>
            </a:pPr>
            <a:r>
              <a:rPr lang="en-GB" baseline="0" dirty="0"/>
              <a:t>If the whole square is covered with that type we score it 3</a:t>
            </a:r>
          </a:p>
          <a:p>
            <a:pPr marL="285750" indent="-285750">
              <a:buFont typeface="Arial" panose="020B0604020202020204" pitchFamily="34" charset="0"/>
              <a:buChar char="•"/>
            </a:pPr>
            <a:r>
              <a:rPr lang="en-GB" baseline="0" dirty="0"/>
              <a:t>If it is somewhere in between, we score it 2</a:t>
            </a:r>
          </a:p>
          <a:p>
            <a:endParaRPr lang="en-GB" baseline="0" dirty="0"/>
          </a:p>
          <a:p>
            <a:r>
              <a:rPr lang="en-GB" baseline="0" dirty="0"/>
              <a:t>We would score 2 for this seaweed</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baseline="0" dirty="0"/>
              <a:t>Drawing by Jules Agate MCS</a:t>
            </a:r>
            <a:endParaRPr lang="en-GB" baseline="0" dirty="0"/>
          </a:p>
        </p:txBody>
      </p:sp>
      <p:sp>
        <p:nvSpPr>
          <p:cNvPr id="4" name="Slide Number Placeholder 3"/>
          <p:cNvSpPr>
            <a:spLocks noGrp="1"/>
          </p:cNvSpPr>
          <p:nvPr>
            <p:ph type="sldNum" sz="quarter" idx="10"/>
          </p:nvPr>
        </p:nvSpPr>
        <p:spPr>
          <a:xfrm>
            <a:off x="6006353" y="8878611"/>
            <a:ext cx="1056144" cy="481726"/>
          </a:xfrm>
        </p:spPr>
        <p:txBody>
          <a:bodyPr/>
          <a:lstStyle/>
          <a:p>
            <a:fld id="{D2D09266-A868-4661-ACCE-515F0637A601}" type="slidenum">
              <a:rPr lang="en-GB" smtClean="0"/>
              <a:t>36</a:t>
            </a:fld>
            <a:endParaRPr lang="en-GB" dirty="0"/>
          </a:p>
        </p:txBody>
      </p:sp>
    </p:spTree>
    <p:extLst>
      <p:ext uri="{BB962C8B-B14F-4D97-AF65-F5344CB8AC3E}">
        <p14:creationId xmlns:p14="http://schemas.microsoft.com/office/powerpoint/2010/main" val="911538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77800"/>
            <a:ext cx="1339850" cy="1004888"/>
          </a:xfrm>
        </p:spPr>
      </p:sp>
      <p:sp>
        <p:nvSpPr>
          <p:cNvPr id="3" name="Notes Placeholder 2"/>
          <p:cNvSpPr>
            <a:spLocks noGrp="1"/>
          </p:cNvSpPr>
          <p:nvPr>
            <p:ph type="body" idx="1"/>
          </p:nvPr>
        </p:nvSpPr>
        <p:spPr>
          <a:xfrm>
            <a:off x="379307" y="1297940"/>
            <a:ext cx="6484338" cy="4959425"/>
          </a:xfrm>
        </p:spPr>
        <p:txBody>
          <a:bodyPr/>
          <a:lstStyle/>
          <a:p>
            <a:r>
              <a:rPr lang="en-GB" dirty="0"/>
              <a:t>We don’t look at the whole shore just a section of it starting at the top of the beach and working our way towards the sea. This will be the SEARCH AREA</a:t>
            </a:r>
          </a:p>
          <a:p>
            <a:r>
              <a:rPr lang="en-GB" dirty="0"/>
              <a:t>(or survey transect for older children)</a:t>
            </a:r>
          </a:p>
          <a:p>
            <a:endParaRPr lang="en-GB" dirty="0"/>
          </a:p>
          <a:p>
            <a:r>
              <a:rPr lang="en-GB" dirty="0"/>
              <a:t>We’ll search for the </a:t>
            </a:r>
          </a:p>
          <a:p>
            <a:pPr marL="285744" indent="-285744">
              <a:buFont typeface="Arial" panose="020B0604020202020204" pitchFamily="34" charset="0"/>
              <a:buChar char="•"/>
            </a:pPr>
            <a:r>
              <a:rPr lang="en-GB" dirty="0"/>
              <a:t>knife, </a:t>
            </a:r>
          </a:p>
          <a:p>
            <a:pPr marL="285744" indent="-285744">
              <a:buFont typeface="Arial" panose="020B0604020202020204" pitchFamily="34" charset="0"/>
              <a:buChar char="•"/>
            </a:pPr>
            <a:r>
              <a:rPr lang="en-GB" dirty="0"/>
              <a:t>bubbly, </a:t>
            </a:r>
          </a:p>
          <a:p>
            <a:pPr marL="285744" indent="-285744">
              <a:buFont typeface="Arial" panose="020B0604020202020204" pitchFamily="34" charset="0"/>
              <a:buChar char="•"/>
            </a:pPr>
            <a:r>
              <a:rPr lang="en-GB" dirty="0"/>
              <a:t>egg, </a:t>
            </a:r>
          </a:p>
          <a:p>
            <a:pPr marL="285744" indent="-285744">
              <a:buFont typeface="Arial" panose="020B0604020202020204" pitchFamily="34" charset="0"/>
              <a:buChar char="•"/>
            </a:pPr>
            <a:r>
              <a:rPr lang="en-GB" dirty="0"/>
              <a:t>curly, </a:t>
            </a:r>
          </a:p>
          <a:p>
            <a:pPr marL="285744" indent="-285744">
              <a:buFont typeface="Arial" panose="020B0604020202020204" pitchFamily="34" charset="0"/>
              <a:buChar char="•"/>
            </a:pPr>
            <a:r>
              <a:rPr lang="en-GB" dirty="0"/>
              <a:t>groovy (&amp; small), </a:t>
            </a:r>
          </a:p>
          <a:p>
            <a:pPr marL="285744" indent="-285744">
              <a:buFont typeface="Arial" panose="020B0604020202020204" pitchFamily="34" charset="0"/>
              <a:buChar char="•"/>
            </a:pPr>
            <a:r>
              <a:rPr lang="en-GB" dirty="0"/>
              <a:t>pretty </a:t>
            </a:r>
          </a:p>
          <a:p>
            <a:pPr marL="285744" indent="-285744">
              <a:buFont typeface="Arial" panose="020B0604020202020204" pitchFamily="34" charset="0"/>
              <a:buChar char="•"/>
            </a:pPr>
            <a:r>
              <a:rPr lang="en-GB" dirty="0"/>
              <a:t>pink paint seaweed</a:t>
            </a:r>
          </a:p>
          <a:p>
            <a:endParaRPr lang="en-GB" dirty="0"/>
          </a:p>
          <a:p>
            <a:r>
              <a:rPr lang="en-GB" dirty="0"/>
              <a:t>And use our 1 metre</a:t>
            </a:r>
            <a:r>
              <a:rPr lang="en-GB" baseline="0" dirty="0"/>
              <a:t> </a:t>
            </a:r>
            <a:r>
              <a:rPr lang="en-GB" dirty="0"/>
              <a:t>squares to score how</a:t>
            </a:r>
            <a:r>
              <a:rPr lang="en-GB" baseline="0" dirty="0"/>
              <a:t> much of each type of seaweed in each square is as we go down the shore</a:t>
            </a:r>
          </a:p>
          <a:p>
            <a:endParaRPr lang="en-GB" baseline="0" dirty="0"/>
          </a:p>
          <a:p>
            <a:r>
              <a:rPr lang="en-GB" baseline="0" dirty="0"/>
              <a:t>We’ll record our results on our ‘</a:t>
            </a:r>
            <a:r>
              <a:rPr lang="en-GB" b="1" baseline="0" dirty="0"/>
              <a:t>Big Seaweed Search for Schools RECORDING FORM</a:t>
            </a:r>
            <a:r>
              <a:rPr lang="en-GB" baseline="0" dirty="0"/>
              <a:t>’ (</a:t>
            </a:r>
            <a:r>
              <a:rPr lang="en-GB" i="1" baseline="0" dirty="0"/>
              <a:t>show). </a:t>
            </a:r>
          </a:p>
          <a:p>
            <a:endParaRPr lang="en-GB" i="1" baseline="0" dirty="0"/>
          </a:p>
          <a:p>
            <a:r>
              <a:rPr lang="en-GB" i="0" baseline="0" dirty="0"/>
              <a:t>We will survey up to 10 squares for each group and then we’ll compare our results back in class.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Jules Agate, MCS</a:t>
            </a:r>
            <a:endParaRPr lang="en-GB" sz="1000" i="1" u="sng" dirty="0"/>
          </a:p>
          <a:p>
            <a:endParaRPr lang="en-GB" i="0" dirty="0"/>
          </a:p>
        </p:txBody>
      </p:sp>
      <p:sp>
        <p:nvSpPr>
          <p:cNvPr id="4" name="Slide Number Placeholder 3"/>
          <p:cNvSpPr>
            <a:spLocks noGrp="1"/>
          </p:cNvSpPr>
          <p:nvPr>
            <p:ph type="sldNum" sz="quarter" idx="10"/>
          </p:nvPr>
        </p:nvSpPr>
        <p:spPr>
          <a:xfrm>
            <a:off x="5911758" y="8756657"/>
            <a:ext cx="1056144" cy="481726"/>
          </a:xfrm>
        </p:spPr>
        <p:txBody>
          <a:bodyPr/>
          <a:lstStyle/>
          <a:p>
            <a:fld id="{D2D09266-A868-4661-ACCE-515F0637A601}" type="slidenum">
              <a:rPr lang="en-GB" smtClean="0"/>
              <a:t>37</a:t>
            </a:fld>
            <a:endParaRPr lang="en-GB" dirty="0"/>
          </a:p>
        </p:txBody>
      </p:sp>
    </p:spTree>
    <p:extLst>
      <p:ext uri="{BB962C8B-B14F-4D97-AF65-F5344CB8AC3E}">
        <p14:creationId xmlns:p14="http://schemas.microsoft.com/office/powerpoint/2010/main" val="2059858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152400"/>
            <a:ext cx="1336675" cy="1003300"/>
          </a:xfrm>
        </p:spPr>
      </p:sp>
      <p:sp>
        <p:nvSpPr>
          <p:cNvPr id="3" name="Notes Placeholder 2"/>
          <p:cNvSpPr>
            <a:spLocks noGrp="1"/>
          </p:cNvSpPr>
          <p:nvPr>
            <p:ph type="body" idx="1"/>
          </p:nvPr>
        </p:nvSpPr>
        <p:spPr/>
        <p:txBody>
          <a:bodyPr/>
          <a:lstStyle/>
          <a:p>
            <a:r>
              <a:rPr lang="en-GB" dirty="0"/>
              <a:t>We will also count limpets in our search area.</a:t>
            </a:r>
          </a:p>
          <a:p>
            <a:endParaRPr lang="en-GB" dirty="0"/>
          </a:p>
          <a:p>
            <a:r>
              <a:rPr lang="en-GB" dirty="0"/>
              <a:t>Limpets are marine animals with shells (a type of shellfish).  They EAT seaweed by scraping it off of the rock. They</a:t>
            </a:r>
            <a:r>
              <a:rPr lang="en-GB" baseline="0" dirty="0"/>
              <a:t> are in the same family as snails (called molluscs) and they eat seaweed like snails eat land plants. </a:t>
            </a:r>
          </a:p>
          <a:p>
            <a:endParaRPr lang="en-GB" baseline="0" dirty="0"/>
          </a:p>
          <a:p>
            <a:r>
              <a:rPr lang="en-GB" baseline="0" dirty="0"/>
              <a:t>Picture 1 is a limpet on a rock</a:t>
            </a:r>
          </a:p>
          <a:p>
            <a:r>
              <a:rPr lang="en-GB" baseline="0" dirty="0"/>
              <a:t>Picture 2 on the right shows a limpet’s home scar. Limpets live really close to the sea and what could happen to them? They could get knocked off into the sea and smashed. Or pulled off the rock by a person or bird or fish and eaten! Or they could dry out in the sun.</a:t>
            </a:r>
          </a:p>
          <a:p>
            <a:endParaRPr lang="en-GB" baseline="0" dirty="0"/>
          </a:p>
          <a:p>
            <a:r>
              <a:rPr lang="en-GB" baseline="0" dirty="0"/>
              <a:t>So, they are stuck on the rock very firmly. They make a ‘home scar’ by grinding their shell (or the rock) to make a perfect fit. This stops them drying out when the tide is out.</a:t>
            </a:r>
          </a:p>
          <a:p>
            <a:endParaRPr lang="en-GB" baseline="0" dirty="0"/>
          </a:p>
          <a:p>
            <a:r>
              <a:rPr lang="en-GB" baseline="0" dirty="0"/>
              <a:t>When the tide is right and water is covering them, the limpet leaves its home scar and moves very, very slowly to eat the seaweed growing nearby. They find their way by leaving a trail of mucus (a bit like snot or a snail trail) which they follow back to their home when the tide goes out. </a:t>
            </a:r>
          </a:p>
          <a:p>
            <a:endParaRPr lang="en-GB" baseline="0" dirty="0"/>
          </a:p>
          <a:p>
            <a:r>
              <a:rPr lang="en-GB" baseline="0" dirty="0"/>
              <a:t>They have super-strong teeth to scrape seaweed off of the rocks. Limpet teeth are nature’s strongest material, stronger than a shark’s tooth. But the teeth are less than the thickness of one of your hairs.</a:t>
            </a:r>
          </a:p>
          <a:p>
            <a:endParaRPr lang="en-GB" baseline="0" dirty="0"/>
          </a:p>
          <a:p>
            <a:pPr defTabSz="914382">
              <a:defRPr/>
            </a:pPr>
            <a:r>
              <a:rPr lang="en-GB" baseline="0" dirty="0"/>
              <a:t>We’ll use the 1m again to count the limpets in a square AND draw a map or diagram of the limpets and seaweed. </a:t>
            </a:r>
          </a:p>
          <a:p>
            <a:pPr defTabSz="914382">
              <a:defRPr/>
            </a:pPr>
            <a:r>
              <a:rPr lang="en-GB" baseline="0" dirty="0"/>
              <a:t>Imagine picture 3 in the middle is your square. How many limpets are in it? There are 3 and there is a line drawn round each of them. Also a line has been drawn around the seaweed at the bottom.</a:t>
            </a:r>
          </a:p>
          <a:p>
            <a:pPr defTabSz="914382">
              <a:defRPr/>
            </a:pPr>
            <a:endParaRPr lang="en-GB" baseline="0" dirty="0"/>
          </a:p>
          <a:p>
            <a:pPr defTabSz="914382">
              <a:defRPr/>
            </a:pPr>
            <a:r>
              <a:rPr lang="en-GB" baseline="0" dirty="0"/>
              <a:t>You can see on your recording form that there’s a space for you to make a drawing like this of your own square. This should show the position and amount of limpets and seaweed in your square. </a:t>
            </a:r>
          </a:p>
          <a:p>
            <a:pPr defTabSz="914382">
              <a:defRPr/>
            </a:pPr>
            <a:endParaRPr lang="en-GB" baseline="0" dirty="0"/>
          </a:p>
          <a:p>
            <a:pPr defTabSz="914382">
              <a:defRPr/>
            </a:pPr>
            <a:r>
              <a:rPr lang="en-GB" baseline="0" dirty="0"/>
              <a:t>Would there be more or less seaweed if there are a lot of limpets do you think? Would you expect that the limpets have eaten all of the seaweed? Maybe! But limpets need seaweed to live on, so maybe they will be living where there is more of it.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Pictures</a:t>
            </a:r>
            <a:r>
              <a:rPr lang="en-GB" sz="1000" i="1" u="sng" baseline="0" dirty="0"/>
              <a:t> by Jules Agate, MCS</a:t>
            </a:r>
            <a:endParaRPr lang="en-GB" dirty="0"/>
          </a:p>
        </p:txBody>
      </p:sp>
      <p:sp>
        <p:nvSpPr>
          <p:cNvPr id="4" name="Slide Number Placeholder 3"/>
          <p:cNvSpPr>
            <a:spLocks noGrp="1"/>
          </p:cNvSpPr>
          <p:nvPr>
            <p:ph type="sldNum" sz="quarter" idx="10"/>
          </p:nvPr>
        </p:nvSpPr>
        <p:spPr>
          <a:xfrm>
            <a:off x="5807501" y="8898897"/>
            <a:ext cx="1056144" cy="481726"/>
          </a:xfrm>
        </p:spPr>
        <p:txBody>
          <a:bodyPr/>
          <a:lstStyle/>
          <a:p>
            <a:fld id="{D2D09266-A868-4661-ACCE-515F0637A601}" type="slidenum">
              <a:rPr lang="en-GB" smtClean="0"/>
              <a:t>38</a:t>
            </a:fld>
            <a:endParaRPr lang="en-GB" dirty="0"/>
          </a:p>
        </p:txBody>
      </p:sp>
    </p:spTree>
    <p:extLst>
      <p:ext uri="{BB962C8B-B14F-4D97-AF65-F5344CB8AC3E}">
        <p14:creationId xmlns:p14="http://schemas.microsoft.com/office/powerpoint/2010/main" val="630125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D09266-A868-4661-ACCE-515F0637A601}" type="slidenum">
              <a:rPr lang="en-GB" smtClean="0"/>
              <a:t>39</a:t>
            </a:fld>
            <a:endParaRPr lang="en-GB" dirty="0"/>
          </a:p>
        </p:txBody>
      </p:sp>
    </p:spTree>
    <p:extLst>
      <p:ext uri="{BB962C8B-B14F-4D97-AF65-F5344CB8AC3E}">
        <p14:creationId xmlns:p14="http://schemas.microsoft.com/office/powerpoint/2010/main" val="219032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150813"/>
            <a:ext cx="1339850" cy="1004887"/>
          </a:xfrm>
        </p:spPr>
      </p:sp>
      <p:sp>
        <p:nvSpPr>
          <p:cNvPr id="3" name="Notes Placeholder 2"/>
          <p:cNvSpPr>
            <a:spLocks noGrp="1"/>
          </p:cNvSpPr>
          <p:nvPr>
            <p:ph type="body" idx="1"/>
          </p:nvPr>
        </p:nvSpPr>
        <p:spPr>
          <a:xfrm>
            <a:off x="379307" y="1297940"/>
            <a:ext cx="6484338" cy="3578860"/>
          </a:xfrm>
        </p:spPr>
        <p:txBody>
          <a:bodyPr/>
          <a:lstStyle/>
          <a:p>
            <a:pPr defTabSz="966136"/>
            <a:r>
              <a:rPr lang="en-GB" sz="1200" i="1" dirty="0"/>
              <a:t>Use whiteboard or flipchart to record pupils’ feelings and thoughts about seaweed. Y</a:t>
            </a:r>
            <a:r>
              <a:rPr lang="en-GB" sz="1200" i="1" u="none" dirty="0"/>
              <a:t>ou could list or make a </a:t>
            </a:r>
            <a:r>
              <a:rPr lang="en-GB" sz="1200" i="1" u="none" dirty="0">
                <a:solidFill>
                  <a:srgbClr val="FF0000"/>
                </a:solidFill>
              </a:rPr>
              <a:t>word cloud/mind map </a:t>
            </a:r>
            <a:r>
              <a:rPr lang="en-GB" sz="1200" i="1" u="none" dirty="0"/>
              <a:t>– your map could have a seaweed shape. You could use some emojis with children's help! </a:t>
            </a:r>
            <a:r>
              <a:rPr lang="en-GB" sz="1200" i="1" dirty="0"/>
              <a:t>(see ‘Teachers Evaluation Mind Map Outline’ for examples</a:t>
            </a:r>
            <a:r>
              <a:rPr lang="en-GB" sz="1400" i="1" dirty="0"/>
              <a:t>)</a:t>
            </a:r>
            <a:r>
              <a:rPr lang="en-GB" sz="1400" i="1" u="none" dirty="0"/>
              <a:t> </a:t>
            </a:r>
          </a:p>
          <a:p>
            <a:pPr defTabSz="966136"/>
            <a:endParaRPr lang="en-GB" sz="1400" i="1" dirty="0"/>
          </a:p>
          <a:p>
            <a:pPr defTabSz="966136"/>
            <a:endParaRPr lang="en-GB" sz="1400" dirty="0"/>
          </a:p>
          <a:p>
            <a:pPr defTabSz="966136"/>
            <a:r>
              <a:rPr lang="en-GB" sz="1400" dirty="0"/>
              <a:t>What do you think about seaweed? How does seaweed make you feel?</a:t>
            </a:r>
          </a:p>
          <a:p>
            <a:pPr defTabSz="966136"/>
            <a:endParaRPr lang="en-GB" sz="1400" i="1" u="sng" dirty="0"/>
          </a:p>
          <a:p>
            <a:pPr defTabSz="966136"/>
            <a:r>
              <a:rPr lang="en-GB" sz="1200" i="1" u="none" dirty="0"/>
              <a:t>Add words to flip chart under thoughts and feelings </a:t>
            </a:r>
            <a:endParaRPr lang="en-GB" sz="1400" i="1" u="sng" dirty="0"/>
          </a:p>
          <a:p>
            <a:pPr defTabSz="966136"/>
            <a:endParaRPr lang="en-GB" sz="1400" i="1" u="sng" dirty="0"/>
          </a:p>
          <a:p>
            <a:pPr marL="0" marR="0" lvl="0" indent="0" algn="l" defTabSz="966136" rtl="0" eaLnBrk="1" fontAlgn="auto" latinLnBrk="0" hangingPunct="1">
              <a:lnSpc>
                <a:spcPct val="100000"/>
              </a:lnSpc>
              <a:spcBef>
                <a:spcPts val="0"/>
              </a:spcBef>
              <a:spcAft>
                <a:spcPts val="0"/>
              </a:spcAft>
              <a:buClrTx/>
              <a:buSzTx/>
              <a:buFontTx/>
              <a:buNone/>
              <a:tabLst/>
              <a:defRPr/>
            </a:pPr>
            <a:r>
              <a:rPr lang="en-GB" sz="1000" i="1" u="sng" dirty="0"/>
              <a:t>Emojis by Spaynton used under creative</a:t>
            </a:r>
            <a:r>
              <a:rPr lang="en-GB" sz="1000" i="1" u="sng" baseline="0" dirty="0"/>
              <a:t> commons license </a:t>
            </a:r>
            <a:r>
              <a:rPr lang="en-GB" sz="1000" b="0" i="1" u="sng" strike="noStrike" kern="1200" dirty="0">
                <a:solidFill>
                  <a:schemeClr val="tx1"/>
                </a:solidFill>
                <a:effectLst/>
                <a:latin typeface="+mn-lt"/>
                <a:ea typeface="+mn-ea"/>
                <a:cs typeface="+mn-cs"/>
                <a:hlinkClick r:id="rId3"/>
              </a:rPr>
              <a:t>CC BY-SA 4.0</a:t>
            </a:r>
            <a:endParaRPr lang="en-GB" sz="1000" b="0" i="1" u="sng" kern="1200" dirty="0">
              <a:solidFill>
                <a:schemeClr val="tx1"/>
              </a:solidFill>
              <a:effectLst/>
              <a:latin typeface="+mn-lt"/>
              <a:ea typeface="+mn-ea"/>
              <a:cs typeface="+mn-cs"/>
            </a:endParaRPr>
          </a:p>
          <a:p>
            <a:pPr defTabSz="966136"/>
            <a:endParaRPr lang="en-GB" sz="1400" dirty="0"/>
          </a:p>
          <a:p>
            <a:endParaRPr lang="en-GB" dirty="0"/>
          </a:p>
        </p:txBody>
      </p:sp>
      <p:sp>
        <p:nvSpPr>
          <p:cNvPr id="4" name="Slide Number Placeholder 3"/>
          <p:cNvSpPr>
            <a:spLocks noGrp="1"/>
          </p:cNvSpPr>
          <p:nvPr>
            <p:ph type="sldNum" sz="quarter" idx="10"/>
          </p:nvPr>
        </p:nvSpPr>
        <p:spPr>
          <a:xfrm>
            <a:off x="6024283" y="8878611"/>
            <a:ext cx="1056144" cy="481726"/>
          </a:xfrm>
        </p:spPr>
        <p:txBody>
          <a:bodyPr/>
          <a:lstStyle/>
          <a:p>
            <a:fld id="{D2D09266-A868-4661-ACCE-515F0637A601}" type="slidenum">
              <a:rPr lang="en-GB" smtClean="0"/>
              <a:t>4</a:t>
            </a:fld>
            <a:endParaRPr lang="en-GB" dirty="0"/>
          </a:p>
        </p:txBody>
      </p:sp>
    </p:spTree>
    <p:extLst>
      <p:ext uri="{BB962C8B-B14F-4D97-AF65-F5344CB8AC3E}">
        <p14:creationId xmlns:p14="http://schemas.microsoft.com/office/powerpoint/2010/main" val="1051082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a:xfrm>
            <a:off x="379307" y="1297940"/>
            <a:ext cx="6484338" cy="4672554"/>
          </a:xfrm>
        </p:spPr>
        <p:txBody>
          <a:bodyPr/>
          <a:lstStyle/>
          <a:p>
            <a:r>
              <a:rPr lang="en-GB" dirty="0"/>
              <a:t>There are lots of animals that live on and under seaweed that we might find on the shore. Can you think of any? </a:t>
            </a:r>
          </a:p>
          <a:p>
            <a:r>
              <a:rPr lang="en-GB" dirty="0"/>
              <a:t>Crabs, fish, anemones, limpets.</a:t>
            </a:r>
          </a:p>
          <a:p>
            <a:endParaRPr lang="en-GB" dirty="0"/>
          </a:p>
          <a:p>
            <a:r>
              <a:rPr lang="en-GB" dirty="0"/>
              <a:t>We need to know and use the SEASHORE CODE</a:t>
            </a:r>
            <a:r>
              <a:rPr lang="en-GB" b="1" dirty="0"/>
              <a:t> </a:t>
            </a:r>
            <a:r>
              <a:rPr lang="en-GB" dirty="0"/>
              <a:t>for seaweed searches</a:t>
            </a:r>
            <a:r>
              <a:rPr lang="en-GB" baseline="0" dirty="0"/>
              <a:t> at the shore,</a:t>
            </a:r>
            <a:r>
              <a:rPr lang="en-GB" dirty="0"/>
              <a:t> because we are studying the seashore creature’s home! </a:t>
            </a:r>
          </a:p>
          <a:p>
            <a:endParaRPr lang="en-GB" dirty="0"/>
          </a:p>
          <a:p>
            <a:r>
              <a:rPr lang="en-GB" dirty="0"/>
              <a:t>Never throw anything into a rock pool or the sea that shouldn’t be there – litter or even apple cores, as it will change the natural state of the water. You could harm the creatures living there.</a:t>
            </a:r>
          </a:p>
          <a:p>
            <a:endParaRPr lang="en-GB" dirty="0"/>
          </a:p>
          <a:p>
            <a:pPr defTabSz="914382">
              <a:defRPr/>
            </a:pPr>
            <a:r>
              <a:rPr lang="en-GB" dirty="0"/>
              <a:t>Don’t pick animals up you find and move them about or knock animals off of seaweed on purpose. It might be their home base. Put creatures back where you found them (they may have a family there!). </a:t>
            </a:r>
          </a:p>
          <a:p>
            <a:pPr defTabSz="914382">
              <a:defRPr/>
            </a:pPr>
            <a:endParaRPr lang="en-GB" dirty="0"/>
          </a:p>
          <a:p>
            <a:pPr defTabSz="914382">
              <a:defRPr/>
            </a:pPr>
            <a:r>
              <a:rPr lang="en-GB" dirty="0"/>
              <a:t>If you are searching under the seaweed or rocks, put the rocks back where you found them, the right way up and replace the seaweed.</a:t>
            </a:r>
          </a:p>
          <a:p>
            <a:pPr defTabSz="914382">
              <a:defRPr/>
            </a:pPr>
            <a:endParaRPr lang="en-GB" dirty="0"/>
          </a:p>
          <a:p>
            <a:r>
              <a:rPr lang="en-GB" dirty="0"/>
              <a:t>Be gentle with any animals you do find living on or under the seaweed; don’t pull or poke them – and the same goes for each other!</a:t>
            </a:r>
          </a:p>
          <a:p>
            <a:endParaRPr lang="en-GB" dirty="0"/>
          </a:p>
        </p:txBody>
      </p:sp>
      <p:sp>
        <p:nvSpPr>
          <p:cNvPr id="4" name="Slide Number Placeholder 3"/>
          <p:cNvSpPr>
            <a:spLocks noGrp="1"/>
          </p:cNvSpPr>
          <p:nvPr>
            <p:ph type="sldNum" sz="quarter" idx="10"/>
          </p:nvPr>
        </p:nvSpPr>
        <p:spPr>
          <a:xfrm>
            <a:off x="6024283" y="8878611"/>
            <a:ext cx="1056144" cy="481726"/>
          </a:xfrm>
        </p:spPr>
        <p:txBody>
          <a:bodyPr/>
          <a:lstStyle/>
          <a:p>
            <a:fld id="{D2D09266-A868-4661-ACCE-515F0637A601}" type="slidenum">
              <a:rPr lang="en-GB" smtClean="0"/>
              <a:t>40</a:t>
            </a:fld>
            <a:endParaRPr lang="en-GB" dirty="0"/>
          </a:p>
        </p:txBody>
      </p:sp>
    </p:spTree>
    <p:extLst>
      <p:ext uri="{BB962C8B-B14F-4D97-AF65-F5344CB8AC3E}">
        <p14:creationId xmlns:p14="http://schemas.microsoft.com/office/powerpoint/2010/main" val="3808799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pPr defTabSz="914382">
              <a:defRPr/>
            </a:pPr>
            <a:r>
              <a:rPr lang="en-GB" dirty="0"/>
              <a:t>Here are some creatures you might find under, on or near the seaweed</a:t>
            </a:r>
          </a:p>
          <a:p>
            <a:pPr defTabSz="914382">
              <a:defRPr/>
            </a:pPr>
            <a:endParaRPr lang="en-GB" sz="1200" dirty="0"/>
          </a:p>
          <a:p>
            <a:pPr defTabSz="914339">
              <a:defRPr/>
            </a:pPr>
            <a:r>
              <a:rPr lang="en-GB" b="1" dirty="0"/>
              <a:t>Crab</a:t>
            </a:r>
            <a:r>
              <a:rPr lang="en-GB" dirty="0"/>
              <a:t> – what do you know about crabs? They </a:t>
            </a:r>
            <a:r>
              <a:rPr lang="en-GB" baseline="0" dirty="0"/>
              <a:t>walk</a:t>
            </a:r>
            <a:r>
              <a:rPr lang="en-GB" dirty="0"/>
              <a:t> sideways (not all of them – spider crabs walk forwards). They hide under seaweed.</a:t>
            </a:r>
          </a:p>
          <a:p>
            <a:pPr defTabSz="914339">
              <a:defRPr/>
            </a:pPr>
            <a:endParaRPr lang="en-GB" dirty="0"/>
          </a:p>
          <a:p>
            <a:pPr defTabSz="914339">
              <a:defRPr/>
            </a:pPr>
            <a:r>
              <a:rPr lang="en-GB" dirty="0"/>
              <a:t>What about </a:t>
            </a:r>
            <a:r>
              <a:rPr lang="en-GB" b="1" dirty="0"/>
              <a:t>Starfish</a:t>
            </a:r>
            <a:r>
              <a:rPr lang="en-GB" dirty="0"/>
              <a:t>? Do you know starfish have 5 legs but if they lose a leg or even two legs, they grow back.</a:t>
            </a:r>
          </a:p>
          <a:p>
            <a:pPr defTabSz="914339">
              <a:defRPr/>
            </a:pPr>
            <a:endParaRPr lang="en-GB" dirty="0"/>
          </a:p>
          <a:p>
            <a:pPr defTabSz="914339">
              <a:defRPr/>
            </a:pPr>
            <a:r>
              <a:rPr lang="en-GB" dirty="0"/>
              <a:t>A </a:t>
            </a:r>
            <a:r>
              <a:rPr lang="en-GB" b="1" dirty="0"/>
              <a:t>dog whelk </a:t>
            </a:r>
            <a:r>
              <a:rPr lang="en-GB" dirty="0"/>
              <a:t>is not a dog but it is a shellfish with quite a big shell. They drill a hole in limpets and mussels and eat them.</a:t>
            </a:r>
          </a:p>
          <a:p>
            <a:pPr defTabSz="914339">
              <a:defRPr/>
            </a:pPr>
            <a:endParaRPr lang="en-GB" dirty="0"/>
          </a:p>
          <a:p>
            <a:pPr defTabSz="914339">
              <a:defRPr/>
            </a:pPr>
            <a:r>
              <a:rPr lang="en-GB" b="1" dirty="0"/>
              <a:t>Blenny</a:t>
            </a:r>
            <a:r>
              <a:rPr lang="en-GB" dirty="0"/>
              <a:t> is a striped little fish often found in rock pools hanging about at the bottom or hiding in</a:t>
            </a:r>
            <a:r>
              <a:rPr lang="en-GB" baseline="0" dirty="0"/>
              <a:t> seaweed or under a rock</a:t>
            </a:r>
            <a:endParaRPr lang="en-GB" dirty="0"/>
          </a:p>
          <a:p>
            <a:pPr defTabSz="914339">
              <a:defRPr/>
            </a:pPr>
            <a:endParaRPr lang="en-GB" dirty="0"/>
          </a:p>
          <a:p>
            <a:pPr defTabSz="914339">
              <a:defRPr/>
            </a:pPr>
            <a:r>
              <a:rPr lang="en-GB" dirty="0"/>
              <a:t>A </a:t>
            </a:r>
            <a:r>
              <a:rPr lang="en-GB" b="1" dirty="0" err="1"/>
              <a:t>topshell</a:t>
            </a:r>
            <a:r>
              <a:rPr lang="en-GB" b="1" dirty="0"/>
              <a:t> </a:t>
            </a:r>
            <a:r>
              <a:rPr lang="en-GB" dirty="0"/>
              <a:t>is a type</a:t>
            </a:r>
            <a:r>
              <a:rPr lang="en-GB" baseline="0" dirty="0"/>
              <a:t> of </a:t>
            </a:r>
            <a:r>
              <a:rPr lang="en-GB" dirty="0"/>
              <a:t>snail that lives on</a:t>
            </a:r>
            <a:r>
              <a:rPr lang="en-GB" baseline="0" dirty="0"/>
              <a:t> the shore</a:t>
            </a:r>
            <a:r>
              <a:rPr lang="en-GB" dirty="0"/>
              <a:t>. It grazes on seaweed. </a:t>
            </a:r>
          </a:p>
          <a:p>
            <a:pPr defTabSz="914339">
              <a:defRPr/>
            </a:pPr>
            <a:endParaRPr lang="en-GB" dirty="0"/>
          </a:p>
          <a:p>
            <a:pPr defTabSz="914339">
              <a:defRPr/>
            </a:pPr>
            <a:r>
              <a:rPr lang="en-GB" b="1" dirty="0"/>
              <a:t>Periwinkles</a:t>
            </a:r>
            <a:r>
              <a:rPr lang="en-GB" dirty="0"/>
              <a:t> are also sea shore snails. They can be pretty colours like this one, or brown, grey and almost black. Some are very small indeed.</a:t>
            </a:r>
          </a:p>
          <a:p>
            <a:pPr defTabSz="914339">
              <a:defRPr/>
            </a:pPr>
            <a:endParaRPr lang="en-GB" dirty="0"/>
          </a:p>
          <a:p>
            <a:pPr defTabSz="914339">
              <a:defRPr/>
            </a:pPr>
            <a:r>
              <a:rPr lang="en-GB" b="1" dirty="0"/>
              <a:t>Anemones</a:t>
            </a:r>
            <a:r>
              <a:rPr lang="en-GB" dirty="0"/>
              <a:t> look like blobs when the tide is out and then the arms or tentacles come out and wave about when the sea is over them.</a:t>
            </a:r>
          </a:p>
          <a:p>
            <a:pPr defTabSz="914339">
              <a:defRPr/>
            </a:pPr>
            <a:endParaRPr lang="en-GB" dirty="0"/>
          </a:p>
          <a:p>
            <a:pPr defTabSz="914339">
              <a:defRPr/>
            </a:pPr>
            <a:r>
              <a:rPr lang="en-GB" sz="1000" i="1" u="sng" dirty="0"/>
              <a:t>Pictures by Jenny Griffiths, Paul Naylor, Jules Agate</a:t>
            </a:r>
          </a:p>
          <a:p>
            <a:pPr defTabSz="914339">
              <a:defRPr/>
            </a:pPr>
            <a:endParaRPr lang="en-GB" dirty="0"/>
          </a:p>
        </p:txBody>
      </p:sp>
      <p:sp>
        <p:nvSpPr>
          <p:cNvPr id="4" name="Slide Number Placeholder 3"/>
          <p:cNvSpPr>
            <a:spLocks noGrp="1"/>
          </p:cNvSpPr>
          <p:nvPr>
            <p:ph type="sldNum" sz="quarter" idx="10"/>
          </p:nvPr>
        </p:nvSpPr>
        <p:spPr>
          <a:xfrm>
            <a:off x="5970495" y="8845109"/>
            <a:ext cx="1056144" cy="481726"/>
          </a:xfrm>
        </p:spPr>
        <p:txBody>
          <a:bodyPr/>
          <a:lstStyle/>
          <a:p>
            <a:fld id="{D2D09266-A868-4661-ACCE-515F0637A601}" type="slidenum">
              <a:rPr lang="en-GB" smtClean="0"/>
              <a:t>41</a:t>
            </a:fld>
            <a:endParaRPr lang="en-GB" dirty="0"/>
          </a:p>
        </p:txBody>
      </p:sp>
    </p:spTree>
    <p:extLst>
      <p:ext uri="{BB962C8B-B14F-4D97-AF65-F5344CB8AC3E}">
        <p14:creationId xmlns:p14="http://schemas.microsoft.com/office/powerpoint/2010/main" val="1933592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360363"/>
            <a:ext cx="1249362" cy="936625"/>
          </a:xfrm>
        </p:spPr>
      </p:sp>
      <p:sp>
        <p:nvSpPr>
          <p:cNvPr id="3" name="Notes Placeholder 2"/>
          <p:cNvSpPr>
            <a:spLocks noGrp="1"/>
          </p:cNvSpPr>
          <p:nvPr>
            <p:ph type="body" idx="1"/>
          </p:nvPr>
        </p:nvSpPr>
        <p:spPr>
          <a:xfrm>
            <a:off x="379307" y="1506070"/>
            <a:ext cx="6484338" cy="5862917"/>
          </a:xfrm>
        </p:spPr>
        <p:txBody>
          <a:bodyPr/>
          <a:lstStyle/>
          <a:p>
            <a:pPr>
              <a:defRPr/>
            </a:pPr>
            <a:r>
              <a:rPr lang="en-GB" i="1" dirty="0"/>
              <a:t>Use a photo of the beach you are going to get children thinking about where they are going (or if not just use this one - of Westward Ho! in the North Devon Coast AONB)</a:t>
            </a:r>
          </a:p>
          <a:p>
            <a:pPr defTabSz="914382">
              <a:defRPr/>
            </a:pPr>
            <a:endParaRPr lang="en-GB" dirty="0"/>
          </a:p>
          <a:p>
            <a:pPr defTabSz="914382">
              <a:defRPr/>
            </a:pPr>
            <a:r>
              <a:rPr lang="en-GB" dirty="0"/>
              <a:t>What can you see in the photo of the beach we are going to that you might need to think about avoiding to keep yourself safe? What things not in the photo might you come across? </a:t>
            </a:r>
            <a:r>
              <a:rPr lang="en-GB" i="0" dirty="0"/>
              <a:t>You might encounter slippery seaweed, the sea, people (strangers), sticky mud, stormy weather, a road, litter, dogs, jellyfish.</a:t>
            </a:r>
          </a:p>
          <a:p>
            <a:pPr defTabSz="914382">
              <a:defRPr/>
            </a:pPr>
            <a:endParaRPr lang="en-GB" dirty="0"/>
          </a:p>
          <a:p>
            <a:pPr defTabSz="914382">
              <a:defRPr/>
            </a:pPr>
            <a:r>
              <a:rPr lang="en-GB" dirty="0"/>
              <a:t>These are all called HAZARDS – things you might need to avoid or do something to lessen their effect – like wearing a waterproof coat in  a storm, or wearing gloves to pick up litter. By thinking about and preparing for HAZARDS before go to the beach, we can make them less likely to be dangerous.</a:t>
            </a:r>
          </a:p>
          <a:p>
            <a:pPr defTabSz="914382">
              <a:defRPr/>
            </a:pPr>
            <a:endParaRPr lang="en-GB" dirty="0"/>
          </a:p>
          <a:p>
            <a:pPr defTabSz="914382">
              <a:defRPr/>
            </a:pPr>
            <a:r>
              <a:rPr lang="en-GB" dirty="0"/>
              <a:t>Can you think of an example of a hazard </a:t>
            </a:r>
          </a:p>
          <a:p>
            <a:pPr marL="285750" indent="-285750" defTabSz="914382">
              <a:buFont typeface="Arial" panose="020B0604020202020204" pitchFamily="34" charset="0"/>
              <a:buChar char="•"/>
              <a:defRPr/>
            </a:pPr>
            <a:r>
              <a:rPr lang="en-GB" dirty="0"/>
              <a:t>On the sea shore generally?</a:t>
            </a:r>
          </a:p>
          <a:p>
            <a:pPr marL="285750" indent="-285750">
              <a:buFont typeface="Arial" panose="020B0604020202020204" pitchFamily="34" charset="0"/>
              <a:buChar char="•"/>
            </a:pPr>
            <a:r>
              <a:rPr lang="en-GB" dirty="0"/>
              <a:t>On the rocks when you are looking at seaweed?</a:t>
            </a:r>
          </a:p>
          <a:p>
            <a:pPr defTabSz="914382">
              <a:defRPr/>
            </a:pPr>
            <a:endParaRPr lang="en-GB" dirty="0"/>
          </a:p>
          <a:p>
            <a:pPr>
              <a:defRPr/>
            </a:pPr>
            <a:r>
              <a:rPr lang="en-GB" dirty="0"/>
              <a:t>How you might stop the hazard from being dangerous to you?</a:t>
            </a:r>
          </a:p>
          <a:p>
            <a:pPr>
              <a:defRPr/>
            </a:pPr>
            <a:endParaRPr lang="en-GB" dirty="0"/>
          </a:p>
          <a:p>
            <a:pPr>
              <a:defRPr/>
            </a:pPr>
            <a:r>
              <a:rPr lang="en-GB" i="1" dirty="0"/>
              <a:t>For example a hazard would be falling in the sea – don’t get too close, slipping off of a rock – wear sensible shoes.</a:t>
            </a:r>
          </a:p>
          <a:p>
            <a:pPr defTabSz="914382">
              <a:defRPr/>
            </a:pPr>
            <a:r>
              <a:rPr lang="en-GB" i="1" baseline="0" dirty="0"/>
              <a:t>You could run through what the shore you are going to be visiting is like based on your pre-activity visit. Mention any particular hazards there and what children should do to avoid them (see Teachers Practical Instructions</a:t>
            </a:r>
            <a:r>
              <a:rPr lang="en-GB" sz="1400" i="1" baseline="0" dirty="0"/>
              <a:t>). </a:t>
            </a:r>
          </a:p>
          <a:p>
            <a:pPr defTabSz="914382">
              <a:defRPr/>
            </a:pPr>
            <a:endParaRPr lang="en-GB" sz="1400" i="1" baseline="0" dirty="0"/>
          </a:p>
          <a:p>
            <a:pPr defTabSz="914382">
              <a:defRPr/>
            </a:pPr>
            <a:endParaRPr lang="en-GB" sz="1400" i="1" baseline="0" dirty="0"/>
          </a:p>
          <a:p>
            <a:pPr marL="0" marR="0" lvl="0" indent="0" algn="l" defTabSz="914382" rtl="0" eaLnBrk="1" fontAlgn="auto" latinLnBrk="0" hangingPunct="1">
              <a:lnSpc>
                <a:spcPct val="100000"/>
              </a:lnSpc>
              <a:spcBef>
                <a:spcPts val="0"/>
              </a:spcBef>
              <a:spcAft>
                <a:spcPts val="0"/>
              </a:spcAft>
              <a:buClrTx/>
              <a:buSzTx/>
              <a:buFontTx/>
              <a:buNone/>
              <a:tabLst/>
              <a:defRPr/>
            </a:pPr>
            <a:r>
              <a:rPr lang="en-GB" sz="1000" i="1" u="sng" dirty="0"/>
              <a:t>Picture</a:t>
            </a:r>
            <a:r>
              <a:rPr lang="en-GB" sz="1000" i="1" u="sng" baseline="0" dirty="0"/>
              <a:t> by Jules Agate, MCS</a:t>
            </a:r>
            <a:endParaRPr lang="en-GB" sz="1000" i="1" u="sng" dirty="0"/>
          </a:p>
          <a:p>
            <a:pPr defTabSz="914382">
              <a:defRPr/>
            </a:pPr>
            <a:endParaRPr lang="en-GB" sz="1400" dirty="0"/>
          </a:p>
          <a:p>
            <a:pPr defTabSz="914382">
              <a:defRPr/>
            </a:pPr>
            <a:endParaRPr lang="en-GB" sz="1400" dirty="0"/>
          </a:p>
        </p:txBody>
      </p:sp>
      <p:sp>
        <p:nvSpPr>
          <p:cNvPr id="4" name="Slide Number Placeholder 3"/>
          <p:cNvSpPr>
            <a:spLocks noGrp="1"/>
          </p:cNvSpPr>
          <p:nvPr>
            <p:ph type="sldNum" sz="quarter" idx="10"/>
          </p:nvPr>
        </p:nvSpPr>
        <p:spPr>
          <a:xfrm>
            <a:off x="5875899" y="8895345"/>
            <a:ext cx="1056144" cy="481726"/>
          </a:xfrm>
        </p:spPr>
        <p:txBody>
          <a:bodyPr/>
          <a:lstStyle/>
          <a:p>
            <a:fld id="{A5555D2B-1521-4600-B701-5A9D0B8FD564}" type="slidenum">
              <a:rPr lang="en-GB" smtClean="0"/>
              <a:pPr/>
              <a:t>42</a:t>
            </a:fld>
            <a:endParaRPr lang="en-GB" dirty="0"/>
          </a:p>
        </p:txBody>
      </p:sp>
    </p:spTree>
    <p:extLst>
      <p:ext uri="{BB962C8B-B14F-4D97-AF65-F5344CB8AC3E}">
        <p14:creationId xmlns:p14="http://schemas.microsoft.com/office/powerpoint/2010/main" val="3205649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5300" y="361950"/>
            <a:ext cx="1247775" cy="936625"/>
          </a:xfrm>
        </p:spPr>
      </p:sp>
      <p:sp>
        <p:nvSpPr>
          <p:cNvPr id="3" name="Notes Placeholder 2"/>
          <p:cNvSpPr>
            <a:spLocks noGrp="1"/>
          </p:cNvSpPr>
          <p:nvPr>
            <p:ph type="body" idx="1"/>
          </p:nvPr>
        </p:nvSpPr>
        <p:spPr>
          <a:xfrm>
            <a:off x="379307" y="1577788"/>
            <a:ext cx="6484338" cy="3621741"/>
          </a:xfrm>
        </p:spPr>
        <p:txBody>
          <a:bodyPr/>
          <a:lstStyle/>
          <a:p>
            <a:r>
              <a:rPr lang="en-GB" baseline="0" dirty="0"/>
              <a:t>One way to help you to stay safe is to always go with an adult when you go to the seashore. </a:t>
            </a:r>
          </a:p>
          <a:p>
            <a:endParaRPr lang="en-GB" baseline="0" dirty="0"/>
          </a:p>
          <a:p>
            <a:r>
              <a:rPr lang="en-GB" baseline="0" dirty="0"/>
              <a:t>What else? Can we agree how we’ll all stay safe on our beach visit? These are some ideas on the slide… Any I have missed that you want to add?</a:t>
            </a:r>
          </a:p>
          <a:p>
            <a:endParaRPr lang="en-GB" baseline="0" dirty="0"/>
          </a:p>
          <a:p>
            <a:r>
              <a:rPr lang="en-GB" sz="1200" i="1" baseline="0" dirty="0"/>
              <a:t>Decide here on your 5 groups of 5-6 children for the shore visit. Make sure they know who is in their group and who will be the leader. If you have time you can run through what will happen at the shore– see the Teachers Practical Instructions</a:t>
            </a:r>
            <a:r>
              <a:rPr lang="en-GB" i="1" baseline="0" dirty="0"/>
              <a: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Picture</a:t>
            </a:r>
            <a:r>
              <a:rPr lang="en-GB" sz="1000" i="1" u="sng" baseline="0" dirty="0"/>
              <a:t> by Jules Agate, MCS</a:t>
            </a:r>
            <a:endParaRPr lang="en-GB" sz="1000" i="1" u="sng" dirty="0"/>
          </a:p>
          <a:p>
            <a:endParaRPr lang="en-GB" dirty="0"/>
          </a:p>
        </p:txBody>
      </p:sp>
      <p:sp>
        <p:nvSpPr>
          <p:cNvPr id="4" name="Slide Number Placeholder 3"/>
          <p:cNvSpPr>
            <a:spLocks noGrp="1"/>
          </p:cNvSpPr>
          <p:nvPr>
            <p:ph type="sldNum" sz="quarter" idx="10"/>
          </p:nvPr>
        </p:nvSpPr>
        <p:spPr>
          <a:xfrm>
            <a:off x="5988423" y="8859486"/>
            <a:ext cx="1056144" cy="481726"/>
          </a:xfrm>
        </p:spPr>
        <p:txBody>
          <a:bodyPr/>
          <a:lstStyle/>
          <a:p>
            <a:fld id="{A5555D2B-1521-4600-B701-5A9D0B8FD564}" type="slidenum">
              <a:rPr lang="en-GB" smtClean="0"/>
              <a:pPr/>
              <a:t>43</a:t>
            </a:fld>
            <a:endParaRPr lang="en-GB" dirty="0"/>
          </a:p>
        </p:txBody>
      </p:sp>
    </p:spTree>
    <p:extLst>
      <p:ext uri="{BB962C8B-B14F-4D97-AF65-F5344CB8AC3E}">
        <p14:creationId xmlns:p14="http://schemas.microsoft.com/office/powerpoint/2010/main" val="1442906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52400"/>
            <a:ext cx="1336675" cy="1003300"/>
          </a:xfrm>
        </p:spPr>
      </p:sp>
      <p:sp>
        <p:nvSpPr>
          <p:cNvPr id="3" name="Notes Placeholder 2"/>
          <p:cNvSpPr>
            <a:spLocks noGrp="1"/>
          </p:cNvSpPr>
          <p:nvPr>
            <p:ph type="body" idx="1"/>
          </p:nvPr>
        </p:nvSpPr>
        <p:spPr>
          <a:xfrm>
            <a:off x="379307" y="1297940"/>
            <a:ext cx="6484338" cy="3847801"/>
          </a:xfrm>
        </p:spPr>
        <p:txBody>
          <a:bodyPr/>
          <a:lstStyle/>
          <a:p>
            <a:r>
              <a:rPr lang="en-GB" i="1" dirty="0"/>
              <a:t>Evaluation Questions</a:t>
            </a:r>
            <a:r>
              <a:rPr lang="en-GB" i="1" baseline="0" dirty="0"/>
              <a:t> you can use to assess enjoyment and learning</a:t>
            </a:r>
            <a:endParaRPr lang="en-GB" i="1" dirty="0"/>
          </a:p>
          <a:p>
            <a:endParaRPr lang="en-GB" dirty="0"/>
          </a:p>
          <a:p>
            <a:r>
              <a:rPr lang="en-GB" baseline="0" dirty="0"/>
              <a:t>Hands up if you liked activity 1 where we looked at seaweed and you wrote down or drew what you saw.</a:t>
            </a:r>
          </a:p>
          <a:p>
            <a:endParaRPr lang="en-GB" baseline="0" dirty="0"/>
          </a:p>
          <a:p>
            <a:r>
              <a:rPr lang="en-GB" baseline="0" dirty="0"/>
              <a:t>Hands up if you liked activity 2 where you had to guess the seaweed in teams.</a:t>
            </a:r>
          </a:p>
          <a:p>
            <a:endParaRPr lang="en-GB" baseline="0" dirty="0"/>
          </a:p>
          <a:p>
            <a:r>
              <a:rPr lang="en-GB" baseline="0" dirty="0"/>
              <a:t>Tell me:</a:t>
            </a:r>
          </a:p>
          <a:p>
            <a:pPr marL="285750" indent="-285750">
              <a:buFont typeface="Arial" panose="020B0604020202020204" pitchFamily="34" charset="0"/>
              <a:buChar char="•"/>
            </a:pPr>
            <a:r>
              <a:rPr lang="en-GB" baseline="0" dirty="0"/>
              <a:t>1 thing you didn’t know before today about seaweed (record some of these on flipchart or phone)</a:t>
            </a:r>
          </a:p>
          <a:p>
            <a:pPr marL="285750" indent="-285750">
              <a:buFont typeface="Arial" panose="020B0604020202020204" pitchFamily="34" charset="0"/>
              <a:buChar char="•"/>
            </a:pPr>
            <a:r>
              <a:rPr lang="en-GB" baseline="0" dirty="0"/>
              <a:t>1thing you liked about the class today</a:t>
            </a:r>
          </a:p>
          <a:p>
            <a:pPr marL="285750" indent="-285750">
              <a:buFont typeface="Arial" panose="020B0604020202020204" pitchFamily="34" charset="0"/>
              <a:buChar char="•"/>
            </a:pPr>
            <a:r>
              <a:rPr lang="en-GB" baseline="0" dirty="0"/>
              <a:t>1 thing you didn’t like</a:t>
            </a:r>
          </a:p>
          <a:p>
            <a:endParaRPr lang="en-GB" baseline="0" dirty="0"/>
          </a:p>
          <a:p>
            <a:pPr defTabSz="924458">
              <a:defRPr/>
            </a:pPr>
            <a:r>
              <a:rPr lang="en-GB" baseline="0" dirty="0"/>
              <a:t>Can you remember any of the 7 types of seaweed we will look for on the beach?</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24458" rtl="0" eaLnBrk="1" fontAlgn="auto" latinLnBrk="0" hangingPunct="1">
              <a:lnSpc>
                <a:spcPct val="100000"/>
              </a:lnSpc>
              <a:spcBef>
                <a:spcPts val="0"/>
              </a:spcBef>
              <a:spcAft>
                <a:spcPts val="0"/>
              </a:spcAft>
              <a:buClrTx/>
              <a:buSzTx/>
              <a:buFontTx/>
              <a:buNone/>
              <a:tabLst/>
              <a:defRPr/>
            </a:pPr>
            <a:r>
              <a:rPr lang="en-GB" i="1" baseline="0" dirty="0"/>
              <a:t>Skip back to slides 25-31 to if needed to recap </a:t>
            </a:r>
            <a:r>
              <a:rPr lang="en-GB" i="1" dirty="0"/>
              <a:t>knife, bubbly, egg, curly, groovy (&amp; small), pretty (&amp; leafy), pink paint</a:t>
            </a:r>
            <a:endParaRPr lang="en-GB" baseline="0" dirty="0"/>
          </a:p>
        </p:txBody>
      </p:sp>
      <p:sp>
        <p:nvSpPr>
          <p:cNvPr id="4" name="Slide Number Placeholder 3"/>
          <p:cNvSpPr>
            <a:spLocks noGrp="1"/>
          </p:cNvSpPr>
          <p:nvPr>
            <p:ph type="sldNum" sz="quarter" idx="10"/>
          </p:nvPr>
        </p:nvSpPr>
        <p:spPr>
          <a:xfrm>
            <a:off x="6006353" y="8878611"/>
            <a:ext cx="1056144" cy="481726"/>
          </a:xfrm>
        </p:spPr>
        <p:txBody>
          <a:bodyPr/>
          <a:lstStyle/>
          <a:p>
            <a:fld id="{D2D09266-A868-4661-ACCE-515F0637A601}" type="slidenum">
              <a:rPr lang="en-GB" smtClean="0"/>
              <a:t>44</a:t>
            </a:fld>
            <a:endParaRPr lang="en-GB" dirty="0"/>
          </a:p>
        </p:txBody>
      </p:sp>
    </p:spTree>
    <p:extLst>
      <p:ext uri="{BB962C8B-B14F-4D97-AF65-F5344CB8AC3E}">
        <p14:creationId xmlns:p14="http://schemas.microsoft.com/office/powerpoint/2010/main" val="1210868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49225"/>
            <a:ext cx="1339850" cy="1004888"/>
          </a:xfrm>
        </p:spPr>
      </p:sp>
      <p:sp>
        <p:nvSpPr>
          <p:cNvPr id="3" name="Notes Placeholder 2"/>
          <p:cNvSpPr>
            <a:spLocks noGrp="1"/>
          </p:cNvSpPr>
          <p:nvPr>
            <p:ph type="body" idx="1"/>
          </p:nvPr>
        </p:nvSpPr>
        <p:spPr>
          <a:xfrm>
            <a:off x="379307" y="1470212"/>
            <a:ext cx="6484338" cy="2348753"/>
          </a:xfrm>
        </p:spPr>
        <p:txBody>
          <a:bodyPr/>
          <a:lstStyle/>
          <a:p>
            <a:pPr defTabSz="966136"/>
            <a:r>
              <a:rPr lang="en-GB" dirty="0"/>
              <a:t>What do you think/feel about seaweed now? </a:t>
            </a:r>
          </a:p>
          <a:p>
            <a:pPr defTabSz="966136"/>
            <a:endParaRPr lang="en-GB" sz="1400" dirty="0"/>
          </a:p>
          <a:p>
            <a:pPr defTabSz="966136"/>
            <a:r>
              <a:rPr lang="en-GB" sz="1200" i="1" dirty="0"/>
              <a:t>Add any</a:t>
            </a:r>
            <a:r>
              <a:rPr lang="en-GB" sz="1200" i="1" baseline="0" dirty="0"/>
              <a:t> new thoughts or feelings in a different colour or maybe in capitals to Flipchart 1. </a:t>
            </a:r>
            <a:r>
              <a:rPr lang="en-GB" sz="1200" i="1" u="none" dirty="0"/>
              <a:t>Mark it somehow so that you can recognise it as post-Lesson</a:t>
            </a:r>
            <a:r>
              <a:rPr lang="en-GB" sz="1200" i="1" u="none" baseline="0" dirty="0"/>
              <a:t> 1</a:t>
            </a:r>
            <a:r>
              <a:rPr lang="en-GB" sz="1200" i="1" u="none" dirty="0"/>
              <a:t> feelings</a:t>
            </a:r>
          </a:p>
          <a:p>
            <a:pPr defTabSz="966136"/>
            <a:endParaRPr lang="en-GB" sz="1400" i="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u="sng" dirty="0"/>
              <a:t>Emojis by Spaynton used under creative</a:t>
            </a:r>
            <a:r>
              <a:rPr lang="en-GB" sz="1000" i="1" u="sng" baseline="0" dirty="0"/>
              <a:t> commons license </a:t>
            </a:r>
            <a:r>
              <a:rPr lang="en-GB" sz="1000" b="0" i="1" u="sng" strike="noStrike" kern="1200" dirty="0">
                <a:solidFill>
                  <a:schemeClr val="tx1"/>
                </a:solidFill>
                <a:effectLst/>
                <a:latin typeface="+mn-lt"/>
                <a:ea typeface="+mn-ea"/>
                <a:cs typeface="+mn-cs"/>
                <a:hlinkClick r:id="rId3"/>
              </a:rPr>
              <a:t>CC BY-SA 4.0</a:t>
            </a:r>
            <a:endParaRPr lang="en-GB" dirty="0"/>
          </a:p>
        </p:txBody>
      </p:sp>
      <p:sp>
        <p:nvSpPr>
          <p:cNvPr id="4" name="Slide Number Placeholder 3"/>
          <p:cNvSpPr>
            <a:spLocks noGrp="1"/>
          </p:cNvSpPr>
          <p:nvPr>
            <p:ph type="sldNum" sz="quarter" idx="10"/>
          </p:nvPr>
        </p:nvSpPr>
        <p:spPr>
          <a:xfrm>
            <a:off x="5988423" y="8805698"/>
            <a:ext cx="1056144" cy="481726"/>
          </a:xfrm>
        </p:spPr>
        <p:txBody>
          <a:bodyPr/>
          <a:lstStyle/>
          <a:p>
            <a:fld id="{D2D09266-A868-4661-ACCE-515F0637A601}" type="slidenum">
              <a:rPr lang="en-GB" smtClean="0"/>
              <a:t>45</a:t>
            </a:fld>
            <a:endParaRPr lang="en-GB" dirty="0"/>
          </a:p>
        </p:txBody>
      </p:sp>
    </p:spTree>
    <p:extLst>
      <p:ext uri="{BB962C8B-B14F-4D97-AF65-F5344CB8AC3E}">
        <p14:creationId xmlns:p14="http://schemas.microsoft.com/office/powerpoint/2010/main" val="1118414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52400"/>
            <a:ext cx="1336675" cy="1003300"/>
          </a:xfrm>
        </p:spPr>
      </p:sp>
      <p:sp>
        <p:nvSpPr>
          <p:cNvPr id="3" name="Notes Placeholder 2"/>
          <p:cNvSpPr>
            <a:spLocks noGrp="1"/>
          </p:cNvSpPr>
          <p:nvPr>
            <p:ph type="body" idx="1"/>
          </p:nvPr>
        </p:nvSpPr>
        <p:spPr>
          <a:xfrm>
            <a:off x="379307" y="1297940"/>
            <a:ext cx="6484338" cy="1947284"/>
          </a:xfrm>
        </p:spPr>
        <p:txBody>
          <a:bodyPr/>
          <a:lstStyle/>
          <a:p>
            <a:r>
              <a:rPr lang="en-GB" dirty="0"/>
              <a:t>Thank</a:t>
            </a:r>
            <a:r>
              <a:rPr lang="en-GB" baseline="0" dirty="0"/>
              <a:t> you for listening to this session about seaweeds. </a:t>
            </a:r>
          </a:p>
          <a:p>
            <a:endParaRPr lang="en-GB" baseline="0" dirty="0"/>
          </a:p>
          <a:p>
            <a:r>
              <a:rPr lang="en-GB" baseline="0" dirty="0"/>
              <a:t>We are going to go to the beach and do our own Big Seaweed Search!</a:t>
            </a:r>
          </a:p>
          <a:p>
            <a:endParaRPr lang="en-GB" baseline="0" dirty="0"/>
          </a:p>
          <a:p>
            <a:r>
              <a:rPr lang="en-GB" i="1" baseline="0" dirty="0"/>
              <a:t>(you could explain when this will happen if appropriate – see optional slide 48 to explain plans for the practical session)</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a:xfrm>
            <a:off x="6006353" y="8878611"/>
            <a:ext cx="1056144" cy="481726"/>
          </a:xfrm>
        </p:spPr>
        <p:txBody>
          <a:bodyPr/>
          <a:lstStyle/>
          <a:p>
            <a:fld id="{D2D09266-A868-4661-ACCE-515F0637A601}" type="slidenum">
              <a:rPr lang="en-GB" smtClean="0"/>
              <a:t>46</a:t>
            </a:fld>
            <a:endParaRPr lang="en-GB" dirty="0"/>
          </a:p>
        </p:txBody>
      </p:sp>
    </p:spTree>
    <p:extLst>
      <p:ext uri="{BB962C8B-B14F-4D97-AF65-F5344CB8AC3E}">
        <p14:creationId xmlns:p14="http://schemas.microsoft.com/office/powerpoint/2010/main" val="77173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293688"/>
            <a:ext cx="1339850" cy="1004887"/>
          </a:xfrm>
        </p:spPr>
      </p:sp>
      <p:sp>
        <p:nvSpPr>
          <p:cNvPr id="3" name="Notes Placeholder 2"/>
          <p:cNvSpPr>
            <a:spLocks noGrp="1"/>
          </p:cNvSpPr>
          <p:nvPr>
            <p:ph type="body" idx="1"/>
          </p:nvPr>
        </p:nvSpPr>
        <p:spPr>
          <a:xfrm>
            <a:off x="379307" y="1297940"/>
            <a:ext cx="6484338" cy="1767989"/>
          </a:xfrm>
        </p:spPr>
        <p:txBody>
          <a:bodyPr/>
          <a:lstStyle/>
          <a:p>
            <a:endParaRPr lang="en-GB" dirty="0"/>
          </a:p>
          <a:p>
            <a:r>
              <a:rPr lang="en-GB" i="1" dirty="0">
                <a:latin typeface="Calibri" panose="020F0502020204030204" pitchFamily="34" charset="0"/>
                <a:cs typeface="Calibri" panose="020F0502020204030204" pitchFamily="34" charset="0"/>
              </a:rPr>
              <a:t>This project has been supported by the </a:t>
            </a:r>
            <a:r>
              <a:rPr lang="en-GB" b="1" i="1" dirty="0">
                <a:latin typeface="Calibri" panose="020F0502020204030204" pitchFamily="34" charset="0"/>
                <a:cs typeface="Calibri" panose="020F0502020204030204" pitchFamily="34" charset="0"/>
              </a:rPr>
              <a:t>North Devon Coast AONB’s Sustainable Development Fund (SDF)</a:t>
            </a:r>
            <a:r>
              <a:rPr lang="en-GB" i="1" dirty="0">
                <a:latin typeface="Calibri" panose="020F0502020204030204" pitchFamily="34" charset="0"/>
                <a:cs typeface="Calibri" panose="020F0502020204030204" pitchFamily="34" charset="0"/>
              </a:rPr>
              <a:t> which is funded by Defra. </a:t>
            </a:r>
          </a:p>
          <a:p>
            <a:endParaRPr lang="en-GB" i="1" dirty="0">
              <a:latin typeface="Calibri" panose="020F0502020204030204" pitchFamily="34" charset="0"/>
              <a:cs typeface="Calibri" panose="020F0502020204030204" pitchFamily="34" charset="0"/>
            </a:endParaRPr>
          </a:p>
          <a:p>
            <a:r>
              <a:rPr lang="en-GB" i="1" dirty="0">
                <a:latin typeface="Calibri" panose="020F0502020204030204" pitchFamily="34" charset="0"/>
                <a:cs typeface="Calibri" panose="020F0502020204030204" pitchFamily="34" charset="0"/>
              </a:rPr>
              <a:t>Many thanks also to Julie</a:t>
            </a:r>
            <a:r>
              <a:rPr lang="en-GB" i="1" baseline="0" dirty="0">
                <a:latin typeface="Calibri" panose="020F0502020204030204" pitchFamily="34" charset="0"/>
                <a:cs typeface="Calibri" panose="020F0502020204030204" pitchFamily="34" charset="0"/>
              </a:rPr>
              <a:t> </a:t>
            </a:r>
            <a:r>
              <a:rPr lang="en-GB" i="1" baseline="0" dirty="0" err="1">
                <a:latin typeface="Calibri" panose="020F0502020204030204" pitchFamily="34" charset="0"/>
                <a:cs typeface="Calibri" panose="020F0502020204030204" pitchFamily="34" charset="0"/>
              </a:rPr>
              <a:t>McMorine</a:t>
            </a:r>
            <a:r>
              <a:rPr lang="en-GB" i="1" baseline="0" dirty="0">
                <a:latin typeface="Calibri" panose="020F0502020204030204" pitchFamily="34" charset="0"/>
                <a:cs typeface="Calibri" panose="020F0502020204030204" pitchFamily="34" charset="0"/>
              </a:rPr>
              <a:t> and the children of </a:t>
            </a:r>
            <a:r>
              <a:rPr lang="en-GB" b="1" i="1" baseline="0" dirty="0" err="1">
                <a:latin typeface="Calibri" panose="020F0502020204030204" pitchFamily="34" charset="0"/>
                <a:cs typeface="Calibri" panose="020F0502020204030204" pitchFamily="34" charset="0"/>
              </a:rPr>
              <a:t>Appledore</a:t>
            </a:r>
            <a:r>
              <a:rPr lang="en-GB" b="1" i="1" baseline="0" dirty="0">
                <a:latin typeface="Calibri" panose="020F0502020204030204" pitchFamily="34" charset="0"/>
                <a:cs typeface="Calibri" panose="020F0502020204030204" pitchFamily="34" charset="0"/>
              </a:rPr>
              <a:t> Primary School </a:t>
            </a:r>
            <a:r>
              <a:rPr lang="en-GB" i="1" baseline="0" dirty="0">
                <a:latin typeface="Calibri" panose="020F0502020204030204" pitchFamily="34" charset="0"/>
                <a:cs typeface="Calibri" panose="020F0502020204030204" pitchFamily="34" charset="0"/>
              </a:rPr>
              <a:t>for their help in developing and testing these resources.</a:t>
            </a:r>
            <a:endParaRPr lang="en-GB" i="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5911758" y="8823628"/>
            <a:ext cx="1056144" cy="481726"/>
          </a:xfrm>
        </p:spPr>
        <p:txBody>
          <a:bodyPr/>
          <a:lstStyle/>
          <a:p>
            <a:fld id="{D2D09266-A868-4661-ACCE-515F0637A601}" type="slidenum">
              <a:rPr lang="en-GB" smtClean="0"/>
              <a:t>47</a:t>
            </a:fld>
            <a:endParaRPr lang="en-GB" dirty="0"/>
          </a:p>
        </p:txBody>
      </p:sp>
    </p:spTree>
    <p:extLst>
      <p:ext uri="{BB962C8B-B14F-4D97-AF65-F5344CB8AC3E}">
        <p14:creationId xmlns:p14="http://schemas.microsoft.com/office/powerpoint/2010/main" val="217294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i="1" dirty="0"/>
              <a:t>Optional additional slide: If time and it is appropriate to do so,  you could explain here what will happen at the shore, what children</a:t>
            </a:r>
            <a:r>
              <a:rPr lang="en-GB" i="1" baseline="0" dirty="0"/>
              <a:t> need to bring, how you are getting there, any special instructions for that day (lunch </a:t>
            </a:r>
            <a:r>
              <a:rPr lang="en-GB" i="1" baseline="0" dirty="0" err="1"/>
              <a:t>etc</a:t>
            </a:r>
            <a:r>
              <a:rPr lang="en-GB" i="1" baseline="0" dirty="0"/>
              <a:t>). And possibly give out your letters.</a:t>
            </a:r>
            <a:endParaRPr lang="en-GB" i="1" dirty="0"/>
          </a:p>
          <a:p>
            <a:endParaRPr lang="en-GB" i="1" dirty="0"/>
          </a:p>
          <a:p>
            <a:r>
              <a:rPr lang="en-GB" i="1" dirty="0"/>
              <a:t>See ‘Teachers Instructions for Practical’</a:t>
            </a:r>
          </a:p>
          <a:p>
            <a:endParaRPr lang="en-GB" i="1" dirty="0"/>
          </a:p>
          <a:p>
            <a:r>
              <a:rPr lang="en-GB" sz="1000" i="1" u="sng" dirty="0"/>
              <a:t>Pictures of Appledore Primary School used with kind permission.</a:t>
            </a:r>
          </a:p>
          <a:p>
            <a:endParaRPr lang="en-GB" dirty="0"/>
          </a:p>
        </p:txBody>
      </p:sp>
      <p:sp>
        <p:nvSpPr>
          <p:cNvPr id="4" name="Slide Number Placeholder 3"/>
          <p:cNvSpPr>
            <a:spLocks noGrp="1"/>
          </p:cNvSpPr>
          <p:nvPr>
            <p:ph type="sldNum" sz="quarter" idx="10"/>
          </p:nvPr>
        </p:nvSpPr>
        <p:spPr/>
        <p:txBody>
          <a:bodyPr/>
          <a:lstStyle/>
          <a:p>
            <a:fld id="{D2D09266-A868-4661-ACCE-515F0637A601}" type="slidenum">
              <a:rPr lang="en-GB" smtClean="0"/>
              <a:t>48</a:t>
            </a:fld>
            <a:endParaRPr lang="en-GB" dirty="0"/>
          </a:p>
        </p:txBody>
      </p:sp>
    </p:spTree>
    <p:extLst>
      <p:ext uri="{BB962C8B-B14F-4D97-AF65-F5344CB8AC3E}">
        <p14:creationId xmlns:p14="http://schemas.microsoft.com/office/powerpoint/2010/main" val="2307537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Optional additional activity; see Teachers Lesson 1 Follow Up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rtl="0"/>
            <a:endParaRPr lang="en-GB" dirty="0"/>
          </a:p>
          <a:p>
            <a:pPr rtl="0"/>
            <a:endParaRPr lang="en-GB" dirty="0"/>
          </a:p>
        </p:txBody>
      </p:sp>
      <p:sp>
        <p:nvSpPr>
          <p:cNvPr id="4" name="Slide Number Placeholder 3"/>
          <p:cNvSpPr>
            <a:spLocks noGrp="1"/>
          </p:cNvSpPr>
          <p:nvPr>
            <p:ph type="sldNum" sz="quarter" idx="10"/>
          </p:nvPr>
        </p:nvSpPr>
        <p:spPr/>
        <p:txBody>
          <a:bodyPr/>
          <a:lstStyle/>
          <a:p>
            <a:fld id="{D2D09266-A868-4661-ACCE-515F0637A601}" type="slidenum">
              <a:rPr lang="en-GB" smtClean="0"/>
              <a:t>49</a:t>
            </a:fld>
            <a:endParaRPr lang="en-GB" dirty="0"/>
          </a:p>
        </p:txBody>
      </p:sp>
    </p:spTree>
    <p:extLst>
      <p:ext uri="{BB962C8B-B14F-4D97-AF65-F5344CB8AC3E}">
        <p14:creationId xmlns:p14="http://schemas.microsoft.com/office/powerpoint/2010/main" val="36920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a:xfrm>
            <a:off x="379307" y="1297940"/>
            <a:ext cx="6484338" cy="5533166"/>
          </a:xfrm>
        </p:spPr>
        <p:txBody>
          <a:bodyPr/>
          <a:lstStyle/>
          <a:p>
            <a:pPr defTabSz="966136">
              <a:defRPr/>
            </a:pPr>
            <a:r>
              <a:rPr lang="en-GB" sz="1200" i="1" dirty="0"/>
              <a:t>Use a different map shape and/or colour to record facts already known about seaweed before the sessions.</a:t>
            </a:r>
          </a:p>
          <a:p>
            <a:pPr defTabSz="966136">
              <a:defRPr/>
            </a:pPr>
            <a:endParaRPr lang="en-GB" sz="1400" i="1" dirty="0"/>
          </a:p>
          <a:p>
            <a:pPr defTabSz="966136">
              <a:defRPr/>
            </a:pPr>
            <a:r>
              <a:rPr lang="en-GB" sz="1400" dirty="0"/>
              <a:t>What do you already know about seaweed? What </a:t>
            </a:r>
            <a:r>
              <a:rPr lang="en-GB" sz="1400" b="1" dirty="0"/>
              <a:t>seaweed facts </a:t>
            </a:r>
            <a:r>
              <a:rPr lang="en-GB" sz="1400" dirty="0"/>
              <a:t>do you know? </a:t>
            </a:r>
          </a:p>
          <a:p>
            <a:pPr defTabSz="966136"/>
            <a:endParaRPr lang="en-GB" sz="1400" dirty="0"/>
          </a:p>
          <a:p>
            <a:r>
              <a:rPr lang="en-GB" sz="1400" dirty="0"/>
              <a:t>What is a fact? How is it different from what you feel or think?</a:t>
            </a:r>
          </a:p>
          <a:p>
            <a:endParaRPr lang="en-GB" sz="1400" dirty="0"/>
          </a:p>
          <a:p>
            <a:r>
              <a:rPr lang="en-GB" sz="1400" dirty="0"/>
              <a:t>A </a:t>
            </a:r>
            <a:r>
              <a:rPr lang="en-GB" sz="1400" b="1" dirty="0"/>
              <a:t>FACT</a:t>
            </a:r>
            <a:r>
              <a:rPr lang="en-GB" sz="1400" dirty="0"/>
              <a:t> is piece of information that is known or proved to be true. How can you know or prove facts?</a:t>
            </a:r>
          </a:p>
          <a:p>
            <a:endParaRPr lang="en-GB" sz="1400" dirty="0"/>
          </a:p>
          <a:p>
            <a:r>
              <a:rPr lang="en-GB" sz="1400" dirty="0"/>
              <a:t>You could look them up in a book/online (but care needed), go and look for yourself, ask somebody who knows (a teacher/expert)</a:t>
            </a:r>
          </a:p>
          <a:p>
            <a:endParaRPr lang="en-GB" sz="1400" dirty="0"/>
          </a:p>
          <a:p>
            <a:pPr defTabSz="966136">
              <a:defRPr/>
            </a:pPr>
            <a:r>
              <a:rPr lang="en-GB" sz="1400" dirty="0"/>
              <a:t>Tell me some seaweed facts you already know </a:t>
            </a:r>
          </a:p>
          <a:p>
            <a:pPr defTabSz="966136">
              <a:defRPr/>
            </a:pPr>
            <a:endParaRPr lang="en-GB" sz="1400" dirty="0"/>
          </a:p>
          <a:p>
            <a:pPr defTabSz="966136">
              <a:defRPr/>
            </a:pPr>
            <a:r>
              <a:rPr lang="en-GB" sz="1400" i="1" u="none" dirty="0"/>
              <a:t>Help by prompting if needed e.g. what </a:t>
            </a:r>
            <a:r>
              <a:rPr lang="en-GB" sz="1400" b="1" i="1" u="none" dirty="0"/>
              <a:t>colours</a:t>
            </a:r>
            <a:r>
              <a:rPr lang="en-GB" sz="1400" i="1" u="none" dirty="0"/>
              <a:t> are seaweeds, is it an</a:t>
            </a:r>
            <a:r>
              <a:rPr lang="en-GB" sz="1400" i="1" u="none" baseline="0" dirty="0"/>
              <a:t> </a:t>
            </a:r>
            <a:r>
              <a:rPr lang="en-GB" sz="1400" i="1" u="none" dirty="0"/>
              <a:t>animal, where does it grow, what does it need to grow? </a:t>
            </a:r>
          </a:p>
          <a:p>
            <a:pPr defTabSz="966136">
              <a:defRPr/>
            </a:pPr>
            <a:r>
              <a:rPr lang="en-GB" sz="1400" i="1" u="none" dirty="0"/>
              <a:t>Be careful not to teach new facts here.</a:t>
            </a:r>
          </a:p>
          <a:p>
            <a:pPr defTabSz="966136">
              <a:defRPr/>
            </a:pPr>
            <a:endParaRPr lang="en-GB" sz="1400" u="none" dirty="0"/>
          </a:p>
          <a:p>
            <a:pPr defTabSz="966136">
              <a:defRPr/>
            </a:pPr>
            <a:r>
              <a:rPr lang="en-GB" sz="1400" i="1" u="none" dirty="0"/>
              <a:t>Add ‘SEAWEED FACTS’ to </a:t>
            </a:r>
            <a:r>
              <a:rPr lang="en-GB" sz="1400" i="1" u="none" dirty="0">
                <a:solidFill>
                  <a:srgbClr val="FF0000"/>
                </a:solidFill>
              </a:rPr>
              <a:t>flipchart/board </a:t>
            </a:r>
            <a:r>
              <a:rPr lang="en-GB" sz="1400" i="1" u="none" dirty="0"/>
              <a:t>in a different colour or on a different sheet. If you think facts are wrong see if anyone else in group agrees!</a:t>
            </a:r>
          </a:p>
          <a:p>
            <a:pPr defTabSz="966136">
              <a:defRPr/>
            </a:pPr>
            <a:r>
              <a:rPr lang="en-GB" sz="1400" i="1" u="none" dirty="0"/>
              <a:t>Keep the charts/board or </a:t>
            </a:r>
            <a:r>
              <a:rPr lang="en-GB" sz="1400" i="1" u="none" dirty="0">
                <a:solidFill>
                  <a:srgbClr val="FF0000"/>
                </a:solidFill>
              </a:rPr>
              <a:t>take photos </a:t>
            </a:r>
            <a:r>
              <a:rPr lang="en-GB" sz="1400" i="1" u="none" dirty="0"/>
              <a:t>of the lists to use as evaluation of learning in Lesson 2 after the shore.</a:t>
            </a:r>
          </a:p>
          <a:p>
            <a:pPr defTabSz="966136">
              <a:defRPr/>
            </a:pPr>
            <a:endParaRPr lang="en-GB" sz="1400" i="1" u="sng" dirty="0"/>
          </a:p>
        </p:txBody>
      </p:sp>
      <p:sp>
        <p:nvSpPr>
          <p:cNvPr id="4" name="Slide Number Placeholder 3"/>
          <p:cNvSpPr>
            <a:spLocks noGrp="1"/>
          </p:cNvSpPr>
          <p:nvPr>
            <p:ph type="sldNum" sz="quarter" idx="10"/>
          </p:nvPr>
        </p:nvSpPr>
        <p:spPr>
          <a:xfrm>
            <a:off x="5970495" y="8916359"/>
            <a:ext cx="1056144" cy="481726"/>
          </a:xfrm>
        </p:spPr>
        <p:txBody>
          <a:bodyPr/>
          <a:lstStyle/>
          <a:p>
            <a:fld id="{D2D09266-A868-4661-ACCE-515F0637A601}" type="slidenum">
              <a:rPr lang="en-GB" smtClean="0"/>
              <a:t>5</a:t>
            </a:fld>
            <a:endParaRPr lang="en-GB" dirty="0"/>
          </a:p>
        </p:txBody>
      </p:sp>
    </p:spTree>
    <p:extLst>
      <p:ext uri="{BB962C8B-B14F-4D97-AF65-F5344CB8AC3E}">
        <p14:creationId xmlns:p14="http://schemas.microsoft.com/office/powerpoint/2010/main" val="2900596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a:xfrm>
            <a:off x="379307" y="1297940"/>
            <a:ext cx="6484338" cy="2933401"/>
          </a:xfrm>
        </p:spPr>
        <p:txBody>
          <a:bodyPr/>
          <a:lstStyle/>
          <a:p>
            <a:pPr marL="0" indent="0">
              <a:buFont typeface="Arial" panose="020B0604020202020204" pitchFamily="34" charset="0"/>
              <a:buNone/>
            </a:pPr>
            <a:r>
              <a:rPr lang="en-GB" i="1" dirty="0"/>
              <a:t>Optional extra activity</a:t>
            </a:r>
          </a:p>
          <a:p>
            <a:pPr marL="0" indent="0">
              <a:buFont typeface="Arial" panose="020B0604020202020204" pitchFamily="34" charset="0"/>
              <a:buNone/>
            </a:pPr>
            <a:endParaRPr lang="en-GB" i="1" dirty="0"/>
          </a:p>
          <a:p>
            <a:pPr marL="0" indent="0">
              <a:buFont typeface="Arial" panose="020B0604020202020204" pitchFamily="34" charset="0"/>
              <a:buNone/>
            </a:pPr>
            <a:r>
              <a:rPr lang="en-GB" sz="1200" i="1" dirty="0"/>
              <a:t>Hand out rock pool spotter</a:t>
            </a:r>
            <a:r>
              <a:rPr lang="en-GB" sz="1200" i="1" baseline="0" dirty="0"/>
              <a:t> sheets: https://www.mcsuk.org/documents/239/5._Rockpool_Explorer_-_Outside_AO5_Lesson_plan_and_worksheets.pdf </a:t>
            </a:r>
            <a:endParaRPr lang="en-GB" sz="1200" dirty="0"/>
          </a:p>
          <a:p>
            <a:pPr marL="0" indent="0">
              <a:buFont typeface="Arial" panose="020B0604020202020204" pitchFamily="34" charset="0"/>
              <a:buNone/>
            </a:pPr>
            <a:r>
              <a:rPr lang="en-GB" i="1" baseline="0" dirty="0"/>
              <a:t>Bring up </a:t>
            </a:r>
            <a:r>
              <a:rPr lang="en-GB" i="1" baseline="0" dirty="0" err="1"/>
              <a:t>rockpooling</a:t>
            </a:r>
            <a:r>
              <a:rPr lang="en-GB" i="1" baseline="0" dirty="0"/>
              <a:t> video on YouTube on a big screen: https://youtu.be/H1pd2jNcDnQ?si=O3jKaq5ziswxG33V</a:t>
            </a:r>
          </a:p>
          <a:p>
            <a:pPr marL="0" indent="0">
              <a:buFont typeface="Arial" panose="020B0604020202020204" pitchFamily="34" charset="0"/>
              <a:buNone/>
            </a:pPr>
            <a:endParaRPr lang="en-GB" baseline="0" dirty="0"/>
          </a:p>
          <a:p>
            <a:r>
              <a:rPr lang="en-GB" baseline="0" dirty="0"/>
              <a:t>We’re going to watch a video of life in a rockpool. You will be spotting creatures that you can find in rockpools around the UK. Tick off the ones you see in the video and count up how many you saw. </a:t>
            </a:r>
          </a:p>
          <a:p>
            <a:pPr marL="171446" indent="-171446">
              <a:buFont typeface="Arial" panose="020B0604020202020204" pitchFamily="34" charset="0"/>
              <a:buChar char="•"/>
            </a:pPr>
            <a:endParaRPr lang="en-GB" baseline="0" dirty="0"/>
          </a:p>
          <a:p>
            <a:r>
              <a:rPr lang="en-GB" i="1" baseline="0" dirty="0"/>
              <a:t>Give out </a:t>
            </a:r>
            <a:r>
              <a:rPr lang="en-GB" i="1" u="none" baseline="0" dirty="0"/>
              <a:t>spotter sheet </a:t>
            </a:r>
            <a:r>
              <a:rPr lang="en-GB" i="1" baseline="0" dirty="0"/>
              <a:t>and pencils and read through the names of each to orientate children.</a:t>
            </a:r>
            <a:endParaRPr lang="en-GB" dirty="0"/>
          </a:p>
          <a:p>
            <a:endParaRPr lang="en-GB" dirty="0"/>
          </a:p>
        </p:txBody>
      </p:sp>
      <p:sp>
        <p:nvSpPr>
          <p:cNvPr id="4" name="Slide Number Placeholder 3"/>
          <p:cNvSpPr>
            <a:spLocks noGrp="1"/>
          </p:cNvSpPr>
          <p:nvPr>
            <p:ph type="sldNum" sz="quarter" idx="10"/>
          </p:nvPr>
        </p:nvSpPr>
        <p:spPr>
          <a:xfrm>
            <a:off x="5970494" y="8787768"/>
            <a:ext cx="1056144" cy="481726"/>
          </a:xfrm>
        </p:spPr>
        <p:txBody>
          <a:bodyPr/>
          <a:lstStyle/>
          <a:p>
            <a:fld id="{D2D09266-A868-4661-ACCE-515F0637A601}" type="slidenum">
              <a:rPr lang="en-GB" smtClean="0"/>
              <a:t>50</a:t>
            </a:fld>
            <a:endParaRPr lang="en-GB" dirty="0"/>
          </a:p>
        </p:txBody>
      </p:sp>
    </p:spTree>
    <p:extLst>
      <p:ext uri="{BB962C8B-B14F-4D97-AF65-F5344CB8AC3E}">
        <p14:creationId xmlns:p14="http://schemas.microsoft.com/office/powerpoint/2010/main" val="3397767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50813"/>
            <a:ext cx="1339850" cy="1004887"/>
          </a:xfrm>
        </p:spPr>
      </p:sp>
      <p:sp>
        <p:nvSpPr>
          <p:cNvPr id="3" name="Notes Placeholder 2"/>
          <p:cNvSpPr>
            <a:spLocks noGrp="1"/>
          </p:cNvSpPr>
          <p:nvPr>
            <p:ph type="body" idx="1"/>
          </p:nvPr>
        </p:nvSpPr>
        <p:spPr>
          <a:xfrm>
            <a:off x="379307" y="1297940"/>
            <a:ext cx="6484338" cy="5174578"/>
          </a:xfrm>
        </p:spPr>
        <p:txBody>
          <a:bodyPr/>
          <a:lstStyle/>
          <a:p>
            <a:pPr defTabSz="966136"/>
            <a:r>
              <a:rPr lang="en-GB" sz="1200" i="1" dirty="0"/>
              <a:t>Purpose: Examining and separating what we feel and what we know about seaweed. This activity is aimed at challenging any negative feelings children have about seaweed in general by getting them to look closely at real seaweeds. Timing 10-15 minutes</a:t>
            </a:r>
          </a:p>
          <a:p>
            <a:pPr defTabSz="966136"/>
            <a:br>
              <a:rPr lang="en-GB" sz="1200" i="1" dirty="0"/>
            </a:br>
            <a:r>
              <a:rPr lang="en-GB" sz="1200" i="1" dirty="0"/>
              <a:t>Props</a:t>
            </a:r>
          </a:p>
          <a:p>
            <a:pPr marL="285744" indent="-285744" defTabSz="966136">
              <a:buFont typeface="Arial" panose="020B0604020202020204" pitchFamily="34" charset="0"/>
              <a:buChar char="•"/>
            </a:pPr>
            <a:r>
              <a:rPr lang="en-GB" sz="1200" i="1" dirty="0"/>
              <a:t>samples (of any seaweed types) ideally fresh, or frozen, dried</a:t>
            </a:r>
            <a:r>
              <a:rPr lang="en-GB" sz="1200" i="1" baseline="0" dirty="0"/>
              <a:t> or pressed</a:t>
            </a:r>
            <a:endParaRPr lang="en-GB" sz="1200" i="1" dirty="0"/>
          </a:p>
          <a:p>
            <a:pPr marL="285744" indent="-285744" defTabSz="966136">
              <a:buFont typeface="Arial" panose="020B0604020202020204" pitchFamily="34" charset="0"/>
              <a:buChar char="•"/>
            </a:pPr>
            <a:r>
              <a:rPr lang="en-GB" sz="1200" i="1" dirty="0"/>
              <a:t>magnifying glasses &amp; torches</a:t>
            </a:r>
          </a:p>
          <a:p>
            <a:pPr marL="285744" indent="-285744" defTabSz="966136">
              <a:buFont typeface="Arial" panose="020B0604020202020204" pitchFamily="34" charset="0"/>
              <a:buChar char="•"/>
            </a:pPr>
            <a:r>
              <a:rPr lang="en-GB" sz="1200" i="1" dirty="0"/>
              <a:t>OR low mag stereo microscopes if available/phone microscope attachment and phone/USB microscope</a:t>
            </a:r>
          </a:p>
          <a:p>
            <a:pPr marL="285744" indent="-285744" defTabSz="966136">
              <a:buFont typeface="Arial" panose="020B0604020202020204" pitchFamily="34" charset="0"/>
              <a:buChar char="•"/>
            </a:pPr>
            <a:r>
              <a:rPr lang="en-GB" sz="1200" i="1" dirty="0"/>
              <a:t>Pencil and paper</a:t>
            </a:r>
          </a:p>
          <a:p>
            <a:pPr defTabSz="966136"/>
            <a:r>
              <a:rPr lang="en-GB" sz="1200" i="1" dirty="0"/>
              <a:t>Handouts</a:t>
            </a:r>
          </a:p>
          <a:p>
            <a:pPr marL="285744" indent="-285744" defTabSz="966136">
              <a:buFont typeface="Arial" panose="020B0604020202020204" pitchFamily="34" charset="0"/>
              <a:buChar char="•"/>
              <a:defRPr/>
            </a:pPr>
            <a:r>
              <a:rPr lang="en-GB" sz="1200" i="1" dirty="0"/>
              <a:t>Activity 1/ Seaweed Snap Handout (if you don’t have real seaweed)</a:t>
            </a:r>
          </a:p>
          <a:p>
            <a:pPr defTabSz="966136"/>
            <a:endParaRPr lang="en-GB" sz="1200" dirty="0"/>
          </a:p>
          <a:p>
            <a:r>
              <a:rPr lang="en-GB" sz="1400" i="1" u="none" dirty="0"/>
              <a:t>Instructions (also see next slide and ‘Teachers Instructions</a:t>
            </a:r>
            <a:r>
              <a:rPr lang="en-GB" sz="1400" i="1" u="none" baseline="0" dirty="0"/>
              <a:t> for Activity 1’</a:t>
            </a:r>
            <a:r>
              <a:rPr lang="en-GB" sz="1400" i="1" u="none" dirty="0"/>
              <a:t>): </a:t>
            </a:r>
          </a:p>
          <a:p>
            <a:endParaRPr lang="en-GB" sz="1200" i="1" dirty="0"/>
          </a:p>
          <a:p>
            <a:r>
              <a:rPr lang="en-GB" sz="1200" i="1" u="none" dirty="0"/>
              <a:t>Give out some </a:t>
            </a:r>
            <a:r>
              <a:rPr lang="en-GB" sz="1200" i="1" u="none" dirty="0">
                <a:solidFill>
                  <a:srgbClr val="FF0000"/>
                </a:solidFill>
              </a:rPr>
              <a:t>seaweed samples </a:t>
            </a:r>
            <a:r>
              <a:rPr lang="en-GB" sz="1200" i="1" u="none" dirty="0"/>
              <a:t>in trays for each group. Ask children to look at samples under </a:t>
            </a:r>
            <a:r>
              <a:rPr lang="en-GB" sz="1200" i="1" u="none" dirty="0">
                <a:solidFill>
                  <a:srgbClr val="FF0000"/>
                </a:solidFill>
              </a:rPr>
              <a:t>magnifying glasses/low mag stereo microscopes (use torches/lamps</a:t>
            </a:r>
            <a:r>
              <a:rPr lang="en-GB" sz="1200" i="1" u="none" dirty="0"/>
              <a:t> to illuminate if you have them).</a:t>
            </a:r>
          </a:p>
          <a:p>
            <a:endParaRPr lang="en-GB" sz="120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u="none" dirty="0"/>
              <a:t>If you can’t source seaweed use printouts of the species found on the handout for Activity 1/ Seaweed Snap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u="none" dirty="0"/>
              <a:t>or you can buy some dried seaweeds online (search for dried carrageen/Irish Moss/sea spaghetti/bladder wrack rather than laver, nori or wakame; be careful not to order flakes, powder or chopped</a:t>
            </a:r>
            <a:r>
              <a:rPr lang="en-GB" sz="1200" i="1" u="none" baseline="0" dirty="0"/>
              <a:t> seaweed!)</a:t>
            </a:r>
            <a:endParaRPr lang="en-GB" sz="1200" i="1" u="none" dirty="0"/>
          </a:p>
          <a:p>
            <a:endParaRPr lang="en-GB" sz="1200" i="1" u="none" dirty="0"/>
          </a:p>
          <a:p>
            <a:r>
              <a:rPr lang="en-GB" sz="1200" i="1" u="none" dirty="0"/>
              <a:t>See next slide for script…..</a:t>
            </a:r>
          </a:p>
          <a:p>
            <a:endParaRPr lang="en-GB" dirty="0"/>
          </a:p>
          <a:p>
            <a:endParaRPr lang="en-GB" dirty="0"/>
          </a:p>
        </p:txBody>
      </p:sp>
      <p:sp>
        <p:nvSpPr>
          <p:cNvPr id="4" name="Slide Number Placeholder 3"/>
          <p:cNvSpPr>
            <a:spLocks noGrp="1"/>
          </p:cNvSpPr>
          <p:nvPr>
            <p:ph type="sldNum" sz="quarter" idx="10"/>
          </p:nvPr>
        </p:nvSpPr>
        <p:spPr>
          <a:xfrm>
            <a:off x="5988424" y="8916359"/>
            <a:ext cx="1056144" cy="481726"/>
          </a:xfrm>
        </p:spPr>
        <p:txBody>
          <a:bodyPr/>
          <a:lstStyle/>
          <a:p>
            <a:fld id="{D2D09266-A868-4661-ACCE-515F0637A601}" type="slidenum">
              <a:rPr lang="en-GB" smtClean="0"/>
              <a:t>6</a:t>
            </a:fld>
            <a:endParaRPr lang="en-GB" dirty="0"/>
          </a:p>
        </p:txBody>
      </p:sp>
    </p:spTree>
    <p:extLst>
      <p:ext uri="{BB962C8B-B14F-4D97-AF65-F5344CB8AC3E}">
        <p14:creationId xmlns:p14="http://schemas.microsoft.com/office/powerpoint/2010/main" val="415181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50813"/>
            <a:ext cx="1339850" cy="10048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In this exercise called Sea The Weed you’ll look at some seaweeds more closely.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tx1"/>
              </a:solidFill>
              <a:effectLst/>
              <a:latin typeface="+mn-lt"/>
              <a:ea typeface="+mn-ea"/>
              <a:cs typeface="+mn-cs"/>
            </a:endParaRPr>
          </a:p>
          <a:p>
            <a:r>
              <a:rPr lang="en-GB" sz="1300" kern="1200" dirty="0">
                <a:solidFill>
                  <a:schemeClr val="tx1"/>
                </a:solidFill>
                <a:effectLst/>
                <a:latin typeface="+mn-lt"/>
                <a:ea typeface="+mn-ea"/>
                <a:cs typeface="+mn-cs"/>
              </a:rPr>
              <a:t>Select a seaweed from those on your table.</a:t>
            </a:r>
          </a:p>
          <a:p>
            <a:r>
              <a:rPr lang="en-GB" sz="1300" kern="1200" dirty="0">
                <a:solidFill>
                  <a:schemeClr val="tx1"/>
                </a:solidFill>
                <a:effectLst/>
                <a:latin typeface="+mn-lt"/>
                <a:ea typeface="+mn-ea"/>
                <a:cs typeface="+mn-cs"/>
              </a:rPr>
              <a:t> </a:t>
            </a:r>
          </a:p>
          <a:p>
            <a:r>
              <a:rPr lang="en-GB" sz="1300" kern="1200" dirty="0">
                <a:solidFill>
                  <a:schemeClr val="tx1"/>
                </a:solidFill>
                <a:effectLst/>
                <a:latin typeface="+mn-lt"/>
                <a:ea typeface="+mn-ea"/>
                <a:cs typeface="+mn-cs"/>
              </a:rPr>
              <a:t>Have a very good look at it; hold it up to a light/a microscope</a:t>
            </a:r>
          </a:p>
          <a:p>
            <a:r>
              <a:rPr lang="en-GB" sz="1300" kern="1200" dirty="0">
                <a:solidFill>
                  <a:schemeClr val="tx1"/>
                </a:solidFill>
                <a:effectLst/>
                <a:latin typeface="+mn-lt"/>
                <a:ea typeface="+mn-ea"/>
                <a:cs typeface="+mn-cs"/>
              </a:rPr>
              <a:t> </a:t>
            </a:r>
          </a:p>
          <a:p>
            <a:r>
              <a:rPr lang="en-GB" sz="1300" kern="1200" dirty="0">
                <a:solidFill>
                  <a:schemeClr val="tx1"/>
                </a:solidFill>
                <a:effectLst/>
                <a:latin typeface="+mn-lt"/>
                <a:ea typeface="+mn-ea"/>
                <a:cs typeface="+mn-cs"/>
              </a:rPr>
              <a:t>Examine each seaweed in turn:</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What </a:t>
            </a:r>
            <a:r>
              <a:rPr lang="en-GB" sz="1300" b="1" kern="1200" dirty="0">
                <a:solidFill>
                  <a:schemeClr val="tx1"/>
                </a:solidFill>
                <a:effectLst/>
                <a:latin typeface="+mn-lt"/>
                <a:ea typeface="+mn-ea"/>
                <a:cs typeface="+mn-cs"/>
              </a:rPr>
              <a:t>shapes</a:t>
            </a:r>
            <a:r>
              <a:rPr lang="en-GB" sz="1300" kern="1200" dirty="0">
                <a:solidFill>
                  <a:schemeClr val="tx1"/>
                </a:solidFill>
                <a:effectLst/>
                <a:latin typeface="+mn-lt"/>
                <a:ea typeface="+mn-ea"/>
                <a:cs typeface="+mn-cs"/>
              </a:rPr>
              <a:t> can you see?</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What </a:t>
            </a:r>
            <a:r>
              <a:rPr lang="en-GB" sz="1300" b="1" kern="1200" dirty="0">
                <a:solidFill>
                  <a:schemeClr val="tx1"/>
                </a:solidFill>
                <a:effectLst/>
                <a:latin typeface="+mn-lt"/>
                <a:ea typeface="+mn-ea"/>
                <a:cs typeface="+mn-cs"/>
              </a:rPr>
              <a:t>colours </a:t>
            </a:r>
            <a:r>
              <a:rPr lang="en-GB" sz="1300" kern="1200" dirty="0">
                <a:solidFill>
                  <a:schemeClr val="tx1"/>
                </a:solidFill>
                <a:effectLst/>
                <a:latin typeface="+mn-lt"/>
                <a:ea typeface="+mn-ea"/>
                <a:cs typeface="+mn-cs"/>
              </a:rPr>
              <a:t>can you see?</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Is it </a:t>
            </a:r>
            <a:r>
              <a:rPr lang="en-GB" sz="1300" b="1" kern="1200" dirty="0">
                <a:solidFill>
                  <a:schemeClr val="tx1"/>
                </a:solidFill>
                <a:effectLst/>
                <a:latin typeface="+mn-lt"/>
                <a:ea typeface="+mn-ea"/>
                <a:cs typeface="+mn-cs"/>
              </a:rPr>
              <a:t>hairy or smooth</a:t>
            </a:r>
            <a:r>
              <a:rPr lang="en-GB" sz="1300" kern="1200" dirty="0">
                <a:solidFill>
                  <a:schemeClr val="tx1"/>
                </a:solidFill>
                <a:effectLst/>
                <a:latin typeface="+mn-lt"/>
                <a:ea typeface="+mn-ea"/>
                <a:cs typeface="+mn-cs"/>
              </a:rPr>
              <a:t>?</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Does it have </a:t>
            </a:r>
            <a:r>
              <a:rPr lang="en-GB" sz="1300" b="1" kern="1200" dirty="0">
                <a:solidFill>
                  <a:schemeClr val="tx1"/>
                </a:solidFill>
                <a:effectLst/>
                <a:latin typeface="+mn-lt"/>
                <a:ea typeface="+mn-ea"/>
                <a:cs typeface="+mn-cs"/>
              </a:rPr>
              <a:t>bubbles</a:t>
            </a:r>
            <a:r>
              <a:rPr lang="en-GB" sz="1300" kern="1200" dirty="0">
                <a:solidFill>
                  <a:schemeClr val="tx1"/>
                </a:solidFill>
                <a:effectLst/>
                <a:latin typeface="+mn-lt"/>
                <a:ea typeface="+mn-ea"/>
                <a:cs typeface="+mn-cs"/>
              </a:rPr>
              <a:t>?</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Look with a </a:t>
            </a:r>
            <a:r>
              <a:rPr lang="en-GB" sz="1300" b="1" kern="1200" dirty="0">
                <a:solidFill>
                  <a:schemeClr val="tx1"/>
                </a:solidFill>
                <a:effectLst/>
                <a:latin typeface="+mn-lt"/>
                <a:ea typeface="+mn-ea"/>
                <a:cs typeface="+mn-cs"/>
              </a:rPr>
              <a:t>light behind </a:t>
            </a:r>
            <a:r>
              <a:rPr lang="en-GB" sz="1300" kern="1200" dirty="0">
                <a:solidFill>
                  <a:schemeClr val="tx1"/>
                </a:solidFill>
                <a:effectLst/>
                <a:latin typeface="+mn-lt"/>
                <a:ea typeface="+mn-ea"/>
                <a:cs typeface="+mn-cs"/>
              </a:rPr>
              <a:t>at the seaweed – can you see patterns? Can you see through it?</a:t>
            </a:r>
          </a:p>
          <a:p>
            <a:pPr marL="285750" lvl="0" indent="-285750">
              <a:buFont typeface="Arial" panose="020B0604020202020204" pitchFamily="34" charset="0"/>
              <a:buChar char="•"/>
            </a:pPr>
            <a:r>
              <a:rPr lang="en-GB" sz="1300" kern="1200" dirty="0">
                <a:solidFill>
                  <a:schemeClr val="tx1"/>
                </a:solidFill>
                <a:effectLst/>
                <a:latin typeface="+mn-lt"/>
                <a:ea typeface="+mn-ea"/>
                <a:cs typeface="+mn-cs"/>
              </a:rPr>
              <a:t>Also have a feel of, and smell, each sample.</a:t>
            </a:r>
          </a:p>
          <a:p>
            <a:pPr marL="285750" indent="-285750">
              <a:buFont typeface="Arial" panose="020B0604020202020204" pitchFamily="34" charset="0"/>
              <a:buChar char="•"/>
            </a:pPr>
            <a:r>
              <a:rPr lang="en-GB" sz="1300" kern="1200" dirty="0">
                <a:solidFill>
                  <a:schemeClr val="tx1"/>
                </a:solidFill>
                <a:effectLst/>
                <a:latin typeface="+mn-lt"/>
                <a:ea typeface="+mn-ea"/>
                <a:cs typeface="+mn-cs"/>
              </a:rPr>
              <a:t>Write down what you can see/feel/smell </a:t>
            </a:r>
            <a:r>
              <a:rPr lang="en-GB" sz="1300" b="1" u="sng" kern="1200" dirty="0">
                <a:solidFill>
                  <a:schemeClr val="tx1"/>
                </a:solidFill>
                <a:effectLst/>
                <a:latin typeface="+mn-lt"/>
                <a:ea typeface="+mn-ea"/>
                <a:cs typeface="+mn-cs"/>
              </a:rPr>
              <a:t>or</a:t>
            </a:r>
            <a:r>
              <a:rPr lang="en-GB" sz="1300" kern="1200" dirty="0">
                <a:solidFill>
                  <a:schemeClr val="tx1"/>
                </a:solidFill>
                <a:effectLst/>
                <a:latin typeface="+mn-lt"/>
                <a:ea typeface="+mn-ea"/>
                <a:cs typeface="+mn-cs"/>
              </a:rPr>
              <a:t> draw a picture.</a:t>
            </a:r>
          </a:p>
          <a:p>
            <a:endParaRPr lang="en-GB" sz="1400" dirty="0"/>
          </a:p>
          <a:p>
            <a:endParaRPr lang="en-GB" sz="1400" dirty="0"/>
          </a:p>
          <a:p>
            <a:r>
              <a:rPr lang="en-GB" sz="1000" i="1" u="sng" dirty="0"/>
              <a:t>Photo from The Natural History Museum</a:t>
            </a:r>
          </a:p>
          <a:p>
            <a:endParaRPr lang="en-GB" sz="1400" dirty="0"/>
          </a:p>
          <a:p>
            <a:endParaRPr lang="en-GB" sz="1400" dirty="0"/>
          </a:p>
          <a:p>
            <a:endParaRPr lang="en-GB" dirty="0"/>
          </a:p>
        </p:txBody>
      </p:sp>
      <p:sp>
        <p:nvSpPr>
          <p:cNvPr id="4" name="Slide Number Placeholder 3"/>
          <p:cNvSpPr>
            <a:spLocks noGrp="1"/>
          </p:cNvSpPr>
          <p:nvPr>
            <p:ph type="sldNum" sz="quarter" idx="10"/>
          </p:nvPr>
        </p:nvSpPr>
        <p:spPr>
          <a:xfrm>
            <a:off x="5893828" y="8878611"/>
            <a:ext cx="1056144" cy="481726"/>
          </a:xfrm>
        </p:spPr>
        <p:txBody>
          <a:bodyPr/>
          <a:lstStyle/>
          <a:p>
            <a:fld id="{D2D09266-A868-4661-ACCE-515F0637A601}" type="slidenum">
              <a:rPr lang="en-GB" smtClean="0"/>
              <a:t>7</a:t>
            </a:fld>
            <a:endParaRPr lang="en-GB" dirty="0"/>
          </a:p>
        </p:txBody>
      </p:sp>
    </p:spTree>
    <p:extLst>
      <p:ext uri="{BB962C8B-B14F-4D97-AF65-F5344CB8AC3E}">
        <p14:creationId xmlns:p14="http://schemas.microsoft.com/office/powerpoint/2010/main" val="425970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133350"/>
            <a:ext cx="1339850" cy="1004888"/>
          </a:xfrm>
        </p:spPr>
      </p:sp>
      <p:sp>
        <p:nvSpPr>
          <p:cNvPr id="3" name="Notes Placeholder 2"/>
          <p:cNvSpPr>
            <a:spLocks noGrp="1"/>
          </p:cNvSpPr>
          <p:nvPr>
            <p:ph type="body" idx="1"/>
          </p:nvPr>
        </p:nvSpPr>
        <p:spPr>
          <a:xfrm>
            <a:off x="379307" y="1297940"/>
            <a:ext cx="6484338" cy="3327848"/>
          </a:xfrm>
        </p:spPr>
        <p:txBody>
          <a:bodyPr/>
          <a:lstStyle/>
          <a:p>
            <a:pPr defTabSz="966136"/>
            <a:r>
              <a:rPr lang="en-GB" sz="1400" dirty="0"/>
              <a:t>What do you think/feel about seaweed now after that activity? </a:t>
            </a:r>
          </a:p>
          <a:p>
            <a:pPr defTabSz="966136"/>
            <a:endParaRPr lang="en-GB" sz="1400" dirty="0"/>
          </a:p>
          <a:p>
            <a:pPr defTabSz="966136"/>
            <a:r>
              <a:rPr lang="en-GB" sz="1400" dirty="0"/>
              <a:t>Have we got any new feelings to add to the list?</a:t>
            </a:r>
            <a:endParaRPr lang="en-GB" sz="1600" i="1" u="sng" dirty="0"/>
          </a:p>
          <a:p>
            <a:pPr defTabSz="966136"/>
            <a:endParaRPr lang="en-GB" sz="1600" i="1" u="sng" dirty="0"/>
          </a:p>
          <a:p>
            <a:pPr defTabSz="966136"/>
            <a:r>
              <a:rPr lang="en-GB" sz="1400" i="1" u="none" dirty="0"/>
              <a:t>Add any new words to flip chart – but </a:t>
            </a:r>
          </a:p>
          <a:p>
            <a:pPr marL="285750" indent="-285750" defTabSz="966136">
              <a:buFont typeface="Arial" panose="020B0604020202020204" pitchFamily="34" charset="0"/>
              <a:buChar char="•"/>
            </a:pPr>
            <a:r>
              <a:rPr lang="en-GB" sz="1400" i="1" u="none" dirty="0"/>
              <a:t>use a different colour </a:t>
            </a:r>
          </a:p>
          <a:p>
            <a:pPr marL="285750" indent="-285750" defTabSz="966136">
              <a:buFont typeface="Arial" panose="020B0604020202020204" pitchFamily="34" charset="0"/>
              <a:buChar char="•"/>
            </a:pPr>
            <a:r>
              <a:rPr lang="en-GB" sz="1400" i="1" u="none" dirty="0"/>
              <a:t>or put them in boxes, </a:t>
            </a:r>
          </a:p>
          <a:p>
            <a:pPr marL="285750" indent="-285750" defTabSz="966136">
              <a:buFont typeface="Arial" panose="020B0604020202020204" pitchFamily="34" charset="0"/>
              <a:buChar char="•"/>
            </a:pPr>
            <a:r>
              <a:rPr lang="en-GB" sz="1400" i="1" u="none" dirty="0"/>
              <a:t>or list them below the original feelings to differentiate the before and after exercise</a:t>
            </a:r>
          </a:p>
          <a:p>
            <a:pPr defTabSz="966136"/>
            <a:endParaRPr lang="en-GB" sz="1600" i="1" u="sng" dirty="0"/>
          </a:p>
          <a:p>
            <a:pPr defTabSz="966136"/>
            <a:endParaRPr lang="en-GB" sz="1600" i="1" u="sng" dirty="0"/>
          </a:p>
          <a:p>
            <a:pPr marL="0" marR="0" lvl="0" indent="0" algn="l" defTabSz="966136" rtl="0" eaLnBrk="1" fontAlgn="auto" latinLnBrk="0" hangingPunct="1">
              <a:lnSpc>
                <a:spcPct val="100000"/>
              </a:lnSpc>
              <a:spcBef>
                <a:spcPts val="0"/>
              </a:spcBef>
              <a:spcAft>
                <a:spcPts val="0"/>
              </a:spcAft>
              <a:buClrTx/>
              <a:buSzTx/>
              <a:buFontTx/>
              <a:buNone/>
              <a:tabLst/>
              <a:defRPr/>
            </a:pPr>
            <a:r>
              <a:rPr lang="en-GB" sz="1050" i="1" u="sng" dirty="0" err="1"/>
              <a:t>Emojis</a:t>
            </a:r>
            <a:r>
              <a:rPr lang="en-GB" sz="1050" i="1" u="sng" dirty="0"/>
              <a:t> by </a:t>
            </a:r>
            <a:r>
              <a:rPr lang="en-GB" sz="1050" i="1" u="sng" dirty="0" err="1"/>
              <a:t>Spaynton</a:t>
            </a:r>
            <a:r>
              <a:rPr lang="en-GB" sz="1050" i="1" u="sng" dirty="0"/>
              <a:t> used under creative</a:t>
            </a:r>
            <a:r>
              <a:rPr lang="en-GB" sz="1050" i="1" u="sng" baseline="0" dirty="0"/>
              <a:t> commons license </a:t>
            </a:r>
            <a:r>
              <a:rPr lang="en-GB" sz="1050" b="0" i="1" u="sng" strike="noStrike" kern="1200" dirty="0">
                <a:solidFill>
                  <a:schemeClr val="tx1"/>
                </a:solidFill>
                <a:effectLst/>
                <a:latin typeface="+mn-lt"/>
                <a:ea typeface="+mn-ea"/>
                <a:cs typeface="+mn-cs"/>
                <a:hlinkClick r:id="rId3"/>
              </a:rPr>
              <a:t>CC BY-SA 4.0</a:t>
            </a:r>
            <a:endParaRPr lang="en-GB" sz="1050" b="0" i="1" u="sng" kern="1200" dirty="0">
              <a:solidFill>
                <a:schemeClr val="tx1"/>
              </a:solidFill>
              <a:effectLst/>
              <a:latin typeface="+mn-lt"/>
              <a:ea typeface="+mn-ea"/>
              <a:cs typeface="+mn-cs"/>
            </a:endParaRPr>
          </a:p>
          <a:p>
            <a:pPr defTabSz="966136"/>
            <a:endParaRPr lang="en-GB" sz="1600" dirty="0"/>
          </a:p>
          <a:p>
            <a:endParaRPr lang="en-GB" sz="1400" dirty="0"/>
          </a:p>
          <a:p>
            <a:pPr defTabSz="966136"/>
            <a:endParaRPr lang="en-GB" sz="1400" dirty="0"/>
          </a:p>
          <a:p>
            <a:endParaRPr lang="en-GB" dirty="0"/>
          </a:p>
        </p:txBody>
      </p:sp>
      <p:sp>
        <p:nvSpPr>
          <p:cNvPr id="4" name="Slide Number Placeholder 3"/>
          <p:cNvSpPr>
            <a:spLocks noGrp="1"/>
          </p:cNvSpPr>
          <p:nvPr>
            <p:ph type="sldNum" sz="quarter" idx="10"/>
          </p:nvPr>
        </p:nvSpPr>
        <p:spPr/>
        <p:txBody>
          <a:bodyPr/>
          <a:lstStyle/>
          <a:p>
            <a:fld id="{D2D09266-A868-4661-ACCE-515F0637A601}" type="slidenum">
              <a:rPr lang="en-GB" smtClean="0"/>
              <a:t>8</a:t>
            </a:fld>
            <a:endParaRPr lang="en-GB" dirty="0"/>
          </a:p>
        </p:txBody>
      </p:sp>
    </p:spTree>
    <p:extLst>
      <p:ext uri="{BB962C8B-B14F-4D97-AF65-F5344CB8AC3E}">
        <p14:creationId xmlns:p14="http://schemas.microsoft.com/office/powerpoint/2010/main" val="281234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152400"/>
            <a:ext cx="1336675" cy="1003300"/>
          </a:xfrm>
        </p:spPr>
      </p:sp>
      <p:sp>
        <p:nvSpPr>
          <p:cNvPr id="3" name="Notes Placeholder 2"/>
          <p:cNvSpPr>
            <a:spLocks noGrp="1"/>
          </p:cNvSpPr>
          <p:nvPr>
            <p:ph type="body" idx="1"/>
          </p:nvPr>
        </p:nvSpPr>
        <p:spPr/>
        <p:txBody>
          <a:bodyPr/>
          <a:lstStyle/>
          <a:p>
            <a:r>
              <a:rPr lang="en-GB" baseline="0" dirty="0"/>
              <a:t>The team of seaweed </a:t>
            </a:r>
            <a:r>
              <a:rPr lang="en-GB" dirty="0"/>
              <a:t>scientists (phycologists)</a:t>
            </a:r>
            <a:r>
              <a:rPr lang="en-GB" baseline="0" dirty="0"/>
              <a:t> at the Natural History Museum in London have been studying seaweeds for a long time. They often collect them to study very carefully. </a:t>
            </a:r>
          </a:p>
          <a:p>
            <a:endParaRPr lang="en-GB" baseline="0" dirty="0"/>
          </a:p>
          <a:p>
            <a:r>
              <a:rPr lang="en-GB" baseline="0" dirty="0"/>
              <a:t>They are being helped by the Marine Conservation Society and the public (people like you) to find out more about seaweed. </a:t>
            </a:r>
          </a:p>
          <a:p>
            <a:endParaRPr lang="en-GB" dirty="0"/>
          </a:p>
          <a:p>
            <a:r>
              <a:rPr lang="en-GB" baseline="0" dirty="0"/>
              <a:t>Together they have been looking at seaweeds on the shore all around the UK through the Big Seaweed Search. This is a project that has both scientists and everyday people working together to understand more about seaweed and you’re going to help! </a:t>
            </a:r>
          </a:p>
          <a:p>
            <a:endParaRPr lang="en-GB" baseline="0" dirty="0"/>
          </a:p>
          <a:p>
            <a:r>
              <a:rPr lang="en-GB" dirty="0"/>
              <a:t>So, we’ve talked</a:t>
            </a:r>
            <a:r>
              <a:rPr lang="en-GB" baseline="0" dirty="0"/>
              <a:t> about </a:t>
            </a:r>
            <a:r>
              <a:rPr lang="en-GB" dirty="0"/>
              <a:t>what we feel and we’ve looked at some seaweed samples more closely. </a:t>
            </a:r>
          </a:p>
          <a:p>
            <a:endParaRPr lang="en-GB" dirty="0"/>
          </a:p>
          <a:p>
            <a:r>
              <a:rPr lang="en-GB" dirty="0"/>
              <a:t>Let’s</a:t>
            </a:r>
            <a:r>
              <a:rPr lang="en-GB" baseline="0" dirty="0"/>
              <a:t> talk again about what we already know</a:t>
            </a:r>
          </a:p>
          <a:p>
            <a:endParaRPr lang="en-GB" baseline="0" dirty="0"/>
          </a:p>
          <a:p>
            <a:r>
              <a:rPr lang="en-GB" baseline="0" dirty="0"/>
              <a:t>So at the start what we knew about seaweed was this….</a:t>
            </a:r>
          </a:p>
          <a:p>
            <a:endParaRPr lang="en-GB" i="1" baseline="0" dirty="0"/>
          </a:p>
          <a:p>
            <a:r>
              <a:rPr lang="en-GB" sz="1200" i="1" baseline="0" dirty="0"/>
              <a:t>(read out the facts on the facts chart/whiteboard</a:t>
            </a:r>
            <a:r>
              <a:rPr lang="en-GB" sz="1200" baseline="0" dirty="0"/>
              <a:t>). </a:t>
            </a:r>
          </a:p>
          <a:p>
            <a:endParaRPr lang="en-GB" baseline="0" dirty="0"/>
          </a:p>
          <a:p>
            <a:r>
              <a:rPr lang="en-GB" sz="1000" i="1" u="sng" dirty="0"/>
              <a:t>Photo from The Natural History Museum</a:t>
            </a:r>
          </a:p>
          <a:p>
            <a:endParaRPr lang="en-GB" sz="120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a:xfrm>
            <a:off x="5970494" y="8878611"/>
            <a:ext cx="1056144" cy="481726"/>
          </a:xfrm>
        </p:spPr>
        <p:txBody>
          <a:bodyPr/>
          <a:lstStyle/>
          <a:p>
            <a:fld id="{D2D09266-A868-4661-ACCE-515F0637A601}" type="slidenum">
              <a:rPr lang="en-GB" smtClean="0"/>
              <a:t>9</a:t>
            </a:fld>
            <a:endParaRPr lang="en-GB" dirty="0"/>
          </a:p>
        </p:txBody>
      </p:sp>
    </p:spTree>
    <p:extLst>
      <p:ext uri="{BB962C8B-B14F-4D97-AF65-F5344CB8AC3E}">
        <p14:creationId xmlns:p14="http://schemas.microsoft.com/office/powerpoint/2010/main" val="398067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917699"/>
            <a:ext cx="7772400" cy="690563"/>
          </a:xfrm>
        </p:spPr>
        <p:txBody>
          <a:bodyPr anchor="b">
            <a:normAutofit/>
          </a:bodyPr>
          <a:lstStyle>
            <a:lvl1pPr algn="ctr">
              <a:defRPr sz="440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200150" y="3195638"/>
            <a:ext cx="6858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r>
              <a:rPr lang="en-US" dirty="0"/>
              <a:t>Click to edit Master subtitle style</a:t>
            </a:r>
          </a:p>
        </p:txBody>
      </p:sp>
      <p:sp>
        <p:nvSpPr>
          <p:cNvPr id="6" name="Slide Number Placeholder 5"/>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198246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horz"/>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43006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A19E15F-869A-464B-A9BC-35DD94B7B798}" type="datetimeFigureOut">
              <a:rPr lang="en-GB" smtClean="0"/>
              <a:t>28/11/2023</a:t>
            </a:fld>
            <a:endParaRPr lang="en-GB"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99533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7142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198561"/>
          </a:xfrm>
        </p:spPr>
        <p:txBody>
          <a:bodyPr anchor="b">
            <a:normAutofit/>
          </a:bodyPr>
          <a:lstStyle>
            <a:lvl1pPr algn="ctr">
              <a:defRPr sz="44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056064"/>
            <a:ext cx="7886700" cy="1500187"/>
          </a:xfrm>
        </p:spPr>
        <p:txBody>
          <a:bodyPr/>
          <a:lstStyle>
            <a:lvl1pPr marL="0" indent="0" algn="ctr">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18446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274800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dirty="0"/>
          </a:p>
        </p:txBody>
      </p:sp>
      <p:sp>
        <p:nvSpPr>
          <p:cNvPr id="9" name="Slide Number Placeholder 8"/>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69184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99265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59436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109752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Century Gothic" panose="020B0502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E22B34E9-0FE6-4F45-8E44-A5688F06524C}" type="slidenum">
              <a:rPr lang="en-GB" smtClean="0"/>
              <a:t>‹#›</a:t>
            </a:fld>
            <a:endParaRPr lang="en-GB" dirty="0"/>
          </a:p>
        </p:txBody>
      </p:sp>
    </p:spTree>
    <p:extLst>
      <p:ext uri="{BB962C8B-B14F-4D97-AF65-F5344CB8AC3E}">
        <p14:creationId xmlns:p14="http://schemas.microsoft.com/office/powerpoint/2010/main" val="367567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B34E9-0FE6-4F45-8E44-A5688F06524C}" type="slidenum">
              <a:rPr lang="en-GB" smtClean="0"/>
              <a:t>‹#›</a:t>
            </a:fld>
            <a:endParaRPr lang="en-GB" dirty="0"/>
          </a:p>
        </p:txBody>
      </p:sp>
    </p:spTree>
    <p:extLst>
      <p:ext uri="{BB962C8B-B14F-4D97-AF65-F5344CB8AC3E}">
        <p14:creationId xmlns:p14="http://schemas.microsoft.com/office/powerpoint/2010/main" val="27192563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3" Type="http://schemas.openxmlformats.org/officeDocument/2006/relationships/image" Target="../media/image32.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18.xml"/><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8.jpeg"/><Relationship Id="rId5" Type="http://schemas.microsoft.com/office/2007/relationships/hdphoto" Target="../media/hdphoto1.wdp"/><Relationship Id="rId15" Type="http://schemas.openxmlformats.org/officeDocument/2006/relationships/image" Target="../media/image41.jpeg"/><Relationship Id="rId10" Type="http://schemas.openxmlformats.org/officeDocument/2006/relationships/image" Target="../media/image37.jpeg"/><Relationship Id="rId4" Type="http://schemas.openxmlformats.org/officeDocument/2006/relationships/image" Target="../media/image33.jpeg"/><Relationship Id="rId9" Type="http://schemas.openxmlformats.org/officeDocument/2006/relationships/image" Target="../media/image36.jpeg"/><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2.jp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58.jp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2.jpg"/><Relationship Id="rId7"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5.jpeg"/><Relationship Id="rId11" Type="http://schemas.openxmlformats.org/officeDocument/2006/relationships/image" Target="../media/image14.pn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2.jpe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87.jpg"/></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jpg"/><Relationship Id="rId7"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2.jp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5.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953316" y="2120784"/>
            <a:ext cx="7237367"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5000" dirty="0">
              <a:solidFill>
                <a:srgbClr val="075E60"/>
              </a:solidFill>
              <a:latin typeface="Poppins" panose="00000500000000000000" pitchFamily="2" charset="0"/>
              <a:cs typeface="Poppins" panose="00000500000000000000" pitchFamily="2" charset="0"/>
            </a:endParaRPr>
          </a:p>
          <a:p>
            <a:pPr marL="0" indent="0" algn="ctr">
              <a:buNone/>
            </a:pPr>
            <a:r>
              <a:rPr lang="en-GB" sz="5000" dirty="0">
                <a:solidFill>
                  <a:schemeClr val="bg1"/>
                </a:solidFill>
                <a:latin typeface="Poppins" panose="00000500000000000000" pitchFamily="2" charset="0"/>
                <a:cs typeface="Poppins" panose="00000500000000000000" pitchFamily="2" charset="0"/>
              </a:rPr>
              <a:t>Teach on the Beach</a:t>
            </a:r>
          </a:p>
        </p:txBody>
      </p:sp>
      <p:pic>
        <p:nvPicPr>
          <p:cNvPr id="5" name="Picture 4"/>
          <p:cNvPicPr>
            <a:picLocks noChangeAspect="1"/>
          </p:cNvPicPr>
          <p:nvPr/>
        </p:nvPicPr>
        <p:blipFill>
          <a:blip r:embed="rId4"/>
          <a:stretch>
            <a:fillRect/>
          </a:stretch>
        </p:blipFill>
        <p:spPr>
          <a:xfrm>
            <a:off x="5565965" y="5945314"/>
            <a:ext cx="2944623" cy="627942"/>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DE5E0C13-CD90-0EBA-46B2-A22FB457F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032" y="685915"/>
            <a:ext cx="5583936" cy="1831986"/>
          </a:xfrm>
          <a:prstGeom prst="rect">
            <a:avLst/>
          </a:prstGeom>
        </p:spPr>
      </p:pic>
      <p:sp>
        <p:nvSpPr>
          <p:cNvPr id="8" name="Rectangle 7">
            <a:extLst>
              <a:ext uri="{FF2B5EF4-FFF2-40B4-BE49-F238E27FC236}">
                <a16:creationId xmlns:a16="http://schemas.microsoft.com/office/drawing/2014/main" id="{8BA6DADE-4112-45B6-5A00-951138E6C0D7}"/>
              </a:ext>
            </a:extLst>
          </p:cNvPr>
          <p:cNvSpPr/>
          <p:nvPr/>
        </p:nvSpPr>
        <p:spPr>
          <a:xfrm>
            <a:off x="542925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and white logo&#10;&#10;Description automatically generated">
            <a:extLst>
              <a:ext uri="{FF2B5EF4-FFF2-40B4-BE49-F238E27FC236}">
                <a16:creationId xmlns:a16="http://schemas.microsoft.com/office/drawing/2014/main" id="{FE2F2DC2-7E33-2A90-1133-17330230B4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872038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063500"/>
            <a:ext cx="7886700" cy="1198561"/>
          </a:xfrm>
        </p:spPr>
        <p:txBody>
          <a:bodyPr>
            <a:normAutofit/>
          </a:bodyPr>
          <a:lstStyle/>
          <a:p>
            <a:r>
              <a:rPr lang="en-GB" sz="5000" dirty="0">
                <a:solidFill>
                  <a:schemeClr val="bg1"/>
                </a:solidFill>
                <a:latin typeface="Poppins" panose="00000500000000000000" pitchFamily="2" charset="0"/>
                <a:cs typeface="Poppins" panose="00000500000000000000" pitchFamily="2" charset="0"/>
              </a:rPr>
              <a:t>Seaweed facts</a:t>
            </a:r>
          </a:p>
        </p:txBody>
      </p:sp>
      <p:pic>
        <p:nvPicPr>
          <p:cNvPr id="3" name="Picture 2"/>
          <p:cNvPicPr>
            <a:picLocks noChangeAspect="1"/>
          </p:cNvPicPr>
          <p:nvPr/>
        </p:nvPicPr>
        <p:blipFill>
          <a:blip r:embed="rId4"/>
          <a:stretch>
            <a:fillRect/>
          </a:stretch>
        </p:blipFill>
        <p:spPr>
          <a:xfrm>
            <a:off x="5565965" y="5945314"/>
            <a:ext cx="2944623" cy="627942"/>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62D9C3B6-027F-3FBF-B522-1A6BDDEDA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6" name="Rectangle 5">
            <a:extLst>
              <a:ext uri="{FF2B5EF4-FFF2-40B4-BE49-F238E27FC236}">
                <a16:creationId xmlns:a16="http://schemas.microsoft.com/office/drawing/2014/main" id="{8A2D2821-AC90-7C72-6E52-637B0BF593C8}"/>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and white logo&#10;&#10;Description automatically generated">
            <a:extLst>
              <a:ext uri="{FF2B5EF4-FFF2-40B4-BE49-F238E27FC236}">
                <a16:creationId xmlns:a16="http://schemas.microsoft.com/office/drawing/2014/main" id="{C45354FC-D269-BABE-E458-C44CED250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114496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6" descr="21 Ceann a Gharaidh; Codium fragile subs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96303" y="1461590"/>
            <a:ext cx="3247697" cy="3811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accharin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816"/>
            <a:ext cx="6096000" cy="369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19352" y="3367307"/>
            <a:ext cx="4290719" cy="3488877"/>
          </a:xfrm>
          <a:prstGeom prst="rect">
            <a:avLst/>
          </a:prstGeom>
        </p:spPr>
      </p:pic>
      <p:sp>
        <p:nvSpPr>
          <p:cNvPr id="3" name="Rectangle 2"/>
          <p:cNvSpPr/>
          <p:nvPr/>
        </p:nvSpPr>
        <p:spPr>
          <a:xfrm>
            <a:off x="3069864" y="1816"/>
            <a:ext cx="2457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oppins" panose="00000500000000000000" pitchFamily="2" charset="0"/>
                <a:cs typeface="Poppins" panose="00000500000000000000" pitchFamily="2" charset="0"/>
              </a:rPr>
              <a:t>brown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oppins" panose="00000500000000000000" pitchFamily="2" charset="0"/>
              <a:cs typeface="Poppins" panose="00000500000000000000" pitchFamily="2" charset="0"/>
            </a:endParaRPr>
          </a:p>
        </p:txBody>
      </p:sp>
      <p:sp>
        <p:nvSpPr>
          <p:cNvPr id="4" name="Rectangle 3"/>
          <p:cNvSpPr/>
          <p:nvPr/>
        </p:nvSpPr>
        <p:spPr>
          <a:xfrm>
            <a:off x="6699445" y="4235190"/>
            <a:ext cx="227017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Poppins" panose="00000500000000000000" pitchFamily="2" charset="0"/>
                <a:cs typeface="Poppins" panose="00000500000000000000" pitchFamily="2" charset="0"/>
              </a:rPr>
              <a:t>g</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Poppins" panose="00000500000000000000" pitchFamily="2" charset="0"/>
                <a:cs typeface="Poppins" panose="00000500000000000000" pitchFamily="2" charset="0"/>
              </a:rPr>
              <a:t>reen</a:t>
            </a:r>
          </a:p>
        </p:txBody>
      </p:sp>
      <p:sp>
        <p:nvSpPr>
          <p:cNvPr id="8" name="Rectangle 7"/>
          <p:cNvSpPr/>
          <p:nvPr/>
        </p:nvSpPr>
        <p:spPr>
          <a:xfrm>
            <a:off x="2760324" y="3679679"/>
            <a:ext cx="1377300" cy="923330"/>
          </a:xfrm>
          <a:prstGeom prst="rect">
            <a:avLst/>
          </a:prstGeom>
          <a:noFill/>
        </p:spPr>
        <p:txBody>
          <a:bodyPr wrap="none" lIns="91440" tIns="45720" rIns="91440" bIns="45720">
            <a:spAutoFit/>
          </a:bodyPr>
          <a:lstStyle/>
          <a:p>
            <a:pPr algn="ctr"/>
            <a:r>
              <a:rPr lang="en-US" sz="5400"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Poppins" panose="00000500000000000000" pitchFamily="2" charset="0"/>
                <a:cs typeface="Poppins" panose="00000500000000000000" pitchFamily="2" charset="0"/>
              </a:rPr>
              <a:t>red</a:t>
            </a:r>
            <a:endParaRPr lang="en-US" sz="54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145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5619" y="1635253"/>
            <a:ext cx="8019731" cy="477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a:t>
            </a:r>
          </a:p>
        </p:txBody>
      </p:sp>
      <p:sp>
        <p:nvSpPr>
          <p:cNvPr id="2" name="Title 1"/>
          <p:cNvSpPr>
            <a:spLocks noGrp="1"/>
          </p:cNvSpPr>
          <p:nvPr>
            <p:ph type="title"/>
          </p:nvPr>
        </p:nvSpPr>
        <p:spPr>
          <a:xfrm>
            <a:off x="495619" y="453882"/>
            <a:ext cx="8387124" cy="1325563"/>
          </a:xfrm>
        </p:spPr>
        <p:txBody>
          <a:bodyPr>
            <a:normAutofit fontScale="90000"/>
          </a:bodyPr>
          <a:lstStyle/>
          <a:p>
            <a:r>
              <a:rPr lang="en-GB" dirty="0">
                <a:solidFill>
                  <a:schemeClr val="accent2"/>
                </a:solidFill>
                <a:latin typeface="Poppins" panose="00000500000000000000" pitchFamily="2" charset="0"/>
                <a:cs typeface="Poppins" panose="00000500000000000000" pitchFamily="2" charset="0"/>
              </a:rPr>
              <a:t>Plant</a:t>
            </a:r>
            <a:r>
              <a:rPr lang="en-GB" dirty="0">
                <a:latin typeface="Poppins" panose="00000500000000000000" pitchFamily="2" charset="0"/>
                <a:cs typeface="Poppins" panose="00000500000000000000" pitchFamily="2" charset="0"/>
              </a:rPr>
              <a:t> vs </a:t>
            </a:r>
            <a:r>
              <a:rPr lang="en-GB" dirty="0">
                <a:solidFill>
                  <a:schemeClr val="accent3"/>
                </a:solidFill>
                <a:latin typeface="Poppins" panose="00000500000000000000" pitchFamily="2" charset="0"/>
                <a:cs typeface="Poppins" panose="00000500000000000000" pitchFamily="2" charset="0"/>
              </a:rPr>
              <a:t>seaweed</a:t>
            </a:r>
            <a:r>
              <a:rPr lang="en-GB" dirty="0">
                <a:latin typeface="Poppins" panose="00000500000000000000" pitchFamily="2" charset="0"/>
                <a:cs typeface="Poppins" panose="00000500000000000000" pitchFamily="2" charset="0"/>
              </a:rPr>
              <a:t> </a:t>
            </a:r>
            <a:br>
              <a:rPr lang="en-GB" dirty="0">
                <a:latin typeface="Poppins" panose="00000500000000000000" pitchFamily="2" charset="0"/>
                <a:cs typeface="Poppins" panose="00000500000000000000" pitchFamily="2" charset="0"/>
              </a:rPr>
            </a:br>
            <a:r>
              <a:rPr lang="en-GB" dirty="0">
                <a:latin typeface="Poppins" panose="00000500000000000000" pitchFamily="2" charset="0"/>
                <a:cs typeface="Poppins" panose="00000500000000000000" pitchFamily="2" charset="0"/>
              </a:rPr>
              <a:t>(marine macro-algae)</a:t>
            </a:r>
            <a:br>
              <a:rPr lang="en-GB" dirty="0">
                <a:latin typeface="Poppins" panose="00000500000000000000" pitchFamily="2" charset="0"/>
                <a:cs typeface="Poppins" panose="00000500000000000000" pitchFamily="2" charset="0"/>
              </a:rPr>
            </a:br>
            <a:endParaRPr lang="en-GB" sz="2800" dirty="0">
              <a:latin typeface="Poppins" panose="00000500000000000000" pitchFamily="2" charset="0"/>
              <a:cs typeface="Poppins" panose="00000500000000000000" pitchFamily="2" charset="0"/>
            </a:endParaRPr>
          </a:p>
        </p:txBody>
      </p:sp>
      <p:sp>
        <p:nvSpPr>
          <p:cNvPr id="9" name="TextBox 8"/>
          <p:cNvSpPr txBox="1"/>
          <p:nvPr/>
        </p:nvSpPr>
        <p:spPr>
          <a:xfrm>
            <a:off x="4021445" y="1778753"/>
            <a:ext cx="4023858" cy="461665"/>
          </a:xfrm>
          <a:prstGeom prst="rect">
            <a:avLst/>
          </a:prstGeom>
          <a:noFill/>
        </p:spPr>
        <p:txBody>
          <a:bodyPr wrap="none" rtlCol="0">
            <a:spAutoFit/>
          </a:bodyPr>
          <a:lstStyle/>
          <a:p>
            <a:r>
              <a:rPr lang="en-GB" sz="2400" dirty="0">
                <a:solidFill>
                  <a:schemeClr val="accent3"/>
                </a:solidFill>
                <a:latin typeface="Poppins" panose="00000500000000000000" pitchFamily="2" charset="0"/>
                <a:cs typeface="Poppins" panose="00000500000000000000" pitchFamily="2" charset="0"/>
              </a:rPr>
              <a:t>seaweed</a:t>
            </a:r>
            <a:r>
              <a:rPr lang="en-GB" sz="2400" dirty="0">
                <a:latin typeface="Poppins" panose="00000500000000000000" pitchFamily="2" charset="0"/>
                <a:cs typeface="Poppins" panose="00000500000000000000" pitchFamily="2" charset="0"/>
              </a:rPr>
              <a:t> (marine algae)</a:t>
            </a:r>
          </a:p>
        </p:txBody>
      </p:sp>
      <p:grpSp>
        <p:nvGrpSpPr>
          <p:cNvPr id="21" name="Group 20"/>
          <p:cNvGrpSpPr/>
          <p:nvPr/>
        </p:nvGrpSpPr>
        <p:grpSpPr>
          <a:xfrm>
            <a:off x="722034" y="1778753"/>
            <a:ext cx="2438625" cy="4579517"/>
            <a:chOff x="722034" y="1778753"/>
            <a:chExt cx="2438625" cy="4579517"/>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034" y="2549805"/>
              <a:ext cx="2050194" cy="3808465"/>
            </a:xfrm>
            <a:prstGeom prst="rect">
              <a:avLst/>
            </a:prstGeom>
          </p:spPr>
        </p:pic>
        <p:sp>
          <p:nvSpPr>
            <p:cNvPr id="4" name="TextBox 3"/>
            <p:cNvSpPr txBox="1"/>
            <p:nvPr/>
          </p:nvSpPr>
          <p:spPr>
            <a:xfrm>
              <a:off x="932859" y="1778753"/>
              <a:ext cx="1757212" cy="461665"/>
            </a:xfrm>
            <a:prstGeom prst="rect">
              <a:avLst/>
            </a:prstGeom>
            <a:noFill/>
          </p:spPr>
          <p:txBody>
            <a:bodyPr wrap="none" rtlCol="0">
              <a:spAutoFit/>
            </a:bodyPr>
            <a:lstStyle/>
            <a:p>
              <a:r>
                <a:rPr lang="en-GB" sz="2400" dirty="0">
                  <a:solidFill>
                    <a:schemeClr val="accent2">
                      <a:lumMod val="75000"/>
                    </a:schemeClr>
                  </a:solidFill>
                  <a:latin typeface="Poppins" panose="00000500000000000000" pitchFamily="2" charset="0"/>
                  <a:cs typeface="Poppins" panose="00000500000000000000" pitchFamily="2" charset="0"/>
                </a:rPr>
                <a:t>land plant</a:t>
              </a:r>
            </a:p>
          </p:txBody>
        </p:sp>
        <p:sp>
          <p:nvSpPr>
            <p:cNvPr id="10" name="TextBox 9"/>
            <p:cNvSpPr txBox="1"/>
            <p:nvPr/>
          </p:nvSpPr>
          <p:spPr>
            <a:xfrm>
              <a:off x="2251435" y="5715297"/>
              <a:ext cx="806631" cy="461665"/>
            </a:xfrm>
            <a:prstGeom prst="rect">
              <a:avLst/>
            </a:prstGeom>
            <a:noFill/>
          </p:spPr>
          <p:txBody>
            <a:bodyPr wrap="none" rtlCol="0">
              <a:spAutoFit/>
            </a:bodyPr>
            <a:lstStyle/>
            <a:p>
              <a:r>
                <a:rPr lang="en-GB" sz="2400" dirty="0">
                  <a:solidFill>
                    <a:schemeClr val="accent2">
                      <a:lumMod val="75000"/>
                    </a:schemeClr>
                  </a:solidFill>
                  <a:latin typeface="Poppins" panose="00000500000000000000" pitchFamily="2" charset="0"/>
                  <a:cs typeface="Poppins" panose="00000500000000000000" pitchFamily="2" charset="0"/>
                </a:rPr>
                <a:t>root</a:t>
              </a:r>
            </a:p>
          </p:txBody>
        </p:sp>
        <p:sp>
          <p:nvSpPr>
            <p:cNvPr id="14" name="TextBox 13"/>
            <p:cNvSpPr txBox="1"/>
            <p:nvPr/>
          </p:nvSpPr>
          <p:spPr>
            <a:xfrm>
              <a:off x="2195330" y="5132854"/>
              <a:ext cx="965329" cy="461665"/>
            </a:xfrm>
            <a:prstGeom prst="rect">
              <a:avLst/>
            </a:prstGeom>
            <a:noFill/>
          </p:spPr>
          <p:txBody>
            <a:bodyPr wrap="none" rtlCol="0">
              <a:spAutoFit/>
            </a:bodyPr>
            <a:lstStyle/>
            <a:p>
              <a:r>
                <a:rPr lang="en-GB" sz="2400" dirty="0">
                  <a:solidFill>
                    <a:schemeClr val="accent2">
                      <a:lumMod val="75000"/>
                    </a:schemeClr>
                  </a:solidFill>
                  <a:latin typeface="Poppins" panose="00000500000000000000" pitchFamily="2" charset="0"/>
                  <a:cs typeface="Poppins" panose="00000500000000000000" pitchFamily="2" charset="0"/>
                </a:rPr>
                <a:t>stem</a:t>
              </a:r>
            </a:p>
          </p:txBody>
        </p:sp>
        <p:sp>
          <p:nvSpPr>
            <p:cNvPr id="19" name="TextBox 18"/>
            <p:cNvSpPr txBox="1"/>
            <p:nvPr/>
          </p:nvSpPr>
          <p:spPr>
            <a:xfrm>
              <a:off x="2267596" y="4581731"/>
              <a:ext cx="760144" cy="461665"/>
            </a:xfrm>
            <a:prstGeom prst="rect">
              <a:avLst/>
            </a:prstGeom>
            <a:noFill/>
          </p:spPr>
          <p:txBody>
            <a:bodyPr wrap="none" rtlCol="0">
              <a:spAutoFit/>
            </a:bodyPr>
            <a:lstStyle/>
            <a:p>
              <a:r>
                <a:rPr lang="en-GB" sz="2400" dirty="0">
                  <a:solidFill>
                    <a:schemeClr val="accent2">
                      <a:lumMod val="75000"/>
                    </a:schemeClr>
                  </a:solidFill>
                  <a:latin typeface="Poppins" panose="00000500000000000000" pitchFamily="2" charset="0"/>
                  <a:cs typeface="Poppins" panose="00000500000000000000" pitchFamily="2" charset="0"/>
                </a:rPr>
                <a:t>leaf</a:t>
              </a:r>
            </a:p>
          </p:txBody>
        </p:sp>
      </p:grpSp>
      <p:grpSp>
        <p:nvGrpSpPr>
          <p:cNvPr id="22" name="Group 21"/>
          <p:cNvGrpSpPr/>
          <p:nvPr/>
        </p:nvGrpSpPr>
        <p:grpSpPr>
          <a:xfrm>
            <a:off x="3038373" y="2384073"/>
            <a:ext cx="5551361" cy="3974197"/>
            <a:chOff x="3038373" y="2384073"/>
            <a:chExt cx="5551361" cy="3974197"/>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8373" y="2384073"/>
              <a:ext cx="2100167" cy="388791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884" y="2453739"/>
              <a:ext cx="1543652" cy="3904531"/>
            </a:xfrm>
            <a:prstGeom prst="rect">
              <a:avLst/>
            </a:prstGeom>
          </p:spPr>
        </p:pic>
        <p:sp>
          <p:nvSpPr>
            <p:cNvPr id="11" name="TextBox 10"/>
            <p:cNvSpPr txBox="1"/>
            <p:nvPr/>
          </p:nvSpPr>
          <p:spPr>
            <a:xfrm>
              <a:off x="4864464" y="5708614"/>
              <a:ext cx="1444626" cy="461665"/>
            </a:xfrm>
            <a:prstGeom prst="rect">
              <a:avLst/>
            </a:prstGeom>
            <a:noFill/>
          </p:spPr>
          <p:txBody>
            <a:bodyPr wrap="none" rtlCol="0">
              <a:spAutoFit/>
            </a:bodyPr>
            <a:lstStyle/>
            <a:p>
              <a:r>
                <a:rPr lang="en-GB" sz="2400" dirty="0">
                  <a:solidFill>
                    <a:schemeClr val="accent3"/>
                  </a:solidFill>
                  <a:latin typeface="Poppins" panose="00000500000000000000" pitchFamily="2" charset="0"/>
                  <a:cs typeface="Poppins" panose="00000500000000000000" pitchFamily="2" charset="0"/>
                </a:rPr>
                <a:t>holdfast</a:t>
              </a:r>
            </a:p>
          </p:txBody>
        </p:sp>
        <p:sp>
          <p:nvSpPr>
            <p:cNvPr id="12" name="Right Brace 11"/>
            <p:cNvSpPr/>
            <p:nvPr/>
          </p:nvSpPr>
          <p:spPr>
            <a:xfrm>
              <a:off x="7312345" y="2764971"/>
              <a:ext cx="188145" cy="2903043"/>
            </a:xfrm>
            <a:prstGeom prst="rightBrace">
              <a:avLst/>
            </a:prstGeom>
            <a:ln>
              <a:solidFill>
                <a:srgbClr val="10ABA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accent3"/>
                </a:solidFill>
              </a:endParaRPr>
            </a:p>
          </p:txBody>
        </p:sp>
        <p:sp>
          <p:nvSpPr>
            <p:cNvPr id="13" name="TextBox 12"/>
            <p:cNvSpPr txBox="1"/>
            <p:nvPr/>
          </p:nvSpPr>
          <p:spPr>
            <a:xfrm>
              <a:off x="7585933" y="3944339"/>
              <a:ext cx="1003801" cy="461665"/>
            </a:xfrm>
            <a:prstGeom prst="rect">
              <a:avLst/>
            </a:prstGeom>
            <a:noFill/>
          </p:spPr>
          <p:txBody>
            <a:bodyPr wrap="none" rtlCol="0">
              <a:spAutoFit/>
            </a:bodyPr>
            <a:lstStyle/>
            <a:p>
              <a:r>
                <a:rPr lang="en-GB" sz="2400" dirty="0">
                  <a:solidFill>
                    <a:schemeClr val="accent3"/>
                  </a:solidFill>
                  <a:latin typeface="Poppins" panose="00000500000000000000" pitchFamily="2" charset="0"/>
                  <a:cs typeface="Poppins" panose="00000500000000000000" pitchFamily="2" charset="0"/>
                </a:rPr>
                <a:t>frond</a:t>
              </a:r>
            </a:p>
          </p:txBody>
        </p:sp>
        <p:sp>
          <p:nvSpPr>
            <p:cNvPr id="15" name="TextBox 14"/>
            <p:cNvSpPr txBox="1"/>
            <p:nvPr/>
          </p:nvSpPr>
          <p:spPr>
            <a:xfrm>
              <a:off x="5112930" y="5206349"/>
              <a:ext cx="931665" cy="461665"/>
            </a:xfrm>
            <a:prstGeom prst="rect">
              <a:avLst/>
            </a:prstGeom>
            <a:noFill/>
          </p:spPr>
          <p:txBody>
            <a:bodyPr wrap="none" rtlCol="0">
              <a:spAutoFit/>
            </a:bodyPr>
            <a:lstStyle/>
            <a:p>
              <a:r>
                <a:rPr lang="en-GB" sz="2400" dirty="0">
                  <a:solidFill>
                    <a:schemeClr val="accent3"/>
                  </a:solidFill>
                  <a:latin typeface="Poppins" panose="00000500000000000000" pitchFamily="2" charset="0"/>
                  <a:cs typeface="Poppins" panose="00000500000000000000" pitchFamily="2" charset="0"/>
                </a:rPr>
                <a:t>stipe</a:t>
              </a:r>
            </a:p>
          </p:txBody>
        </p:sp>
        <p:sp>
          <p:nvSpPr>
            <p:cNvPr id="20" name="TextBox 19"/>
            <p:cNvSpPr txBox="1"/>
            <p:nvPr/>
          </p:nvSpPr>
          <p:spPr>
            <a:xfrm>
              <a:off x="5065641" y="4674690"/>
              <a:ext cx="1077539" cy="461665"/>
            </a:xfrm>
            <a:prstGeom prst="rect">
              <a:avLst/>
            </a:prstGeom>
            <a:noFill/>
          </p:spPr>
          <p:txBody>
            <a:bodyPr wrap="none" rtlCol="0">
              <a:spAutoFit/>
            </a:bodyPr>
            <a:lstStyle/>
            <a:p>
              <a:r>
                <a:rPr lang="en-GB" sz="2400" dirty="0">
                  <a:solidFill>
                    <a:schemeClr val="accent3"/>
                  </a:solidFill>
                  <a:latin typeface="Poppins" panose="00000500000000000000" pitchFamily="2" charset="0"/>
                  <a:cs typeface="Poppins" panose="00000500000000000000" pitchFamily="2" charset="0"/>
                </a:rPr>
                <a:t>blade</a:t>
              </a:r>
            </a:p>
          </p:txBody>
        </p:sp>
      </p:grpSp>
    </p:spTree>
    <p:extLst>
      <p:ext uri="{BB962C8B-B14F-4D97-AF65-F5344CB8AC3E}">
        <p14:creationId xmlns:p14="http://schemas.microsoft.com/office/powerpoint/2010/main" val="312736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4667" y="365126"/>
            <a:ext cx="3638550" cy="1325563"/>
          </a:xfrm>
        </p:spPr>
        <p:txBody>
          <a:bodyPr/>
          <a:lstStyle/>
          <a:p>
            <a:r>
              <a:rPr lang="en-GB" dirty="0">
                <a:solidFill>
                  <a:schemeClr val="bg1"/>
                </a:solidFill>
                <a:latin typeface="Poppins" panose="00000500000000000000" pitchFamily="2" charset="0"/>
                <a:cs typeface="Poppins" panose="00000500000000000000" pitchFamily="2" charset="0"/>
              </a:rPr>
              <a:t>Seaweed forests</a:t>
            </a:r>
          </a:p>
        </p:txBody>
      </p:sp>
      <p:pic>
        <p:nvPicPr>
          <p:cNvPr id="5" name="Picture 2" descr="_D2001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B8DD94-F190-68BF-DB87-87585E0FB7F2}"/>
              </a:ext>
            </a:extLst>
          </p:cNvPr>
          <p:cNvPicPr>
            <a:picLocks noChangeAspect="1"/>
          </p:cNvPicPr>
          <p:nvPr/>
        </p:nvPicPr>
        <p:blipFill>
          <a:blip r:embed="rId5"/>
          <a:stretch>
            <a:fillRect/>
          </a:stretch>
        </p:blipFill>
        <p:spPr>
          <a:xfrm>
            <a:off x="5565965" y="5945314"/>
            <a:ext cx="2944623" cy="627942"/>
          </a:xfrm>
          <a:prstGeom prst="rect">
            <a:avLst/>
          </a:prstGeom>
        </p:spPr>
      </p:pic>
      <p:sp>
        <p:nvSpPr>
          <p:cNvPr id="6" name="Rectangle 5">
            <a:extLst>
              <a:ext uri="{FF2B5EF4-FFF2-40B4-BE49-F238E27FC236}">
                <a16:creationId xmlns:a16="http://schemas.microsoft.com/office/drawing/2014/main" id="{22E4D466-49E0-9E6C-2696-87868B7E3FDE}"/>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69F6FD04-AF07-5DE3-F95B-F2D8BE41D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350653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GB" dirty="0">
                <a:latin typeface="Poppins" panose="00000500000000000000" pitchFamily="2" charset="0"/>
                <a:cs typeface="Poppins" panose="00000500000000000000" pitchFamily="2" charset="0"/>
              </a:rPr>
              <a:t>Odd one out?</a:t>
            </a:r>
          </a:p>
        </p:txBody>
      </p:sp>
      <p:sp>
        <p:nvSpPr>
          <p:cNvPr id="7" name="Oval 6"/>
          <p:cNvSpPr/>
          <p:nvPr/>
        </p:nvSpPr>
        <p:spPr>
          <a:xfrm>
            <a:off x="2971799" y="3394757"/>
            <a:ext cx="3200401" cy="2380568"/>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p:nvSpPr>
        <p:spPr>
          <a:xfrm>
            <a:off x="283028" y="1988344"/>
            <a:ext cx="3243943" cy="2450193"/>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5438274" y="1690689"/>
            <a:ext cx="3077076" cy="2450193"/>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Up Arrow 9"/>
          <p:cNvSpPr/>
          <p:nvPr/>
        </p:nvSpPr>
        <p:spPr>
          <a:xfrm>
            <a:off x="1306286" y="4767943"/>
            <a:ext cx="1110343" cy="13062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CE64850B-C445-014C-88AA-E372196AB2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spTree>
    <p:extLst>
      <p:ext uri="{BB962C8B-B14F-4D97-AF65-F5344CB8AC3E}">
        <p14:creationId xmlns:p14="http://schemas.microsoft.com/office/powerpoint/2010/main" val="15603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GB" dirty="0">
                <a:latin typeface="Poppins" panose="00000500000000000000" pitchFamily="2" charset="0"/>
                <a:cs typeface="Poppins" panose="00000500000000000000" pitchFamily="2" charset="0"/>
              </a:rPr>
              <a:t>Food in the sea</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7890860" y="4898918"/>
            <a:ext cx="624490" cy="1557551"/>
          </a:xfrm>
        </p:spPr>
      </p:pic>
      <p:sp>
        <p:nvSpPr>
          <p:cNvPr id="19" name="TextBox 18"/>
          <p:cNvSpPr txBox="1"/>
          <p:nvPr/>
        </p:nvSpPr>
        <p:spPr>
          <a:xfrm>
            <a:off x="7205875" y="31541"/>
            <a:ext cx="1994457" cy="246221"/>
          </a:xfrm>
          <a:prstGeom prst="rect">
            <a:avLst/>
          </a:prstGeom>
          <a:noFill/>
        </p:spPr>
        <p:txBody>
          <a:bodyPr wrap="none" rtlCol="0">
            <a:spAutoFit/>
          </a:bodyPr>
          <a:lstStyle/>
          <a:p>
            <a:r>
              <a:rPr lang="en-GB" sz="1000" dirty="0">
                <a:latin typeface="Poppins" panose="00000500000000000000" pitchFamily="2" charset="0"/>
                <a:cs typeface="Poppins" panose="00000500000000000000" pitchFamily="2" charset="0"/>
              </a:rPr>
              <a:t>Image: Alejandra Bize, JNCC</a:t>
            </a:r>
          </a:p>
        </p:txBody>
      </p:sp>
      <p:grpSp>
        <p:nvGrpSpPr>
          <p:cNvPr id="7" name="Group 6"/>
          <p:cNvGrpSpPr/>
          <p:nvPr/>
        </p:nvGrpSpPr>
        <p:grpSpPr>
          <a:xfrm>
            <a:off x="0" y="2755401"/>
            <a:ext cx="9289450" cy="4102599"/>
            <a:chOff x="0" y="2755401"/>
            <a:chExt cx="9289450" cy="4102599"/>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755401"/>
              <a:ext cx="9144000" cy="4102599"/>
            </a:xfrm>
            <a:prstGeom prst="rect">
              <a:avLst/>
            </a:prstGeom>
          </p:spPr>
        </p:pic>
        <p:sp>
          <p:nvSpPr>
            <p:cNvPr id="5" name="TextBox 4"/>
            <p:cNvSpPr txBox="1"/>
            <p:nvPr/>
          </p:nvSpPr>
          <p:spPr>
            <a:xfrm>
              <a:off x="271821" y="3814299"/>
              <a:ext cx="740908"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seal</a:t>
              </a:r>
              <a:r>
                <a:rPr lang="en-GB" sz="2400" dirty="0">
                  <a:latin typeface="Poppins" panose="00000500000000000000" pitchFamily="2" charset="0"/>
                  <a:cs typeface="Poppins" panose="00000500000000000000" pitchFamily="2" charset="0"/>
                </a:rPr>
                <a:t> </a:t>
              </a:r>
            </a:p>
          </p:txBody>
        </p:sp>
        <p:sp>
          <p:nvSpPr>
            <p:cNvPr id="6" name="TextBox 5"/>
            <p:cNvSpPr txBox="1"/>
            <p:nvPr/>
          </p:nvSpPr>
          <p:spPr>
            <a:xfrm>
              <a:off x="3219997" y="3700730"/>
              <a:ext cx="1019831" cy="369332"/>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human</a:t>
              </a:r>
            </a:p>
          </p:txBody>
        </p:sp>
        <p:sp>
          <p:nvSpPr>
            <p:cNvPr id="8" name="TextBox 7"/>
            <p:cNvSpPr txBox="1"/>
            <p:nvPr/>
          </p:nvSpPr>
          <p:spPr>
            <a:xfrm>
              <a:off x="4572000" y="4780308"/>
              <a:ext cx="1107996"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jellyfish</a:t>
              </a:r>
              <a:r>
                <a:rPr lang="en-GB" sz="2400" dirty="0">
                  <a:latin typeface="Poppins" panose="00000500000000000000" pitchFamily="2" charset="0"/>
                  <a:cs typeface="Poppins" panose="00000500000000000000" pitchFamily="2" charset="0"/>
                </a:rPr>
                <a:t> </a:t>
              </a:r>
            </a:p>
          </p:txBody>
        </p:sp>
        <p:sp>
          <p:nvSpPr>
            <p:cNvPr id="9" name="TextBox 8"/>
            <p:cNvSpPr txBox="1"/>
            <p:nvPr/>
          </p:nvSpPr>
          <p:spPr>
            <a:xfrm>
              <a:off x="628649" y="5216028"/>
              <a:ext cx="957313"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whale</a:t>
              </a:r>
              <a:r>
                <a:rPr lang="en-GB" sz="2400" dirty="0">
                  <a:latin typeface="Poppins" panose="00000500000000000000" pitchFamily="2" charset="0"/>
                  <a:cs typeface="Poppins" panose="00000500000000000000" pitchFamily="2" charset="0"/>
                </a:rPr>
                <a:t> </a:t>
              </a:r>
            </a:p>
          </p:txBody>
        </p:sp>
        <p:sp>
          <p:nvSpPr>
            <p:cNvPr id="10" name="TextBox 9"/>
            <p:cNvSpPr txBox="1"/>
            <p:nvPr/>
          </p:nvSpPr>
          <p:spPr>
            <a:xfrm>
              <a:off x="5973192" y="3634486"/>
              <a:ext cx="865943"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turtle</a:t>
              </a:r>
              <a:r>
                <a:rPr lang="en-GB" sz="2400" dirty="0">
                  <a:latin typeface="Poppins" panose="00000500000000000000" pitchFamily="2" charset="0"/>
                  <a:cs typeface="Poppins" panose="00000500000000000000" pitchFamily="2" charset="0"/>
                </a:rPr>
                <a:t> </a:t>
              </a:r>
            </a:p>
          </p:txBody>
        </p:sp>
        <p:sp>
          <p:nvSpPr>
            <p:cNvPr id="11" name="TextBox 10"/>
            <p:cNvSpPr txBox="1"/>
            <p:nvPr/>
          </p:nvSpPr>
          <p:spPr>
            <a:xfrm>
              <a:off x="1747979" y="5856238"/>
              <a:ext cx="1207382"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octopus</a:t>
              </a:r>
              <a:r>
                <a:rPr lang="en-GB" sz="2400" dirty="0">
                  <a:latin typeface="Poppins" panose="00000500000000000000" pitchFamily="2" charset="0"/>
                  <a:cs typeface="Poppins" panose="00000500000000000000" pitchFamily="2" charset="0"/>
                </a:rPr>
                <a:t> </a:t>
              </a:r>
            </a:p>
          </p:txBody>
        </p:sp>
        <p:sp>
          <p:nvSpPr>
            <p:cNvPr id="12" name="TextBox 11"/>
            <p:cNvSpPr txBox="1"/>
            <p:nvPr/>
          </p:nvSpPr>
          <p:spPr>
            <a:xfrm>
              <a:off x="4138035" y="5918546"/>
              <a:ext cx="1188146"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shellfish</a:t>
              </a:r>
              <a:r>
                <a:rPr lang="en-GB" sz="2400" dirty="0">
                  <a:latin typeface="Poppins" panose="00000500000000000000" pitchFamily="2" charset="0"/>
                  <a:cs typeface="Poppins" panose="00000500000000000000" pitchFamily="2" charset="0"/>
                </a:rPr>
                <a:t> </a:t>
              </a:r>
            </a:p>
          </p:txBody>
        </p:sp>
        <p:sp>
          <p:nvSpPr>
            <p:cNvPr id="13" name="TextBox 12"/>
            <p:cNvSpPr txBox="1"/>
            <p:nvPr/>
          </p:nvSpPr>
          <p:spPr>
            <a:xfrm>
              <a:off x="2934522" y="5134774"/>
              <a:ext cx="665567"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fish</a:t>
              </a:r>
              <a:r>
                <a:rPr lang="en-GB" sz="2400" dirty="0">
                  <a:latin typeface="Poppins" panose="00000500000000000000" pitchFamily="2" charset="0"/>
                  <a:cs typeface="Poppins" panose="00000500000000000000" pitchFamily="2" charset="0"/>
                </a:rPr>
                <a:t> </a:t>
              </a:r>
            </a:p>
          </p:txBody>
        </p:sp>
        <p:sp>
          <p:nvSpPr>
            <p:cNvPr id="14" name="TextBox 13"/>
            <p:cNvSpPr txBox="1"/>
            <p:nvPr/>
          </p:nvSpPr>
          <p:spPr>
            <a:xfrm>
              <a:off x="7776555" y="3210095"/>
              <a:ext cx="853099" cy="738664"/>
            </a:xfrm>
            <a:prstGeom prst="rect">
              <a:avLst/>
            </a:prstGeom>
            <a:solidFill>
              <a:schemeClr val="accent3">
                <a:lumMod val="60000"/>
                <a:lumOff val="40000"/>
              </a:schemeClr>
            </a:solidFill>
          </p:spPr>
          <p:txBody>
            <a:bodyPr wrap="square" rtlCol="0">
              <a:spAutoFit/>
            </a:bodyPr>
            <a:lstStyle/>
            <a:p>
              <a:r>
                <a:rPr lang="en-GB" dirty="0">
                  <a:latin typeface="Poppins" panose="00000500000000000000" pitchFamily="2" charset="0"/>
                  <a:cs typeface="Poppins" panose="00000500000000000000" pitchFamily="2" charset="0"/>
                </a:rPr>
                <a:t>tiny algae</a:t>
              </a:r>
              <a:r>
                <a:rPr lang="en-GB" sz="2400" dirty="0">
                  <a:latin typeface="Poppins" panose="00000500000000000000" pitchFamily="2" charset="0"/>
                  <a:cs typeface="Poppins" panose="00000500000000000000" pitchFamily="2" charset="0"/>
                </a:rPr>
                <a:t> </a:t>
              </a:r>
            </a:p>
          </p:txBody>
        </p:sp>
        <p:sp>
          <p:nvSpPr>
            <p:cNvPr id="15" name="TextBox 14"/>
            <p:cNvSpPr txBox="1"/>
            <p:nvPr/>
          </p:nvSpPr>
          <p:spPr>
            <a:xfrm>
              <a:off x="7969858" y="5885720"/>
              <a:ext cx="1319592"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seaweed</a:t>
              </a:r>
              <a:r>
                <a:rPr lang="en-GB" sz="2400" dirty="0">
                  <a:latin typeface="Poppins" panose="00000500000000000000" pitchFamily="2" charset="0"/>
                  <a:cs typeface="Poppins" panose="00000500000000000000" pitchFamily="2" charset="0"/>
                </a:rPr>
                <a:t> </a:t>
              </a:r>
            </a:p>
          </p:txBody>
        </p:sp>
        <p:sp>
          <p:nvSpPr>
            <p:cNvPr id="16" name="TextBox 15"/>
            <p:cNvSpPr txBox="1"/>
            <p:nvPr/>
          </p:nvSpPr>
          <p:spPr>
            <a:xfrm>
              <a:off x="4800208" y="3058255"/>
              <a:ext cx="1199367"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 seabird</a:t>
              </a:r>
              <a:r>
                <a:rPr lang="en-GB" sz="2400" dirty="0">
                  <a:latin typeface="Poppins" panose="00000500000000000000" pitchFamily="2" charset="0"/>
                  <a:cs typeface="Poppins" panose="00000500000000000000" pitchFamily="2" charset="0"/>
                </a:rPr>
                <a:t> </a:t>
              </a:r>
            </a:p>
          </p:txBody>
        </p:sp>
        <p:sp>
          <p:nvSpPr>
            <p:cNvPr id="17" name="TextBox 16"/>
            <p:cNvSpPr txBox="1"/>
            <p:nvPr/>
          </p:nvSpPr>
          <p:spPr>
            <a:xfrm>
              <a:off x="6390133" y="5011487"/>
              <a:ext cx="1277914"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plankton</a:t>
              </a:r>
              <a:r>
                <a:rPr lang="en-GB" sz="2400" dirty="0">
                  <a:latin typeface="Poppins" panose="00000500000000000000" pitchFamily="2" charset="0"/>
                  <a:cs typeface="Poppins" panose="00000500000000000000" pitchFamily="2" charset="0"/>
                </a:rPr>
                <a:t> </a:t>
              </a:r>
            </a:p>
          </p:txBody>
        </p:sp>
        <p:sp>
          <p:nvSpPr>
            <p:cNvPr id="21" name="TextBox 20"/>
            <p:cNvSpPr txBox="1"/>
            <p:nvPr/>
          </p:nvSpPr>
          <p:spPr>
            <a:xfrm>
              <a:off x="6312387" y="5703910"/>
              <a:ext cx="1438214" cy="461665"/>
            </a:xfrm>
            <a:prstGeom prst="rect">
              <a:avLst/>
            </a:prstGeom>
            <a:solidFill>
              <a:schemeClr val="accent3">
                <a:lumMod val="60000"/>
                <a:lumOff val="40000"/>
              </a:schemeClr>
            </a:solidFill>
          </p:spPr>
          <p:txBody>
            <a:bodyPr wrap="none" rtlCol="0">
              <a:spAutoFit/>
            </a:bodyPr>
            <a:lstStyle/>
            <a:p>
              <a:r>
                <a:rPr lang="en-GB" dirty="0">
                  <a:latin typeface="Poppins" panose="00000500000000000000" pitchFamily="2" charset="0"/>
                  <a:cs typeface="Poppins" panose="00000500000000000000" pitchFamily="2" charset="0"/>
                </a:rPr>
                <a:t>dead stuff</a:t>
              </a:r>
              <a:r>
                <a:rPr lang="en-GB" sz="2400" dirty="0">
                  <a:latin typeface="Poppins" panose="00000500000000000000" pitchFamily="2" charset="0"/>
                  <a:cs typeface="Poppins" panose="00000500000000000000" pitchFamily="2" charset="0"/>
                </a:rPr>
                <a:t> </a:t>
              </a:r>
            </a:p>
          </p:txBody>
        </p:sp>
      </p:grpSp>
    </p:spTree>
    <p:extLst>
      <p:ext uri="{BB962C8B-B14F-4D97-AF65-F5344CB8AC3E}">
        <p14:creationId xmlns:p14="http://schemas.microsoft.com/office/powerpoint/2010/main" val="252612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blue toothpaste tube with white text&#10;&#10;Description automatically generated">
            <a:extLst>
              <a:ext uri="{FF2B5EF4-FFF2-40B4-BE49-F238E27FC236}">
                <a16:creationId xmlns:a16="http://schemas.microsoft.com/office/drawing/2014/main" id="{C28BFA52-25B8-6946-CCE4-5D36CF04B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226" y="1836306"/>
            <a:ext cx="5024406" cy="2182161"/>
          </a:xfrm>
          <a:prstGeom prst="rect">
            <a:avLst/>
          </a:prstGeom>
        </p:spPr>
      </p:pic>
      <p:sp>
        <p:nvSpPr>
          <p:cNvPr id="2" name="Title 1"/>
          <p:cNvSpPr>
            <a:spLocks noGrp="1"/>
          </p:cNvSpPr>
          <p:nvPr>
            <p:ph type="title"/>
          </p:nvPr>
        </p:nvSpPr>
        <p:spPr>
          <a:xfrm>
            <a:off x="628650" y="416804"/>
            <a:ext cx="7886700" cy="1325563"/>
          </a:xfrm>
        </p:spPr>
        <p:txBody>
          <a:bodyPr/>
          <a:lstStyle/>
          <a:p>
            <a:pPr algn="ctr"/>
            <a:r>
              <a:rPr lang="en-GB" dirty="0">
                <a:latin typeface="Poppins" panose="00000500000000000000" pitchFamily="2" charset="0"/>
                <a:cs typeface="Poppins" panose="00000500000000000000" pitchFamily="2" charset="0"/>
              </a:rPr>
              <a:t>Why are seaweeds important?</a:t>
            </a:r>
          </a:p>
        </p:txBody>
      </p:sp>
      <p:sp>
        <p:nvSpPr>
          <p:cNvPr id="3" name="TextBox 2"/>
          <p:cNvSpPr txBox="1"/>
          <p:nvPr/>
        </p:nvSpPr>
        <p:spPr>
          <a:xfrm>
            <a:off x="628650" y="2203306"/>
            <a:ext cx="2414444" cy="3046988"/>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oxygen</a:t>
            </a:r>
          </a:p>
          <a:p>
            <a:r>
              <a:rPr lang="en-GB" sz="2400" dirty="0">
                <a:latin typeface="Poppins" panose="00000500000000000000" pitchFamily="2" charset="0"/>
                <a:cs typeface="Poppins" panose="00000500000000000000" pitchFamily="2" charset="0"/>
              </a:rPr>
              <a:t>shelter</a:t>
            </a:r>
          </a:p>
          <a:p>
            <a:r>
              <a:rPr lang="en-GB" sz="2400" dirty="0">
                <a:latin typeface="Poppins" panose="00000500000000000000" pitchFamily="2" charset="0"/>
                <a:cs typeface="Poppins" panose="00000500000000000000" pitchFamily="2" charset="0"/>
              </a:rPr>
              <a:t>food</a:t>
            </a:r>
          </a:p>
          <a:p>
            <a:r>
              <a:rPr lang="en-GB" sz="2400" dirty="0">
                <a:latin typeface="Poppins" panose="00000500000000000000" pitchFamily="2" charset="0"/>
                <a:cs typeface="Poppins" panose="00000500000000000000" pitchFamily="2" charset="0"/>
              </a:rPr>
              <a:t>protection</a:t>
            </a:r>
          </a:p>
          <a:p>
            <a:endParaRPr lang="en-GB" sz="2400" dirty="0">
              <a:latin typeface="Poppins" panose="00000500000000000000" pitchFamily="2" charset="0"/>
              <a:cs typeface="Poppins" panose="00000500000000000000" pitchFamily="2" charset="0"/>
            </a:endParaRPr>
          </a:p>
          <a:p>
            <a:r>
              <a:rPr lang="en-GB" sz="2400" dirty="0">
                <a:latin typeface="Poppins" panose="00000500000000000000" pitchFamily="2" charset="0"/>
                <a:cs typeface="Poppins" panose="00000500000000000000" pitchFamily="2" charset="0"/>
              </a:rPr>
              <a:t>anything else?</a:t>
            </a:r>
          </a:p>
          <a:p>
            <a:endParaRPr lang="en-GB" sz="2400" dirty="0">
              <a:latin typeface="Poppins" panose="00000500000000000000" pitchFamily="2" charset="0"/>
              <a:cs typeface="Poppins" panose="00000500000000000000" pitchFamily="2" charset="0"/>
            </a:endParaRPr>
          </a:p>
          <a:p>
            <a:endParaRPr lang="en-GB" sz="2400"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spTree>
    <p:extLst>
      <p:ext uri="{BB962C8B-B14F-4D97-AF65-F5344CB8AC3E}">
        <p14:creationId xmlns:p14="http://schemas.microsoft.com/office/powerpoint/2010/main" val="20243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565965" y="5945314"/>
            <a:ext cx="2944623" cy="627942"/>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0E3DD3F8-CBC9-9B96-247C-17D1D726E4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6" name="Title 1">
            <a:extLst>
              <a:ext uri="{FF2B5EF4-FFF2-40B4-BE49-F238E27FC236}">
                <a16:creationId xmlns:a16="http://schemas.microsoft.com/office/drawing/2014/main" id="{A262EAA5-00C7-417C-AB27-740E332F0902}"/>
              </a:ext>
            </a:extLst>
          </p:cNvPr>
          <p:cNvSpPr txBox="1">
            <a:spLocks/>
          </p:cNvSpPr>
          <p:nvPr/>
        </p:nvSpPr>
        <p:spPr>
          <a:xfrm>
            <a:off x="628649" y="2063500"/>
            <a:ext cx="7886700" cy="11985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GB" sz="5000" dirty="0">
                <a:solidFill>
                  <a:schemeClr val="bg1"/>
                </a:solidFill>
                <a:latin typeface="Poppins" panose="00000500000000000000" pitchFamily="2" charset="0"/>
                <a:cs typeface="Poppins" panose="00000500000000000000" pitchFamily="2" charset="0"/>
              </a:rPr>
              <a:t>Studying seaweed</a:t>
            </a:r>
          </a:p>
        </p:txBody>
      </p:sp>
      <p:sp>
        <p:nvSpPr>
          <p:cNvPr id="9" name="Rectangle 8">
            <a:extLst>
              <a:ext uri="{FF2B5EF4-FFF2-40B4-BE49-F238E27FC236}">
                <a16:creationId xmlns:a16="http://schemas.microsoft.com/office/drawing/2014/main" id="{2CB8E17B-F15D-BE60-9A79-9D2974783F75}"/>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and white logo&#10;&#10;Description automatically generated">
            <a:extLst>
              <a:ext uri="{FF2B5EF4-FFF2-40B4-BE49-F238E27FC236}">
                <a16:creationId xmlns:a16="http://schemas.microsoft.com/office/drawing/2014/main" id="{AE6C9092-B5F7-6F48-9397-6E48628D0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130680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amc_citizen_science\Citizen science projects\Big Seaweed Search\Big Seaweed Search Relaunch\Photos\BSS launch Wembury 2016\DSC_005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900" y="-12929"/>
            <a:ext cx="3428100" cy="2243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Q:\amc_citizen_science\Citizen science projects\Big Seaweed Search\Big Seaweed Search Relaunch\Photos\BSS launch Wembury 2016\DSC_003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colorTemperature colorTemp="7625"/>
                    </a14:imgEffect>
                    <a14:imgEffect>
                      <a14:saturation sat="170000"/>
                    </a14:imgEffect>
                  </a14:imgLayer>
                </a14:imgProps>
              </a:ext>
              <a:ext uri="{28A0092B-C50C-407E-A947-70E740481C1C}">
                <a14:useLocalDpi xmlns:a14="http://schemas.microsoft.com/office/drawing/2010/main"/>
              </a:ext>
            </a:extLst>
          </a:blip>
          <a:srcRect/>
          <a:stretch/>
        </p:blipFill>
        <p:spPr bwMode="auto">
          <a:xfrm>
            <a:off x="6012160" y="4570734"/>
            <a:ext cx="3151350" cy="2296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cstate="email">
            <a:extLst>
              <a:ext uri="{BEBA8EAE-BF5A-486C-A8C5-ECC9F3942E4B}">
                <a14:imgProps xmlns:a14="http://schemas.microsoft.com/office/drawing/2010/main">
                  <a14:imgLayer r:embed="rId7">
                    <a14:imgEffect>
                      <a14:colorTemperature colorTemp="7125"/>
                    </a14:imgEffect>
                    <a14:imgEffect>
                      <a14:saturation sat="145000"/>
                    </a14:imgEffect>
                  </a14:imgLayer>
                </a14:imgProps>
              </a:ext>
              <a:ext uri="{28A0092B-C50C-407E-A947-70E740481C1C}">
                <a14:useLocalDpi xmlns:a14="http://schemas.microsoft.com/office/drawing/2010/main"/>
              </a:ext>
            </a:extLst>
          </a:blip>
          <a:srcRect/>
          <a:stretch>
            <a:fillRect/>
          </a:stretch>
        </p:blipFill>
        <p:spPr bwMode="auto">
          <a:xfrm>
            <a:off x="0" y="2562931"/>
            <a:ext cx="1714066" cy="201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Q:\amc_citizen_science\Citizen science projects\Big Seaweed Search\Big Seaweed Search Relaunch\Photos\Good publicity pics\DSCF3513 cropped.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3954170" cy="263691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Q:\amc_citizen_science\Citizen science projects\Big Seaweed Search\Big Seaweed Search Relaunch\Photos\Good publicity pics\DSCF3516 resized.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96390" y="2230513"/>
            <a:ext cx="3467120" cy="23506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amc_citizen_science\Citizen science projects\Big Seaweed Search\Big Seaweed Search Relaunch\Photos\Good publicity pics\DSCF3525 resize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38681" y="4580370"/>
            <a:ext cx="3428132" cy="229462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Q:\amc_opal\OPAL_images\Do not touch\Comms images - LS\Wembury Bioblitz 2009\DSCF6188.jpg"/>
          <p:cNvPicPr>
            <a:picLocks noChangeAspect="1" noChangeArrowheads="1"/>
          </p:cNvPicPr>
          <p:nvPr/>
        </p:nvPicPr>
        <p:blipFill>
          <a:blip r:embed="rId11" cstate="email">
            <a:extLst>
              <a:ext uri="{BEBA8EAE-BF5A-486C-A8C5-ECC9F3942E4B}">
                <a14:imgProps xmlns:a14="http://schemas.microsoft.com/office/drawing/2010/main">
                  <a14:imgLayer r:embed="rId12">
                    <a14:imgEffect>
                      <a14:saturation sat="140000"/>
                    </a14:imgEffect>
                  </a14:imgLayer>
                </a14:imgProps>
              </a:ext>
              <a:ext uri="{28A0092B-C50C-407E-A947-70E740481C1C}">
                <a14:useLocalDpi xmlns:a14="http://schemas.microsoft.com/office/drawing/2010/main"/>
              </a:ext>
            </a:extLst>
          </a:blip>
          <a:srcRect/>
          <a:stretch>
            <a:fillRect/>
          </a:stretch>
        </p:blipFill>
        <p:spPr bwMode="auto">
          <a:xfrm>
            <a:off x="1714065" y="2625767"/>
            <a:ext cx="2908791" cy="19464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90061" y="4570734"/>
            <a:ext cx="2816725" cy="228726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Q:\amc_opal\OPAL_images\Do not touch\Comms images - LS\Mothecombe Bioblitz 2010\DSCF3498.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617345" y="2562931"/>
            <a:ext cx="1079046" cy="20078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Q:\amc_citizen_science\Citizen science projects\Big Seaweed Search\Big Seaweed Search Relaunch\Photos\BSS launch Wembury 2016\DSC_0040.JPG"/>
          <p:cNvPicPr>
            <a:picLocks noChangeAspect="1" noChangeArrowheads="1"/>
          </p:cNvPicPr>
          <p:nvPr/>
        </p:nvPicPr>
        <p:blipFill>
          <a:blip r:embed="rId15" cstate="email">
            <a:extLst>
              <a:ext uri="{BEBA8EAE-BF5A-486C-A8C5-ECC9F3942E4B}">
                <a14:imgProps xmlns:a14="http://schemas.microsoft.com/office/drawing/2010/main">
                  <a14:imgLayer r:embed="rId16">
                    <a14:imgEffect>
                      <a14:saturation sat="135000"/>
                    </a14:imgEffect>
                  </a14:imgLayer>
                </a14:imgProps>
              </a:ext>
              <a:ext uri="{28A0092B-C50C-407E-A947-70E740481C1C}">
                <a14:useLocalDpi xmlns:a14="http://schemas.microsoft.com/office/drawing/2010/main"/>
              </a:ext>
            </a:extLst>
          </a:blip>
          <a:srcRect/>
          <a:stretch>
            <a:fillRect/>
          </a:stretch>
        </p:blipFill>
        <p:spPr bwMode="auto">
          <a:xfrm>
            <a:off x="3943332" y="3898"/>
            <a:ext cx="1772568" cy="262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463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GB" dirty="0">
                <a:latin typeface="Poppins" panose="00000500000000000000" pitchFamily="2" charset="0"/>
                <a:cs typeface="Poppins" panose="00000500000000000000" pitchFamily="2" charset="0"/>
              </a:rPr>
              <a:t>different shores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971" y="1690689"/>
            <a:ext cx="3648770" cy="422365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6741" y="2286000"/>
            <a:ext cx="3607707" cy="4223657"/>
          </a:xfrm>
          <a:prstGeom prst="rect">
            <a:avLst/>
          </a:prstGeom>
        </p:spPr>
      </p:pic>
    </p:spTree>
    <p:extLst>
      <p:ext uri="{BB962C8B-B14F-4D97-AF65-F5344CB8AC3E}">
        <p14:creationId xmlns:p14="http://schemas.microsoft.com/office/powerpoint/2010/main" val="30334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2999" y="2118138"/>
            <a:ext cx="6858000" cy="1655762"/>
          </a:xfrm>
        </p:spPr>
        <p:txBody>
          <a:bodyPr>
            <a:normAutofit/>
          </a:bodyPr>
          <a:lstStyle/>
          <a:p>
            <a:r>
              <a:rPr lang="en-GB" sz="5000" dirty="0">
                <a:solidFill>
                  <a:schemeClr val="bg1"/>
                </a:solidFill>
                <a:latin typeface="Poppins" panose="00000500000000000000" pitchFamily="2" charset="0"/>
                <a:cs typeface="Poppins" panose="00000500000000000000" pitchFamily="2" charset="0"/>
              </a:rPr>
              <a:t>Before the beach</a:t>
            </a:r>
          </a:p>
        </p:txBody>
      </p:sp>
      <p:pic>
        <p:nvPicPr>
          <p:cNvPr id="4" name="Picture 3"/>
          <p:cNvPicPr>
            <a:picLocks noChangeAspect="1"/>
          </p:cNvPicPr>
          <p:nvPr/>
        </p:nvPicPr>
        <p:blipFill>
          <a:blip r:embed="rId4"/>
          <a:stretch>
            <a:fillRect/>
          </a:stretch>
        </p:blipFill>
        <p:spPr>
          <a:xfrm>
            <a:off x="5565965" y="5945314"/>
            <a:ext cx="2944623" cy="627942"/>
          </a:xfrm>
          <a:prstGeom prst="rect">
            <a:avLst/>
          </a:prstGeom>
        </p:spPr>
      </p:pic>
      <p:sp>
        <p:nvSpPr>
          <p:cNvPr id="2" name="Rectangle 1">
            <a:extLst>
              <a:ext uri="{FF2B5EF4-FFF2-40B4-BE49-F238E27FC236}">
                <a16:creationId xmlns:a16="http://schemas.microsoft.com/office/drawing/2014/main" id="{B206AB2B-AC02-A91C-6F04-B78FE6944862}"/>
              </a:ext>
            </a:extLst>
          </p:cNvPr>
          <p:cNvSpPr/>
          <p:nvPr/>
        </p:nvSpPr>
        <p:spPr>
          <a:xfrm>
            <a:off x="542925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8DF00C23-5335-D636-96F4-21EC34A09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713BF684-CFF2-331D-C0CC-851361C8A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9" name="Text Placeholder 2">
            <a:extLst>
              <a:ext uri="{FF2B5EF4-FFF2-40B4-BE49-F238E27FC236}">
                <a16:creationId xmlns:a16="http://schemas.microsoft.com/office/drawing/2014/main" id="{01466BF5-FC01-7D6E-A62D-A7C83E52AC8B}"/>
              </a:ext>
            </a:extLst>
          </p:cNvPr>
          <p:cNvSpPr txBox="1">
            <a:spLocks/>
          </p:cNvSpPr>
          <p:nvPr/>
        </p:nvSpPr>
        <p:spPr>
          <a:xfrm>
            <a:off x="628649" y="3023806"/>
            <a:ext cx="78867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000" dirty="0">
                <a:solidFill>
                  <a:srgbClr val="075E60"/>
                </a:solidFill>
                <a:latin typeface="Poppins" panose="00000500000000000000" pitchFamily="2" charset="0"/>
                <a:cs typeface="Poppins" panose="00000500000000000000" pitchFamily="2" charset="0"/>
              </a:rPr>
              <a:t>Lesson 1</a:t>
            </a:r>
          </a:p>
        </p:txBody>
      </p:sp>
    </p:spTree>
    <p:extLst>
      <p:ext uri="{BB962C8B-B14F-4D97-AF65-F5344CB8AC3E}">
        <p14:creationId xmlns:p14="http://schemas.microsoft.com/office/powerpoint/2010/main" val="172792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GB" sz="3200" dirty="0">
                <a:latin typeface="Poppins" panose="00000500000000000000" pitchFamily="2" charset="0"/>
                <a:cs typeface="Poppins" panose="00000500000000000000" pitchFamily="2" charset="0"/>
              </a:rPr>
              <a:t>different times on the same shore</a:t>
            </a:r>
          </a:p>
        </p:txBody>
      </p:sp>
      <p:grpSp>
        <p:nvGrpSpPr>
          <p:cNvPr id="9" name="Group 8"/>
          <p:cNvGrpSpPr/>
          <p:nvPr/>
        </p:nvGrpSpPr>
        <p:grpSpPr>
          <a:xfrm>
            <a:off x="1226422" y="1690689"/>
            <a:ext cx="3348192" cy="4765780"/>
            <a:chOff x="1436914" y="1690689"/>
            <a:chExt cx="2999849" cy="467901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914" y="1690689"/>
              <a:ext cx="2999849" cy="4679010"/>
            </a:xfrm>
            <a:prstGeom prst="rect">
              <a:avLst/>
            </a:prstGeom>
          </p:spPr>
        </p:pic>
        <p:sp>
          <p:nvSpPr>
            <p:cNvPr id="6" name="Oval 5"/>
            <p:cNvSpPr/>
            <p:nvPr/>
          </p:nvSpPr>
          <p:spPr>
            <a:xfrm>
              <a:off x="2634343" y="3570514"/>
              <a:ext cx="56605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p:cNvGrpSpPr/>
          <p:nvPr/>
        </p:nvGrpSpPr>
        <p:grpSpPr>
          <a:xfrm>
            <a:off x="4574613" y="2362771"/>
            <a:ext cx="3197447" cy="4447740"/>
            <a:chOff x="4436763" y="2362771"/>
            <a:chExt cx="3197447" cy="4447740"/>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6763" y="2362771"/>
              <a:ext cx="3197447" cy="4447740"/>
            </a:xfrm>
            <a:prstGeom prst="rect">
              <a:avLst/>
            </a:prstGeom>
          </p:spPr>
        </p:pic>
        <p:sp>
          <p:nvSpPr>
            <p:cNvPr id="7" name="Oval 6"/>
            <p:cNvSpPr/>
            <p:nvPr/>
          </p:nvSpPr>
          <p:spPr>
            <a:xfrm>
              <a:off x="6035486" y="3265714"/>
              <a:ext cx="56605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p:cNvSpPr txBox="1"/>
          <p:nvPr/>
        </p:nvSpPr>
        <p:spPr>
          <a:xfrm>
            <a:off x="166843" y="3300602"/>
            <a:ext cx="940779" cy="461665"/>
          </a:xfrm>
          <a:prstGeom prst="rect">
            <a:avLst/>
          </a:prstGeom>
          <a:noFill/>
        </p:spPr>
        <p:txBody>
          <a:bodyPr wrap="square" rtlCol="0">
            <a:spAutoFit/>
          </a:bodyPr>
          <a:lstStyle/>
          <a:p>
            <a:r>
              <a:rPr lang="en-GB" sz="2400" dirty="0">
                <a:latin typeface="Poppins" panose="00000500000000000000" pitchFamily="2" charset="0"/>
                <a:cs typeface="Poppins" panose="00000500000000000000" pitchFamily="2" charset="0"/>
              </a:rPr>
              <a:t>2016</a:t>
            </a:r>
          </a:p>
        </p:txBody>
      </p:sp>
      <p:sp>
        <p:nvSpPr>
          <p:cNvPr id="12" name="TextBox 11"/>
          <p:cNvSpPr txBox="1"/>
          <p:nvPr/>
        </p:nvSpPr>
        <p:spPr>
          <a:xfrm>
            <a:off x="7890860" y="3300602"/>
            <a:ext cx="979713" cy="461665"/>
          </a:xfrm>
          <a:prstGeom prst="rect">
            <a:avLst/>
          </a:prstGeom>
          <a:noFill/>
        </p:spPr>
        <p:txBody>
          <a:bodyPr wrap="square" rtlCol="0">
            <a:spAutoFit/>
          </a:bodyPr>
          <a:lstStyle/>
          <a:p>
            <a:r>
              <a:rPr lang="en-GB" sz="2400" dirty="0">
                <a:latin typeface="Poppins" panose="00000500000000000000" pitchFamily="2" charset="0"/>
                <a:cs typeface="Poppins" panose="00000500000000000000" pitchFamily="2" charset="0"/>
              </a:rPr>
              <a:t>2017</a:t>
            </a:r>
          </a:p>
        </p:txBody>
      </p:sp>
    </p:spTree>
    <p:extLst>
      <p:ext uri="{BB962C8B-B14F-4D97-AF65-F5344CB8AC3E}">
        <p14:creationId xmlns:p14="http://schemas.microsoft.com/office/powerpoint/2010/main" val="4035666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133" y="345994"/>
            <a:ext cx="7886700" cy="1325563"/>
          </a:xfrm>
        </p:spPr>
        <p:txBody>
          <a:bodyPr/>
          <a:lstStyle/>
          <a:p>
            <a:r>
              <a:rPr lang="en-GB" dirty="0">
                <a:latin typeface="Poppins" panose="00000500000000000000" pitchFamily="2" charset="0"/>
                <a:cs typeface="Poppins" panose="00000500000000000000" pitchFamily="2" charset="0"/>
              </a:rPr>
              <a:t>seaweed types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0500" y="2104347"/>
            <a:ext cx="5143500" cy="455022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9448" y="1979002"/>
            <a:ext cx="5159829" cy="4675574"/>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93139" y="1415141"/>
            <a:ext cx="5143500" cy="4659087"/>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01194" y="1734230"/>
            <a:ext cx="5378469" cy="4835073"/>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0821" y="2104347"/>
            <a:ext cx="4860562" cy="4201888"/>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2466" y="365126"/>
            <a:ext cx="4782599" cy="4337503"/>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3002" y="3178246"/>
            <a:ext cx="3814056" cy="3635829"/>
          </a:xfrm>
          <a:prstGeom prst="rect">
            <a:avLst/>
          </a:prstGeom>
        </p:spPr>
      </p:pic>
    </p:spTree>
    <p:extLst>
      <p:ext uri="{BB962C8B-B14F-4D97-AF65-F5344CB8AC3E}">
        <p14:creationId xmlns:p14="http://schemas.microsoft.com/office/powerpoint/2010/main" val="911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565965" y="5945314"/>
            <a:ext cx="2944623" cy="627942"/>
          </a:xfrm>
          <a:prstGeom prst="rect">
            <a:avLst/>
          </a:prstGeom>
        </p:spPr>
      </p:pic>
      <p:sp>
        <p:nvSpPr>
          <p:cNvPr id="5" name="Rectangle 4">
            <a:extLst>
              <a:ext uri="{FF2B5EF4-FFF2-40B4-BE49-F238E27FC236}">
                <a16:creationId xmlns:a16="http://schemas.microsoft.com/office/drawing/2014/main" id="{E715FDD1-7A6F-8A7D-0E54-3002A85E97C5}"/>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a:extLst>
              <a:ext uri="{FF2B5EF4-FFF2-40B4-BE49-F238E27FC236}">
                <a16:creationId xmlns:a16="http://schemas.microsoft.com/office/drawing/2014/main" id="{6AE02F27-08E6-3F38-A938-E7CEF14A7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C6934050-F846-4D5A-0F33-B1865E0F8B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4" name="Title 1">
            <a:extLst>
              <a:ext uri="{FF2B5EF4-FFF2-40B4-BE49-F238E27FC236}">
                <a16:creationId xmlns:a16="http://schemas.microsoft.com/office/drawing/2014/main" id="{6185ACBF-D05D-4AC4-41AF-3F56EF6628F9}"/>
              </a:ext>
            </a:extLst>
          </p:cNvPr>
          <p:cNvSpPr txBox="1">
            <a:spLocks/>
          </p:cNvSpPr>
          <p:nvPr/>
        </p:nvSpPr>
        <p:spPr>
          <a:xfrm>
            <a:off x="628649" y="2063500"/>
            <a:ext cx="7886700" cy="11985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GB" sz="5000" dirty="0">
                <a:solidFill>
                  <a:schemeClr val="bg1"/>
                </a:solidFill>
                <a:latin typeface="Poppins" panose="00000500000000000000" pitchFamily="2" charset="0"/>
                <a:cs typeface="Poppins" panose="00000500000000000000" pitchFamily="2" charset="0"/>
              </a:rPr>
              <a:t>Guess the seaweed</a:t>
            </a:r>
          </a:p>
        </p:txBody>
      </p:sp>
      <p:sp>
        <p:nvSpPr>
          <p:cNvPr id="13" name="Text Placeholder 2">
            <a:extLst>
              <a:ext uri="{FF2B5EF4-FFF2-40B4-BE49-F238E27FC236}">
                <a16:creationId xmlns:a16="http://schemas.microsoft.com/office/drawing/2014/main" id="{273569FD-5342-6413-313C-15F95EBA775A}"/>
              </a:ext>
            </a:extLst>
          </p:cNvPr>
          <p:cNvSpPr>
            <a:spLocks noGrp="1"/>
          </p:cNvSpPr>
          <p:nvPr>
            <p:ph type="body" idx="1"/>
          </p:nvPr>
        </p:nvSpPr>
        <p:spPr>
          <a:xfrm>
            <a:off x="628649" y="3206627"/>
            <a:ext cx="7886700" cy="1500187"/>
          </a:xfrm>
        </p:spPr>
        <p:txBody>
          <a:bodyPr>
            <a:normAutofit/>
          </a:bodyPr>
          <a:lstStyle/>
          <a:p>
            <a:r>
              <a:rPr lang="en-GB" sz="3000" dirty="0">
                <a:solidFill>
                  <a:srgbClr val="075E60"/>
                </a:solidFill>
                <a:latin typeface="Poppins" panose="00000500000000000000" pitchFamily="2" charset="0"/>
                <a:cs typeface="Poppins" panose="00000500000000000000" pitchFamily="2" charset="0"/>
              </a:rPr>
              <a:t>Activity 2</a:t>
            </a:r>
          </a:p>
        </p:txBody>
      </p:sp>
    </p:spTree>
    <p:extLst>
      <p:ext uri="{BB962C8B-B14F-4D97-AF65-F5344CB8AC3E}">
        <p14:creationId xmlns:p14="http://schemas.microsoft.com/office/powerpoint/2010/main" val="2626853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latin typeface="Poppins" panose="00000500000000000000" pitchFamily="2" charset="0"/>
                <a:cs typeface="Poppins" panose="00000500000000000000" pitchFamily="2" charset="0"/>
              </a:rPr>
              <a:t>How can we tell seaweeds apart?</a:t>
            </a:r>
          </a:p>
        </p:txBody>
      </p:sp>
      <p:sp>
        <p:nvSpPr>
          <p:cNvPr id="6" name="TextBox 5"/>
          <p:cNvSpPr txBox="1"/>
          <p:nvPr/>
        </p:nvSpPr>
        <p:spPr>
          <a:xfrm>
            <a:off x="6964866" y="4426408"/>
            <a:ext cx="1914307"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air bubbles</a:t>
            </a:r>
          </a:p>
        </p:txBody>
      </p:sp>
      <p:grpSp>
        <p:nvGrpSpPr>
          <p:cNvPr id="8" name="Group 7"/>
          <p:cNvGrpSpPr/>
          <p:nvPr/>
        </p:nvGrpSpPr>
        <p:grpSpPr>
          <a:xfrm>
            <a:off x="3565568" y="1895395"/>
            <a:ext cx="3831802" cy="4354286"/>
            <a:chOff x="3565568" y="1895395"/>
            <a:chExt cx="3831802" cy="4354286"/>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3565568" y="1895395"/>
              <a:ext cx="3311979" cy="4354286"/>
            </a:xfrm>
            <a:prstGeom prst="rect">
              <a:avLst/>
            </a:prstGeom>
          </p:spPr>
        </p:pic>
        <p:sp>
          <p:nvSpPr>
            <p:cNvPr id="5" name="Oval 4"/>
            <p:cNvSpPr/>
            <p:nvPr/>
          </p:nvSpPr>
          <p:spPr>
            <a:xfrm>
              <a:off x="4955239" y="4813408"/>
              <a:ext cx="1481919" cy="1393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Arrow Connector 15"/>
            <p:cNvCxnSpPr/>
            <p:nvPr/>
          </p:nvCxnSpPr>
          <p:spPr>
            <a:xfrm flipH="1">
              <a:off x="6091084" y="4072538"/>
              <a:ext cx="13062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962517" y="4888073"/>
              <a:ext cx="1002350" cy="557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7473818" y="3787808"/>
            <a:ext cx="883575"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lines</a:t>
            </a:r>
          </a:p>
        </p:txBody>
      </p:sp>
      <p:sp>
        <p:nvSpPr>
          <p:cNvPr id="24" name="Content Placeholder 23"/>
          <p:cNvSpPr>
            <a:spLocks noGrp="1"/>
          </p:cNvSpPr>
          <p:nvPr>
            <p:ph sz="half" idx="1"/>
          </p:nvPr>
        </p:nvSpPr>
        <p:spPr/>
        <p:txBody>
          <a:bodyPr/>
          <a:lstStyle/>
          <a:p>
            <a:pPr marL="342900" indent="-342900">
              <a:buFont typeface="Arial" panose="020B0604020202020204" pitchFamily="34" charset="0"/>
              <a:buChar char="•"/>
            </a:pPr>
            <a:r>
              <a:rPr lang="en-GB" dirty="0">
                <a:latin typeface="Poppins" panose="00000500000000000000" pitchFamily="2" charset="0"/>
                <a:cs typeface="Poppins" panose="00000500000000000000" pitchFamily="2" charset="0"/>
              </a:rPr>
              <a:t>shape</a:t>
            </a:r>
          </a:p>
          <a:p>
            <a:pPr marL="342900" indent="-342900">
              <a:buFont typeface="Arial" panose="020B0604020202020204" pitchFamily="34" charset="0"/>
              <a:buChar char="•"/>
            </a:pPr>
            <a:r>
              <a:rPr lang="en-GB" dirty="0">
                <a:latin typeface="Poppins" panose="00000500000000000000" pitchFamily="2" charset="0"/>
                <a:cs typeface="Poppins" panose="00000500000000000000" pitchFamily="2" charset="0"/>
              </a:rPr>
              <a:t>feeling</a:t>
            </a:r>
          </a:p>
          <a:p>
            <a:pPr marL="342900" indent="-342900">
              <a:buFont typeface="Arial" panose="020B0604020202020204" pitchFamily="34" charset="0"/>
              <a:buChar char="•"/>
            </a:pPr>
            <a:r>
              <a:rPr lang="en-GB" dirty="0">
                <a:latin typeface="Poppins" panose="00000500000000000000" pitchFamily="2" charset="0"/>
                <a:cs typeface="Poppins" panose="00000500000000000000" pitchFamily="2" charset="0"/>
              </a:rPr>
              <a:t>lines (mid rib)</a:t>
            </a:r>
          </a:p>
          <a:p>
            <a:pPr marL="342900" indent="-342900">
              <a:buFont typeface="Arial" panose="020B0604020202020204" pitchFamily="34" charset="0"/>
              <a:buChar char="•"/>
            </a:pPr>
            <a:r>
              <a:rPr lang="en-GB" dirty="0">
                <a:latin typeface="Poppins" panose="00000500000000000000" pitchFamily="2" charset="0"/>
                <a:cs typeface="Poppins" panose="00000500000000000000" pitchFamily="2" charset="0"/>
              </a:rPr>
              <a:t>air bubbles</a:t>
            </a:r>
          </a:p>
          <a:p>
            <a:endParaRPr lang="en-GB" dirty="0">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4128" y="5702139"/>
            <a:ext cx="1663291" cy="547543"/>
          </a:xfrm>
          <a:prstGeom prst="rect">
            <a:avLst/>
          </a:prstGeom>
        </p:spPr>
      </p:pic>
    </p:spTree>
    <p:extLst>
      <p:ext uri="{BB962C8B-B14F-4D97-AF65-F5344CB8AC3E}">
        <p14:creationId xmlns:p14="http://schemas.microsoft.com/office/powerpoint/2010/main" val="829616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63" y="1390384"/>
            <a:ext cx="6853274" cy="2248432"/>
          </a:xfrm>
          <a:prstGeom prst="rect">
            <a:avLst/>
          </a:prstGeom>
        </p:spPr>
      </p:pic>
      <p:pic>
        <p:nvPicPr>
          <p:cNvPr id="3" name="Picture 2"/>
          <p:cNvPicPr>
            <a:picLocks noChangeAspect="1"/>
          </p:cNvPicPr>
          <p:nvPr/>
        </p:nvPicPr>
        <p:blipFill>
          <a:blip r:embed="rId5"/>
          <a:stretch>
            <a:fillRect/>
          </a:stretch>
        </p:blipFill>
        <p:spPr>
          <a:xfrm>
            <a:off x="5565965" y="5945314"/>
            <a:ext cx="2944623" cy="627942"/>
          </a:xfrm>
          <a:prstGeom prst="rect">
            <a:avLst/>
          </a:prstGeom>
        </p:spPr>
      </p:pic>
      <p:sp>
        <p:nvSpPr>
          <p:cNvPr id="2" name="Rectangle 1">
            <a:extLst>
              <a:ext uri="{FF2B5EF4-FFF2-40B4-BE49-F238E27FC236}">
                <a16:creationId xmlns:a16="http://schemas.microsoft.com/office/drawing/2014/main" id="{A11A254D-8262-346D-3A03-8E9E0AFA1F60}"/>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E45297F2-E7BB-8633-38AD-35222FAA8B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2555894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knife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6567" y="1518556"/>
            <a:ext cx="3829386" cy="5105848"/>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6310" y="2055174"/>
            <a:ext cx="2420257" cy="2549512"/>
          </a:xfrm>
          <a:prstGeom prst="rect">
            <a:avLst/>
          </a:prstGeom>
        </p:spPr>
      </p:pic>
      <p:sp>
        <p:nvSpPr>
          <p:cNvPr id="6" name="TextBox 5"/>
          <p:cNvSpPr txBox="1"/>
          <p:nvPr/>
        </p:nvSpPr>
        <p:spPr>
          <a:xfrm>
            <a:off x="1506310" y="1518556"/>
            <a:ext cx="1954381"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sharp edge</a:t>
            </a:r>
          </a:p>
        </p:txBody>
      </p:sp>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6310" y="4420022"/>
            <a:ext cx="2420257" cy="2204382"/>
          </a:xfrm>
          <a:prstGeom prst="rect">
            <a:avLst/>
          </a:prstGeom>
        </p:spPr>
      </p:pic>
    </p:spTree>
    <p:extLst>
      <p:ext uri="{BB962C8B-B14F-4D97-AF65-F5344CB8AC3E}">
        <p14:creationId xmlns:p14="http://schemas.microsoft.com/office/powerpoint/2010/main" val="3193479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bubbly</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377" y="1690690"/>
            <a:ext cx="3516194" cy="4753654"/>
          </a:xfrm>
          <a:prstGeom prst="rect">
            <a:avLst/>
          </a:prstGeom>
        </p:spPr>
      </p:pic>
      <p:sp>
        <p:nvSpPr>
          <p:cNvPr id="6" name="TextBox 5"/>
          <p:cNvSpPr txBox="1"/>
          <p:nvPr/>
        </p:nvSpPr>
        <p:spPr>
          <a:xfrm>
            <a:off x="4310743" y="1937657"/>
            <a:ext cx="2686954" cy="830997"/>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air bubbles in 2s</a:t>
            </a:r>
          </a:p>
          <a:p>
            <a:r>
              <a:rPr lang="en-GB" sz="2400" dirty="0">
                <a:solidFill>
                  <a:srgbClr val="FF0000"/>
                </a:solidFill>
                <a:latin typeface="Poppins" panose="00000500000000000000" pitchFamily="2" charset="0"/>
                <a:cs typeface="Poppins" panose="00000500000000000000" pitchFamily="2" charset="0"/>
              </a:rPr>
              <a:t> </a:t>
            </a: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6571" y="3946750"/>
            <a:ext cx="2512550" cy="2497594"/>
          </a:xfrm>
          <a:prstGeom prst="rect">
            <a:avLst/>
          </a:prstGeom>
        </p:spPr>
      </p:pic>
      <p:pic>
        <p:nvPicPr>
          <p:cNvPr id="8" name="Picture 7">
            <a:extLst>
              <a:ext uri="{FF2B5EF4-FFF2-40B4-BE49-F238E27FC236}">
                <a16:creationId xmlns:a16="http://schemas.microsoft.com/office/drawing/2014/main" id="{CE64850B-C445-014C-88AA-E372196AB2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34128" y="5702139"/>
            <a:ext cx="1663291" cy="547543"/>
          </a:xfrm>
          <a:prstGeom prst="rect">
            <a:avLst/>
          </a:prstGeom>
        </p:spPr>
      </p:pic>
    </p:spTree>
    <p:extLst>
      <p:ext uri="{BB962C8B-B14F-4D97-AF65-F5344CB8AC3E}">
        <p14:creationId xmlns:p14="http://schemas.microsoft.com/office/powerpoint/2010/main" val="2385667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egg</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540" y="3219183"/>
            <a:ext cx="1963117" cy="3047999"/>
          </a:xfrm>
          <a:prstGeom prst="rect">
            <a:avLst/>
          </a:prstGeom>
        </p:spPr>
      </p:pic>
      <p:sp>
        <p:nvSpPr>
          <p:cNvPr id="6" name="TextBox 5"/>
          <p:cNvSpPr txBox="1"/>
          <p:nvPr/>
        </p:nvSpPr>
        <p:spPr>
          <a:xfrm>
            <a:off x="2554657" y="5066853"/>
            <a:ext cx="2327881" cy="1200329"/>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big air bubble</a:t>
            </a:r>
          </a:p>
          <a:p>
            <a:r>
              <a:rPr lang="en-GB" sz="2400" dirty="0">
                <a:solidFill>
                  <a:srgbClr val="FF0000"/>
                </a:solidFill>
                <a:latin typeface="Poppins" panose="00000500000000000000" pitchFamily="2" charset="0"/>
                <a:cs typeface="Poppins" panose="00000500000000000000" pitchFamily="2" charset="0"/>
              </a:rPr>
              <a:t>In 1s</a:t>
            </a:r>
          </a:p>
          <a:p>
            <a:r>
              <a:rPr lang="en-GB" sz="2400" dirty="0">
                <a:solidFill>
                  <a:srgbClr val="FF0000"/>
                </a:solidFill>
                <a:latin typeface="Poppins" panose="00000500000000000000" pitchFamily="2" charset="0"/>
                <a:cs typeface="Poppins" panose="00000500000000000000" pitchFamily="2" charset="0"/>
              </a:rPr>
              <a:t> </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9639" y="1346839"/>
            <a:ext cx="3246664" cy="4920343"/>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6481" y="1690689"/>
            <a:ext cx="1408176" cy="1517904"/>
          </a:xfrm>
          <a:prstGeom prst="rect">
            <a:avLst/>
          </a:prstGeom>
        </p:spPr>
      </p:pic>
    </p:spTree>
    <p:extLst>
      <p:ext uri="{BB962C8B-B14F-4D97-AF65-F5344CB8AC3E}">
        <p14:creationId xmlns:p14="http://schemas.microsoft.com/office/powerpoint/2010/main" val="4012268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curly</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8319" y="2144431"/>
            <a:ext cx="1989881" cy="2065224"/>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3657" y="2059443"/>
            <a:ext cx="3084662" cy="22352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5771" y="2044299"/>
            <a:ext cx="3000459" cy="2250344"/>
          </a:xfrm>
          <a:prstGeom prst="rect">
            <a:avLst/>
          </a:prstGeom>
        </p:spPr>
      </p:pic>
      <p:pic>
        <p:nvPicPr>
          <p:cNvPr id="6" name="Picture 5">
            <a:extLst>
              <a:ext uri="{FF2B5EF4-FFF2-40B4-BE49-F238E27FC236}">
                <a16:creationId xmlns:a16="http://schemas.microsoft.com/office/drawing/2014/main" id="{CE64850B-C445-014C-88AA-E372196AB2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47042" y="5810996"/>
            <a:ext cx="1663291" cy="547543"/>
          </a:xfrm>
          <a:prstGeom prst="rect">
            <a:avLst/>
          </a:prstGeom>
        </p:spPr>
      </p:pic>
      <p:sp>
        <p:nvSpPr>
          <p:cNvPr id="8" name="TextBox 7"/>
          <p:cNvSpPr txBox="1"/>
          <p:nvPr/>
        </p:nvSpPr>
        <p:spPr>
          <a:xfrm>
            <a:off x="413657" y="4740903"/>
            <a:ext cx="7468711" cy="830997"/>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Fronds are not flat</a:t>
            </a:r>
          </a:p>
          <a:p>
            <a:r>
              <a:rPr lang="en-GB" sz="2400" dirty="0">
                <a:solidFill>
                  <a:srgbClr val="FF0000"/>
                </a:solidFill>
                <a:latin typeface="Poppins" panose="00000500000000000000" pitchFamily="2" charset="0"/>
                <a:cs typeface="Poppins" panose="00000500000000000000" pitchFamily="2" charset="0"/>
              </a:rPr>
              <a:t>Pockets on ends filled with goo, with rim around</a:t>
            </a:r>
          </a:p>
        </p:txBody>
      </p:sp>
    </p:spTree>
    <p:extLst>
      <p:ext uri="{BB962C8B-B14F-4D97-AF65-F5344CB8AC3E}">
        <p14:creationId xmlns:p14="http://schemas.microsoft.com/office/powerpoint/2010/main" val="35026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groovy</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872342"/>
            <a:ext cx="3315466" cy="4420621"/>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44116" y="2296884"/>
            <a:ext cx="2307772" cy="2286000"/>
          </a:xfrm>
          <a:prstGeom prst="rect">
            <a:avLst/>
          </a:prstGeom>
        </p:spPr>
      </p:pic>
      <p:sp>
        <p:nvSpPr>
          <p:cNvPr id="7" name="TextBox 6"/>
          <p:cNvSpPr txBox="1"/>
          <p:nvPr/>
        </p:nvSpPr>
        <p:spPr>
          <a:xfrm>
            <a:off x="3944116" y="1740651"/>
            <a:ext cx="4644220"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grooves; very small seaweed</a:t>
            </a: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b="-8347"/>
          <a:stretch/>
        </p:blipFill>
        <p:spPr>
          <a:xfrm>
            <a:off x="3944116" y="4582884"/>
            <a:ext cx="1448859" cy="1162536"/>
          </a:xfrm>
          <a:prstGeom prst="rect">
            <a:avLst/>
          </a:prstGeom>
        </p:spPr>
      </p:pic>
      <p:pic>
        <p:nvPicPr>
          <p:cNvPr id="8" name="Picture 7">
            <a:extLst>
              <a:ext uri="{FF2B5EF4-FFF2-40B4-BE49-F238E27FC236}">
                <a16:creationId xmlns:a16="http://schemas.microsoft.com/office/drawing/2014/main" id="{CE64850B-C445-014C-88AA-E372196AB2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46861" y="5745420"/>
            <a:ext cx="1663291" cy="547543"/>
          </a:xfrm>
          <a:prstGeom prst="rect">
            <a:avLst/>
          </a:prstGeom>
        </p:spPr>
      </p:pic>
    </p:spTree>
    <p:extLst>
      <p:ext uri="{BB962C8B-B14F-4D97-AF65-F5344CB8AC3E}">
        <p14:creationId xmlns:p14="http://schemas.microsoft.com/office/powerpoint/2010/main" val="198689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8" name="Group 10"/>
          <p:cNvGrpSpPr>
            <a:grpSpLocks/>
          </p:cNvGrpSpPr>
          <p:nvPr/>
        </p:nvGrpSpPr>
        <p:grpSpPr bwMode="auto">
          <a:xfrm>
            <a:off x="0" y="0"/>
            <a:ext cx="9180513" cy="6884988"/>
            <a:chOff x="793" y="572"/>
            <a:chExt cx="5783" cy="4337"/>
          </a:xfrm>
        </p:grpSpPr>
        <p:pic>
          <p:nvPicPr>
            <p:cNvPr id="73732" name="Picture 4" descr="IMG_943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 y="572"/>
              <a:ext cx="2431" cy="4320"/>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IMG_955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 y="3273"/>
              <a:ext cx="2426" cy="1619"/>
            </a:xfrm>
            <a:prstGeom prst="rect">
              <a:avLst/>
            </a:prstGeom>
            <a:noFill/>
            <a:extLst>
              <a:ext uri="{909E8E84-426E-40DD-AFC4-6F175D3DCCD1}">
                <a14:hiddenFill xmlns:a14="http://schemas.microsoft.com/office/drawing/2010/main">
                  <a:solidFill>
                    <a:srgbClr val="FFFFFF"/>
                  </a:solidFill>
                </a14:hiddenFill>
              </a:ext>
            </a:extLst>
          </p:spPr>
        </p:pic>
        <p:pic>
          <p:nvPicPr>
            <p:cNvPr id="7373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19" y="2431"/>
              <a:ext cx="1993" cy="2478"/>
            </a:xfrm>
            <a:prstGeom prst="rect">
              <a:avLst/>
            </a:prstGeom>
            <a:noFill/>
            <a:extLst>
              <a:ext uri="{909E8E84-426E-40DD-AFC4-6F175D3DCCD1}">
                <a14:hiddenFill xmlns:a14="http://schemas.microsoft.com/office/drawing/2010/main">
                  <a:solidFill>
                    <a:srgbClr val="FFFFFF"/>
                  </a:solidFill>
                </a14:hiddenFill>
              </a:ext>
            </a:extLst>
          </p:spPr>
        </p:pic>
        <p:pic>
          <p:nvPicPr>
            <p:cNvPr id="73737" name="Picture 9" descr="IMG_947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93" y="2414"/>
              <a:ext cx="1383" cy="247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F:\Acer Sept 5 2009\Book\Juliet\Images\Wembury August 2009\P822104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51275" y="-2"/>
            <a:ext cx="3143601" cy="326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IMG_061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2236"/>
          <a:stretch/>
        </p:blipFill>
        <p:spPr bwMode="auto">
          <a:xfrm>
            <a:off x="6971956" y="-62256"/>
            <a:ext cx="2221600" cy="298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873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257" y="365126"/>
            <a:ext cx="8127093" cy="1325563"/>
          </a:xfrm>
        </p:spPr>
        <p:txBody>
          <a:bodyPr/>
          <a:lstStyle/>
          <a:p>
            <a:r>
              <a:rPr lang="en-GB" dirty="0">
                <a:latin typeface="Poppins" panose="00000500000000000000" pitchFamily="2" charset="0"/>
                <a:cs typeface="Poppins" panose="00000500000000000000" pitchFamily="2" charset="0"/>
              </a:rPr>
              <a:t>pretty</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257" y="2155371"/>
            <a:ext cx="3683000" cy="4093030"/>
          </a:xfrm>
          <a:prstGeom prst="rect">
            <a:avLst/>
          </a:prstGeom>
        </p:spPr>
      </p:pic>
      <p:sp>
        <p:nvSpPr>
          <p:cNvPr id="5" name="TextBox 4"/>
          <p:cNvSpPr txBox="1"/>
          <p:nvPr/>
        </p:nvSpPr>
        <p:spPr>
          <a:xfrm>
            <a:off x="388257" y="1693706"/>
            <a:ext cx="2869696"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Pretty little leaves</a:t>
            </a:r>
          </a:p>
        </p:txBody>
      </p:sp>
      <p:sp>
        <p:nvSpPr>
          <p:cNvPr id="6" name="TextBox 5"/>
          <p:cNvSpPr txBox="1"/>
          <p:nvPr/>
        </p:nvSpPr>
        <p:spPr>
          <a:xfrm>
            <a:off x="4071257" y="5845628"/>
            <a:ext cx="4052713" cy="461665"/>
          </a:xfrm>
          <a:prstGeom prst="rect">
            <a:avLst/>
          </a:prstGeom>
          <a:noFill/>
        </p:spPr>
        <p:txBody>
          <a:bodyPr wrap="none" rtlCol="0">
            <a:spAutoFit/>
          </a:bodyPr>
          <a:lstStyle/>
          <a:p>
            <a:r>
              <a:rPr lang="en-GB" sz="2400" dirty="0">
                <a:solidFill>
                  <a:srgbClr val="FF0000"/>
                </a:solidFill>
                <a:latin typeface="Poppins" panose="00000500000000000000" pitchFamily="2" charset="0"/>
                <a:cs typeface="Poppins" panose="00000500000000000000" pitchFamily="2" charset="0"/>
              </a:rPr>
              <a:t>tiny air bubbles on stems</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15795" t="16493" r="8612" b="16819"/>
          <a:stretch/>
        </p:blipFill>
        <p:spPr>
          <a:xfrm>
            <a:off x="4233636" y="2155371"/>
            <a:ext cx="1458686" cy="1197428"/>
          </a:xfrm>
          <a:prstGeom prst="rect">
            <a:avLst/>
          </a:prstGeom>
        </p:spPr>
      </p:pic>
    </p:spTree>
    <p:extLst>
      <p:ext uri="{BB962C8B-B14F-4D97-AF65-F5344CB8AC3E}">
        <p14:creationId xmlns:p14="http://schemas.microsoft.com/office/powerpoint/2010/main" val="739900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pink paint</a:t>
            </a:r>
          </a:p>
        </p:txBody>
      </p:sp>
      <p:grpSp>
        <p:nvGrpSpPr>
          <p:cNvPr id="6" name="Group 5"/>
          <p:cNvGrpSpPr/>
          <p:nvPr/>
        </p:nvGrpSpPr>
        <p:grpSpPr>
          <a:xfrm>
            <a:off x="959627" y="2063751"/>
            <a:ext cx="7224745" cy="3200400"/>
            <a:chOff x="999977" y="2960914"/>
            <a:chExt cx="7224745" cy="320040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9977" y="2982685"/>
              <a:ext cx="3572024" cy="317862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1" y="2960914"/>
              <a:ext cx="3652721" cy="3200400"/>
            </a:xfrm>
            <a:prstGeom prst="rect">
              <a:avLst/>
            </a:prstGeom>
          </p:spPr>
        </p:pic>
      </p:gr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64694" y="793526"/>
            <a:ext cx="1414612" cy="1270225"/>
          </a:xfrm>
          <a:prstGeom prst="rect">
            <a:avLst/>
          </a:prstGeom>
        </p:spPr>
      </p:pic>
      <p:pic>
        <p:nvPicPr>
          <p:cNvPr id="7" name="Picture 6">
            <a:extLst>
              <a:ext uri="{FF2B5EF4-FFF2-40B4-BE49-F238E27FC236}">
                <a16:creationId xmlns:a16="http://schemas.microsoft.com/office/drawing/2014/main" id="{CE64850B-C445-014C-88AA-E372196AB2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46861" y="5745420"/>
            <a:ext cx="1663291" cy="547543"/>
          </a:xfrm>
          <a:prstGeom prst="rect">
            <a:avLst/>
          </a:prstGeom>
        </p:spPr>
      </p:pic>
    </p:spTree>
    <p:extLst>
      <p:ext uri="{BB962C8B-B14F-4D97-AF65-F5344CB8AC3E}">
        <p14:creationId xmlns:p14="http://schemas.microsoft.com/office/powerpoint/2010/main" val="3302555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1302702" y="1360713"/>
            <a:ext cx="6538595" cy="2928258"/>
            <a:chOff x="1302702" y="1534885"/>
            <a:chExt cx="6538595" cy="2928258"/>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2702" y="1534887"/>
              <a:ext cx="1736016" cy="16219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8718" y="1534887"/>
              <a:ext cx="1631683" cy="1621971"/>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7648" y="1534886"/>
              <a:ext cx="1504720" cy="1621971"/>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9614" y="1534885"/>
              <a:ext cx="1631683" cy="1596057"/>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35279" y="3371959"/>
              <a:ext cx="888894" cy="713232"/>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5302" y="2994007"/>
              <a:ext cx="1578864" cy="1469136"/>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14895" y="3156857"/>
              <a:ext cx="1216541" cy="1306286"/>
            </a:xfrm>
            <a:prstGeom prst="rect">
              <a:avLst/>
            </a:prstGeom>
          </p:spPr>
        </p:pic>
      </p:grpSp>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Big Seaweed Search activity</a:t>
            </a:r>
          </a:p>
        </p:txBody>
      </p:sp>
      <p:pic>
        <p:nvPicPr>
          <p:cNvPr id="14" name="Picture 13">
            <a:extLst>
              <a:ext uri="{FF2B5EF4-FFF2-40B4-BE49-F238E27FC236}">
                <a16:creationId xmlns:a16="http://schemas.microsoft.com/office/drawing/2014/main" id="{CE64850B-C445-014C-88AA-E372196AB27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946861" y="5745420"/>
            <a:ext cx="1663291" cy="547543"/>
          </a:xfrm>
          <a:prstGeom prst="rect">
            <a:avLst/>
          </a:prstGeom>
        </p:spPr>
      </p:pic>
    </p:spTree>
    <p:extLst>
      <p:ext uri="{BB962C8B-B14F-4D97-AF65-F5344CB8AC3E}">
        <p14:creationId xmlns:p14="http://schemas.microsoft.com/office/powerpoint/2010/main" val="1004768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counting seaweed</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0250" y="1415142"/>
            <a:ext cx="5143500" cy="5442857"/>
          </a:xfrm>
          <a:prstGeom prst="rect">
            <a:avLst/>
          </a:prstGeom>
        </p:spPr>
      </p:pic>
      <p:pic>
        <p:nvPicPr>
          <p:cNvPr id="5" name="Picture 4">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16975" y="5745420"/>
            <a:ext cx="1663291" cy="547543"/>
          </a:xfrm>
          <a:prstGeom prst="rect">
            <a:avLst/>
          </a:prstGeom>
        </p:spPr>
      </p:pic>
    </p:spTree>
    <p:extLst>
      <p:ext uri="{BB962C8B-B14F-4D97-AF65-F5344CB8AC3E}">
        <p14:creationId xmlns:p14="http://schemas.microsoft.com/office/powerpoint/2010/main" val="3550075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Poppins" panose="00000500000000000000" pitchFamily="2" charset="0"/>
                <a:cs typeface="Poppins" panose="00000500000000000000" pitchFamily="2" charset="0"/>
              </a:rPr>
              <a:t>sample</a:t>
            </a:r>
          </a:p>
        </p:txBody>
      </p:sp>
      <p:pic>
        <p:nvPicPr>
          <p:cNvPr id="4"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836" b="4645"/>
          <a:stretch/>
        </p:blipFill>
        <p:spPr bwMode="auto">
          <a:xfrm>
            <a:off x="443455" y="2039498"/>
            <a:ext cx="5119504" cy="3817016"/>
          </a:xfrm>
          <a:prstGeom prst="rect">
            <a:avLst/>
          </a:prstGeom>
          <a:noFill/>
          <a:ln w="9525">
            <a:noFill/>
            <a:miter lim="800000"/>
            <a:headEnd/>
            <a:tailEnd/>
          </a:ln>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t="2726" b="8036"/>
          <a:stretch/>
        </p:blipFill>
        <p:spPr>
          <a:xfrm>
            <a:off x="6241268" y="2039498"/>
            <a:ext cx="2532617" cy="3817016"/>
          </a:xfrm>
          <a:prstGeom prst="rect">
            <a:avLst/>
          </a:prstGeom>
        </p:spPr>
      </p:pic>
      <p:pic>
        <p:nvPicPr>
          <p:cNvPr id="5" name="Picture 4"/>
          <p:cNvPicPr>
            <a:picLocks noChangeAspect="1"/>
          </p:cNvPicPr>
          <p:nvPr/>
        </p:nvPicPr>
        <p:blipFill>
          <a:blip r:embed="rId6"/>
          <a:stretch>
            <a:fillRect/>
          </a:stretch>
        </p:blipFill>
        <p:spPr>
          <a:xfrm>
            <a:off x="5227165" y="713935"/>
            <a:ext cx="3288186" cy="701207"/>
          </a:xfrm>
          <a:prstGeom prst="rect">
            <a:avLst/>
          </a:prstGeom>
        </p:spPr>
      </p:pic>
      <p:sp>
        <p:nvSpPr>
          <p:cNvPr id="6" name="Rectangle 5">
            <a:extLst>
              <a:ext uri="{FF2B5EF4-FFF2-40B4-BE49-F238E27FC236}">
                <a16:creationId xmlns:a16="http://schemas.microsoft.com/office/drawing/2014/main" id="{58803B45-859A-B0B9-6846-2661E1181EA3}"/>
              </a:ext>
            </a:extLst>
          </p:cNvPr>
          <p:cNvSpPr/>
          <p:nvPr/>
        </p:nvSpPr>
        <p:spPr>
          <a:xfrm>
            <a:off x="5132070" y="713935"/>
            <a:ext cx="1109198" cy="701207"/>
          </a:xfrm>
          <a:prstGeom prst="rect">
            <a:avLst/>
          </a:prstGeom>
          <a:solidFill>
            <a:srgbClr val="10A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04FE1448-CC41-198F-0DC1-9B8DB01A51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4064" y="767001"/>
            <a:ext cx="1237790" cy="523943"/>
          </a:xfrm>
          <a:prstGeom prst="rect">
            <a:avLst/>
          </a:prstGeom>
        </p:spPr>
      </p:pic>
    </p:spTree>
    <p:extLst>
      <p:ext uri="{BB962C8B-B14F-4D97-AF65-F5344CB8AC3E}">
        <p14:creationId xmlns:p14="http://schemas.microsoft.com/office/powerpoint/2010/main" val="4227820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scoring</a:t>
            </a:r>
            <a:br>
              <a:rPr lang="en-GB" dirty="0">
                <a:latin typeface="Poppins" panose="00000500000000000000" pitchFamily="2" charset="0"/>
                <a:cs typeface="Poppins" panose="00000500000000000000" pitchFamily="2" charset="0"/>
              </a:rPr>
            </a:br>
            <a:endParaRPr lang="en-GB" dirty="0">
              <a:latin typeface="Poppins" panose="00000500000000000000" pitchFamily="2" charset="0"/>
              <a:cs typeface="Poppins" panose="00000500000000000000" pitchFamily="2" charset="0"/>
            </a:endParaRPr>
          </a:p>
        </p:txBody>
      </p:sp>
      <p:sp>
        <p:nvSpPr>
          <p:cNvPr id="4" name="TextBox 3"/>
          <p:cNvSpPr txBox="1"/>
          <p:nvPr/>
        </p:nvSpPr>
        <p:spPr>
          <a:xfrm>
            <a:off x="6755744" y="5341480"/>
            <a:ext cx="1603324" cy="461665"/>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score = 3</a:t>
            </a:r>
          </a:p>
        </p:txBody>
      </p:sp>
      <p:sp>
        <p:nvSpPr>
          <p:cNvPr id="5" name="TextBox 4"/>
          <p:cNvSpPr txBox="1"/>
          <p:nvPr/>
        </p:nvSpPr>
        <p:spPr>
          <a:xfrm>
            <a:off x="784512" y="5341482"/>
            <a:ext cx="1524776" cy="461665"/>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score = 1</a:t>
            </a:r>
          </a:p>
        </p:txBody>
      </p:sp>
      <p:sp>
        <p:nvSpPr>
          <p:cNvPr id="3" name="TextBox 2"/>
          <p:cNvSpPr txBox="1"/>
          <p:nvPr/>
        </p:nvSpPr>
        <p:spPr>
          <a:xfrm>
            <a:off x="628650" y="1516518"/>
            <a:ext cx="6771405" cy="1569660"/>
          </a:xfrm>
          <a:prstGeom prst="rect">
            <a:avLst/>
          </a:prstGeom>
          <a:noFill/>
        </p:spPr>
        <p:txBody>
          <a:bodyPr wrap="none" rtlCol="0">
            <a:spAutoFit/>
          </a:bodyPr>
          <a:lstStyle/>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3 </a:t>
            </a:r>
            <a:r>
              <a:rPr lang="en-GB" sz="2400" dirty="0">
                <a:latin typeface="Poppins" panose="00000500000000000000" pitchFamily="2" charset="0"/>
                <a:cs typeface="Poppins" panose="00000500000000000000" pitchFamily="2" charset="0"/>
              </a:rPr>
              <a:t>if all of 1m</a:t>
            </a:r>
            <a:r>
              <a:rPr lang="en-GB" sz="2400" baseline="30000" dirty="0">
                <a:latin typeface="Poppins" panose="00000500000000000000" pitchFamily="2" charset="0"/>
                <a:cs typeface="Poppins" panose="00000500000000000000" pitchFamily="2" charset="0"/>
              </a:rPr>
              <a:t>2 </a:t>
            </a:r>
            <a:r>
              <a:rPr lang="en-GB" sz="2400" dirty="0">
                <a:latin typeface="Poppins" panose="00000500000000000000" pitchFamily="2" charset="0"/>
                <a:cs typeface="Poppins" panose="00000500000000000000" pitchFamily="2" charset="0"/>
              </a:rPr>
              <a:t> </a:t>
            </a:r>
          </a:p>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1 </a:t>
            </a:r>
            <a:r>
              <a:rPr lang="en-GB" sz="2400" dirty="0">
                <a:latin typeface="Poppins" panose="00000500000000000000" pitchFamily="2" charset="0"/>
                <a:cs typeface="Poppins" panose="00000500000000000000" pitchFamily="2" charset="0"/>
              </a:rPr>
              <a:t>if just 1 or 2 plants, </a:t>
            </a:r>
          </a:p>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2</a:t>
            </a:r>
            <a:r>
              <a:rPr lang="en-GB" sz="2400" b="1" dirty="0">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if more than 1 or 2 but less than 1m</a:t>
            </a:r>
            <a:r>
              <a:rPr lang="en-GB" sz="2400" baseline="30000" dirty="0">
                <a:latin typeface="Poppins" panose="00000500000000000000" pitchFamily="2" charset="0"/>
                <a:cs typeface="Poppins" panose="00000500000000000000" pitchFamily="2" charset="0"/>
              </a:rPr>
              <a:t>2</a:t>
            </a:r>
            <a:endParaRPr lang="en-GB" sz="2400" dirty="0">
              <a:latin typeface="Poppins" panose="00000500000000000000" pitchFamily="2" charset="0"/>
              <a:cs typeface="Poppins" panose="00000500000000000000" pitchFamily="2" charset="0"/>
            </a:endParaRPr>
          </a:p>
          <a:p>
            <a:endParaRPr lang="en-GB" sz="2400" dirty="0">
              <a:latin typeface="Poppins" panose="00000500000000000000" pitchFamily="2" charset="0"/>
              <a:cs typeface="Poppins" panose="00000500000000000000" pitchFamily="2"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016" y="3064406"/>
            <a:ext cx="2069768" cy="2046514"/>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9463" y="3086178"/>
            <a:ext cx="1915887" cy="1981200"/>
          </a:xfrm>
          <a:prstGeom prst="rect">
            <a:avLst/>
          </a:prstGeom>
        </p:spPr>
      </p:pic>
      <p:sp>
        <p:nvSpPr>
          <p:cNvPr id="9" name="TextBox 8"/>
          <p:cNvSpPr txBox="1"/>
          <p:nvPr/>
        </p:nvSpPr>
        <p:spPr>
          <a:xfrm>
            <a:off x="3772742" y="5341481"/>
            <a:ext cx="1598515" cy="461665"/>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score = 2</a:t>
            </a: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02109" y="3064406"/>
            <a:ext cx="2001036" cy="2046514"/>
          </a:xfrm>
          <a:prstGeom prst="rect">
            <a:avLst/>
          </a:prstGeom>
        </p:spPr>
      </p:pic>
    </p:spTree>
    <p:extLst>
      <p:ext uri="{BB962C8B-B14F-4D97-AF65-F5344CB8AC3E}">
        <p14:creationId xmlns:p14="http://schemas.microsoft.com/office/powerpoint/2010/main" val="144240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scoring question</a:t>
            </a:r>
            <a:br>
              <a:rPr lang="en-GB" dirty="0">
                <a:latin typeface="Poppins" panose="00000500000000000000" pitchFamily="2" charset="0"/>
                <a:cs typeface="Poppins" panose="00000500000000000000" pitchFamily="2" charset="0"/>
              </a:rPr>
            </a:br>
            <a:endParaRPr lang="en-GB" dirty="0">
              <a:latin typeface="Poppins" panose="00000500000000000000" pitchFamily="2" charset="0"/>
              <a:cs typeface="Poppins" panose="00000500000000000000" pitchFamily="2" charset="0"/>
            </a:endParaRPr>
          </a:p>
        </p:txBody>
      </p:sp>
      <p:sp>
        <p:nvSpPr>
          <p:cNvPr id="3" name="TextBox 2"/>
          <p:cNvSpPr txBox="1"/>
          <p:nvPr/>
        </p:nvSpPr>
        <p:spPr>
          <a:xfrm>
            <a:off x="628650" y="2139755"/>
            <a:ext cx="6771405" cy="1569660"/>
          </a:xfrm>
          <a:prstGeom prst="rect">
            <a:avLst/>
          </a:prstGeom>
          <a:noFill/>
        </p:spPr>
        <p:txBody>
          <a:bodyPr wrap="none" rtlCol="0">
            <a:spAutoFit/>
          </a:bodyPr>
          <a:lstStyle/>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3 </a:t>
            </a:r>
            <a:r>
              <a:rPr lang="en-GB" sz="2400" dirty="0">
                <a:latin typeface="Poppins" panose="00000500000000000000" pitchFamily="2" charset="0"/>
                <a:cs typeface="Poppins" panose="00000500000000000000" pitchFamily="2" charset="0"/>
              </a:rPr>
              <a:t>if all of 1m</a:t>
            </a:r>
            <a:r>
              <a:rPr lang="en-GB" sz="2400" baseline="30000" dirty="0">
                <a:latin typeface="Poppins" panose="00000500000000000000" pitchFamily="2" charset="0"/>
                <a:cs typeface="Poppins" panose="00000500000000000000" pitchFamily="2" charset="0"/>
              </a:rPr>
              <a:t>2 </a:t>
            </a:r>
            <a:r>
              <a:rPr lang="en-GB" sz="2400" dirty="0">
                <a:latin typeface="Poppins" panose="00000500000000000000" pitchFamily="2" charset="0"/>
                <a:cs typeface="Poppins" panose="00000500000000000000" pitchFamily="2" charset="0"/>
              </a:rPr>
              <a:t> </a:t>
            </a:r>
          </a:p>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1 </a:t>
            </a:r>
            <a:r>
              <a:rPr lang="en-GB" sz="2400" dirty="0">
                <a:latin typeface="Poppins" panose="00000500000000000000" pitchFamily="2" charset="0"/>
                <a:cs typeface="Poppins" panose="00000500000000000000" pitchFamily="2" charset="0"/>
              </a:rPr>
              <a:t>if just 1 or 2 plants, </a:t>
            </a:r>
          </a:p>
          <a:p>
            <a:r>
              <a:rPr lang="en-GB" sz="2400" b="1" dirty="0">
                <a:latin typeface="Poppins" panose="00000500000000000000" pitchFamily="2" charset="0"/>
                <a:cs typeface="Poppins" panose="00000500000000000000" pitchFamily="2" charset="0"/>
              </a:rPr>
              <a:t>Score </a:t>
            </a:r>
            <a:r>
              <a:rPr lang="en-GB" sz="2400" b="1" dirty="0">
                <a:solidFill>
                  <a:srgbClr val="FF0000"/>
                </a:solidFill>
                <a:latin typeface="Poppins" panose="00000500000000000000" pitchFamily="2" charset="0"/>
                <a:cs typeface="Poppins" panose="00000500000000000000" pitchFamily="2" charset="0"/>
              </a:rPr>
              <a:t>2</a:t>
            </a:r>
            <a:r>
              <a:rPr lang="en-GB" sz="2400" b="1" dirty="0">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if more than 1 or 2 but less than 1m</a:t>
            </a:r>
            <a:r>
              <a:rPr lang="en-GB" sz="2400" baseline="30000" dirty="0">
                <a:latin typeface="Poppins" panose="00000500000000000000" pitchFamily="2" charset="0"/>
                <a:cs typeface="Poppins" panose="00000500000000000000" pitchFamily="2" charset="0"/>
              </a:rPr>
              <a:t>2</a:t>
            </a:r>
            <a:endParaRPr lang="en-GB" sz="2400" dirty="0">
              <a:latin typeface="Poppins" panose="00000500000000000000" pitchFamily="2" charset="0"/>
              <a:cs typeface="Poppins" panose="00000500000000000000" pitchFamily="2" charset="0"/>
            </a:endParaRPr>
          </a:p>
          <a:p>
            <a:endParaRPr lang="en-GB" sz="2400" dirty="0">
              <a:latin typeface="Poppins" panose="00000500000000000000" pitchFamily="2" charset="0"/>
              <a:cs typeface="Poppins" panose="00000500000000000000" pitchFamily="2" charset="0"/>
            </a:endParaRPr>
          </a:p>
        </p:txBody>
      </p:sp>
      <p:sp>
        <p:nvSpPr>
          <p:cNvPr id="9" name="TextBox 8"/>
          <p:cNvSpPr txBox="1"/>
          <p:nvPr/>
        </p:nvSpPr>
        <p:spPr>
          <a:xfrm>
            <a:off x="2842508" y="6052596"/>
            <a:ext cx="2869696" cy="461665"/>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answer: score = 2</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3313" y="3535244"/>
            <a:ext cx="2220687" cy="2068286"/>
          </a:xfrm>
          <a:prstGeom prst="rect">
            <a:avLst/>
          </a:prstGeom>
        </p:spPr>
      </p:pic>
      <p:sp>
        <p:nvSpPr>
          <p:cNvPr id="6" name="TextBox 5"/>
          <p:cNvSpPr txBox="1"/>
          <p:nvPr/>
        </p:nvSpPr>
        <p:spPr>
          <a:xfrm>
            <a:off x="628650" y="1203156"/>
            <a:ext cx="6936514" cy="830997"/>
          </a:xfrm>
          <a:prstGeom prst="rect">
            <a:avLst/>
          </a:prstGeom>
          <a:noFill/>
        </p:spPr>
        <p:txBody>
          <a:bodyPr wrap="none" rtlCol="0">
            <a:spAutoFit/>
          </a:bodyPr>
          <a:lstStyle/>
          <a:p>
            <a:r>
              <a:rPr lang="en-GB" sz="2400" dirty="0">
                <a:latin typeface="Poppins" panose="00000500000000000000" pitchFamily="2" charset="0"/>
                <a:cs typeface="Poppins" panose="00000500000000000000" pitchFamily="2" charset="0"/>
              </a:rPr>
              <a:t>What score would we give this this seaweed</a:t>
            </a:r>
          </a:p>
          <a:p>
            <a:r>
              <a:rPr lang="en-GB" sz="2400" dirty="0">
                <a:latin typeface="Poppins" panose="00000500000000000000" pitchFamily="2" charset="0"/>
                <a:cs typeface="Poppins" panose="00000500000000000000" pitchFamily="2" charset="0"/>
              </a:rPr>
              <a:t> if there are 3 plants within 1m</a:t>
            </a:r>
            <a:r>
              <a:rPr lang="en-GB" sz="2400" baseline="30000" dirty="0">
                <a:latin typeface="Poppins" panose="00000500000000000000" pitchFamily="2" charset="0"/>
                <a:cs typeface="Poppins" panose="00000500000000000000" pitchFamily="2" charset="0"/>
              </a:rPr>
              <a:t>2 </a:t>
            </a:r>
            <a:endParaRPr lang="en-GB"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239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search area</a:t>
            </a:r>
          </a:p>
        </p:txBody>
      </p:sp>
      <p:grpSp>
        <p:nvGrpSpPr>
          <p:cNvPr id="28" name="Group 27"/>
          <p:cNvGrpSpPr/>
          <p:nvPr/>
        </p:nvGrpSpPr>
        <p:grpSpPr>
          <a:xfrm>
            <a:off x="2416628" y="1690689"/>
            <a:ext cx="4310743" cy="4566194"/>
            <a:chOff x="2416629" y="2068368"/>
            <a:chExt cx="4310743" cy="4566194"/>
          </a:xfrm>
        </p:grpSpPr>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6629" y="2068368"/>
              <a:ext cx="4310743" cy="4566194"/>
            </a:xfrm>
            <a:prstGeom prst="rect">
              <a:avLst/>
            </a:prstGeom>
          </p:spPr>
        </p:pic>
        <p:cxnSp>
          <p:nvCxnSpPr>
            <p:cNvPr id="13" name="Straight Connector 12"/>
            <p:cNvCxnSpPr/>
            <p:nvPr/>
          </p:nvCxnSpPr>
          <p:spPr>
            <a:xfrm>
              <a:off x="3853544" y="2808514"/>
              <a:ext cx="2569028" cy="382604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7200" y="2743200"/>
              <a:ext cx="2460172" cy="3598175"/>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27840" y="5709340"/>
            <a:ext cx="1663291" cy="547543"/>
          </a:xfrm>
          <a:prstGeom prst="rect">
            <a:avLst/>
          </a:prstGeom>
        </p:spPr>
      </p:pic>
    </p:spTree>
    <p:extLst>
      <p:ext uri="{BB962C8B-B14F-4D97-AF65-F5344CB8AC3E}">
        <p14:creationId xmlns:p14="http://schemas.microsoft.com/office/powerpoint/2010/main" val="3663502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96" y="404955"/>
            <a:ext cx="7886700" cy="1325563"/>
          </a:xfrm>
        </p:spPr>
        <p:txBody>
          <a:bodyPr/>
          <a:lstStyle/>
          <a:p>
            <a:r>
              <a:rPr lang="en-GB" dirty="0">
                <a:latin typeface="Poppins" panose="00000500000000000000" pitchFamily="2" charset="0"/>
                <a:cs typeface="Poppins" panose="00000500000000000000" pitchFamily="2" charset="0"/>
              </a:rPr>
              <a:t>limpet count</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2996" y="1653655"/>
            <a:ext cx="2175802" cy="198863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15202" y="1653655"/>
            <a:ext cx="2175802" cy="1972878"/>
          </a:xfrm>
          <a:prstGeom prst="rect">
            <a:avLst/>
          </a:prstGeom>
        </p:spPr>
      </p:pic>
      <p:grpSp>
        <p:nvGrpSpPr>
          <p:cNvPr id="15" name="Group 14"/>
          <p:cNvGrpSpPr/>
          <p:nvPr/>
        </p:nvGrpSpPr>
        <p:grpSpPr>
          <a:xfrm>
            <a:off x="2634343" y="2629918"/>
            <a:ext cx="3875314" cy="4049486"/>
            <a:chOff x="2634343" y="2629918"/>
            <a:chExt cx="3875314" cy="4049486"/>
          </a:xfrm>
        </p:grpSpPr>
        <p:grpSp>
          <p:nvGrpSpPr>
            <p:cNvPr id="13" name="Group 12"/>
            <p:cNvGrpSpPr/>
            <p:nvPr/>
          </p:nvGrpSpPr>
          <p:grpSpPr>
            <a:xfrm>
              <a:off x="2634343" y="2629918"/>
              <a:ext cx="3875314" cy="4049486"/>
              <a:chOff x="2634343" y="2629918"/>
              <a:chExt cx="3875314" cy="4049486"/>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2547257" y="2717004"/>
                <a:ext cx="4049486" cy="3875314"/>
              </a:xfrm>
              <a:prstGeom prst="rect">
                <a:avLst/>
              </a:prstGeom>
              <a:ln w="38100">
                <a:solidFill>
                  <a:srgbClr val="FF0000"/>
                </a:solidFill>
              </a:ln>
            </p:spPr>
          </p:pic>
          <p:sp>
            <p:nvSpPr>
              <p:cNvPr id="7" name="Oval 6"/>
              <p:cNvSpPr/>
              <p:nvPr/>
            </p:nvSpPr>
            <p:spPr>
              <a:xfrm>
                <a:off x="4376056" y="3135087"/>
                <a:ext cx="914401" cy="883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p:nvSpPr>
            <p:spPr>
              <a:xfrm>
                <a:off x="5517771" y="3303143"/>
                <a:ext cx="730629" cy="7152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4429200" y="4226504"/>
                <a:ext cx="1088571" cy="9302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11"/>
              <p:cNvSpPr/>
              <p:nvPr/>
            </p:nvSpPr>
            <p:spPr>
              <a:xfrm>
                <a:off x="2677886" y="5265062"/>
                <a:ext cx="1306285" cy="1396995"/>
              </a:xfrm>
              <a:custGeom>
                <a:avLst/>
                <a:gdLst>
                  <a:gd name="connsiteX0" fmla="*/ 0 w 1306285"/>
                  <a:gd name="connsiteY0" fmla="*/ 547909 h 1396995"/>
                  <a:gd name="connsiteX1" fmla="*/ 108857 w 1306285"/>
                  <a:gd name="connsiteY1" fmla="*/ 482595 h 1396995"/>
                  <a:gd name="connsiteX2" fmla="*/ 152400 w 1306285"/>
                  <a:gd name="connsiteY2" fmla="*/ 417281 h 1396995"/>
                  <a:gd name="connsiteX3" fmla="*/ 217714 w 1306285"/>
                  <a:gd name="connsiteY3" fmla="*/ 373738 h 1396995"/>
                  <a:gd name="connsiteX4" fmla="*/ 261257 w 1306285"/>
                  <a:gd name="connsiteY4" fmla="*/ 243109 h 1396995"/>
                  <a:gd name="connsiteX5" fmla="*/ 370114 w 1306285"/>
                  <a:gd name="connsiteY5" fmla="*/ 47167 h 1396995"/>
                  <a:gd name="connsiteX6" fmla="*/ 500743 w 1306285"/>
                  <a:gd name="connsiteY6" fmla="*/ 3624 h 1396995"/>
                  <a:gd name="connsiteX7" fmla="*/ 827314 w 1306285"/>
                  <a:gd name="connsiteY7" fmla="*/ 90709 h 1396995"/>
                  <a:gd name="connsiteX8" fmla="*/ 849085 w 1306285"/>
                  <a:gd name="connsiteY8" fmla="*/ 156024 h 1396995"/>
                  <a:gd name="connsiteX9" fmla="*/ 849085 w 1306285"/>
                  <a:gd name="connsiteY9" fmla="*/ 460824 h 1396995"/>
                  <a:gd name="connsiteX10" fmla="*/ 914400 w 1306285"/>
                  <a:gd name="connsiteY10" fmla="*/ 482595 h 1396995"/>
                  <a:gd name="connsiteX11" fmla="*/ 979714 w 1306285"/>
                  <a:gd name="connsiteY11" fmla="*/ 439052 h 1396995"/>
                  <a:gd name="connsiteX12" fmla="*/ 1088571 w 1306285"/>
                  <a:gd name="connsiteY12" fmla="*/ 330195 h 1396995"/>
                  <a:gd name="connsiteX13" fmla="*/ 1262743 w 1306285"/>
                  <a:gd name="connsiteY13" fmla="*/ 417281 h 1396995"/>
                  <a:gd name="connsiteX14" fmla="*/ 1306285 w 1306285"/>
                  <a:gd name="connsiteY14" fmla="*/ 547909 h 1396995"/>
                  <a:gd name="connsiteX15" fmla="*/ 1240971 w 1306285"/>
                  <a:gd name="connsiteY15" fmla="*/ 809167 h 1396995"/>
                  <a:gd name="connsiteX16" fmla="*/ 1153885 w 1306285"/>
                  <a:gd name="connsiteY16" fmla="*/ 939795 h 1396995"/>
                  <a:gd name="connsiteX17" fmla="*/ 1110343 w 1306285"/>
                  <a:gd name="connsiteY17" fmla="*/ 1070424 h 1396995"/>
                  <a:gd name="connsiteX18" fmla="*/ 1066800 w 1306285"/>
                  <a:gd name="connsiteY18" fmla="*/ 1135738 h 1396995"/>
                  <a:gd name="connsiteX19" fmla="*/ 1023257 w 1306285"/>
                  <a:gd name="connsiteY19" fmla="*/ 1266367 h 1396995"/>
                  <a:gd name="connsiteX20" fmla="*/ 979714 w 1306285"/>
                  <a:gd name="connsiteY20" fmla="*/ 1331681 h 1396995"/>
                  <a:gd name="connsiteX21" fmla="*/ 914400 w 1306285"/>
                  <a:gd name="connsiteY21" fmla="*/ 1396995 h 139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285" h="1396995">
                    <a:moveTo>
                      <a:pt x="0" y="547909"/>
                    </a:moveTo>
                    <a:cubicBezTo>
                      <a:pt x="36286" y="526138"/>
                      <a:pt x="76728" y="510134"/>
                      <a:pt x="108857" y="482595"/>
                    </a:cubicBezTo>
                    <a:cubicBezTo>
                      <a:pt x="128724" y="465566"/>
                      <a:pt x="133898" y="435783"/>
                      <a:pt x="152400" y="417281"/>
                    </a:cubicBezTo>
                    <a:cubicBezTo>
                      <a:pt x="170902" y="398779"/>
                      <a:pt x="195943" y="388252"/>
                      <a:pt x="217714" y="373738"/>
                    </a:cubicBezTo>
                    <a:lnTo>
                      <a:pt x="261257" y="243109"/>
                    </a:lnTo>
                    <a:cubicBezTo>
                      <a:pt x="280427" y="185599"/>
                      <a:pt x="313966" y="65883"/>
                      <a:pt x="370114" y="47167"/>
                    </a:cubicBezTo>
                    <a:lnTo>
                      <a:pt x="500743" y="3624"/>
                    </a:lnTo>
                    <a:cubicBezTo>
                      <a:pt x="719567" y="20456"/>
                      <a:pt x="756253" y="-51414"/>
                      <a:pt x="827314" y="90709"/>
                    </a:cubicBezTo>
                    <a:cubicBezTo>
                      <a:pt x="837577" y="111235"/>
                      <a:pt x="841828" y="134252"/>
                      <a:pt x="849085" y="156024"/>
                    </a:cubicBezTo>
                    <a:cubicBezTo>
                      <a:pt x="839974" y="228910"/>
                      <a:pt x="804013" y="381947"/>
                      <a:pt x="849085" y="460824"/>
                    </a:cubicBezTo>
                    <a:cubicBezTo>
                      <a:pt x="860471" y="480750"/>
                      <a:pt x="892628" y="475338"/>
                      <a:pt x="914400" y="482595"/>
                    </a:cubicBezTo>
                    <a:cubicBezTo>
                      <a:pt x="936171" y="468081"/>
                      <a:pt x="961212" y="457554"/>
                      <a:pt x="979714" y="439052"/>
                    </a:cubicBezTo>
                    <a:cubicBezTo>
                      <a:pt x="1124857" y="293909"/>
                      <a:pt x="914400" y="446310"/>
                      <a:pt x="1088571" y="330195"/>
                    </a:cubicBezTo>
                    <a:cubicBezTo>
                      <a:pt x="1203692" y="349382"/>
                      <a:pt x="1219205" y="319319"/>
                      <a:pt x="1262743" y="417281"/>
                    </a:cubicBezTo>
                    <a:cubicBezTo>
                      <a:pt x="1281384" y="459223"/>
                      <a:pt x="1306285" y="547909"/>
                      <a:pt x="1306285" y="547909"/>
                    </a:cubicBezTo>
                    <a:cubicBezTo>
                      <a:pt x="1295403" y="613204"/>
                      <a:pt x="1279306" y="751664"/>
                      <a:pt x="1240971" y="809167"/>
                    </a:cubicBezTo>
                    <a:lnTo>
                      <a:pt x="1153885" y="939795"/>
                    </a:lnTo>
                    <a:cubicBezTo>
                      <a:pt x="1139371" y="983338"/>
                      <a:pt x="1135803" y="1032234"/>
                      <a:pt x="1110343" y="1070424"/>
                    </a:cubicBezTo>
                    <a:cubicBezTo>
                      <a:pt x="1095829" y="1092195"/>
                      <a:pt x="1077427" y="1111827"/>
                      <a:pt x="1066800" y="1135738"/>
                    </a:cubicBezTo>
                    <a:cubicBezTo>
                      <a:pt x="1048159" y="1177680"/>
                      <a:pt x="1048717" y="1228177"/>
                      <a:pt x="1023257" y="1266367"/>
                    </a:cubicBezTo>
                    <a:cubicBezTo>
                      <a:pt x="1008743" y="1288138"/>
                      <a:pt x="996465" y="1311580"/>
                      <a:pt x="979714" y="1331681"/>
                    </a:cubicBezTo>
                    <a:cubicBezTo>
                      <a:pt x="960003" y="1355334"/>
                      <a:pt x="914400" y="1396995"/>
                      <a:pt x="914400" y="13969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Freeform 13"/>
            <p:cNvSpPr/>
            <p:nvPr/>
          </p:nvSpPr>
          <p:spPr>
            <a:xfrm>
              <a:off x="5823284" y="6085769"/>
              <a:ext cx="649705" cy="579726"/>
            </a:xfrm>
            <a:custGeom>
              <a:avLst/>
              <a:gdLst>
                <a:gd name="connsiteX0" fmla="*/ 0 w 649705"/>
                <a:gd name="connsiteY0" fmla="*/ 579726 h 579726"/>
                <a:gd name="connsiteX1" fmla="*/ 72190 w 649705"/>
                <a:gd name="connsiteY1" fmla="*/ 459410 h 579726"/>
                <a:gd name="connsiteX2" fmla="*/ 144379 w 649705"/>
                <a:gd name="connsiteY2" fmla="*/ 435347 h 579726"/>
                <a:gd name="connsiteX3" fmla="*/ 264695 w 649705"/>
                <a:gd name="connsiteY3" fmla="*/ 363157 h 579726"/>
                <a:gd name="connsiteX4" fmla="*/ 312821 w 649705"/>
                <a:gd name="connsiteY4" fmla="*/ 290968 h 579726"/>
                <a:gd name="connsiteX5" fmla="*/ 360948 w 649705"/>
                <a:gd name="connsiteY5" fmla="*/ 146589 h 579726"/>
                <a:gd name="connsiteX6" fmla="*/ 385011 w 649705"/>
                <a:gd name="connsiteY6" fmla="*/ 74399 h 579726"/>
                <a:gd name="connsiteX7" fmla="*/ 457200 w 649705"/>
                <a:gd name="connsiteY7" fmla="*/ 26273 h 579726"/>
                <a:gd name="connsiteX8" fmla="*/ 529390 w 649705"/>
                <a:gd name="connsiteY8" fmla="*/ 2210 h 579726"/>
                <a:gd name="connsiteX9" fmla="*/ 649705 w 649705"/>
                <a:gd name="connsiteY9" fmla="*/ 2210 h 5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05" h="579726">
                  <a:moveTo>
                    <a:pt x="0" y="579726"/>
                  </a:moveTo>
                  <a:cubicBezTo>
                    <a:pt x="24063" y="539621"/>
                    <a:pt x="39118" y="492482"/>
                    <a:pt x="72190" y="459410"/>
                  </a:cubicBezTo>
                  <a:cubicBezTo>
                    <a:pt x="90126" y="441474"/>
                    <a:pt x="122629" y="448397"/>
                    <a:pt x="144379" y="435347"/>
                  </a:cubicBezTo>
                  <a:cubicBezTo>
                    <a:pt x="309531" y="336254"/>
                    <a:pt x="60195" y="431323"/>
                    <a:pt x="264695" y="363157"/>
                  </a:cubicBezTo>
                  <a:cubicBezTo>
                    <a:pt x="280737" y="339094"/>
                    <a:pt x="301075" y="317396"/>
                    <a:pt x="312821" y="290968"/>
                  </a:cubicBezTo>
                  <a:cubicBezTo>
                    <a:pt x="333424" y="244611"/>
                    <a:pt x="344906" y="194715"/>
                    <a:pt x="360948" y="146589"/>
                  </a:cubicBezTo>
                  <a:cubicBezTo>
                    <a:pt x="368969" y="122526"/>
                    <a:pt x="363906" y="88469"/>
                    <a:pt x="385011" y="74399"/>
                  </a:cubicBezTo>
                  <a:cubicBezTo>
                    <a:pt x="409074" y="58357"/>
                    <a:pt x="431333" y="39206"/>
                    <a:pt x="457200" y="26273"/>
                  </a:cubicBezTo>
                  <a:cubicBezTo>
                    <a:pt x="479887" y="14930"/>
                    <a:pt x="504221" y="5356"/>
                    <a:pt x="529390" y="2210"/>
                  </a:cubicBezTo>
                  <a:cubicBezTo>
                    <a:pt x="569185" y="-2764"/>
                    <a:pt x="609600" y="2210"/>
                    <a:pt x="649705" y="221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 name="Picture 15">
            <a:extLst>
              <a:ext uri="{FF2B5EF4-FFF2-40B4-BE49-F238E27FC236}">
                <a16:creationId xmlns:a16="http://schemas.microsoft.com/office/drawing/2014/main" id="{CE64850B-C445-014C-88AA-E372196AB2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46861" y="5745420"/>
            <a:ext cx="1663291" cy="547543"/>
          </a:xfrm>
          <a:prstGeom prst="rect">
            <a:avLst/>
          </a:prstGeom>
        </p:spPr>
      </p:pic>
    </p:spTree>
    <p:extLst>
      <p:ext uri="{BB962C8B-B14F-4D97-AF65-F5344CB8AC3E}">
        <p14:creationId xmlns:p14="http://schemas.microsoft.com/office/powerpoint/2010/main" val="211439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2074930"/>
            <a:ext cx="7886700" cy="1198561"/>
          </a:xfrm>
        </p:spPr>
        <p:txBody>
          <a:bodyPr>
            <a:normAutofit/>
          </a:bodyPr>
          <a:lstStyle/>
          <a:p>
            <a:r>
              <a:rPr lang="en-GB" sz="5000" dirty="0">
                <a:solidFill>
                  <a:schemeClr val="bg1"/>
                </a:solidFill>
                <a:latin typeface="Poppins" panose="00000500000000000000" pitchFamily="2" charset="0"/>
                <a:cs typeface="Poppins" panose="00000500000000000000" pitchFamily="2" charset="0"/>
              </a:rPr>
              <a:t>On the seashore</a:t>
            </a:r>
          </a:p>
        </p:txBody>
      </p:sp>
      <p:pic>
        <p:nvPicPr>
          <p:cNvPr id="3" name="Picture 2"/>
          <p:cNvPicPr>
            <a:picLocks noChangeAspect="1"/>
          </p:cNvPicPr>
          <p:nvPr/>
        </p:nvPicPr>
        <p:blipFill>
          <a:blip r:embed="rId4"/>
          <a:stretch>
            <a:fillRect/>
          </a:stretch>
        </p:blipFill>
        <p:spPr>
          <a:xfrm>
            <a:off x="5353741" y="5900057"/>
            <a:ext cx="3156848" cy="673199"/>
          </a:xfrm>
          <a:prstGeom prst="rect">
            <a:avLst/>
          </a:prstGeom>
        </p:spPr>
      </p:pic>
      <p:sp>
        <p:nvSpPr>
          <p:cNvPr id="5" name="Rectangle 4">
            <a:extLst>
              <a:ext uri="{FF2B5EF4-FFF2-40B4-BE49-F238E27FC236}">
                <a16:creationId xmlns:a16="http://schemas.microsoft.com/office/drawing/2014/main" id="{AB905265-F812-3DA1-24C1-6417D576C957}"/>
              </a:ext>
            </a:extLst>
          </p:cNvPr>
          <p:cNvSpPr/>
          <p:nvPr/>
        </p:nvSpPr>
        <p:spPr>
          <a:xfrm>
            <a:off x="5327513" y="5922685"/>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a:extLst>
              <a:ext uri="{FF2B5EF4-FFF2-40B4-BE49-F238E27FC236}">
                <a16:creationId xmlns:a16="http://schemas.microsoft.com/office/drawing/2014/main" id="{80F74D0D-083D-0B88-35E1-0556C7464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699" y="5922685"/>
            <a:ext cx="1237790" cy="523943"/>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61DD5FB-AA63-E3A9-4680-628C5102EA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Tree>
    <p:extLst>
      <p:ext uri="{BB962C8B-B14F-4D97-AF65-F5344CB8AC3E}">
        <p14:creationId xmlns:p14="http://schemas.microsoft.com/office/powerpoint/2010/main" val="216021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8886" y="562350"/>
            <a:ext cx="6026228" cy="1338168"/>
          </a:xfrm>
        </p:spPr>
        <p:txBody>
          <a:bodyPr/>
          <a:lstStyle/>
          <a:p>
            <a:pPr algn="ctr"/>
            <a:r>
              <a:rPr lang="en-GB" dirty="0">
                <a:latin typeface="Poppins" panose="00000500000000000000" pitchFamily="2" charset="0"/>
                <a:cs typeface="Poppins" panose="00000500000000000000" pitchFamily="2" charset="0"/>
              </a:rPr>
              <a:t>What do you think or feel about seaweed?</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2489123" y="2089556"/>
            <a:ext cx="4165755" cy="3073336"/>
          </a:xfrm>
        </p:spPr>
      </p:pic>
      <p:pic>
        <p:nvPicPr>
          <p:cNvPr id="7" name="Picture 6">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18364" y="5857026"/>
            <a:ext cx="1933500" cy="636494"/>
          </a:xfrm>
          <a:prstGeom prst="rect">
            <a:avLst/>
          </a:prstGeom>
        </p:spPr>
      </p:pic>
    </p:spTree>
    <p:extLst>
      <p:ext uri="{BB962C8B-B14F-4D97-AF65-F5344CB8AC3E}">
        <p14:creationId xmlns:p14="http://schemas.microsoft.com/office/powerpoint/2010/main" val="1045598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17000"/>
            <a:ext cx="7886700" cy="1325563"/>
          </a:xfrm>
        </p:spPr>
        <p:txBody>
          <a:bodyPr/>
          <a:lstStyle/>
          <a:p>
            <a:r>
              <a:rPr lang="en-GB" dirty="0">
                <a:solidFill>
                  <a:schemeClr val="accent3"/>
                </a:solidFill>
                <a:latin typeface="Poppins" panose="00000500000000000000" pitchFamily="2" charset="0"/>
                <a:cs typeface="Poppins" panose="00000500000000000000" pitchFamily="2" charset="0"/>
              </a:rPr>
              <a:t>seashore code</a:t>
            </a:r>
          </a:p>
        </p:txBody>
      </p:sp>
      <p:sp>
        <p:nvSpPr>
          <p:cNvPr id="3" name="TextBox 2"/>
          <p:cNvSpPr txBox="1"/>
          <p:nvPr/>
        </p:nvSpPr>
        <p:spPr>
          <a:xfrm>
            <a:off x="628650" y="1265976"/>
            <a:ext cx="7886700" cy="5447645"/>
          </a:xfrm>
          <a:prstGeom prst="rect">
            <a:avLst/>
          </a:prstGeom>
          <a:noFill/>
        </p:spPr>
        <p:txBody>
          <a:bodyPr wrap="square" rtlCol="0">
            <a:spAutoFit/>
          </a:bodyPr>
          <a:lstStyle/>
          <a:p>
            <a:pPr>
              <a:lnSpc>
                <a:spcPct val="150000"/>
              </a:lnSpc>
            </a:pPr>
            <a:r>
              <a:rPr lang="en-GB" sz="2400" dirty="0">
                <a:latin typeface="Poppins" panose="00000500000000000000" pitchFamily="2" charset="0"/>
                <a:cs typeface="Poppins" panose="00000500000000000000" pitchFamily="2" charset="0"/>
              </a:rPr>
              <a:t>We are studying a seashore creature’s home!</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Don’t drop anything into a rock pool or the sea</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Don’t pick animals up and move them </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Don’t knock animals off of seaweed</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Be gentle with any animals living on or under the seaweed – don’t pull or poke</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Put creatures back where you found them (they may have a family there!)</a:t>
            </a:r>
          </a:p>
          <a:p>
            <a:pPr marL="285750" indent="-285750">
              <a:lnSpc>
                <a:spcPct val="150000"/>
              </a:lnSpc>
              <a:buFont typeface="Arial" panose="020B0604020202020204" pitchFamily="34" charset="0"/>
              <a:buChar char="•"/>
            </a:pPr>
            <a:r>
              <a:rPr lang="en-GB" sz="2400" dirty="0">
                <a:latin typeface="Poppins" panose="00000500000000000000" pitchFamily="2" charset="0"/>
                <a:cs typeface="Poppins" panose="00000500000000000000" pitchFamily="2" charset="0"/>
              </a:rPr>
              <a:t>Put seaweed and rocks back too</a:t>
            </a:r>
          </a:p>
          <a:p>
            <a:endParaRPr lang="en-GB" sz="2400" dirty="0">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CE64850B-C445-014C-88AA-E372196AB2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spTree>
    <p:extLst>
      <p:ext uri="{BB962C8B-B14F-4D97-AF65-F5344CB8AC3E}">
        <p14:creationId xmlns:p14="http://schemas.microsoft.com/office/powerpoint/2010/main" val="729359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3479952" y="2289435"/>
            <a:ext cx="2289032" cy="2171796"/>
            <a:chOff x="3674626" y="2451097"/>
            <a:chExt cx="2289032" cy="2171796"/>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4626" y="2451097"/>
              <a:ext cx="2289032" cy="1716774"/>
            </a:xfrm>
            <a:prstGeom prst="ellipse">
              <a:avLst/>
            </a:prstGeom>
            <a:ln w="19050">
              <a:solidFill>
                <a:schemeClr val="tx1"/>
              </a:solidFill>
            </a:ln>
          </p:spPr>
        </p:pic>
        <p:sp>
          <p:nvSpPr>
            <p:cNvPr id="5" name="TextBox 4"/>
            <p:cNvSpPr txBox="1"/>
            <p:nvPr/>
          </p:nvSpPr>
          <p:spPr>
            <a:xfrm>
              <a:off x="4166345" y="4253561"/>
              <a:ext cx="1305594" cy="369332"/>
            </a:xfrm>
            <a:prstGeom prst="rect">
              <a:avLst/>
            </a:prstGeom>
            <a:noFill/>
          </p:spPr>
          <p:txBody>
            <a:bodyPr wrap="square" rtlCol="0">
              <a:spAutoFit/>
            </a:bodyPr>
            <a:lstStyle/>
            <a:p>
              <a:pPr algn="ctr"/>
              <a:r>
                <a:rPr lang="en-GB" b="1" dirty="0">
                  <a:solidFill>
                    <a:schemeClr val="bg1"/>
                  </a:solidFill>
                  <a:latin typeface="Poppins" panose="00000500000000000000" pitchFamily="2" charset="0"/>
                  <a:cs typeface="Poppins" panose="00000500000000000000" pitchFamily="2" charset="0"/>
                </a:rPr>
                <a:t>Top shell</a:t>
              </a:r>
            </a:p>
          </p:txBody>
        </p:sp>
      </p:grpSp>
      <p:grpSp>
        <p:nvGrpSpPr>
          <p:cNvPr id="6" name="Group 5"/>
          <p:cNvGrpSpPr/>
          <p:nvPr/>
        </p:nvGrpSpPr>
        <p:grpSpPr>
          <a:xfrm>
            <a:off x="3571413" y="4598461"/>
            <a:ext cx="2372368" cy="2126469"/>
            <a:chOff x="3385815" y="2572475"/>
            <a:chExt cx="2372368" cy="2126469"/>
          </a:xfrm>
        </p:grpSpPr>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5815" y="2572475"/>
              <a:ext cx="2372368" cy="1776986"/>
            </a:xfrm>
            <a:prstGeom prst="roundRect">
              <a:avLst/>
            </a:prstGeom>
            <a:ln w="19050">
              <a:solidFill>
                <a:schemeClr val="tx1"/>
              </a:solidFill>
            </a:ln>
          </p:spPr>
        </p:pic>
        <p:sp>
          <p:nvSpPr>
            <p:cNvPr id="8" name="TextBox 7"/>
            <p:cNvSpPr txBox="1"/>
            <p:nvPr/>
          </p:nvSpPr>
          <p:spPr>
            <a:xfrm>
              <a:off x="3851918" y="4329612"/>
              <a:ext cx="1581245" cy="369332"/>
            </a:xfrm>
            <a:prstGeom prst="rect">
              <a:avLst/>
            </a:prstGeom>
            <a:noFill/>
          </p:spPr>
          <p:txBody>
            <a:bodyPr wrap="square" rtlCol="0">
              <a:spAutoFit/>
            </a:bodyPr>
            <a:lstStyle/>
            <a:p>
              <a:r>
                <a:rPr lang="en-GB" b="1" dirty="0">
                  <a:solidFill>
                    <a:schemeClr val="bg1"/>
                  </a:solidFill>
                  <a:latin typeface="Poppins" panose="00000500000000000000" pitchFamily="2" charset="0"/>
                  <a:cs typeface="Poppins" panose="00000500000000000000" pitchFamily="2" charset="0"/>
                </a:rPr>
                <a:t>Anemones</a:t>
              </a:r>
            </a:p>
          </p:txBody>
        </p:sp>
      </p:grpSp>
      <p:grpSp>
        <p:nvGrpSpPr>
          <p:cNvPr id="27" name="Group 26"/>
          <p:cNvGrpSpPr/>
          <p:nvPr/>
        </p:nvGrpSpPr>
        <p:grpSpPr>
          <a:xfrm>
            <a:off x="6768200" y="4323821"/>
            <a:ext cx="1837635" cy="2075381"/>
            <a:chOff x="6768200" y="3773437"/>
            <a:chExt cx="1837635" cy="2075381"/>
          </a:xfrm>
        </p:grpSpPr>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200" y="3773437"/>
              <a:ext cx="1837635" cy="1632742"/>
            </a:xfrm>
            <a:prstGeom prst="roundRect">
              <a:avLst/>
            </a:prstGeom>
            <a:ln w="19050">
              <a:solidFill>
                <a:schemeClr val="tx1"/>
              </a:solidFill>
            </a:ln>
          </p:spPr>
        </p:pic>
        <p:sp>
          <p:nvSpPr>
            <p:cNvPr id="14" name="TextBox 13"/>
            <p:cNvSpPr txBox="1"/>
            <p:nvPr/>
          </p:nvSpPr>
          <p:spPr>
            <a:xfrm>
              <a:off x="6966937" y="5479486"/>
              <a:ext cx="1440160" cy="369332"/>
            </a:xfrm>
            <a:prstGeom prst="rect">
              <a:avLst/>
            </a:prstGeom>
            <a:noFill/>
          </p:spPr>
          <p:txBody>
            <a:bodyPr wrap="square" rtlCol="0">
              <a:spAutoFit/>
            </a:bodyPr>
            <a:lstStyle/>
            <a:p>
              <a:r>
                <a:rPr lang="en-GB" b="1" dirty="0">
                  <a:solidFill>
                    <a:schemeClr val="bg1"/>
                  </a:solidFill>
                  <a:latin typeface="Poppins" panose="00000500000000000000" pitchFamily="2" charset="0"/>
                  <a:cs typeface="Poppins" panose="00000500000000000000" pitchFamily="2" charset="0"/>
                </a:rPr>
                <a:t>Periwinkle</a:t>
              </a:r>
            </a:p>
          </p:txBody>
        </p:sp>
      </p:grpSp>
      <p:grpSp>
        <p:nvGrpSpPr>
          <p:cNvPr id="15" name="Group 14"/>
          <p:cNvGrpSpPr/>
          <p:nvPr/>
        </p:nvGrpSpPr>
        <p:grpSpPr>
          <a:xfrm>
            <a:off x="509354" y="1370745"/>
            <a:ext cx="2263830" cy="2047823"/>
            <a:chOff x="411835" y="656653"/>
            <a:chExt cx="2263830" cy="2047823"/>
          </a:xfrm>
        </p:grpSpPr>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835" y="656653"/>
              <a:ext cx="2263830" cy="1704428"/>
            </a:xfrm>
            <a:prstGeom prst="flowChartConnector">
              <a:avLst/>
            </a:prstGeom>
            <a:ln w="19050">
              <a:solidFill>
                <a:schemeClr val="tx1"/>
              </a:solidFill>
            </a:ln>
          </p:spPr>
        </p:pic>
        <p:sp>
          <p:nvSpPr>
            <p:cNvPr id="17" name="TextBox 16"/>
            <p:cNvSpPr txBox="1"/>
            <p:nvPr/>
          </p:nvSpPr>
          <p:spPr>
            <a:xfrm>
              <a:off x="1138345" y="2335144"/>
              <a:ext cx="989293" cy="369332"/>
            </a:xfrm>
            <a:prstGeom prst="rect">
              <a:avLst/>
            </a:prstGeom>
            <a:noFill/>
          </p:spPr>
          <p:txBody>
            <a:bodyPr wrap="square" rtlCol="0">
              <a:spAutoFit/>
            </a:bodyPr>
            <a:lstStyle/>
            <a:p>
              <a:pPr algn="just"/>
              <a:r>
                <a:rPr lang="en-GB" b="1" dirty="0">
                  <a:solidFill>
                    <a:schemeClr val="bg1"/>
                  </a:solidFill>
                  <a:latin typeface="Poppins" panose="00000500000000000000" pitchFamily="2" charset="0"/>
                  <a:cs typeface="Poppins" panose="00000500000000000000" pitchFamily="2" charset="0"/>
                </a:rPr>
                <a:t>Crab</a:t>
              </a:r>
            </a:p>
          </p:txBody>
        </p:sp>
      </p:grpSp>
      <p:grpSp>
        <p:nvGrpSpPr>
          <p:cNvPr id="19" name="Group 18"/>
          <p:cNvGrpSpPr/>
          <p:nvPr/>
        </p:nvGrpSpPr>
        <p:grpSpPr>
          <a:xfrm>
            <a:off x="454623" y="4461231"/>
            <a:ext cx="2373293" cy="1889896"/>
            <a:chOff x="411834" y="2755519"/>
            <a:chExt cx="2373293" cy="1889896"/>
          </a:xfrm>
        </p:grpSpPr>
        <p:sp>
          <p:nvSpPr>
            <p:cNvPr id="20" name="TextBox 19"/>
            <p:cNvSpPr txBox="1"/>
            <p:nvPr/>
          </p:nvSpPr>
          <p:spPr>
            <a:xfrm>
              <a:off x="1065309" y="4276083"/>
              <a:ext cx="1440160" cy="369332"/>
            </a:xfrm>
            <a:prstGeom prst="rect">
              <a:avLst/>
            </a:prstGeom>
            <a:noFill/>
            <a:ln w="19050">
              <a:noFill/>
            </a:ln>
          </p:spPr>
          <p:txBody>
            <a:bodyPr wrap="square" rtlCol="0">
              <a:spAutoFit/>
            </a:bodyPr>
            <a:lstStyle/>
            <a:p>
              <a:pPr algn="just"/>
              <a:r>
                <a:rPr lang="en-GB" b="1" dirty="0">
                  <a:solidFill>
                    <a:schemeClr val="bg1"/>
                  </a:solidFill>
                  <a:latin typeface="Poppins" panose="00000500000000000000" pitchFamily="2" charset="0"/>
                  <a:cs typeface="Poppins" panose="00000500000000000000" pitchFamily="2" charset="0"/>
                </a:rPr>
                <a:t>Blenny</a:t>
              </a:r>
            </a:p>
          </p:txBody>
        </p:sp>
        <p:pic>
          <p:nvPicPr>
            <p:cNvPr id="21" name="Picture 3" descr="C:\Users\Jenny Griffiths\Pictures\Website\Beside the Sea game\blenny.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11834" y="2755519"/>
              <a:ext cx="2373293" cy="145316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630173" y="348571"/>
            <a:ext cx="1988589" cy="1850447"/>
            <a:chOff x="3577704" y="614650"/>
            <a:chExt cx="1988589" cy="1850447"/>
          </a:xfrm>
        </p:grpSpPr>
        <p:sp>
          <p:nvSpPr>
            <p:cNvPr id="23" name="TextBox 22"/>
            <p:cNvSpPr txBox="1"/>
            <p:nvPr/>
          </p:nvSpPr>
          <p:spPr>
            <a:xfrm>
              <a:off x="3999163" y="2095765"/>
              <a:ext cx="1440160" cy="369332"/>
            </a:xfrm>
            <a:prstGeom prst="rect">
              <a:avLst/>
            </a:prstGeom>
            <a:noFill/>
          </p:spPr>
          <p:txBody>
            <a:bodyPr wrap="square" rtlCol="0">
              <a:spAutoFit/>
            </a:bodyPr>
            <a:lstStyle/>
            <a:p>
              <a:pPr algn="just"/>
              <a:r>
                <a:rPr lang="en-GB" b="1" dirty="0">
                  <a:solidFill>
                    <a:schemeClr val="bg1"/>
                  </a:solidFill>
                  <a:latin typeface="Poppins" panose="00000500000000000000" pitchFamily="2" charset="0"/>
                  <a:cs typeface="Poppins" panose="00000500000000000000" pitchFamily="2" charset="0"/>
                </a:rPr>
                <a:t>Starfish</a:t>
              </a:r>
            </a:p>
          </p:txBody>
        </p:sp>
        <p:pic>
          <p:nvPicPr>
            <p:cNvPr id="24" name="Picture 4" descr="C:\Users\Jenny Griffiths\Pictures\Workshops\Food Webs_workshop\starfish.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77704" y="614650"/>
              <a:ext cx="1988589" cy="14895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6847847" y="1262175"/>
            <a:ext cx="1678340" cy="1983451"/>
            <a:chOff x="6847847" y="1262175"/>
            <a:chExt cx="1678340" cy="1983451"/>
          </a:xfrm>
        </p:grpSpPr>
        <p:pic>
          <p:nvPicPr>
            <p:cNvPr id="18" name="Picture 2" descr="C:\Users\Jenny Griffiths\Pictures\Website\Beside the Sea game\Dog-whelk.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47847" y="1262175"/>
              <a:ext cx="1678340" cy="161052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901001" y="2876294"/>
              <a:ext cx="1572033" cy="369332"/>
            </a:xfrm>
            <a:prstGeom prst="rect">
              <a:avLst/>
            </a:prstGeom>
            <a:noFill/>
          </p:spPr>
          <p:txBody>
            <a:bodyPr wrap="square" rtlCol="0">
              <a:spAutoFit/>
            </a:bodyPr>
            <a:lstStyle/>
            <a:p>
              <a:pPr algn="ctr"/>
              <a:r>
                <a:rPr lang="en-GB" b="1" dirty="0">
                  <a:solidFill>
                    <a:schemeClr val="bg1"/>
                  </a:solidFill>
                  <a:latin typeface="Poppins" panose="00000500000000000000" pitchFamily="2" charset="0"/>
                  <a:cs typeface="Poppins" panose="00000500000000000000" pitchFamily="2" charset="0"/>
                </a:rPr>
                <a:t>Dog whelk</a:t>
              </a:r>
            </a:p>
          </p:txBody>
        </p:sp>
      </p:grpSp>
    </p:spTree>
    <p:extLst>
      <p:ext uri="{BB962C8B-B14F-4D97-AF65-F5344CB8AC3E}">
        <p14:creationId xmlns:p14="http://schemas.microsoft.com/office/powerpoint/2010/main" val="22715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551" y="136526"/>
            <a:ext cx="7886700" cy="1325563"/>
          </a:xfrm>
        </p:spPr>
        <p:txBody>
          <a:bodyPr/>
          <a:lstStyle/>
          <a:p>
            <a:r>
              <a:rPr lang="en-GB" dirty="0">
                <a:latin typeface="Poppins" panose="00000500000000000000" pitchFamily="2" charset="0"/>
                <a:cs typeface="Poppins" panose="00000500000000000000" pitchFamily="2" charset="0"/>
              </a:rPr>
              <a:t>at the beach</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306996"/>
            <a:ext cx="9144000" cy="5679282"/>
          </a:xfrm>
          <a:prstGeom prst="rect">
            <a:avLst/>
          </a:prstGeom>
        </p:spPr>
      </p:pic>
    </p:spTree>
    <p:extLst>
      <p:ext uri="{BB962C8B-B14F-4D97-AF65-F5344CB8AC3E}">
        <p14:creationId xmlns:p14="http://schemas.microsoft.com/office/powerpoint/2010/main" val="1445566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7886700" cy="1325563"/>
          </a:xfrm>
        </p:spPr>
        <p:txBody>
          <a:bodyPr/>
          <a:lstStyle/>
          <a:p>
            <a:r>
              <a:rPr lang="en-GB" dirty="0">
                <a:latin typeface="Poppins" panose="00000500000000000000" pitchFamily="2" charset="0"/>
                <a:cs typeface="Poppins" panose="00000500000000000000" pitchFamily="2" charset="0"/>
              </a:rPr>
              <a:t>stay safe</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03648"/>
            <a:ext cx="9144000" cy="5630779"/>
          </a:xfrm>
          <a:prstGeom prst="rect">
            <a:avLst/>
          </a:prstGeom>
        </p:spPr>
      </p:pic>
      <p:sp>
        <p:nvSpPr>
          <p:cNvPr id="14" name="Content Placeholder 2"/>
          <p:cNvSpPr>
            <a:spLocks noGrp="1"/>
          </p:cNvSpPr>
          <p:nvPr>
            <p:ph idx="1"/>
          </p:nvPr>
        </p:nvSpPr>
        <p:spPr>
          <a:xfrm>
            <a:off x="467544" y="1411147"/>
            <a:ext cx="8676456" cy="2775842"/>
          </a:xfrm>
          <a:solidFill>
            <a:schemeClr val="bg1">
              <a:alpha val="48000"/>
            </a:schemeClr>
          </a:solidFill>
        </p:spPr>
        <p:txBody>
          <a:bodyPr>
            <a:normAutofit/>
          </a:bodyPr>
          <a:lstStyle/>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Don’t run/climb/jump over rocks – walk carefully</a:t>
            </a:r>
          </a:p>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Stay with your group and listen to instructions</a:t>
            </a:r>
          </a:p>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Don’t go near the sea (or in the mud!)</a:t>
            </a:r>
          </a:p>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Don’t pick up anything sharp, gooey or that can sting</a:t>
            </a:r>
          </a:p>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Watch out for dogs</a:t>
            </a:r>
          </a:p>
          <a:p>
            <a:pPr>
              <a:buSzPct val="70000"/>
              <a:buFont typeface="Love Ya Like A Sister" panose="02000000000000000000" pitchFamily="2" charset="0"/>
              <a:buChar char="*"/>
            </a:pPr>
            <a:r>
              <a:rPr lang="en-GB" dirty="0">
                <a:latin typeface="Poppins" panose="00000500000000000000" pitchFamily="2" charset="0"/>
                <a:cs typeface="Poppins" panose="00000500000000000000" pitchFamily="2" charset="0"/>
              </a:rPr>
              <a:t>Be kind to each other and all living things</a:t>
            </a:r>
          </a:p>
          <a:p>
            <a:pPr>
              <a:buSzPct val="70000"/>
              <a:buFont typeface="Love Ya Like A Sister" panose="02000000000000000000" pitchFamily="2" charset="0"/>
              <a:buChar char="*"/>
            </a:pPr>
            <a:endParaRPr lang="en-GB" dirty="0">
              <a:latin typeface="Poppins" panose="00000500000000000000" pitchFamily="2" charset="0"/>
              <a:cs typeface="Poppins" panose="00000500000000000000" pitchFamily="2" charset="0"/>
            </a:endParaRPr>
          </a:p>
        </p:txBody>
      </p:sp>
      <p:sp>
        <p:nvSpPr>
          <p:cNvPr id="9" name="Title 1"/>
          <p:cNvSpPr txBox="1">
            <a:spLocks/>
          </p:cNvSpPr>
          <p:nvPr/>
        </p:nvSpPr>
        <p:spPr>
          <a:xfrm>
            <a:off x="467544" y="260648"/>
            <a:ext cx="387372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dirty="0">
              <a:ln>
                <a:noFill/>
              </a:ln>
              <a:solidFill>
                <a:schemeClr val="tx1"/>
              </a:solidFill>
              <a:effectLst/>
              <a:uLnTx/>
              <a:uFillTx/>
              <a:latin typeface="Comic Sans MS" panose="030F0702030302020204" pitchFamily="66" charset="0"/>
              <a:ea typeface="+mj-ea"/>
              <a:cs typeface="+mj-cs"/>
            </a:endParaRPr>
          </a:p>
        </p:txBody>
      </p:sp>
    </p:spTree>
    <p:extLst>
      <p:ext uri="{BB962C8B-B14F-4D97-AF65-F5344CB8AC3E}">
        <p14:creationId xmlns:p14="http://schemas.microsoft.com/office/powerpoint/2010/main" val="1718475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have your say!</a:t>
            </a:r>
          </a:p>
        </p:txBody>
      </p:sp>
      <p:pic>
        <p:nvPicPr>
          <p:cNvPr id="6" name="Picture 5">
            <a:extLst>
              <a:ext uri="{FF2B5EF4-FFF2-40B4-BE49-F238E27FC236}">
                <a16:creationId xmlns:a16="http://schemas.microsoft.com/office/drawing/2014/main" id="{CE64850B-C445-014C-88AA-E372196AB2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pic>
        <p:nvPicPr>
          <p:cNvPr id="7" name="Picture 6" descr="A turtle with a black background&#10;&#10;Description automatically generated">
            <a:extLst>
              <a:ext uri="{FF2B5EF4-FFF2-40B4-BE49-F238E27FC236}">
                <a16:creationId xmlns:a16="http://schemas.microsoft.com/office/drawing/2014/main" id="{83F83E2F-9B6B-4618-E1F2-D9C48302F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908">
            <a:off x="4876688" y="386554"/>
            <a:ext cx="5093459" cy="5093459"/>
          </a:xfrm>
          <a:prstGeom prst="rect">
            <a:avLst/>
          </a:prstGeom>
        </p:spPr>
      </p:pic>
    </p:spTree>
    <p:extLst>
      <p:ext uri="{BB962C8B-B14F-4D97-AF65-F5344CB8AC3E}">
        <p14:creationId xmlns:p14="http://schemas.microsoft.com/office/powerpoint/2010/main" val="2039657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panose="00000500000000000000" pitchFamily="2" charset="0"/>
                <a:cs typeface="Poppins" panose="00000500000000000000" pitchFamily="2" charset="0"/>
              </a:rPr>
              <a:t>What do you think or feel about seaweed?</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2772163" y="2250996"/>
            <a:ext cx="3599675" cy="2655704"/>
          </a:xfrm>
        </p:spPr>
      </p:pic>
      <p:pic>
        <p:nvPicPr>
          <p:cNvPr id="7" name="Picture 6">
            <a:extLst>
              <a:ext uri="{FF2B5EF4-FFF2-40B4-BE49-F238E27FC236}">
                <a16:creationId xmlns:a16="http://schemas.microsoft.com/office/drawing/2014/main" id="{CE64850B-C445-014C-88AA-E372196AB2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spTree>
    <p:extLst>
      <p:ext uri="{BB962C8B-B14F-4D97-AF65-F5344CB8AC3E}">
        <p14:creationId xmlns:p14="http://schemas.microsoft.com/office/powerpoint/2010/main" val="706762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cartoon of a beach with people and seaweed&#10;&#10;Description automatically generated with medium confidence">
            <a:extLst>
              <a:ext uri="{FF2B5EF4-FFF2-40B4-BE49-F238E27FC236}">
                <a16:creationId xmlns:a16="http://schemas.microsoft.com/office/drawing/2014/main" id="{CEC5F239-421F-C4ED-1809-DE878E8928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872" b="3831"/>
          <a:stretch/>
        </p:blipFill>
        <p:spPr>
          <a:xfrm>
            <a:off x="0" y="0"/>
            <a:ext cx="9144000" cy="6858000"/>
          </a:xfrm>
          <a:prstGeom prst="rect">
            <a:avLst/>
          </a:prstGeom>
        </p:spPr>
      </p:pic>
      <p:sp>
        <p:nvSpPr>
          <p:cNvPr id="3" name="TextBox 2"/>
          <p:cNvSpPr txBox="1"/>
          <p:nvPr/>
        </p:nvSpPr>
        <p:spPr>
          <a:xfrm>
            <a:off x="1983791" y="974414"/>
            <a:ext cx="5176417" cy="461665"/>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Let’s go and see some seaweed!</a:t>
            </a:r>
          </a:p>
        </p:txBody>
      </p:sp>
      <p:sp>
        <p:nvSpPr>
          <p:cNvPr id="2" name="Title 1"/>
          <p:cNvSpPr>
            <a:spLocks noGrp="1"/>
          </p:cNvSpPr>
          <p:nvPr>
            <p:ph type="title"/>
          </p:nvPr>
        </p:nvSpPr>
        <p:spPr>
          <a:xfrm>
            <a:off x="628650" y="0"/>
            <a:ext cx="7886700" cy="1325563"/>
          </a:xfrm>
        </p:spPr>
        <p:txBody>
          <a:bodyPr/>
          <a:lstStyle/>
          <a:p>
            <a:pPr algn="ctr"/>
            <a:r>
              <a:rPr lang="en-GB" dirty="0">
                <a:latin typeface="Poppins" panose="00000500000000000000" pitchFamily="2" charset="0"/>
                <a:cs typeface="Poppins" panose="00000500000000000000" pitchFamily="2" charset="0"/>
              </a:rPr>
              <a:t>thank you for listening!</a:t>
            </a:r>
          </a:p>
        </p:txBody>
      </p:sp>
    </p:spTree>
    <p:extLst>
      <p:ext uri="{BB962C8B-B14F-4D97-AF65-F5344CB8AC3E}">
        <p14:creationId xmlns:p14="http://schemas.microsoft.com/office/powerpoint/2010/main" val="492038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4772" y="1226884"/>
            <a:ext cx="6858000" cy="1655762"/>
          </a:xfrm>
        </p:spPr>
        <p:txBody>
          <a:bodyPr>
            <a:normAutofit/>
          </a:bodyPr>
          <a:lstStyle/>
          <a:p>
            <a:endParaRPr lang="en-GB" sz="2800" dirty="0">
              <a:solidFill>
                <a:srgbClr val="075E60"/>
              </a:solidFill>
              <a:latin typeface="Poppins" panose="00000500000000000000" pitchFamily="2" charset="0"/>
              <a:cs typeface="Poppins" panose="00000500000000000000" pitchFamily="2" charset="0"/>
            </a:endParaRPr>
          </a:p>
          <a:p>
            <a:r>
              <a:rPr lang="en-GB" sz="3600" dirty="0">
                <a:solidFill>
                  <a:schemeClr val="bg1"/>
                </a:solidFill>
                <a:latin typeface="Poppins" panose="00000500000000000000" pitchFamily="2" charset="0"/>
                <a:cs typeface="Poppins" panose="00000500000000000000" pitchFamily="2" charset="0"/>
              </a:rPr>
              <a:t>Teach on the Beach</a:t>
            </a:r>
          </a:p>
        </p:txBody>
      </p:sp>
      <p:pic>
        <p:nvPicPr>
          <p:cNvPr id="4" name="Picture 3"/>
          <p:cNvPicPr>
            <a:picLocks noChangeAspect="1"/>
          </p:cNvPicPr>
          <p:nvPr/>
        </p:nvPicPr>
        <p:blipFill>
          <a:blip r:embed="rId4"/>
          <a:stretch>
            <a:fillRect/>
          </a:stretch>
        </p:blipFill>
        <p:spPr>
          <a:xfrm>
            <a:off x="5565965" y="5945314"/>
            <a:ext cx="2944623" cy="627942"/>
          </a:xfrm>
          <a:prstGeom prst="rect">
            <a:avLst/>
          </a:prstGeom>
        </p:spPr>
      </p:pic>
      <p:sp>
        <p:nvSpPr>
          <p:cNvPr id="5" name="TextBox 4"/>
          <p:cNvSpPr txBox="1"/>
          <p:nvPr/>
        </p:nvSpPr>
        <p:spPr>
          <a:xfrm>
            <a:off x="1653617" y="2426940"/>
            <a:ext cx="5880310" cy="1569660"/>
          </a:xfrm>
          <a:prstGeom prst="rect">
            <a:avLst/>
          </a:prstGeom>
          <a:noFill/>
        </p:spPr>
        <p:txBody>
          <a:bodyPr wrap="square" rtlCol="0" anchor="t">
            <a:spAutoFit/>
          </a:bodyPr>
          <a:lstStyle/>
          <a:p>
            <a:pPr algn="ctr"/>
            <a:r>
              <a:rPr lang="en-GB" sz="2400" dirty="0">
                <a:latin typeface="Poppins" panose="00000500000000000000" pitchFamily="2" charset="0"/>
                <a:cs typeface="Poppins" panose="00000500000000000000" pitchFamily="2" charset="0"/>
              </a:rPr>
              <a:t>This project has been supported by the North Devon Coast AONB’s Sustainable Development Fund (SDF) which is funded by Defra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5227" y="5945314"/>
            <a:ext cx="604642" cy="604642"/>
          </a:xfrm>
          <a:prstGeom prst="rect">
            <a:avLst/>
          </a:prstGeom>
        </p:spPr>
      </p:pic>
      <p:sp>
        <p:nvSpPr>
          <p:cNvPr id="6" name="Rectangle 5">
            <a:extLst>
              <a:ext uri="{FF2B5EF4-FFF2-40B4-BE49-F238E27FC236}">
                <a16:creationId xmlns:a16="http://schemas.microsoft.com/office/drawing/2014/main" id="{CD3BA0DD-B97F-6E3C-A7BE-E854365C5654}"/>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7CB2E747-325C-5E63-BC83-8C11110769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8739" y="5945314"/>
            <a:ext cx="1237790" cy="523943"/>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86021154-02D9-C49B-7A1E-C4B07A3F7C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Tree>
    <p:extLst>
      <p:ext uri="{BB962C8B-B14F-4D97-AF65-F5344CB8AC3E}">
        <p14:creationId xmlns:p14="http://schemas.microsoft.com/office/powerpoint/2010/main" val="2574968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36" y="319542"/>
            <a:ext cx="7886700" cy="1325563"/>
          </a:xfrm>
        </p:spPr>
        <p:txBody>
          <a:bodyPr/>
          <a:lstStyle/>
          <a:p>
            <a:pPr algn="ctr"/>
            <a:r>
              <a:rPr lang="en-GB" dirty="0">
                <a:latin typeface="Poppins" panose="00000500000000000000" pitchFamily="2" charset="0"/>
                <a:cs typeface="Poppins" panose="00000500000000000000" pitchFamily="2" charset="0"/>
              </a:rPr>
              <a:t>practical session</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336" y="1645105"/>
            <a:ext cx="2493089" cy="438558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40628" y="1713958"/>
            <a:ext cx="4767944" cy="4316728"/>
          </a:xfrm>
          <a:prstGeom prst="rect">
            <a:avLst/>
          </a:prstGeom>
        </p:spPr>
      </p:pic>
    </p:spTree>
    <p:extLst>
      <p:ext uri="{BB962C8B-B14F-4D97-AF65-F5344CB8AC3E}">
        <p14:creationId xmlns:p14="http://schemas.microsoft.com/office/powerpoint/2010/main" val="1890943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565965" y="5945314"/>
            <a:ext cx="2944623" cy="627942"/>
          </a:xfrm>
          <a:prstGeom prst="rect">
            <a:avLst/>
          </a:prstGeom>
        </p:spPr>
      </p:pic>
      <p:sp>
        <p:nvSpPr>
          <p:cNvPr id="5" name="Rectangle 4">
            <a:extLst>
              <a:ext uri="{FF2B5EF4-FFF2-40B4-BE49-F238E27FC236}">
                <a16:creationId xmlns:a16="http://schemas.microsoft.com/office/drawing/2014/main" id="{D2252C05-C918-5B97-8D96-67D65C8D2B54}"/>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a:extLst>
              <a:ext uri="{FF2B5EF4-FFF2-40B4-BE49-F238E27FC236}">
                <a16:creationId xmlns:a16="http://schemas.microsoft.com/office/drawing/2014/main" id="{F70FCC6F-0222-8DA6-1642-1B1497806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
        <p:nvSpPr>
          <p:cNvPr id="7" name="Title 1">
            <a:extLst>
              <a:ext uri="{FF2B5EF4-FFF2-40B4-BE49-F238E27FC236}">
                <a16:creationId xmlns:a16="http://schemas.microsoft.com/office/drawing/2014/main" id="{10F75766-4449-1FE9-280B-7C3358AE609C}"/>
              </a:ext>
            </a:extLst>
          </p:cNvPr>
          <p:cNvSpPr txBox="1">
            <a:spLocks/>
          </p:cNvSpPr>
          <p:nvPr/>
        </p:nvSpPr>
        <p:spPr>
          <a:xfrm>
            <a:off x="623888" y="2074930"/>
            <a:ext cx="7886700" cy="11985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GB" sz="5000" dirty="0">
                <a:solidFill>
                  <a:schemeClr val="bg1"/>
                </a:solidFill>
                <a:latin typeface="Poppins" panose="00000500000000000000" pitchFamily="2" charset="0"/>
                <a:cs typeface="Poppins" panose="00000500000000000000" pitchFamily="2" charset="0"/>
              </a:rPr>
              <a:t>Virtual </a:t>
            </a:r>
            <a:r>
              <a:rPr lang="en-GB" sz="5000" dirty="0" err="1">
                <a:solidFill>
                  <a:schemeClr val="bg1"/>
                </a:solidFill>
                <a:latin typeface="Poppins" panose="00000500000000000000" pitchFamily="2" charset="0"/>
                <a:cs typeface="Poppins" panose="00000500000000000000" pitchFamily="2" charset="0"/>
              </a:rPr>
              <a:t>rockpooling</a:t>
            </a:r>
            <a:endParaRPr lang="en-GB" sz="5000" dirty="0">
              <a:solidFill>
                <a:schemeClr val="bg1"/>
              </a:solidFill>
              <a:latin typeface="Poppins" panose="00000500000000000000" pitchFamily="2" charset="0"/>
              <a:cs typeface="Poppins" panose="00000500000000000000" pitchFamily="2" charset="0"/>
            </a:endParaRPr>
          </a:p>
        </p:txBody>
      </p:sp>
      <p:pic>
        <p:nvPicPr>
          <p:cNvPr id="10" name="Picture 9" descr="A white text on a black background&#10;&#10;Description automatically generated">
            <a:extLst>
              <a:ext uri="{FF2B5EF4-FFF2-40B4-BE49-F238E27FC236}">
                <a16:creationId xmlns:a16="http://schemas.microsoft.com/office/drawing/2014/main" id="{1F37D6B3-C8C7-5C34-2C54-B81AC4B63A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11" name="Text Placeholder 2">
            <a:extLst>
              <a:ext uri="{FF2B5EF4-FFF2-40B4-BE49-F238E27FC236}">
                <a16:creationId xmlns:a16="http://schemas.microsoft.com/office/drawing/2014/main" id="{06CCFC36-5EC3-8FA7-C259-245DEAC2D74B}"/>
              </a:ext>
            </a:extLst>
          </p:cNvPr>
          <p:cNvSpPr>
            <a:spLocks noGrp="1"/>
          </p:cNvSpPr>
          <p:nvPr>
            <p:ph type="body" idx="1"/>
          </p:nvPr>
        </p:nvSpPr>
        <p:spPr>
          <a:xfrm>
            <a:off x="628649" y="3206627"/>
            <a:ext cx="7886700" cy="1500187"/>
          </a:xfrm>
        </p:spPr>
        <p:txBody>
          <a:bodyPr>
            <a:normAutofit/>
          </a:bodyPr>
          <a:lstStyle/>
          <a:p>
            <a:r>
              <a:rPr lang="en-GB" sz="3000" dirty="0">
                <a:solidFill>
                  <a:srgbClr val="075E60"/>
                </a:solidFill>
                <a:latin typeface="Poppins" panose="00000500000000000000" pitchFamily="2" charset="0"/>
                <a:cs typeface="Poppins" panose="00000500000000000000" pitchFamily="2" charset="0"/>
              </a:rPr>
              <a:t>Optional activity</a:t>
            </a:r>
          </a:p>
        </p:txBody>
      </p:sp>
    </p:spTree>
    <p:extLst>
      <p:ext uri="{BB962C8B-B14F-4D97-AF65-F5344CB8AC3E}">
        <p14:creationId xmlns:p14="http://schemas.microsoft.com/office/powerpoint/2010/main" val="78920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3501" y="1432698"/>
            <a:ext cx="5556997" cy="1325563"/>
          </a:xfrm>
        </p:spPr>
        <p:txBody>
          <a:bodyPr/>
          <a:lstStyle/>
          <a:p>
            <a:pPr algn="ctr"/>
            <a:r>
              <a:rPr lang="en-GB" dirty="0">
                <a:latin typeface="Poppins" panose="00000500000000000000" pitchFamily="2" charset="0"/>
                <a:cs typeface="Poppins" panose="00000500000000000000" pitchFamily="2" charset="0"/>
              </a:rPr>
              <a:t>What facts do you know about seaweed?</a:t>
            </a:r>
          </a:p>
        </p:txBody>
      </p:sp>
      <p:sp>
        <p:nvSpPr>
          <p:cNvPr id="3" name="Content Placeholder 2"/>
          <p:cNvSpPr>
            <a:spLocks noGrp="1"/>
          </p:cNvSpPr>
          <p:nvPr>
            <p:ph sz="half" idx="2"/>
          </p:nvPr>
        </p:nvSpPr>
        <p:spPr>
          <a:xfrm>
            <a:off x="1215677" y="2991344"/>
            <a:ext cx="6758746" cy="982889"/>
          </a:xfrm>
        </p:spPr>
        <p:txBody>
          <a:bodyPr/>
          <a:lstStyle/>
          <a:p>
            <a:pPr algn="ctr"/>
            <a:r>
              <a:rPr lang="en-GB" dirty="0">
                <a:solidFill>
                  <a:srgbClr val="7AAED6"/>
                </a:solidFill>
                <a:latin typeface="Poppins" panose="00000500000000000000" pitchFamily="2" charset="0"/>
                <a:cs typeface="Poppins" panose="00000500000000000000" pitchFamily="2" charset="0"/>
              </a:rPr>
              <a:t>Fact: A piece of information that is known, or proved, to be true</a:t>
            </a:r>
          </a:p>
        </p:txBody>
      </p:sp>
      <p:pic>
        <p:nvPicPr>
          <p:cNvPr id="8" name="Picture 7">
            <a:extLst>
              <a:ext uri="{FF2B5EF4-FFF2-40B4-BE49-F238E27FC236}">
                <a16:creationId xmlns:a16="http://schemas.microsoft.com/office/drawing/2014/main" id="{697FB71C-74EB-6045-88AD-88D9D37363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6785" y="5878797"/>
            <a:ext cx="1933500" cy="636494"/>
          </a:xfrm>
          <a:prstGeom prst="rect">
            <a:avLst/>
          </a:prstGeom>
        </p:spPr>
      </p:pic>
    </p:spTree>
    <p:extLst>
      <p:ext uri="{BB962C8B-B14F-4D97-AF65-F5344CB8AC3E}">
        <p14:creationId xmlns:p14="http://schemas.microsoft.com/office/powerpoint/2010/main" val="372716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167232"/>
            <a:ext cx="7886700" cy="1325563"/>
          </a:xfrm>
        </p:spPr>
        <p:txBody>
          <a:bodyPr/>
          <a:lstStyle/>
          <a:p>
            <a:r>
              <a:rPr lang="en-GB" dirty="0">
                <a:latin typeface="Poppins" panose="00000500000000000000" pitchFamily="2" charset="0"/>
                <a:cs typeface="Poppins" panose="00000500000000000000" pitchFamily="2" charset="0"/>
              </a:rPr>
              <a:t>optional rock pool spotter activity</a:t>
            </a:r>
          </a:p>
        </p:txBody>
      </p:sp>
      <p:pic>
        <p:nvPicPr>
          <p:cNvPr id="6" name="Picture 5" descr="A close-up of a sea animal&#10;&#10;Description automatically generated">
            <a:extLst>
              <a:ext uri="{FF2B5EF4-FFF2-40B4-BE49-F238E27FC236}">
                <a16:creationId xmlns:a16="http://schemas.microsoft.com/office/drawing/2014/main" id="{8098D1E2-D380-EA39-33E1-21D22AD1C9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27" b="10931"/>
          <a:stretch/>
        </p:blipFill>
        <p:spPr>
          <a:xfrm>
            <a:off x="12032" y="1492795"/>
            <a:ext cx="9144000" cy="4704347"/>
          </a:xfrm>
          <a:prstGeom prst="rect">
            <a:avLst/>
          </a:prstGeom>
        </p:spPr>
      </p:pic>
    </p:spTree>
    <p:extLst>
      <p:ext uri="{BB962C8B-B14F-4D97-AF65-F5344CB8AC3E}">
        <p14:creationId xmlns:p14="http://schemas.microsoft.com/office/powerpoint/2010/main" val="153640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EE8D0A-6CC7-EA08-ACDB-FD55C1548605}"/>
              </a:ext>
            </a:extLst>
          </p:cNvPr>
          <p:cNvPicPr>
            <a:picLocks noChangeAspect="1"/>
          </p:cNvPicPr>
          <p:nvPr/>
        </p:nvPicPr>
        <p:blipFill>
          <a:blip r:embed="rId4"/>
          <a:stretch>
            <a:fillRect/>
          </a:stretch>
        </p:blipFill>
        <p:spPr>
          <a:xfrm>
            <a:off x="5565965" y="5945314"/>
            <a:ext cx="2944623" cy="627942"/>
          </a:xfrm>
          <a:prstGeom prst="rect">
            <a:avLst/>
          </a:prstGeom>
        </p:spPr>
      </p:pic>
      <p:sp>
        <p:nvSpPr>
          <p:cNvPr id="2" name="Title 1"/>
          <p:cNvSpPr>
            <a:spLocks noGrp="1"/>
          </p:cNvSpPr>
          <p:nvPr>
            <p:ph type="title"/>
          </p:nvPr>
        </p:nvSpPr>
        <p:spPr>
          <a:xfrm>
            <a:off x="628649" y="1870906"/>
            <a:ext cx="7886700" cy="1198561"/>
          </a:xfrm>
        </p:spPr>
        <p:txBody>
          <a:bodyPr>
            <a:normAutofit/>
          </a:bodyPr>
          <a:lstStyle/>
          <a:p>
            <a:r>
              <a:rPr lang="en-GB" sz="5000" dirty="0">
                <a:solidFill>
                  <a:schemeClr val="bg1"/>
                </a:solidFill>
                <a:latin typeface="Poppins" panose="00000500000000000000" pitchFamily="2" charset="0"/>
                <a:cs typeface="Poppins" panose="00000500000000000000" pitchFamily="2" charset="0"/>
              </a:rPr>
              <a:t>See the weed</a:t>
            </a:r>
          </a:p>
        </p:txBody>
      </p:sp>
      <p:sp>
        <p:nvSpPr>
          <p:cNvPr id="3" name="Text Placeholder 2"/>
          <p:cNvSpPr>
            <a:spLocks noGrp="1"/>
          </p:cNvSpPr>
          <p:nvPr>
            <p:ph type="body" idx="1"/>
          </p:nvPr>
        </p:nvSpPr>
        <p:spPr>
          <a:xfrm>
            <a:off x="628649" y="3206627"/>
            <a:ext cx="7886700" cy="1500187"/>
          </a:xfrm>
        </p:spPr>
        <p:txBody>
          <a:bodyPr>
            <a:normAutofit/>
          </a:bodyPr>
          <a:lstStyle/>
          <a:p>
            <a:r>
              <a:rPr lang="en-GB" sz="3000" dirty="0">
                <a:solidFill>
                  <a:srgbClr val="075E60"/>
                </a:solidFill>
                <a:latin typeface="Poppins" panose="00000500000000000000" pitchFamily="2" charset="0"/>
                <a:cs typeface="Poppins" panose="00000500000000000000" pitchFamily="2" charset="0"/>
              </a:rPr>
              <a:t>Activity 1</a:t>
            </a:r>
          </a:p>
        </p:txBody>
      </p:sp>
      <p:pic>
        <p:nvPicPr>
          <p:cNvPr id="4" name="Picture 3" descr="A white text on a black background&#10;&#10;Description automatically generated">
            <a:extLst>
              <a:ext uri="{FF2B5EF4-FFF2-40B4-BE49-F238E27FC236}">
                <a16:creationId xmlns:a16="http://schemas.microsoft.com/office/drawing/2014/main" id="{22DEAAC4-088F-BB75-2B8C-E79F5CE07C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149" y="599130"/>
            <a:ext cx="2901701" cy="951994"/>
          </a:xfrm>
          <a:prstGeom prst="rect">
            <a:avLst/>
          </a:prstGeom>
        </p:spPr>
      </p:pic>
      <p:sp>
        <p:nvSpPr>
          <p:cNvPr id="8" name="Rectangle 7">
            <a:extLst>
              <a:ext uri="{FF2B5EF4-FFF2-40B4-BE49-F238E27FC236}">
                <a16:creationId xmlns:a16="http://schemas.microsoft.com/office/drawing/2014/main" id="{6B76D103-95C4-D6E0-5FDE-662CD3BC695D}"/>
              </a:ext>
            </a:extLst>
          </p:cNvPr>
          <p:cNvSpPr/>
          <p:nvPr/>
        </p:nvSpPr>
        <p:spPr>
          <a:xfrm>
            <a:off x="5485640" y="5945314"/>
            <a:ext cx="1074420" cy="627942"/>
          </a:xfrm>
          <a:prstGeom prst="rect">
            <a:avLst/>
          </a:prstGeom>
          <a:solidFill>
            <a:srgbClr val="066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10ADF4BF-7BC7-C134-C996-323EAD16B3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99" y="5945314"/>
            <a:ext cx="1237790" cy="523943"/>
          </a:xfrm>
          <a:prstGeom prst="rect">
            <a:avLst/>
          </a:prstGeom>
        </p:spPr>
      </p:pic>
    </p:spTree>
    <p:extLst>
      <p:ext uri="{BB962C8B-B14F-4D97-AF65-F5344CB8AC3E}">
        <p14:creationId xmlns:p14="http://schemas.microsoft.com/office/powerpoint/2010/main" val="174562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Cloud Callout 15"/>
          <p:cNvSpPr/>
          <p:nvPr/>
        </p:nvSpPr>
        <p:spPr>
          <a:xfrm flipH="1">
            <a:off x="-19637" y="4473087"/>
            <a:ext cx="3022783" cy="187084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8650" y="142382"/>
            <a:ext cx="7886700" cy="1325563"/>
          </a:xfrm>
        </p:spPr>
        <p:txBody>
          <a:bodyPr/>
          <a:lstStyle/>
          <a:p>
            <a:pPr algn="ctr"/>
            <a:r>
              <a:rPr lang="en-GB" dirty="0">
                <a:solidFill>
                  <a:schemeClr val="accent1"/>
                </a:solidFill>
                <a:latin typeface="Poppins" panose="00000500000000000000" pitchFamily="2" charset="0"/>
                <a:cs typeface="Poppins" panose="00000500000000000000" pitchFamily="2" charset="0"/>
              </a:rPr>
              <a:t>See the weed: </a:t>
            </a:r>
            <a:r>
              <a:rPr lang="en-GB" sz="2800" dirty="0">
                <a:solidFill>
                  <a:schemeClr val="accent1"/>
                </a:solidFill>
                <a:latin typeface="Poppins" panose="00000500000000000000" pitchFamily="2" charset="0"/>
                <a:cs typeface="Poppins" panose="00000500000000000000" pitchFamily="2" charset="0"/>
              </a:rPr>
              <a:t>look at each seaweed</a:t>
            </a:r>
          </a:p>
        </p:txBody>
      </p:sp>
      <p:sp>
        <p:nvSpPr>
          <p:cNvPr id="7" name="TextBox 6"/>
          <p:cNvSpPr txBox="1"/>
          <p:nvPr/>
        </p:nvSpPr>
        <p:spPr>
          <a:xfrm>
            <a:off x="586972" y="1358702"/>
            <a:ext cx="2291013" cy="830997"/>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What shapes </a:t>
            </a:r>
          </a:p>
          <a:p>
            <a:pPr algn="ctr"/>
            <a:r>
              <a:rPr lang="en-GB" sz="2400" dirty="0">
                <a:latin typeface="Poppins" panose="00000500000000000000" pitchFamily="2" charset="0"/>
                <a:cs typeface="Poppins" panose="00000500000000000000" pitchFamily="2" charset="0"/>
              </a:rPr>
              <a:t>can you see?</a:t>
            </a:r>
          </a:p>
        </p:txBody>
      </p:sp>
      <p:sp>
        <p:nvSpPr>
          <p:cNvPr id="9" name="TextBox 8"/>
          <p:cNvSpPr txBox="1"/>
          <p:nvPr/>
        </p:nvSpPr>
        <p:spPr>
          <a:xfrm>
            <a:off x="6041530" y="1328761"/>
            <a:ext cx="2295821" cy="1200329"/>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What colours </a:t>
            </a:r>
          </a:p>
          <a:p>
            <a:pPr algn="ctr"/>
            <a:r>
              <a:rPr lang="en-GB" sz="2400" dirty="0">
                <a:latin typeface="Poppins" panose="00000500000000000000" pitchFamily="2" charset="0"/>
                <a:cs typeface="Poppins" panose="00000500000000000000" pitchFamily="2" charset="0"/>
              </a:rPr>
              <a:t>can you see?</a:t>
            </a:r>
          </a:p>
          <a:p>
            <a:endParaRPr lang="en-GB" sz="2400" dirty="0">
              <a:latin typeface="Poppins" panose="00000500000000000000" pitchFamily="2" charset="0"/>
              <a:cs typeface="Poppins" panose="00000500000000000000" pitchFamily="2" charset="0"/>
            </a:endParaRPr>
          </a:p>
        </p:txBody>
      </p:sp>
      <p:sp>
        <p:nvSpPr>
          <p:cNvPr id="10" name="TextBox 9"/>
          <p:cNvSpPr txBox="1"/>
          <p:nvPr/>
        </p:nvSpPr>
        <p:spPr>
          <a:xfrm>
            <a:off x="401251" y="2727808"/>
            <a:ext cx="1922322" cy="1200329"/>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Is it hairy </a:t>
            </a:r>
          </a:p>
          <a:p>
            <a:pPr algn="ctr"/>
            <a:r>
              <a:rPr lang="en-GB" sz="2400" dirty="0">
                <a:latin typeface="Poppins" panose="00000500000000000000" pitchFamily="2" charset="0"/>
                <a:cs typeface="Poppins" panose="00000500000000000000" pitchFamily="2" charset="0"/>
              </a:rPr>
              <a:t>or smooth?</a:t>
            </a:r>
          </a:p>
          <a:p>
            <a:endParaRPr lang="en-GB" sz="2400" dirty="0">
              <a:latin typeface="Poppins" panose="00000500000000000000" pitchFamily="2" charset="0"/>
              <a:cs typeface="Poppins" panose="00000500000000000000" pitchFamily="2" charset="0"/>
            </a:endParaRPr>
          </a:p>
        </p:txBody>
      </p:sp>
      <p:sp>
        <p:nvSpPr>
          <p:cNvPr id="11" name="TextBox 10"/>
          <p:cNvSpPr txBox="1"/>
          <p:nvPr/>
        </p:nvSpPr>
        <p:spPr>
          <a:xfrm>
            <a:off x="6153739" y="2727808"/>
            <a:ext cx="2071401" cy="830997"/>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Does it have</a:t>
            </a:r>
          </a:p>
          <a:p>
            <a:pPr algn="ctr"/>
            <a:r>
              <a:rPr lang="en-GB" sz="2400" dirty="0">
                <a:latin typeface="Poppins" panose="00000500000000000000" pitchFamily="2" charset="0"/>
                <a:cs typeface="Poppins" panose="00000500000000000000" pitchFamily="2" charset="0"/>
              </a:rPr>
              <a:t> bubbles?</a:t>
            </a:r>
          </a:p>
        </p:txBody>
      </p:sp>
      <p:sp>
        <p:nvSpPr>
          <p:cNvPr id="12" name="TextBox 11"/>
          <p:cNvSpPr txBox="1"/>
          <p:nvPr/>
        </p:nvSpPr>
        <p:spPr>
          <a:xfrm>
            <a:off x="3035463" y="1954908"/>
            <a:ext cx="3397084" cy="1200329"/>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Can you see lines </a:t>
            </a:r>
          </a:p>
          <a:p>
            <a:pPr algn="ctr"/>
            <a:r>
              <a:rPr lang="en-GB" sz="2400" dirty="0">
                <a:latin typeface="Poppins" panose="00000500000000000000" pitchFamily="2" charset="0"/>
                <a:cs typeface="Poppins" panose="00000500000000000000" pitchFamily="2" charset="0"/>
              </a:rPr>
              <a:t>or patterns?</a:t>
            </a:r>
          </a:p>
          <a:p>
            <a:endParaRPr lang="en-GB" sz="2400" dirty="0">
              <a:latin typeface="Poppins" panose="00000500000000000000" pitchFamily="2" charset="0"/>
              <a:cs typeface="Poppins" panose="00000500000000000000" pitchFamily="2" charset="0"/>
            </a:endParaRPr>
          </a:p>
        </p:txBody>
      </p:sp>
      <p:sp>
        <p:nvSpPr>
          <p:cNvPr id="14" name="TextBox 13"/>
          <p:cNvSpPr txBox="1"/>
          <p:nvPr/>
        </p:nvSpPr>
        <p:spPr>
          <a:xfrm>
            <a:off x="765482" y="4774270"/>
            <a:ext cx="2070824" cy="1569660"/>
          </a:xfrm>
          <a:prstGeom prst="rect">
            <a:avLst/>
          </a:prstGeom>
          <a:noFill/>
        </p:spPr>
        <p:txBody>
          <a:bodyPr wrap="square" rtlCol="0">
            <a:spAutoFit/>
          </a:bodyPr>
          <a:lstStyle/>
          <a:p>
            <a:r>
              <a:rPr lang="en-GB" sz="2400" dirty="0">
                <a:latin typeface="Poppins" panose="00000500000000000000" pitchFamily="2" charset="0"/>
                <a:cs typeface="Poppins" panose="00000500000000000000" pitchFamily="2" charset="0"/>
              </a:rPr>
              <a:t>What do seaweeds feel like?</a:t>
            </a:r>
          </a:p>
          <a:p>
            <a:endParaRPr lang="en-GB" sz="2400" dirty="0">
              <a:latin typeface="Poppins" panose="00000500000000000000" pitchFamily="2" charset="0"/>
              <a:cs typeface="Poppins" panose="00000500000000000000" pitchFamily="2" charset="0"/>
            </a:endParaRPr>
          </a:p>
        </p:txBody>
      </p:sp>
      <p:sp>
        <p:nvSpPr>
          <p:cNvPr id="15" name="Cloud Callout 14"/>
          <p:cNvSpPr/>
          <p:nvPr/>
        </p:nvSpPr>
        <p:spPr>
          <a:xfrm>
            <a:off x="5952272" y="4532731"/>
            <a:ext cx="2994060" cy="187084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5897007" y="4782027"/>
            <a:ext cx="2994060" cy="1200329"/>
          </a:xfrm>
          <a:prstGeom prst="rect">
            <a:avLst/>
          </a:prstGeom>
          <a:noFill/>
        </p:spPr>
        <p:txBody>
          <a:bodyPr wrap="square" rtlCol="0">
            <a:spAutoFit/>
          </a:bodyPr>
          <a:lstStyle/>
          <a:p>
            <a:pPr algn="ctr"/>
            <a:r>
              <a:rPr lang="en-GB" sz="2400" dirty="0">
                <a:latin typeface="Poppins" panose="00000500000000000000" pitchFamily="2" charset="0"/>
                <a:cs typeface="Poppins" panose="00000500000000000000" pitchFamily="2" charset="0"/>
              </a:rPr>
              <a:t>What do seaweeds smell like?</a:t>
            </a:r>
          </a:p>
        </p:txBody>
      </p:sp>
      <p:sp>
        <p:nvSpPr>
          <p:cNvPr id="17" name="TextBox 16"/>
          <p:cNvSpPr txBox="1"/>
          <p:nvPr/>
        </p:nvSpPr>
        <p:spPr>
          <a:xfrm>
            <a:off x="3475943" y="3272758"/>
            <a:ext cx="2162772" cy="1200329"/>
          </a:xfrm>
          <a:prstGeom prst="rect">
            <a:avLst/>
          </a:prstGeom>
          <a:noFill/>
        </p:spPr>
        <p:txBody>
          <a:bodyPr wrap="none" rtlCol="0">
            <a:spAutoFit/>
          </a:bodyPr>
          <a:lstStyle/>
          <a:p>
            <a:pPr algn="ctr"/>
            <a:r>
              <a:rPr lang="en-GB" sz="2400" dirty="0">
                <a:latin typeface="Poppins" panose="00000500000000000000" pitchFamily="2" charset="0"/>
                <a:cs typeface="Poppins" panose="00000500000000000000" pitchFamily="2" charset="0"/>
              </a:rPr>
              <a:t>Can you see </a:t>
            </a:r>
          </a:p>
          <a:p>
            <a:pPr algn="ctr"/>
            <a:r>
              <a:rPr lang="en-GB" sz="2400" dirty="0">
                <a:latin typeface="Poppins" panose="00000500000000000000" pitchFamily="2" charset="0"/>
                <a:cs typeface="Poppins" panose="00000500000000000000" pitchFamily="2" charset="0"/>
              </a:rPr>
              <a:t>through it?</a:t>
            </a:r>
          </a:p>
          <a:p>
            <a:endParaRPr lang="en-GB" sz="2400" dirty="0">
              <a:latin typeface="Poppins" panose="00000500000000000000" pitchFamily="2" charset="0"/>
              <a:cs typeface="Poppins" panose="00000500000000000000" pitchFamily="2" charset="0"/>
            </a:endParaRPr>
          </a:p>
        </p:txBody>
      </p:sp>
      <p:pic>
        <p:nvPicPr>
          <p:cNvPr id="19" name="Picture 6" descr="Q:\amc_opal\OPAL_images\Do not touch\Comms images - LS\Wembury Bioblitz 2009\DSCF621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4595" y="4570734"/>
            <a:ext cx="2824780" cy="228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4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64850B-C445-014C-88AA-E372196AB2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11735" y="5893653"/>
            <a:ext cx="1663291" cy="547543"/>
          </a:xfrm>
          <a:prstGeom prst="rect">
            <a:avLst/>
          </a:prstGeom>
        </p:spPr>
      </p:pic>
      <p:sp>
        <p:nvSpPr>
          <p:cNvPr id="6" name="Title 1">
            <a:extLst>
              <a:ext uri="{FF2B5EF4-FFF2-40B4-BE49-F238E27FC236}">
                <a16:creationId xmlns:a16="http://schemas.microsoft.com/office/drawing/2014/main" id="{138A0594-8EC9-6B1E-326F-6080C5D023AE}"/>
              </a:ext>
            </a:extLst>
          </p:cNvPr>
          <p:cNvSpPr txBox="1">
            <a:spLocks/>
          </p:cNvSpPr>
          <p:nvPr/>
        </p:nvSpPr>
        <p:spPr>
          <a:xfrm>
            <a:off x="1558886" y="562350"/>
            <a:ext cx="6026228" cy="1338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Century Gothic" panose="020B0502020202020204" pitchFamily="34" charset="0"/>
                <a:ea typeface="+mj-ea"/>
                <a:cs typeface="+mj-cs"/>
              </a:defRPr>
            </a:lvl1pPr>
          </a:lstStyle>
          <a:p>
            <a:pPr algn="ctr"/>
            <a:r>
              <a:rPr lang="en-GB" dirty="0">
                <a:latin typeface="Poppins" panose="00000500000000000000" pitchFamily="2" charset="0"/>
                <a:cs typeface="Poppins" panose="00000500000000000000" pitchFamily="2" charset="0"/>
              </a:rPr>
              <a:t>What do you think or feel about seaweed?</a:t>
            </a:r>
          </a:p>
        </p:txBody>
      </p:sp>
      <p:pic>
        <p:nvPicPr>
          <p:cNvPr id="10" name="Content Placeholder 4">
            <a:extLst>
              <a:ext uri="{FF2B5EF4-FFF2-40B4-BE49-F238E27FC236}">
                <a16:creationId xmlns:a16="http://schemas.microsoft.com/office/drawing/2014/main" id="{4DAECA5E-D906-7B02-C160-55A27CBEE3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89123" y="2089556"/>
            <a:ext cx="4165755" cy="3073336"/>
          </a:xfrm>
          <a:prstGeom prst="rect">
            <a:avLst/>
          </a:prstGeom>
        </p:spPr>
      </p:pic>
    </p:spTree>
    <p:extLst>
      <p:ext uri="{BB962C8B-B14F-4D97-AF65-F5344CB8AC3E}">
        <p14:creationId xmlns:p14="http://schemas.microsoft.com/office/powerpoint/2010/main" val="421940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BPS\Jane Delaney\IMG_06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4238" y="-2747963"/>
            <a:ext cx="18532476" cy="1235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5747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400" dirty="0" smtClean="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7385</Words>
  <Application>Microsoft Office PowerPoint</Application>
  <PresentationFormat>On-screen Show (4:3)</PresentationFormat>
  <Paragraphs>748</Paragraphs>
  <Slides>50</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Century Gothic</vt:lpstr>
      <vt:lpstr>Comic Sans MS</vt:lpstr>
      <vt:lpstr>Love Ya Like A Sister</vt:lpstr>
      <vt:lpstr>Poppins</vt:lpstr>
      <vt:lpstr>Office Theme</vt:lpstr>
      <vt:lpstr>PowerPoint Presentation</vt:lpstr>
      <vt:lpstr>PowerPoint Presentation</vt:lpstr>
      <vt:lpstr>PowerPoint Presentation</vt:lpstr>
      <vt:lpstr>What do you think or feel about seaweed?</vt:lpstr>
      <vt:lpstr>What facts do you know about seaweed?</vt:lpstr>
      <vt:lpstr>See the weed</vt:lpstr>
      <vt:lpstr>See the weed: look at each seaweed</vt:lpstr>
      <vt:lpstr>PowerPoint Presentation</vt:lpstr>
      <vt:lpstr>PowerPoint Presentation</vt:lpstr>
      <vt:lpstr>Seaweed facts</vt:lpstr>
      <vt:lpstr>PowerPoint Presentation</vt:lpstr>
      <vt:lpstr>Plant vs seaweed  (marine macro-algae) </vt:lpstr>
      <vt:lpstr>Seaweed forests</vt:lpstr>
      <vt:lpstr>Odd one out?</vt:lpstr>
      <vt:lpstr>Food in the sea</vt:lpstr>
      <vt:lpstr>Why are seaweeds important?</vt:lpstr>
      <vt:lpstr>PowerPoint Presentation</vt:lpstr>
      <vt:lpstr>PowerPoint Presentation</vt:lpstr>
      <vt:lpstr>different shores</vt:lpstr>
      <vt:lpstr>different times on the same shore</vt:lpstr>
      <vt:lpstr>seaweed types</vt:lpstr>
      <vt:lpstr>PowerPoint Presentation</vt:lpstr>
      <vt:lpstr>How can we tell seaweeds apart?</vt:lpstr>
      <vt:lpstr>PowerPoint Presentation</vt:lpstr>
      <vt:lpstr>knife</vt:lpstr>
      <vt:lpstr>bubbly</vt:lpstr>
      <vt:lpstr>egg</vt:lpstr>
      <vt:lpstr>curly</vt:lpstr>
      <vt:lpstr>groovy</vt:lpstr>
      <vt:lpstr>pretty</vt:lpstr>
      <vt:lpstr>pink paint</vt:lpstr>
      <vt:lpstr>Big Seaweed Search activity</vt:lpstr>
      <vt:lpstr>counting seaweed</vt:lpstr>
      <vt:lpstr>sample</vt:lpstr>
      <vt:lpstr>scoring </vt:lpstr>
      <vt:lpstr>scoring question </vt:lpstr>
      <vt:lpstr>search area</vt:lpstr>
      <vt:lpstr>limpet count</vt:lpstr>
      <vt:lpstr>On the seashore</vt:lpstr>
      <vt:lpstr>seashore code</vt:lpstr>
      <vt:lpstr>PowerPoint Presentation</vt:lpstr>
      <vt:lpstr>at the beach</vt:lpstr>
      <vt:lpstr>stay safe</vt:lpstr>
      <vt:lpstr>have your say!</vt:lpstr>
      <vt:lpstr>What do you think or feel about seaweed?</vt:lpstr>
      <vt:lpstr>thank you for listening!</vt:lpstr>
      <vt:lpstr>PowerPoint Presentation</vt:lpstr>
      <vt:lpstr>practical session</vt:lpstr>
      <vt:lpstr>PowerPoint Presentation</vt:lpstr>
      <vt:lpstr>optional rock pool spotter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Agate</dc:creator>
  <cp:lastModifiedBy>Mary Hayman</cp:lastModifiedBy>
  <cp:revision>297</cp:revision>
  <cp:lastPrinted>2019-03-26T11:30:25Z</cp:lastPrinted>
  <dcterms:created xsi:type="dcterms:W3CDTF">2018-11-07T10:38:42Z</dcterms:created>
  <dcterms:modified xsi:type="dcterms:W3CDTF">2023-11-28T17:25:53Z</dcterms:modified>
</cp:coreProperties>
</file>