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66" r:id="rId3"/>
    <p:sldId id="280" r:id="rId4"/>
    <p:sldId id="281" r:id="rId5"/>
    <p:sldId id="282" r:id="rId6"/>
    <p:sldId id="283" r:id="rId7"/>
    <p:sldId id="284" r:id="rId8"/>
    <p:sldId id="285" r:id="rId9"/>
    <p:sldId id="274" r:id="rId10"/>
    <p:sldId id="277" r:id="rId11"/>
    <p:sldId id="286" r:id="rId12"/>
    <p:sldId id="287" r:id="rId13"/>
    <p:sldId id="288" r:id="rId14"/>
    <p:sldId id="2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1" autoAdjust="0"/>
    <p:restoredTop sz="94660"/>
  </p:normalViewPr>
  <p:slideViewPr>
    <p:cSldViewPr snapToGrid="0" showGuides="1">
      <p:cViewPr varScale="1">
        <p:scale>
          <a:sx n="86" d="100"/>
          <a:sy n="86" d="100"/>
        </p:scale>
        <p:origin x="514"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0371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FA676DE7-504A-4E4C-B48E-DAD9F7C210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40516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49" b="8446"/>
          <a:stretch/>
        </p:blipFill>
        <p:spPr>
          <a:xfrm>
            <a:off x="0" y="0"/>
            <a:ext cx="12199482"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2617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392" b="8593"/>
          <a:stretch/>
        </p:blipFill>
        <p:spPr>
          <a:xfrm>
            <a:off x="0" y="-1"/>
            <a:ext cx="12201008"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1449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2388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DA720-A94D-43FE-8970-87028A2D89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3329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accent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138044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66B27-AF4B-461E-8318-9D15ABA70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b="8440"/>
          <a:stretch/>
        </p:blipFill>
        <p:spPr>
          <a:xfrm>
            <a:off x="0" y="-1"/>
            <a:ext cx="12191999" cy="6858001"/>
          </a:xfrm>
          <a:prstGeom prst="rect">
            <a:avLst/>
          </a:prstGeom>
        </p:spPr>
      </p:pic>
      <p:sp>
        <p:nvSpPr>
          <p:cNvPr id="4" name="Text Placeholder 2">
            <a:extLst>
              <a:ext uri="{FF2B5EF4-FFF2-40B4-BE49-F238E27FC236}">
                <a16:creationId xmlns:a16="http://schemas.microsoft.com/office/drawing/2014/main" id="{9E59D9B6-66A5-499F-B627-2867F92F182B}"/>
              </a:ext>
            </a:extLst>
          </p:cNvPr>
          <p:cNvSpPr>
            <a:spLocks noGrp="1"/>
          </p:cNvSpPr>
          <p:nvPr>
            <p:ph type="body" sz="quarter" idx="10"/>
          </p:nvPr>
        </p:nvSpPr>
        <p:spPr>
          <a:xfrm>
            <a:off x="807202" y="739983"/>
            <a:ext cx="10577596" cy="5378033"/>
          </a:xfrm>
          <a:solidFill>
            <a:schemeClr val="bg1"/>
          </a:solidFill>
        </p:spPr>
        <p:txBody>
          <a:bodyPr lIns="288000" tIns="288000" rIns="288000" bIns="288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397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C055C-B3AF-42DB-B975-A0AFC5AF2210}"/>
              </a:ext>
            </a:extLst>
          </p:cNvPr>
          <p:cNvSpPr>
            <a:spLocks noGrp="1"/>
          </p:cNvSpPr>
          <p:nvPr>
            <p:ph type="body" sz="quarter" idx="10"/>
          </p:nvPr>
        </p:nvSpPr>
        <p:spPr>
          <a:xfrm>
            <a:off x="4776788"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a:extLst>
              <a:ext uri="{FF2B5EF4-FFF2-40B4-BE49-F238E27FC236}">
                <a16:creationId xmlns:a16="http://schemas.microsoft.com/office/drawing/2014/main" id="{BB9CAFE7-F7BF-46AF-BFFB-94D01E6FE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0" y="0"/>
            <a:ext cx="4295274" cy="6858001"/>
          </a:xfrm>
          <a:prstGeom prst="rect">
            <a:avLst/>
          </a:prstGeom>
        </p:spPr>
      </p:pic>
    </p:spTree>
    <p:extLst>
      <p:ext uri="{BB962C8B-B14F-4D97-AF65-F5344CB8AC3E}">
        <p14:creationId xmlns:p14="http://schemas.microsoft.com/office/powerpoint/2010/main" val="406798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4006EE3F-1FB4-4793-8064-51A8EF6B17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40" r="64770" b="8440"/>
          <a:stretch/>
        </p:blipFill>
        <p:spPr>
          <a:xfrm>
            <a:off x="7896726" y="0"/>
            <a:ext cx="4295274" cy="6858001"/>
          </a:xfrm>
          <a:prstGeom prst="rect">
            <a:avLst/>
          </a:prstGeom>
        </p:spPr>
      </p:pic>
    </p:spTree>
    <p:extLst>
      <p:ext uri="{BB962C8B-B14F-4D97-AF65-F5344CB8AC3E}">
        <p14:creationId xmlns:p14="http://schemas.microsoft.com/office/powerpoint/2010/main" val="323616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95BB-BB8B-4FE8-B1C5-AA7CE8B4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23C5182-BE28-4494-A1E5-CA4846825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E1200-87A4-40A4-BEE3-AC6E67D5D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4E0AE-F462-4DB4-9B05-FF6AFB770A16}" type="datetimeFigureOut">
              <a:rPr lang="en-GB" smtClean="0"/>
              <a:t>25/06/2021</a:t>
            </a:fld>
            <a:endParaRPr lang="en-GB"/>
          </a:p>
        </p:txBody>
      </p:sp>
      <p:sp>
        <p:nvSpPr>
          <p:cNvPr id="5" name="Footer Placeholder 4">
            <a:extLst>
              <a:ext uri="{FF2B5EF4-FFF2-40B4-BE49-F238E27FC236}">
                <a16:creationId xmlns:a16="http://schemas.microsoft.com/office/drawing/2014/main" id="{C32685D1-7795-40C5-AD32-C3DDEF86C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D56186-9C46-4063-9A7C-948FD0912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D53D7-CBDE-4320-AD72-40917F427512}" type="slidenum">
              <a:rPr lang="en-GB" smtClean="0"/>
              <a:t>‹#›</a:t>
            </a:fld>
            <a:endParaRPr lang="en-GB"/>
          </a:p>
        </p:txBody>
      </p:sp>
    </p:spTree>
    <p:extLst>
      <p:ext uri="{BB962C8B-B14F-4D97-AF65-F5344CB8AC3E}">
        <p14:creationId xmlns:p14="http://schemas.microsoft.com/office/powerpoint/2010/main" val="117317794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8" r:id="rId3"/>
    <p:sldLayoutId id="2147483655" r:id="rId4"/>
    <p:sldLayoutId id="2147483656" r:id="rId5"/>
    <p:sldLayoutId id="2147483657" r:id="rId6"/>
    <p:sldLayoutId id="2147483653" r:id="rId7"/>
    <p:sldLayoutId id="2147483650" r:id="rId8"/>
    <p:sldLayoutId id="2147483651" r:id="rId9"/>
    <p:sldLayoutId id="21474836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utm_source=unsplash&amp;utm_medium=referral&amp;utm_content=creditCopyText" TargetMode="External"/><Relationship Id="rId2" Type="http://schemas.openxmlformats.org/officeDocument/2006/relationships/image" Target="../media/image15.jpg"/><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usfwsendsp/5039506870/"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F1EC1-2501-4462-AAF1-347B47701ECF}"/>
              </a:ext>
            </a:extLst>
          </p:cNvPr>
          <p:cNvSpPr txBox="1">
            <a:spLocks/>
          </p:cNvSpPr>
          <p:nvPr/>
        </p:nvSpPr>
        <p:spPr>
          <a:xfrm>
            <a:off x="1818482" y="359341"/>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Tremendous Turtles </a:t>
            </a:r>
            <a:br>
              <a:rPr lang="en-GB" sz="3200" b="1" dirty="0">
                <a:solidFill>
                  <a:schemeClr val="bg1"/>
                </a:solidFill>
                <a:latin typeface="Poppins" panose="00000500000000000000" pitchFamily="2" charset="0"/>
                <a:cs typeface="Poppins" panose="00000500000000000000" pitchFamily="2" charset="0"/>
              </a:rPr>
            </a:br>
            <a:r>
              <a:rPr lang="en-GB" sz="3200" b="1" dirty="0">
                <a:solidFill>
                  <a:schemeClr val="bg1"/>
                </a:solidFill>
                <a:latin typeface="Poppins" panose="00000500000000000000" pitchFamily="2" charset="0"/>
                <a:cs typeface="Poppins" panose="00000500000000000000" pitchFamily="2" charset="0"/>
              </a:rPr>
              <a:t>Image Reel</a:t>
            </a:r>
          </a:p>
        </p:txBody>
      </p:sp>
      <p:pic>
        <p:nvPicPr>
          <p:cNvPr id="5" name="Picture 4">
            <a:extLst>
              <a:ext uri="{FF2B5EF4-FFF2-40B4-BE49-F238E27FC236}">
                <a16:creationId xmlns:a16="http://schemas.microsoft.com/office/drawing/2014/main" id="{EEDC4DFA-3230-4358-B244-B32C080C6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86" y="359340"/>
            <a:ext cx="1812805" cy="752525"/>
          </a:xfrm>
          <a:prstGeom prst="rect">
            <a:avLst/>
          </a:prstGeom>
        </p:spPr>
      </p:pic>
      <p:pic>
        <p:nvPicPr>
          <p:cNvPr id="6" name="Picture Placeholder 9">
            <a:extLst>
              <a:ext uri="{FF2B5EF4-FFF2-40B4-BE49-F238E27FC236}">
                <a16:creationId xmlns:a16="http://schemas.microsoft.com/office/drawing/2014/main" id="{74786E83-B856-4425-B6DA-6F0E06DA5986}"/>
              </a:ext>
            </a:extLst>
          </p:cNvPr>
          <p:cNvPicPr>
            <a:picLocks noChangeAspect="1"/>
          </p:cNvPicPr>
          <p:nvPr/>
        </p:nvPicPr>
        <p:blipFill rotWithShape="1">
          <a:blip r:embed="rId3">
            <a:extLst>
              <a:ext uri="{28A0092B-C50C-407E-A947-70E740481C1C}">
                <a14:useLocalDpi xmlns:a14="http://schemas.microsoft.com/office/drawing/2010/main" val="0"/>
              </a:ext>
            </a:extLst>
          </a:blip>
          <a:srcRect l="54" t="49129" r="-54" b="20525"/>
          <a:stretch/>
        </p:blipFill>
        <p:spPr>
          <a:xfrm>
            <a:off x="995626" y="1684904"/>
            <a:ext cx="10200748" cy="4633778"/>
          </a:xfrm>
          <a:prstGeom prst="rect">
            <a:avLst/>
          </a:prstGeom>
        </p:spPr>
      </p:pic>
      <p:sp>
        <p:nvSpPr>
          <p:cNvPr id="8" name="TextBox 7">
            <a:extLst>
              <a:ext uri="{FF2B5EF4-FFF2-40B4-BE49-F238E27FC236}">
                <a16:creationId xmlns:a16="http://schemas.microsoft.com/office/drawing/2014/main" id="{E6FC107B-B93A-4A94-866B-DF43803B411C}"/>
              </a:ext>
            </a:extLst>
          </p:cNvPr>
          <p:cNvSpPr txBox="1"/>
          <p:nvPr/>
        </p:nvSpPr>
        <p:spPr>
          <a:xfrm>
            <a:off x="9277166" y="6087850"/>
            <a:ext cx="3657600" cy="230832"/>
          </a:xfrm>
          <a:prstGeom prst="rect">
            <a:avLst/>
          </a:prstGeom>
          <a:noFill/>
        </p:spPr>
        <p:txBody>
          <a:bodyPr wrap="square">
            <a:spAutoFit/>
          </a:bodyPr>
          <a:lstStyle/>
          <a:p>
            <a:r>
              <a:rPr lang="en-GB" sz="900" dirty="0">
                <a:solidFill>
                  <a:schemeClr val="bg1"/>
                </a:solidFill>
              </a:rPr>
              <a:t>© </a:t>
            </a:r>
            <a:r>
              <a:rPr lang="en-US" sz="900" dirty="0">
                <a:solidFill>
                  <a:schemeClr val="bg1"/>
                </a:solidFill>
              </a:rPr>
              <a:t>David </a:t>
            </a:r>
            <a:r>
              <a:rPr lang="en-US" sz="900" dirty="0" err="1">
                <a:solidFill>
                  <a:schemeClr val="bg1"/>
                </a:solidFill>
              </a:rPr>
              <a:t>Troeger</a:t>
            </a:r>
            <a:r>
              <a:rPr lang="en-US" sz="900" dirty="0">
                <a:solidFill>
                  <a:schemeClr val="bg1"/>
                </a:solidFill>
              </a:rPr>
              <a:t> via </a:t>
            </a:r>
            <a:r>
              <a:rPr lang="en-US" sz="900" dirty="0" err="1">
                <a:solidFill>
                  <a:schemeClr val="bg1"/>
                </a:solidFill>
              </a:rPr>
              <a:t>Unsplash</a:t>
            </a:r>
            <a:endParaRPr lang="en-GB" sz="900" dirty="0">
              <a:solidFill>
                <a:schemeClr val="bg1"/>
              </a:solidFill>
            </a:endParaRPr>
          </a:p>
        </p:txBody>
      </p:sp>
    </p:spTree>
    <p:extLst>
      <p:ext uri="{BB962C8B-B14F-4D97-AF65-F5344CB8AC3E}">
        <p14:creationId xmlns:p14="http://schemas.microsoft.com/office/powerpoint/2010/main" val="1629774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97F5F6-233A-4142-94AD-25BCB5F3C87B}"/>
              </a:ext>
            </a:extLst>
          </p:cNvPr>
          <p:cNvSpPr txBox="1">
            <a:spLocks/>
          </p:cNvSpPr>
          <p:nvPr/>
        </p:nvSpPr>
        <p:spPr>
          <a:xfrm>
            <a:off x="8276028" y="267704"/>
            <a:ext cx="3684324" cy="176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Entanglement </a:t>
            </a:r>
          </a:p>
          <a:p>
            <a:pPr algn="ctr"/>
            <a:r>
              <a:rPr lang="en-GB" sz="3200" b="1" dirty="0">
                <a:solidFill>
                  <a:schemeClr val="bg1"/>
                </a:solidFill>
                <a:latin typeface="Poppins" panose="00000500000000000000" pitchFamily="2" charset="0"/>
                <a:cs typeface="Poppins" panose="00000500000000000000" pitchFamily="2" charset="0"/>
              </a:rPr>
              <a:t>in fishing gear</a:t>
            </a:r>
          </a:p>
        </p:txBody>
      </p:sp>
      <p:sp>
        <p:nvSpPr>
          <p:cNvPr id="7" name="TextBox 6">
            <a:extLst>
              <a:ext uri="{FF2B5EF4-FFF2-40B4-BE49-F238E27FC236}">
                <a16:creationId xmlns:a16="http://schemas.microsoft.com/office/drawing/2014/main" id="{5845E642-AD2A-4644-9920-A3E5C1835399}"/>
              </a:ext>
            </a:extLst>
          </p:cNvPr>
          <p:cNvSpPr txBox="1"/>
          <p:nvPr/>
        </p:nvSpPr>
        <p:spPr>
          <a:xfrm>
            <a:off x="8044380" y="2291582"/>
            <a:ext cx="3915972" cy="3046988"/>
          </a:xfrm>
          <a:prstGeom prst="rect">
            <a:avLst/>
          </a:prstGeom>
          <a:noFill/>
        </p:spPr>
        <p:txBody>
          <a:bodyPr wrap="square">
            <a:spAutoFit/>
          </a:bodyPr>
          <a:lstStyle/>
          <a:p>
            <a:pPr algn="l" rtl="0" fontAlgn="base"/>
            <a:r>
              <a:rPr lang="en-US" sz="1600" b="0" i="0" dirty="0">
                <a:solidFill>
                  <a:schemeClr val="bg1"/>
                </a:solidFill>
                <a:effectLst/>
              </a:rPr>
              <a:t>All species of turtle are susceptible to accidental capture in fishing gear, a phenomenon known as </a:t>
            </a:r>
            <a:r>
              <a:rPr lang="en-US" sz="1600" b="1" i="0" dirty="0">
                <a:solidFill>
                  <a:schemeClr val="bg1"/>
                </a:solidFill>
                <a:effectLst/>
              </a:rPr>
              <a:t>bycatch</a:t>
            </a:r>
            <a:r>
              <a:rPr lang="en-US" sz="1600" b="0" i="0" dirty="0">
                <a:solidFill>
                  <a:schemeClr val="bg1"/>
                </a:solidFill>
                <a:effectLst/>
              </a:rPr>
              <a:t>. </a:t>
            </a:r>
          </a:p>
          <a:p>
            <a:pPr algn="l" rtl="0" fontAlgn="base"/>
            <a:endParaRPr lang="en-US" sz="1600" dirty="0">
              <a:solidFill>
                <a:schemeClr val="bg1"/>
              </a:solidFill>
            </a:endParaRPr>
          </a:p>
          <a:p>
            <a:pPr algn="l" rtl="0" fontAlgn="base"/>
            <a:r>
              <a:rPr lang="en-US" sz="1600" b="0" i="0" dirty="0">
                <a:solidFill>
                  <a:schemeClr val="bg1"/>
                </a:solidFill>
                <a:effectLst/>
              </a:rPr>
              <a:t>They could be entangled in nets during fishing or in discarded net, for example. Longline fishin</a:t>
            </a:r>
            <a:r>
              <a:rPr lang="en-US" sz="1600" dirty="0">
                <a:solidFill>
                  <a:schemeClr val="bg1"/>
                </a:solidFill>
              </a:rPr>
              <a:t>g methods are particularly </a:t>
            </a:r>
            <a:r>
              <a:rPr lang="en-US" sz="1600" b="0" i="0" dirty="0">
                <a:solidFill>
                  <a:schemeClr val="bg1"/>
                </a:solidFill>
                <a:effectLst/>
              </a:rPr>
              <a:t>impactful, and in the year 2000 alone, over 200,000 </a:t>
            </a:r>
            <a:br>
              <a:rPr lang="en-US" sz="1600" b="0" i="0" dirty="0">
                <a:solidFill>
                  <a:schemeClr val="bg1"/>
                </a:solidFill>
                <a:effectLst/>
              </a:rPr>
            </a:br>
            <a:r>
              <a:rPr lang="en-US" sz="1600" b="0" i="0" dirty="0">
                <a:solidFill>
                  <a:schemeClr val="bg1"/>
                </a:solidFill>
                <a:effectLst/>
              </a:rPr>
              <a:t>loggerhead turtles were caught as </a:t>
            </a:r>
            <a:br>
              <a:rPr lang="en-US" sz="1600" b="0" i="0" dirty="0">
                <a:solidFill>
                  <a:schemeClr val="bg1"/>
                </a:solidFill>
                <a:effectLst/>
              </a:rPr>
            </a:br>
            <a:r>
              <a:rPr lang="en-US" sz="1600" b="0" i="0" dirty="0">
                <a:solidFill>
                  <a:schemeClr val="bg1"/>
                </a:solidFill>
                <a:effectLst/>
              </a:rPr>
              <a:t>longline bycatch. </a:t>
            </a:r>
            <a:r>
              <a:rPr lang="en-US" sz="1000" b="0" i="0" dirty="0">
                <a:solidFill>
                  <a:schemeClr val="bg1"/>
                </a:solidFill>
                <a:effectLst/>
              </a:rPr>
              <a:t>(1) </a:t>
            </a:r>
            <a:r>
              <a:rPr lang="en-US" sz="1600" b="0" i="0" dirty="0">
                <a:solidFill>
                  <a:schemeClr val="bg1"/>
                </a:solidFill>
                <a:effectLst/>
              </a:rPr>
              <a:t> </a:t>
            </a:r>
          </a:p>
        </p:txBody>
      </p:sp>
      <p:pic>
        <p:nvPicPr>
          <p:cNvPr id="8" name="Picture 7">
            <a:extLst>
              <a:ext uri="{FF2B5EF4-FFF2-40B4-BE49-F238E27FC236}">
                <a16:creationId xmlns:a16="http://schemas.microsoft.com/office/drawing/2014/main" id="{3C05E94F-7389-4628-B428-3A443BDDBD76}"/>
              </a:ext>
            </a:extLst>
          </p:cNvPr>
          <p:cNvPicPr>
            <a:picLocks noChangeAspect="1"/>
          </p:cNvPicPr>
          <p:nvPr/>
        </p:nvPicPr>
        <p:blipFill rotWithShape="1">
          <a:blip r:embed="rId2">
            <a:extLst>
              <a:ext uri="{28A0092B-C50C-407E-A947-70E740481C1C}">
                <a14:useLocalDpi xmlns:a14="http://schemas.microsoft.com/office/drawing/2010/main" val="0"/>
              </a:ext>
            </a:extLst>
          </a:blip>
          <a:srcRect l="1844" r="2394"/>
          <a:stretch/>
        </p:blipFill>
        <p:spPr>
          <a:xfrm>
            <a:off x="331618" y="621792"/>
            <a:ext cx="7168709" cy="5614416"/>
          </a:xfrm>
          <a:prstGeom prst="rect">
            <a:avLst/>
          </a:prstGeom>
        </p:spPr>
      </p:pic>
      <p:sp>
        <p:nvSpPr>
          <p:cNvPr id="13" name="TextBox 12">
            <a:extLst>
              <a:ext uri="{FF2B5EF4-FFF2-40B4-BE49-F238E27FC236}">
                <a16:creationId xmlns:a16="http://schemas.microsoft.com/office/drawing/2014/main" id="{BE6AA272-E8A7-45EF-9BDF-29DB36367A33}"/>
              </a:ext>
            </a:extLst>
          </p:cNvPr>
          <p:cNvSpPr txBox="1"/>
          <p:nvPr/>
        </p:nvSpPr>
        <p:spPr>
          <a:xfrm>
            <a:off x="2633774" y="6005376"/>
            <a:ext cx="5065474" cy="230832"/>
          </a:xfrm>
          <a:prstGeom prst="rect">
            <a:avLst/>
          </a:prstGeom>
          <a:noFill/>
        </p:spPr>
        <p:txBody>
          <a:bodyPr wrap="square" rtlCol="0">
            <a:spAutoFit/>
          </a:bodyPr>
          <a:lstStyle/>
          <a:p>
            <a:pPr algn="ctr"/>
            <a:r>
              <a:rPr lang="en-US" sz="900" dirty="0">
                <a:solidFill>
                  <a:schemeClr val="bg1"/>
                </a:solidFill>
              </a:rPr>
              <a:t>Green turtle entangled in fishing net © </a:t>
            </a:r>
            <a:r>
              <a:rPr lang="en-GB" sz="900" b="0" i="0" u="none" strike="noStrike" dirty="0">
                <a:solidFill>
                  <a:schemeClr val="bg1"/>
                </a:solidFill>
                <a:effectLst/>
              </a:rPr>
              <a:t>Mohamed </a:t>
            </a:r>
            <a:r>
              <a:rPr lang="en-GB" sz="900" b="0" i="0" u="none" strike="noStrike" dirty="0" err="1">
                <a:solidFill>
                  <a:schemeClr val="bg1"/>
                </a:solidFill>
                <a:effectLst/>
              </a:rPr>
              <a:t>Abdulraheem</a:t>
            </a:r>
            <a:r>
              <a:rPr lang="en-GB" sz="900" b="0" i="0" u="none" strike="noStrike" dirty="0">
                <a:solidFill>
                  <a:schemeClr val="bg1"/>
                </a:solidFill>
                <a:effectLst/>
              </a:rPr>
              <a:t> via Shutterstock</a:t>
            </a:r>
            <a:endParaRPr lang="en-GB" sz="900" dirty="0">
              <a:solidFill>
                <a:schemeClr val="bg1"/>
              </a:solidFill>
            </a:endParaRPr>
          </a:p>
        </p:txBody>
      </p:sp>
      <p:sp>
        <p:nvSpPr>
          <p:cNvPr id="14" name="TextBox 13">
            <a:extLst>
              <a:ext uri="{FF2B5EF4-FFF2-40B4-BE49-F238E27FC236}">
                <a16:creationId xmlns:a16="http://schemas.microsoft.com/office/drawing/2014/main" id="{79FA909A-7EE1-409B-8B8E-58D49C689074}"/>
              </a:ext>
            </a:extLst>
          </p:cNvPr>
          <p:cNvSpPr txBox="1"/>
          <p:nvPr/>
        </p:nvSpPr>
        <p:spPr>
          <a:xfrm>
            <a:off x="8160204" y="6476461"/>
            <a:ext cx="4191000" cy="230832"/>
          </a:xfrm>
          <a:prstGeom prst="rect">
            <a:avLst/>
          </a:prstGeom>
          <a:noFill/>
        </p:spPr>
        <p:txBody>
          <a:bodyPr wrap="square">
            <a:spAutoFit/>
          </a:bodyPr>
          <a:lstStyle/>
          <a:p>
            <a:r>
              <a:rPr lang="en-GB" sz="900" dirty="0">
                <a:solidFill>
                  <a:schemeClr val="bg1"/>
                </a:solidFill>
              </a:rPr>
              <a:t>1.  </a:t>
            </a:r>
            <a:r>
              <a:rPr lang="en-GB" sz="900" b="0" i="0" dirty="0">
                <a:solidFill>
                  <a:schemeClr val="bg1"/>
                </a:solidFill>
                <a:effectLst/>
              </a:rPr>
              <a:t>Lewison et al 2004 </a:t>
            </a:r>
          </a:p>
        </p:txBody>
      </p:sp>
    </p:spTree>
    <p:extLst>
      <p:ext uri="{BB962C8B-B14F-4D97-AF65-F5344CB8AC3E}">
        <p14:creationId xmlns:p14="http://schemas.microsoft.com/office/powerpoint/2010/main" val="3387108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97F5F6-233A-4142-94AD-25BCB5F3C87B}"/>
              </a:ext>
            </a:extLst>
          </p:cNvPr>
          <p:cNvSpPr txBox="1">
            <a:spLocks/>
          </p:cNvSpPr>
          <p:nvPr/>
        </p:nvSpPr>
        <p:spPr>
          <a:xfrm>
            <a:off x="295002" y="270268"/>
            <a:ext cx="3684324" cy="176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Use of turtle eggs, meat and shells </a:t>
            </a:r>
          </a:p>
        </p:txBody>
      </p:sp>
      <p:sp>
        <p:nvSpPr>
          <p:cNvPr id="11" name="TextBox 10">
            <a:extLst>
              <a:ext uri="{FF2B5EF4-FFF2-40B4-BE49-F238E27FC236}">
                <a16:creationId xmlns:a16="http://schemas.microsoft.com/office/drawing/2014/main" id="{30B97E48-F5E4-489C-9AFE-1AEF75BA1086}"/>
              </a:ext>
            </a:extLst>
          </p:cNvPr>
          <p:cNvSpPr txBox="1"/>
          <p:nvPr/>
        </p:nvSpPr>
        <p:spPr>
          <a:xfrm>
            <a:off x="365229" y="2162401"/>
            <a:ext cx="3684323" cy="4185761"/>
          </a:xfrm>
          <a:prstGeom prst="rect">
            <a:avLst/>
          </a:prstGeom>
          <a:noFill/>
        </p:spPr>
        <p:txBody>
          <a:bodyPr wrap="square">
            <a:spAutoFit/>
          </a:bodyPr>
          <a:lstStyle/>
          <a:p>
            <a:pPr algn="l" rtl="0" fontAlgn="base"/>
            <a:r>
              <a:rPr lang="en-US" sz="1400" b="0" i="0" dirty="0">
                <a:solidFill>
                  <a:schemeClr val="bg1"/>
                </a:solidFill>
                <a:effectLst/>
              </a:rPr>
              <a:t>Turtles are still legally harvested for their meat in four of the five UK Overseas Territories in the Caribbean. </a:t>
            </a:r>
            <a:br>
              <a:rPr lang="en-US" sz="1400" b="0" i="0" dirty="0">
                <a:solidFill>
                  <a:schemeClr val="bg1"/>
                </a:solidFill>
                <a:effectLst/>
              </a:rPr>
            </a:br>
            <a:endParaRPr lang="en-US" sz="1400" b="0" i="0" dirty="0">
              <a:solidFill>
                <a:schemeClr val="bg1"/>
              </a:solidFill>
              <a:effectLst/>
            </a:endParaRPr>
          </a:p>
          <a:p>
            <a:pPr algn="l" rtl="0" fontAlgn="base"/>
            <a:r>
              <a:rPr lang="en-US" sz="1400" b="0" i="0" dirty="0">
                <a:solidFill>
                  <a:schemeClr val="bg1"/>
                </a:solidFill>
                <a:effectLst/>
              </a:rPr>
              <a:t>Extensive turtle egg collection is thought to have been a significant factor in the decline of several marine turtle populations around the world. world. We’ve been working with communities in the Caribbean to protect turtles over a certain shell length so that they’re able to mature and reproduce.</a:t>
            </a:r>
            <a:br>
              <a:rPr lang="en-US" sz="1400" b="0" i="0" dirty="0">
                <a:solidFill>
                  <a:schemeClr val="bg1"/>
                </a:solidFill>
                <a:effectLst/>
              </a:rPr>
            </a:br>
            <a:endParaRPr lang="en-US" sz="1400" dirty="0">
              <a:solidFill>
                <a:schemeClr val="bg1"/>
              </a:solidFill>
            </a:endParaRPr>
          </a:p>
          <a:p>
            <a:pPr algn="l" rtl="0" fontAlgn="base"/>
            <a:r>
              <a:rPr lang="en-US" sz="1400" b="0" i="0" dirty="0">
                <a:solidFill>
                  <a:schemeClr val="bg1"/>
                </a:solidFill>
                <a:effectLst/>
              </a:rPr>
              <a:t>In many parts of the world, hawksbill turtles are targeted for the scales on their shells, which are used to make ‘</a:t>
            </a:r>
            <a:r>
              <a:rPr lang="en-US" sz="1400" b="0" i="0" dirty="0" err="1">
                <a:solidFill>
                  <a:schemeClr val="bg1"/>
                </a:solidFill>
                <a:effectLst/>
              </a:rPr>
              <a:t>tortoisehell</a:t>
            </a:r>
            <a:r>
              <a:rPr lang="en-US" sz="1400" dirty="0">
                <a:solidFill>
                  <a:schemeClr val="bg1"/>
                </a:solidFill>
              </a:rPr>
              <a:t>’ </a:t>
            </a:r>
            <a:r>
              <a:rPr lang="en-US" sz="1400" b="0" i="0" dirty="0">
                <a:solidFill>
                  <a:schemeClr val="bg1"/>
                </a:solidFill>
                <a:effectLst/>
              </a:rPr>
              <a:t>decorations and </a:t>
            </a:r>
            <a:r>
              <a:rPr lang="en-US" sz="1400" b="0" i="0" dirty="0" err="1">
                <a:solidFill>
                  <a:schemeClr val="bg1"/>
                </a:solidFill>
                <a:effectLst/>
              </a:rPr>
              <a:t>jewellery</a:t>
            </a:r>
            <a:r>
              <a:rPr lang="en-US" sz="1400" b="0" i="0" dirty="0">
                <a:solidFill>
                  <a:schemeClr val="bg1"/>
                </a:solidFill>
                <a:effectLst/>
              </a:rPr>
              <a:t>.  </a:t>
            </a:r>
          </a:p>
        </p:txBody>
      </p:sp>
      <p:pic>
        <p:nvPicPr>
          <p:cNvPr id="16" name="Picture 15">
            <a:extLst>
              <a:ext uri="{FF2B5EF4-FFF2-40B4-BE49-F238E27FC236}">
                <a16:creationId xmlns:a16="http://schemas.microsoft.com/office/drawing/2014/main" id="{65AAC3D3-CC2B-4E2B-B080-775C96208C15}"/>
              </a:ext>
            </a:extLst>
          </p:cNvPr>
          <p:cNvPicPr>
            <a:picLocks noChangeAspect="1"/>
          </p:cNvPicPr>
          <p:nvPr/>
        </p:nvPicPr>
        <p:blipFill rotWithShape="1">
          <a:blip r:embed="rId2">
            <a:extLst>
              <a:ext uri="{28A0092B-C50C-407E-A947-70E740481C1C}">
                <a14:useLocalDpi xmlns:a14="http://schemas.microsoft.com/office/drawing/2010/main" val="0"/>
              </a:ext>
            </a:extLst>
          </a:blip>
          <a:srcRect l="4436" r="10992"/>
          <a:stretch/>
        </p:blipFill>
        <p:spPr>
          <a:xfrm>
            <a:off x="4633239" y="585247"/>
            <a:ext cx="7214988" cy="5687505"/>
          </a:xfrm>
          <a:prstGeom prst="rect">
            <a:avLst/>
          </a:prstGeom>
        </p:spPr>
      </p:pic>
      <p:sp>
        <p:nvSpPr>
          <p:cNvPr id="17" name="TextBox 16">
            <a:extLst>
              <a:ext uri="{FF2B5EF4-FFF2-40B4-BE49-F238E27FC236}">
                <a16:creationId xmlns:a16="http://schemas.microsoft.com/office/drawing/2014/main" id="{09EC2336-6B49-45DB-BCAA-61B5327A39C8}"/>
              </a:ext>
            </a:extLst>
          </p:cNvPr>
          <p:cNvSpPr txBox="1"/>
          <p:nvPr/>
        </p:nvSpPr>
        <p:spPr>
          <a:xfrm>
            <a:off x="8867056" y="6041920"/>
            <a:ext cx="3635084" cy="230832"/>
          </a:xfrm>
          <a:prstGeom prst="rect">
            <a:avLst/>
          </a:prstGeom>
          <a:noFill/>
        </p:spPr>
        <p:txBody>
          <a:bodyPr wrap="square" rtlCol="0">
            <a:spAutoFit/>
          </a:bodyPr>
          <a:lstStyle/>
          <a:p>
            <a:pPr algn="ctr"/>
            <a:r>
              <a:rPr lang="en-US" sz="900" dirty="0">
                <a:solidFill>
                  <a:schemeClr val="bg1"/>
                </a:solidFill>
              </a:rPr>
              <a:t>Turtle hatchlings © </a:t>
            </a:r>
            <a:r>
              <a:rPr lang="en-GB" sz="900" b="0" i="0" u="none" strike="noStrike" dirty="0" err="1">
                <a:solidFill>
                  <a:schemeClr val="bg1"/>
                </a:solidFill>
                <a:effectLst/>
              </a:rPr>
              <a:t>Jolo</a:t>
            </a:r>
            <a:r>
              <a:rPr lang="en-GB" sz="900" b="0" i="0" u="none" strike="noStrike" dirty="0">
                <a:solidFill>
                  <a:schemeClr val="bg1"/>
                </a:solidFill>
                <a:effectLst/>
              </a:rPr>
              <a:t> Diaz via </a:t>
            </a:r>
            <a:r>
              <a:rPr lang="en-GB" sz="900" b="0" i="0" u="none" strike="noStrike" dirty="0" err="1">
                <a:solidFill>
                  <a:schemeClr val="bg1"/>
                </a:solidFill>
                <a:effectLst/>
              </a:rPr>
              <a:t>Pexels</a:t>
            </a:r>
            <a:endParaRPr lang="en-GB" sz="900" dirty="0">
              <a:solidFill>
                <a:schemeClr val="bg1"/>
              </a:solidFill>
            </a:endParaRPr>
          </a:p>
        </p:txBody>
      </p:sp>
    </p:spTree>
    <p:extLst>
      <p:ext uri="{BB962C8B-B14F-4D97-AF65-F5344CB8AC3E}">
        <p14:creationId xmlns:p14="http://schemas.microsoft.com/office/powerpoint/2010/main" val="319281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97F5F6-233A-4142-94AD-25BCB5F3C87B}"/>
              </a:ext>
            </a:extLst>
          </p:cNvPr>
          <p:cNvSpPr txBox="1">
            <a:spLocks/>
          </p:cNvSpPr>
          <p:nvPr/>
        </p:nvSpPr>
        <p:spPr>
          <a:xfrm>
            <a:off x="8276028" y="267704"/>
            <a:ext cx="3684324" cy="176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Habitat disturbance</a:t>
            </a:r>
          </a:p>
        </p:txBody>
      </p:sp>
      <p:sp>
        <p:nvSpPr>
          <p:cNvPr id="7" name="TextBox 6">
            <a:extLst>
              <a:ext uri="{FF2B5EF4-FFF2-40B4-BE49-F238E27FC236}">
                <a16:creationId xmlns:a16="http://schemas.microsoft.com/office/drawing/2014/main" id="{5845E642-AD2A-4644-9920-A3E5C1835399}"/>
              </a:ext>
            </a:extLst>
          </p:cNvPr>
          <p:cNvSpPr txBox="1"/>
          <p:nvPr/>
        </p:nvSpPr>
        <p:spPr>
          <a:xfrm>
            <a:off x="8044380" y="2291582"/>
            <a:ext cx="3915972" cy="3293209"/>
          </a:xfrm>
          <a:prstGeom prst="rect">
            <a:avLst/>
          </a:prstGeom>
          <a:noFill/>
        </p:spPr>
        <p:txBody>
          <a:bodyPr wrap="square">
            <a:spAutoFit/>
          </a:bodyPr>
          <a:lstStyle/>
          <a:p>
            <a:pPr fontAlgn="base"/>
            <a:r>
              <a:rPr lang="en-US" sz="1600" b="0" i="0" dirty="0">
                <a:solidFill>
                  <a:schemeClr val="bg1"/>
                </a:solidFill>
                <a:effectLst/>
              </a:rPr>
              <a:t>Turtle nesting beaches are under pressure from development, especially from the tourism industry. </a:t>
            </a:r>
          </a:p>
          <a:p>
            <a:pPr fontAlgn="base"/>
            <a:endParaRPr lang="en-US" sz="1600" dirty="0">
              <a:solidFill>
                <a:schemeClr val="bg1"/>
              </a:solidFill>
            </a:endParaRPr>
          </a:p>
          <a:p>
            <a:pPr fontAlgn="base"/>
            <a:r>
              <a:rPr lang="en-US" sz="1600" b="0" i="0" dirty="0">
                <a:solidFill>
                  <a:schemeClr val="bg1"/>
                </a:solidFill>
                <a:effectLst/>
              </a:rPr>
              <a:t>Light pollution also disorientates emerging hatchlings, making them head inland to artificial light sources rather than out to sea. </a:t>
            </a:r>
          </a:p>
          <a:p>
            <a:pPr fontAlgn="base"/>
            <a:endParaRPr lang="en-US" sz="1600" dirty="0">
              <a:solidFill>
                <a:schemeClr val="bg1"/>
              </a:solidFill>
            </a:endParaRPr>
          </a:p>
          <a:p>
            <a:pPr fontAlgn="base"/>
            <a:r>
              <a:rPr lang="en-US" sz="1600" b="0" i="0" dirty="0">
                <a:solidFill>
                  <a:schemeClr val="bg1"/>
                </a:solidFill>
                <a:effectLst/>
              </a:rPr>
              <a:t>Boat traffic can also damage seagrass beds and coral reefs, which are important turtle feeding habitats. </a:t>
            </a:r>
          </a:p>
        </p:txBody>
      </p:sp>
      <p:pic>
        <p:nvPicPr>
          <p:cNvPr id="3" name="Picture 2">
            <a:extLst>
              <a:ext uri="{FF2B5EF4-FFF2-40B4-BE49-F238E27FC236}">
                <a16:creationId xmlns:a16="http://schemas.microsoft.com/office/drawing/2014/main" id="{6D91F0FB-F796-4245-9A21-D9048805E673}"/>
              </a:ext>
            </a:extLst>
          </p:cNvPr>
          <p:cNvPicPr>
            <a:picLocks noChangeAspect="1"/>
          </p:cNvPicPr>
          <p:nvPr/>
        </p:nvPicPr>
        <p:blipFill rotWithShape="1">
          <a:blip r:embed="rId2">
            <a:extLst>
              <a:ext uri="{28A0092B-C50C-407E-A947-70E740481C1C}">
                <a14:useLocalDpi xmlns:a14="http://schemas.microsoft.com/office/drawing/2010/main" val="0"/>
              </a:ext>
            </a:extLst>
          </a:blip>
          <a:srcRect t="11801" b="12296"/>
          <a:stretch/>
        </p:blipFill>
        <p:spPr>
          <a:xfrm>
            <a:off x="380686" y="267704"/>
            <a:ext cx="7070571" cy="3018796"/>
          </a:xfrm>
          <a:prstGeom prst="rect">
            <a:avLst/>
          </a:prstGeom>
        </p:spPr>
      </p:pic>
      <p:sp>
        <p:nvSpPr>
          <p:cNvPr id="11" name="TextBox 10">
            <a:extLst>
              <a:ext uri="{FF2B5EF4-FFF2-40B4-BE49-F238E27FC236}">
                <a16:creationId xmlns:a16="http://schemas.microsoft.com/office/drawing/2014/main" id="{EE3755F6-CBD1-489A-84D1-547A90670B2E}"/>
              </a:ext>
            </a:extLst>
          </p:cNvPr>
          <p:cNvSpPr txBox="1"/>
          <p:nvPr/>
        </p:nvSpPr>
        <p:spPr>
          <a:xfrm>
            <a:off x="5716794" y="3043283"/>
            <a:ext cx="6094520" cy="230832"/>
          </a:xfrm>
          <a:prstGeom prst="rect">
            <a:avLst/>
          </a:prstGeom>
          <a:noFill/>
        </p:spPr>
        <p:txBody>
          <a:bodyPr wrap="square">
            <a:spAutoFit/>
          </a:bodyPr>
          <a:lstStyle/>
          <a:p>
            <a:r>
              <a:rPr lang="en-US" sz="900" dirty="0">
                <a:solidFill>
                  <a:schemeClr val="bg1"/>
                </a:solidFill>
              </a:rPr>
              <a:t>© Joel </a:t>
            </a:r>
            <a:r>
              <a:rPr lang="en-US" sz="900" dirty="0" err="1">
                <a:solidFill>
                  <a:schemeClr val="bg1"/>
                </a:solidFill>
              </a:rPr>
              <a:t>Casilla</a:t>
            </a:r>
            <a:r>
              <a:rPr lang="en-US" sz="900" dirty="0">
                <a:solidFill>
                  <a:schemeClr val="bg1"/>
                </a:solidFill>
              </a:rPr>
              <a:t> via  </a:t>
            </a:r>
            <a:r>
              <a:rPr lang="en-US" sz="900" dirty="0" err="1">
                <a:solidFill>
                  <a:schemeClr val="bg1"/>
                </a:solidFill>
                <a:hlinkClick r:id="rId3">
                  <a:extLst>
                    <a:ext uri="{A12FA001-AC4F-418D-AE19-62706E023703}">
                      <ahyp:hlinkClr xmlns:ahyp="http://schemas.microsoft.com/office/drawing/2018/hyperlinkcolor" val="tx"/>
                    </a:ext>
                  </a:extLst>
                </a:hlinkClick>
              </a:rPr>
              <a:t>Unsplash</a:t>
            </a:r>
            <a:r>
              <a:rPr lang="en-US" sz="900" dirty="0">
                <a:solidFill>
                  <a:schemeClr val="bg1"/>
                </a:solidFill>
              </a:rPr>
              <a:t> </a:t>
            </a:r>
            <a:endParaRPr lang="en-GB" sz="900" dirty="0">
              <a:solidFill>
                <a:schemeClr val="bg1"/>
              </a:solidFill>
            </a:endParaRPr>
          </a:p>
        </p:txBody>
      </p:sp>
      <p:pic>
        <p:nvPicPr>
          <p:cNvPr id="6" name="Picture 5">
            <a:extLst>
              <a:ext uri="{FF2B5EF4-FFF2-40B4-BE49-F238E27FC236}">
                <a16:creationId xmlns:a16="http://schemas.microsoft.com/office/drawing/2014/main" id="{1A55D8C5-99D1-478E-9829-18549FEF63CA}"/>
              </a:ext>
            </a:extLst>
          </p:cNvPr>
          <p:cNvPicPr>
            <a:picLocks noChangeAspect="1"/>
          </p:cNvPicPr>
          <p:nvPr/>
        </p:nvPicPr>
        <p:blipFill rotWithShape="1">
          <a:blip r:embed="rId4">
            <a:extLst>
              <a:ext uri="{28A0092B-C50C-407E-A947-70E740481C1C}">
                <a14:useLocalDpi xmlns:a14="http://schemas.microsoft.com/office/drawing/2010/main" val="0"/>
              </a:ext>
            </a:extLst>
          </a:blip>
          <a:srcRect t="9214" b="13030"/>
          <a:stretch/>
        </p:blipFill>
        <p:spPr>
          <a:xfrm>
            <a:off x="380686" y="3533313"/>
            <a:ext cx="7070571" cy="3109074"/>
          </a:xfrm>
          <a:prstGeom prst="rect">
            <a:avLst/>
          </a:prstGeom>
        </p:spPr>
      </p:pic>
      <p:sp>
        <p:nvSpPr>
          <p:cNvPr id="15" name="TextBox 14">
            <a:extLst>
              <a:ext uri="{FF2B5EF4-FFF2-40B4-BE49-F238E27FC236}">
                <a16:creationId xmlns:a16="http://schemas.microsoft.com/office/drawing/2014/main" id="{25E25116-1912-43C1-8961-BD4867452D34}"/>
              </a:ext>
            </a:extLst>
          </p:cNvPr>
          <p:cNvSpPr txBox="1"/>
          <p:nvPr/>
        </p:nvSpPr>
        <p:spPr>
          <a:xfrm>
            <a:off x="6096000" y="6413430"/>
            <a:ext cx="6094520" cy="230832"/>
          </a:xfrm>
          <a:prstGeom prst="rect">
            <a:avLst/>
          </a:prstGeom>
          <a:noFill/>
        </p:spPr>
        <p:txBody>
          <a:bodyPr wrap="square">
            <a:spAutoFit/>
          </a:bodyPr>
          <a:lstStyle/>
          <a:p>
            <a:r>
              <a:rPr lang="en-US" sz="900" dirty="0">
                <a:solidFill>
                  <a:schemeClr val="bg1"/>
                </a:solidFill>
              </a:rPr>
              <a:t>© </a:t>
            </a:r>
            <a:r>
              <a:rPr lang="en-US" sz="900" dirty="0" err="1">
                <a:solidFill>
                  <a:schemeClr val="bg1"/>
                </a:solidFill>
              </a:rPr>
              <a:t>dronepicr</a:t>
            </a:r>
            <a:r>
              <a:rPr lang="en-US" sz="900" dirty="0">
                <a:solidFill>
                  <a:schemeClr val="bg1"/>
                </a:solidFill>
              </a:rPr>
              <a:t> via Flickr</a:t>
            </a:r>
            <a:endParaRPr lang="en-GB" sz="900" dirty="0">
              <a:solidFill>
                <a:schemeClr val="bg1"/>
              </a:solidFill>
            </a:endParaRPr>
          </a:p>
        </p:txBody>
      </p:sp>
    </p:spTree>
    <p:extLst>
      <p:ext uri="{BB962C8B-B14F-4D97-AF65-F5344CB8AC3E}">
        <p14:creationId xmlns:p14="http://schemas.microsoft.com/office/powerpoint/2010/main" val="3199556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97F5F6-233A-4142-94AD-25BCB5F3C87B}"/>
              </a:ext>
            </a:extLst>
          </p:cNvPr>
          <p:cNvSpPr txBox="1">
            <a:spLocks/>
          </p:cNvSpPr>
          <p:nvPr/>
        </p:nvSpPr>
        <p:spPr>
          <a:xfrm>
            <a:off x="295002" y="270268"/>
            <a:ext cx="3684324" cy="176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Pollution</a:t>
            </a:r>
          </a:p>
        </p:txBody>
      </p:sp>
      <p:sp>
        <p:nvSpPr>
          <p:cNvPr id="11" name="TextBox 10">
            <a:extLst>
              <a:ext uri="{FF2B5EF4-FFF2-40B4-BE49-F238E27FC236}">
                <a16:creationId xmlns:a16="http://schemas.microsoft.com/office/drawing/2014/main" id="{30B97E48-F5E4-489C-9AFE-1AEF75BA1086}"/>
              </a:ext>
            </a:extLst>
          </p:cNvPr>
          <p:cNvSpPr txBox="1"/>
          <p:nvPr/>
        </p:nvSpPr>
        <p:spPr>
          <a:xfrm>
            <a:off x="365229" y="2162401"/>
            <a:ext cx="3684323" cy="2462213"/>
          </a:xfrm>
          <a:prstGeom prst="rect">
            <a:avLst/>
          </a:prstGeom>
          <a:noFill/>
        </p:spPr>
        <p:txBody>
          <a:bodyPr wrap="square">
            <a:spAutoFit/>
          </a:bodyPr>
          <a:lstStyle/>
          <a:p>
            <a:pPr algn="l" rtl="0" fontAlgn="base"/>
            <a:r>
              <a:rPr lang="en-US" sz="1400" b="0" i="0" dirty="0">
                <a:solidFill>
                  <a:schemeClr val="bg1"/>
                </a:solidFill>
                <a:effectLst/>
              </a:rPr>
              <a:t>Chemical pollution like oil spills and sewage can directly affect marine turtles if they’re exposed to high levels.</a:t>
            </a:r>
          </a:p>
          <a:p>
            <a:pPr algn="l" rtl="0" fontAlgn="base"/>
            <a:r>
              <a:rPr lang="en-US" sz="1400" b="0" i="0" dirty="0">
                <a:solidFill>
                  <a:schemeClr val="bg1"/>
                </a:solidFill>
                <a:effectLst/>
              </a:rPr>
              <a:t>It can also lead to contamination of their feeding habitats and nesting beaches. </a:t>
            </a:r>
          </a:p>
          <a:p>
            <a:pPr algn="l" rtl="0" fontAlgn="base"/>
            <a:endParaRPr lang="en-US" sz="1400" dirty="0">
              <a:solidFill>
                <a:schemeClr val="bg1"/>
              </a:solidFill>
            </a:endParaRPr>
          </a:p>
          <a:p>
            <a:pPr algn="l" rtl="0" fontAlgn="base"/>
            <a:r>
              <a:rPr lang="en-US" sz="1400" b="0" i="0" dirty="0">
                <a:solidFill>
                  <a:schemeClr val="bg1"/>
                </a:solidFill>
                <a:effectLst/>
              </a:rPr>
              <a:t>Turtles are also killed by entanglement in, and ingestion of, marine litter, like discarded fishing gear, plastic bags and balloons. </a:t>
            </a:r>
          </a:p>
        </p:txBody>
      </p:sp>
      <p:pic>
        <p:nvPicPr>
          <p:cNvPr id="3" name="Picture 2">
            <a:extLst>
              <a:ext uri="{FF2B5EF4-FFF2-40B4-BE49-F238E27FC236}">
                <a16:creationId xmlns:a16="http://schemas.microsoft.com/office/drawing/2014/main" id="{465639D6-BFA0-4008-A000-0F41C211ADF2}"/>
              </a:ext>
            </a:extLst>
          </p:cNvPr>
          <p:cNvPicPr>
            <a:picLocks noChangeAspect="1"/>
          </p:cNvPicPr>
          <p:nvPr/>
        </p:nvPicPr>
        <p:blipFill rotWithShape="1">
          <a:blip r:embed="rId2">
            <a:extLst>
              <a:ext uri="{28A0092B-C50C-407E-A947-70E740481C1C}">
                <a14:useLocalDpi xmlns:a14="http://schemas.microsoft.com/office/drawing/2010/main" val="0"/>
              </a:ext>
            </a:extLst>
          </a:blip>
          <a:srcRect l="8085" r="686"/>
          <a:stretch/>
        </p:blipFill>
        <p:spPr>
          <a:xfrm>
            <a:off x="4650212" y="768228"/>
            <a:ext cx="7176559" cy="5250557"/>
          </a:xfrm>
          <a:prstGeom prst="rect">
            <a:avLst/>
          </a:prstGeom>
        </p:spPr>
      </p:pic>
      <p:sp>
        <p:nvSpPr>
          <p:cNvPr id="8" name="TextBox 7">
            <a:extLst>
              <a:ext uri="{FF2B5EF4-FFF2-40B4-BE49-F238E27FC236}">
                <a16:creationId xmlns:a16="http://schemas.microsoft.com/office/drawing/2014/main" id="{70D18D8B-CF47-4BDF-ABA7-823E763806CF}"/>
              </a:ext>
            </a:extLst>
          </p:cNvPr>
          <p:cNvSpPr txBox="1"/>
          <p:nvPr/>
        </p:nvSpPr>
        <p:spPr>
          <a:xfrm>
            <a:off x="7953965" y="5823446"/>
            <a:ext cx="4543692" cy="230832"/>
          </a:xfrm>
          <a:prstGeom prst="rect">
            <a:avLst/>
          </a:prstGeom>
          <a:noFill/>
        </p:spPr>
        <p:txBody>
          <a:bodyPr wrap="square" rtlCol="0">
            <a:spAutoFit/>
          </a:bodyPr>
          <a:lstStyle/>
          <a:p>
            <a:pPr algn="ctr"/>
            <a:r>
              <a:rPr lang="en-US" sz="900" dirty="0">
                <a:solidFill>
                  <a:schemeClr val="bg1"/>
                </a:solidFill>
              </a:rPr>
              <a:t>Turtle and plastic bottle © </a:t>
            </a:r>
            <a:r>
              <a:rPr lang="en-US" sz="900" dirty="0" err="1">
                <a:solidFill>
                  <a:schemeClr val="bg1"/>
                </a:solidFill>
              </a:rPr>
              <a:t>nevodka</a:t>
            </a:r>
            <a:r>
              <a:rPr lang="en-US" sz="900" dirty="0">
                <a:solidFill>
                  <a:schemeClr val="bg1"/>
                </a:solidFill>
              </a:rPr>
              <a:t> </a:t>
            </a:r>
            <a:r>
              <a:rPr lang="en-GB" sz="900" b="0" i="0" u="none" strike="noStrike" dirty="0">
                <a:solidFill>
                  <a:schemeClr val="bg1"/>
                </a:solidFill>
                <a:effectLst/>
              </a:rPr>
              <a:t>via Shutterstock</a:t>
            </a:r>
            <a:endParaRPr lang="en-GB" sz="900" dirty="0">
              <a:solidFill>
                <a:schemeClr val="bg1"/>
              </a:solidFill>
            </a:endParaRPr>
          </a:p>
        </p:txBody>
      </p:sp>
    </p:spTree>
    <p:extLst>
      <p:ext uri="{BB962C8B-B14F-4D97-AF65-F5344CB8AC3E}">
        <p14:creationId xmlns:p14="http://schemas.microsoft.com/office/powerpoint/2010/main" val="3694856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97F5F6-233A-4142-94AD-25BCB5F3C87B}"/>
              </a:ext>
            </a:extLst>
          </p:cNvPr>
          <p:cNvSpPr txBox="1">
            <a:spLocks/>
          </p:cNvSpPr>
          <p:nvPr/>
        </p:nvSpPr>
        <p:spPr>
          <a:xfrm>
            <a:off x="8276028" y="267704"/>
            <a:ext cx="3684324" cy="17678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Climate </a:t>
            </a:r>
            <a:br>
              <a:rPr lang="en-GB" sz="3200" b="1" dirty="0">
                <a:solidFill>
                  <a:schemeClr val="bg1"/>
                </a:solidFill>
                <a:latin typeface="Poppins" panose="00000500000000000000" pitchFamily="2" charset="0"/>
                <a:cs typeface="Poppins" panose="00000500000000000000" pitchFamily="2" charset="0"/>
              </a:rPr>
            </a:br>
            <a:r>
              <a:rPr lang="en-GB" sz="3200" b="1" dirty="0">
                <a:solidFill>
                  <a:schemeClr val="bg1"/>
                </a:solidFill>
                <a:latin typeface="Poppins" panose="00000500000000000000" pitchFamily="2" charset="0"/>
                <a:cs typeface="Poppins" panose="00000500000000000000" pitchFamily="2" charset="0"/>
              </a:rPr>
              <a:t>change</a:t>
            </a:r>
          </a:p>
        </p:txBody>
      </p:sp>
      <p:sp>
        <p:nvSpPr>
          <p:cNvPr id="7" name="TextBox 6">
            <a:extLst>
              <a:ext uri="{FF2B5EF4-FFF2-40B4-BE49-F238E27FC236}">
                <a16:creationId xmlns:a16="http://schemas.microsoft.com/office/drawing/2014/main" id="{5845E642-AD2A-4644-9920-A3E5C1835399}"/>
              </a:ext>
            </a:extLst>
          </p:cNvPr>
          <p:cNvSpPr txBox="1"/>
          <p:nvPr/>
        </p:nvSpPr>
        <p:spPr>
          <a:xfrm>
            <a:off x="8044380" y="1918720"/>
            <a:ext cx="3915972" cy="4401205"/>
          </a:xfrm>
          <a:prstGeom prst="rect">
            <a:avLst/>
          </a:prstGeom>
          <a:noFill/>
        </p:spPr>
        <p:txBody>
          <a:bodyPr wrap="square">
            <a:spAutoFit/>
          </a:bodyPr>
          <a:lstStyle/>
          <a:p>
            <a:pPr fontAlgn="base"/>
            <a:r>
              <a:rPr lang="en-US" sz="1400" b="0" i="0" dirty="0">
                <a:solidFill>
                  <a:schemeClr val="bg1"/>
                </a:solidFill>
                <a:effectLst/>
              </a:rPr>
              <a:t>Turtle nesting beaches could be inundated with water due to sea level rise if they’re prevented from moving inland as a result of coastal development. </a:t>
            </a:r>
          </a:p>
          <a:p>
            <a:pPr fontAlgn="base"/>
            <a:endParaRPr lang="en-US" sz="1400" dirty="0">
              <a:solidFill>
                <a:schemeClr val="bg1"/>
              </a:solidFill>
            </a:endParaRPr>
          </a:p>
          <a:p>
            <a:pPr fontAlgn="base"/>
            <a:r>
              <a:rPr lang="en-US" sz="1400" b="0" i="0" dirty="0">
                <a:solidFill>
                  <a:schemeClr val="bg1"/>
                </a:solidFill>
                <a:effectLst/>
              </a:rPr>
              <a:t>Foraging habitats like tropical coral reefs and seagrass beds are likely to be affected by rising sea temperatures, rising sea levels, ocean acidification and the effects of increased storms and rainfall. </a:t>
            </a:r>
          </a:p>
          <a:p>
            <a:pPr fontAlgn="base"/>
            <a:endParaRPr lang="en-US" sz="1400" dirty="0">
              <a:solidFill>
                <a:schemeClr val="bg1"/>
              </a:solidFill>
            </a:endParaRPr>
          </a:p>
          <a:p>
            <a:pPr fontAlgn="base"/>
            <a:r>
              <a:rPr lang="en-US" sz="1400" b="0" i="0" dirty="0">
                <a:solidFill>
                  <a:schemeClr val="bg1"/>
                </a:solidFill>
                <a:effectLst/>
              </a:rPr>
              <a:t>Rising temperatures will also affect the sex ratios of turtles. Higher nest temperatures produce female turtles and lower temperatures produce male turtles. Due to warming temperatures, some beaches are now producing 99% female hatchlings. </a:t>
            </a:r>
            <a:r>
              <a:rPr lang="en-US" sz="1000" b="0" i="0" dirty="0">
                <a:solidFill>
                  <a:schemeClr val="bg1"/>
                </a:solidFill>
                <a:effectLst/>
              </a:rPr>
              <a:t>(2)</a:t>
            </a:r>
          </a:p>
        </p:txBody>
      </p:sp>
      <p:pic>
        <p:nvPicPr>
          <p:cNvPr id="9" name="Picture 8">
            <a:extLst>
              <a:ext uri="{FF2B5EF4-FFF2-40B4-BE49-F238E27FC236}">
                <a16:creationId xmlns:a16="http://schemas.microsoft.com/office/drawing/2014/main" id="{CCB1A785-5EF9-4465-837B-9CA9842244C4}"/>
              </a:ext>
            </a:extLst>
          </p:cNvPr>
          <p:cNvPicPr>
            <a:picLocks noChangeAspect="1"/>
          </p:cNvPicPr>
          <p:nvPr/>
        </p:nvPicPr>
        <p:blipFill rotWithShape="1">
          <a:blip r:embed="rId2">
            <a:extLst>
              <a:ext uri="{28A0092B-C50C-407E-A947-70E740481C1C}">
                <a14:useLocalDpi xmlns:a14="http://schemas.microsoft.com/office/drawing/2010/main" val="0"/>
              </a:ext>
            </a:extLst>
          </a:blip>
          <a:srcRect l="3253"/>
          <a:stretch/>
        </p:blipFill>
        <p:spPr>
          <a:xfrm>
            <a:off x="320102" y="641411"/>
            <a:ext cx="7191741" cy="5575177"/>
          </a:xfrm>
          <a:prstGeom prst="rect">
            <a:avLst/>
          </a:prstGeom>
        </p:spPr>
      </p:pic>
      <p:sp>
        <p:nvSpPr>
          <p:cNvPr id="14" name="TextBox 13">
            <a:extLst>
              <a:ext uri="{FF2B5EF4-FFF2-40B4-BE49-F238E27FC236}">
                <a16:creationId xmlns:a16="http://schemas.microsoft.com/office/drawing/2014/main" id="{902019B3-F904-484B-9C21-E24DBBB8C847}"/>
              </a:ext>
            </a:extLst>
          </p:cNvPr>
          <p:cNvSpPr txBox="1"/>
          <p:nvPr/>
        </p:nvSpPr>
        <p:spPr>
          <a:xfrm>
            <a:off x="0" y="641411"/>
            <a:ext cx="4971922" cy="230832"/>
          </a:xfrm>
          <a:prstGeom prst="rect">
            <a:avLst/>
          </a:prstGeom>
          <a:noFill/>
        </p:spPr>
        <p:txBody>
          <a:bodyPr wrap="square" rtlCol="0">
            <a:spAutoFit/>
          </a:bodyPr>
          <a:lstStyle/>
          <a:p>
            <a:pPr algn="ctr"/>
            <a:r>
              <a:rPr lang="en-US" sz="900" dirty="0">
                <a:solidFill>
                  <a:schemeClr val="bg1"/>
                </a:solidFill>
              </a:rPr>
              <a:t>Dead coral reef © </a:t>
            </a:r>
            <a:r>
              <a:rPr lang="en-US" sz="900" b="0" i="0" dirty="0">
                <a:solidFill>
                  <a:srgbClr val="FFFFFF"/>
                </a:solidFill>
                <a:effectLst/>
              </a:rPr>
              <a:t>ARC Centre of Excellence for Coral Reef Studies via Flickr</a:t>
            </a:r>
            <a:endParaRPr lang="en-GB" sz="900" dirty="0">
              <a:solidFill>
                <a:schemeClr val="bg1"/>
              </a:solidFill>
            </a:endParaRPr>
          </a:p>
        </p:txBody>
      </p:sp>
      <p:sp>
        <p:nvSpPr>
          <p:cNvPr id="16" name="TextBox 15">
            <a:extLst>
              <a:ext uri="{FF2B5EF4-FFF2-40B4-BE49-F238E27FC236}">
                <a16:creationId xmlns:a16="http://schemas.microsoft.com/office/drawing/2014/main" id="{06CA171D-C0BF-4FD4-85DD-8527A85E72CB}"/>
              </a:ext>
            </a:extLst>
          </p:cNvPr>
          <p:cNvSpPr txBox="1"/>
          <p:nvPr/>
        </p:nvSpPr>
        <p:spPr>
          <a:xfrm>
            <a:off x="8044380" y="6474880"/>
            <a:ext cx="4191000" cy="230832"/>
          </a:xfrm>
          <a:prstGeom prst="rect">
            <a:avLst/>
          </a:prstGeom>
          <a:noFill/>
        </p:spPr>
        <p:txBody>
          <a:bodyPr wrap="square">
            <a:spAutoFit/>
          </a:bodyPr>
          <a:lstStyle/>
          <a:p>
            <a:r>
              <a:rPr lang="en-GB" sz="900" b="0" i="0" dirty="0">
                <a:solidFill>
                  <a:schemeClr val="bg1"/>
                </a:solidFill>
                <a:effectLst/>
              </a:rPr>
              <a:t>2. Jensen et al 2017  </a:t>
            </a:r>
            <a:endParaRPr lang="en-GB" sz="900" dirty="0">
              <a:solidFill>
                <a:schemeClr val="bg1"/>
              </a:solidFill>
            </a:endParaRPr>
          </a:p>
        </p:txBody>
      </p:sp>
    </p:spTree>
    <p:extLst>
      <p:ext uri="{BB962C8B-B14F-4D97-AF65-F5344CB8AC3E}">
        <p14:creationId xmlns:p14="http://schemas.microsoft.com/office/powerpoint/2010/main" val="166197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Leatherback turtle</a:t>
            </a:r>
          </a:p>
        </p:txBody>
      </p:sp>
      <p:sp>
        <p:nvSpPr>
          <p:cNvPr id="8" name="TextBox 7">
            <a:extLst>
              <a:ext uri="{FF2B5EF4-FFF2-40B4-BE49-F238E27FC236}">
                <a16:creationId xmlns:a16="http://schemas.microsoft.com/office/drawing/2014/main" id="{0A6F03C4-FEE5-46B1-8A69-30E4921CDB71}"/>
              </a:ext>
            </a:extLst>
          </p:cNvPr>
          <p:cNvSpPr txBox="1"/>
          <p:nvPr/>
        </p:nvSpPr>
        <p:spPr>
          <a:xfrm>
            <a:off x="516372" y="6135730"/>
            <a:ext cx="11148134" cy="584775"/>
          </a:xfrm>
          <a:prstGeom prst="rect">
            <a:avLst/>
          </a:prstGeom>
          <a:noFill/>
        </p:spPr>
        <p:txBody>
          <a:bodyPr wrap="square">
            <a:spAutoFit/>
          </a:bodyPr>
          <a:lstStyle/>
          <a:p>
            <a:r>
              <a:rPr lang="en-US" sz="1600" i="0" dirty="0">
                <a:solidFill>
                  <a:schemeClr val="bg1"/>
                </a:solidFill>
                <a:effectLst/>
              </a:rPr>
              <a:t>The </a:t>
            </a:r>
            <a:r>
              <a:rPr lang="en-US" sz="1600" b="1" dirty="0">
                <a:solidFill>
                  <a:schemeClr val="bg1"/>
                </a:solidFill>
              </a:rPr>
              <a:t>l</a:t>
            </a:r>
            <a:r>
              <a:rPr lang="en-US" sz="1600" b="1" i="0" dirty="0">
                <a:solidFill>
                  <a:schemeClr val="bg1"/>
                </a:solidFill>
                <a:effectLst/>
              </a:rPr>
              <a:t>eatherback turtle</a:t>
            </a:r>
            <a:r>
              <a:rPr lang="en-US" sz="1600" b="0" i="0" dirty="0">
                <a:solidFill>
                  <a:schemeClr val="bg1"/>
                </a:solidFill>
                <a:effectLst/>
              </a:rPr>
              <a:t> is the largest turtle, usually about 2 </a:t>
            </a:r>
            <a:r>
              <a:rPr lang="en-US" sz="1600" b="0" i="0" dirty="0" err="1">
                <a:solidFill>
                  <a:schemeClr val="bg1"/>
                </a:solidFill>
                <a:effectLst/>
              </a:rPr>
              <a:t>metres</a:t>
            </a:r>
            <a:r>
              <a:rPr lang="en-US" sz="1600" b="0" i="0" dirty="0">
                <a:solidFill>
                  <a:schemeClr val="bg1"/>
                </a:solidFill>
                <a:effectLst/>
              </a:rPr>
              <a:t> long. They get their name from the black, leathery skin that covers their carapace. Leatherbacks are the most common turtle species in the UK. </a:t>
            </a:r>
            <a:endParaRPr lang="en-GB" sz="1600" dirty="0">
              <a:solidFill>
                <a:schemeClr val="bg1"/>
              </a:solidFill>
            </a:endParaRPr>
          </a:p>
        </p:txBody>
      </p:sp>
      <p:pic>
        <p:nvPicPr>
          <p:cNvPr id="13" name="Picture 12">
            <a:extLst>
              <a:ext uri="{FF2B5EF4-FFF2-40B4-BE49-F238E27FC236}">
                <a16:creationId xmlns:a16="http://schemas.microsoft.com/office/drawing/2014/main" id="{F363943D-E931-450A-8AAD-10CC7284C048}"/>
              </a:ext>
            </a:extLst>
          </p:cNvPr>
          <p:cNvPicPr>
            <a:picLocks noChangeAspect="1"/>
          </p:cNvPicPr>
          <p:nvPr/>
        </p:nvPicPr>
        <p:blipFill rotWithShape="1">
          <a:blip r:embed="rId2">
            <a:extLst>
              <a:ext uri="{28A0092B-C50C-407E-A947-70E740481C1C}">
                <a14:useLocalDpi xmlns:a14="http://schemas.microsoft.com/office/drawing/2010/main" val="0"/>
              </a:ext>
            </a:extLst>
          </a:blip>
          <a:srcRect t="16537"/>
          <a:stretch/>
        </p:blipFill>
        <p:spPr>
          <a:xfrm>
            <a:off x="1818477" y="1154098"/>
            <a:ext cx="8543925" cy="4753992"/>
          </a:xfrm>
          <a:prstGeom prst="rect">
            <a:avLst/>
          </a:prstGeom>
        </p:spPr>
      </p:pic>
      <p:sp>
        <p:nvSpPr>
          <p:cNvPr id="15" name="TextBox 14">
            <a:extLst>
              <a:ext uri="{FF2B5EF4-FFF2-40B4-BE49-F238E27FC236}">
                <a16:creationId xmlns:a16="http://schemas.microsoft.com/office/drawing/2014/main" id="{3474FB04-65F4-4672-88B6-2342BA248B34}"/>
              </a:ext>
            </a:extLst>
          </p:cNvPr>
          <p:cNvSpPr txBox="1"/>
          <p:nvPr/>
        </p:nvSpPr>
        <p:spPr>
          <a:xfrm>
            <a:off x="8356640" y="5666160"/>
            <a:ext cx="2296120" cy="230832"/>
          </a:xfrm>
          <a:prstGeom prst="rect">
            <a:avLst/>
          </a:prstGeom>
          <a:noFill/>
        </p:spPr>
        <p:txBody>
          <a:bodyPr wrap="square">
            <a:spAutoFit/>
          </a:bodyPr>
          <a:lstStyle/>
          <a:p>
            <a:r>
              <a:rPr lang="en-GB" sz="900" dirty="0">
                <a:solidFill>
                  <a:schemeClr val="bg1"/>
                </a:solidFill>
              </a:rPr>
              <a:t>© William Farah via Shutterstock</a:t>
            </a:r>
          </a:p>
        </p:txBody>
      </p:sp>
    </p:spTree>
    <p:extLst>
      <p:ext uri="{BB962C8B-B14F-4D97-AF65-F5344CB8AC3E}">
        <p14:creationId xmlns:p14="http://schemas.microsoft.com/office/powerpoint/2010/main" val="308466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Hawksbill turtle</a:t>
            </a:r>
          </a:p>
        </p:txBody>
      </p:sp>
      <p:sp>
        <p:nvSpPr>
          <p:cNvPr id="8" name="TextBox 7">
            <a:extLst>
              <a:ext uri="{FF2B5EF4-FFF2-40B4-BE49-F238E27FC236}">
                <a16:creationId xmlns:a16="http://schemas.microsoft.com/office/drawing/2014/main" id="{0A6F03C4-FEE5-46B1-8A69-30E4921CDB71}"/>
              </a:ext>
            </a:extLst>
          </p:cNvPr>
          <p:cNvSpPr txBox="1"/>
          <p:nvPr/>
        </p:nvSpPr>
        <p:spPr>
          <a:xfrm>
            <a:off x="516373" y="6153485"/>
            <a:ext cx="11148134" cy="584775"/>
          </a:xfrm>
          <a:prstGeom prst="rect">
            <a:avLst/>
          </a:prstGeom>
          <a:noFill/>
        </p:spPr>
        <p:txBody>
          <a:bodyPr wrap="square">
            <a:spAutoFit/>
          </a:bodyPr>
          <a:lstStyle/>
          <a:p>
            <a:r>
              <a:rPr lang="en-US" sz="1600" b="1" dirty="0">
                <a:solidFill>
                  <a:schemeClr val="bg1"/>
                </a:solidFill>
              </a:rPr>
              <a:t>Hawksbill</a:t>
            </a:r>
            <a:r>
              <a:rPr lang="en-US" sz="1600" b="1" i="0" dirty="0">
                <a:solidFill>
                  <a:schemeClr val="bg1"/>
                </a:solidFill>
                <a:effectLst/>
              </a:rPr>
              <a:t> turtles</a:t>
            </a:r>
            <a:r>
              <a:rPr lang="en-US" sz="1600" b="0" i="0" dirty="0">
                <a:solidFill>
                  <a:schemeClr val="bg1"/>
                </a:solidFill>
                <a:effectLst/>
              </a:rPr>
              <a:t> have long been hunted for their beautiful shells, and are now critically endangered. They have a narrow head and a long, tapered beak like a bird of prey, hence the name. </a:t>
            </a:r>
            <a:endParaRPr lang="en-GB" sz="1600" dirty="0">
              <a:solidFill>
                <a:schemeClr val="bg1"/>
              </a:solidFill>
            </a:endParaRPr>
          </a:p>
        </p:txBody>
      </p:sp>
      <p:pic>
        <p:nvPicPr>
          <p:cNvPr id="3" name="Picture 2">
            <a:extLst>
              <a:ext uri="{FF2B5EF4-FFF2-40B4-BE49-F238E27FC236}">
                <a16:creationId xmlns:a16="http://schemas.microsoft.com/office/drawing/2014/main" id="{ADB7002E-C1CF-4427-9117-EA14D04D7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504" y="1057642"/>
            <a:ext cx="6595872" cy="4946904"/>
          </a:xfrm>
          <a:prstGeom prst="rect">
            <a:avLst/>
          </a:prstGeom>
        </p:spPr>
      </p:pic>
      <p:sp>
        <p:nvSpPr>
          <p:cNvPr id="9" name="TextBox 8">
            <a:extLst>
              <a:ext uri="{FF2B5EF4-FFF2-40B4-BE49-F238E27FC236}">
                <a16:creationId xmlns:a16="http://schemas.microsoft.com/office/drawing/2014/main" id="{A4295D02-12C3-440C-AEAD-055A349F6B43}"/>
              </a:ext>
            </a:extLst>
          </p:cNvPr>
          <p:cNvSpPr txBox="1"/>
          <p:nvPr/>
        </p:nvSpPr>
        <p:spPr>
          <a:xfrm>
            <a:off x="7826451" y="5800358"/>
            <a:ext cx="1824053" cy="230832"/>
          </a:xfrm>
          <a:prstGeom prst="rect">
            <a:avLst/>
          </a:prstGeom>
          <a:noFill/>
        </p:spPr>
        <p:txBody>
          <a:bodyPr wrap="square">
            <a:spAutoFit/>
          </a:bodyPr>
          <a:lstStyle/>
          <a:p>
            <a:r>
              <a:rPr lang="en-GB" sz="900" b="0" i="0" dirty="0">
                <a:solidFill>
                  <a:schemeClr val="bg1"/>
                </a:solidFill>
                <a:effectLst/>
              </a:rPr>
              <a:t>© MCS/Jonathan </a:t>
            </a:r>
            <a:r>
              <a:rPr lang="en-GB" sz="900" b="0" i="0" dirty="0" err="1">
                <a:solidFill>
                  <a:schemeClr val="bg1"/>
                </a:solidFill>
                <a:effectLst/>
              </a:rPr>
              <a:t>Kinnair</a:t>
            </a:r>
            <a:endParaRPr lang="en-GB" sz="900" dirty="0">
              <a:solidFill>
                <a:schemeClr val="bg1"/>
              </a:solidFill>
            </a:endParaRPr>
          </a:p>
        </p:txBody>
      </p:sp>
    </p:spTree>
    <p:extLst>
      <p:ext uri="{BB962C8B-B14F-4D97-AF65-F5344CB8AC3E}">
        <p14:creationId xmlns:p14="http://schemas.microsoft.com/office/powerpoint/2010/main" val="304787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Loggerhead turtle</a:t>
            </a:r>
          </a:p>
        </p:txBody>
      </p:sp>
      <p:sp>
        <p:nvSpPr>
          <p:cNvPr id="8" name="TextBox 7">
            <a:extLst>
              <a:ext uri="{FF2B5EF4-FFF2-40B4-BE49-F238E27FC236}">
                <a16:creationId xmlns:a16="http://schemas.microsoft.com/office/drawing/2014/main" id="{0A6F03C4-FEE5-46B1-8A69-30E4921CDB71}"/>
              </a:ext>
            </a:extLst>
          </p:cNvPr>
          <p:cNvSpPr txBox="1"/>
          <p:nvPr/>
        </p:nvSpPr>
        <p:spPr>
          <a:xfrm>
            <a:off x="516373" y="6117975"/>
            <a:ext cx="11148134" cy="584775"/>
          </a:xfrm>
          <a:prstGeom prst="rect">
            <a:avLst/>
          </a:prstGeom>
          <a:noFill/>
        </p:spPr>
        <p:txBody>
          <a:bodyPr wrap="square">
            <a:spAutoFit/>
          </a:bodyPr>
          <a:lstStyle/>
          <a:p>
            <a:r>
              <a:rPr lang="en-US" sz="1600" b="1" i="0" dirty="0">
                <a:solidFill>
                  <a:schemeClr val="bg1"/>
                </a:solidFill>
                <a:effectLst/>
              </a:rPr>
              <a:t>Loggerhead turtles</a:t>
            </a:r>
            <a:r>
              <a:rPr lang="en-US" sz="1600" b="0" i="0" dirty="0">
                <a:solidFill>
                  <a:schemeClr val="bg1"/>
                </a:solidFill>
                <a:effectLst/>
              </a:rPr>
              <a:t> are named after their very large heads. They have powerful jaw muscles and a large beak for crushing prey such as crabs.   </a:t>
            </a:r>
            <a:endParaRPr lang="en-GB" sz="1200" dirty="0">
              <a:solidFill>
                <a:schemeClr val="bg1"/>
              </a:solidFill>
            </a:endParaRPr>
          </a:p>
        </p:txBody>
      </p:sp>
      <p:pic>
        <p:nvPicPr>
          <p:cNvPr id="5" name="Picture 4">
            <a:extLst>
              <a:ext uri="{FF2B5EF4-FFF2-40B4-BE49-F238E27FC236}">
                <a16:creationId xmlns:a16="http://schemas.microsoft.com/office/drawing/2014/main" id="{D40C3F35-C824-433C-B9E4-175299D4404F}"/>
              </a:ext>
            </a:extLst>
          </p:cNvPr>
          <p:cNvPicPr>
            <a:picLocks noChangeAspect="1"/>
          </p:cNvPicPr>
          <p:nvPr/>
        </p:nvPicPr>
        <p:blipFill rotWithShape="1">
          <a:blip r:embed="rId2">
            <a:extLst>
              <a:ext uri="{28A0092B-C50C-407E-A947-70E740481C1C}">
                <a14:useLocalDpi xmlns:a14="http://schemas.microsoft.com/office/drawing/2010/main" val="0"/>
              </a:ext>
            </a:extLst>
          </a:blip>
          <a:srcRect t="15168" b="683"/>
          <a:stretch/>
        </p:blipFill>
        <p:spPr>
          <a:xfrm>
            <a:off x="2352336" y="1188720"/>
            <a:ext cx="7476208" cy="4718304"/>
          </a:xfrm>
          <a:prstGeom prst="rect">
            <a:avLst/>
          </a:prstGeom>
        </p:spPr>
      </p:pic>
      <p:sp>
        <p:nvSpPr>
          <p:cNvPr id="10" name="TextBox 9">
            <a:extLst>
              <a:ext uri="{FF2B5EF4-FFF2-40B4-BE49-F238E27FC236}">
                <a16:creationId xmlns:a16="http://schemas.microsoft.com/office/drawing/2014/main" id="{6045EA2D-3147-442A-A09D-2800EE789127}"/>
              </a:ext>
            </a:extLst>
          </p:cNvPr>
          <p:cNvSpPr txBox="1"/>
          <p:nvPr/>
        </p:nvSpPr>
        <p:spPr>
          <a:xfrm>
            <a:off x="8545548" y="5691581"/>
            <a:ext cx="1365830" cy="215443"/>
          </a:xfrm>
          <a:prstGeom prst="rect">
            <a:avLst/>
          </a:prstGeom>
          <a:noFill/>
        </p:spPr>
        <p:txBody>
          <a:bodyPr wrap="square">
            <a:spAutoFit/>
          </a:bodyPr>
          <a:lstStyle/>
          <a:p>
            <a:r>
              <a:rPr lang="en-GB" sz="800" b="0" i="0" dirty="0">
                <a:solidFill>
                  <a:schemeClr val="bg1"/>
                </a:solidFill>
                <a:effectLst/>
              </a:rPr>
              <a:t>© MCS/Tim Fanshawe</a:t>
            </a:r>
            <a:endParaRPr lang="en-GB" sz="800" dirty="0">
              <a:solidFill>
                <a:schemeClr val="bg1"/>
              </a:solidFill>
            </a:endParaRPr>
          </a:p>
        </p:txBody>
      </p:sp>
    </p:spTree>
    <p:extLst>
      <p:ext uri="{BB962C8B-B14F-4D97-AF65-F5344CB8AC3E}">
        <p14:creationId xmlns:p14="http://schemas.microsoft.com/office/powerpoint/2010/main" val="3589434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Green turtle</a:t>
            </a:r>
          </a:p>
        </p:txBody>
      </p:sp>
      <p:sp>
        <p:nvSpPr>
          <p:cNvPr id="8" name="TextBox 7">
            <a:extLst>
              <a:ext uri="{FF2B5EF4-FFF2-40B4-BE49-F238E27FC236}">
                <a16:creationId xmlns:a16="http://schemas.microsoft.com/office/drawing/2014/main" id="{0A6F03C4-FEE5-46B1-8A69-30E4921CDB71}"/>
              </a:ext>
            </a:extLst>
          </p:cNvPr>
          <p:cNvSpPr txBox="1"/>
          <p:nvPr/>
        </p:nvSpPr>
        <p:spPr>
          <a:xfrm>
            <a:off x="585614" y="6126853"/>
            <a:ext cx="11148134" cy="584775"/>
          </a:xfrm>
          <a:prstGeom prst="rect">
            <a:avLst/>
          </a:prstGeom>
          <a:noFill/>
        </p:spPr>
        <p:txBody>
          <a:bodyPr wrap="square">
            <a:spAutoFit/>
          </a:bodyPr>
          <a:lstStyle/>
          <a:p>
            <a:r>
              <a:rPr lang="en-US" sz="1600" b="1" i="0" dirty="0">
                <a:solidFill>
                  <a:schemeClr val="bg1"/>
                </a:solidFill>
                <a:effectLst/>
              </a:rPr>
              <a:t>Green turtles</a:t>
            </a:r>
            <a:r>
              <a:rPr lang="en-US" sz="1600" b="0" i="0" dirty="0">
                <a:solidFill>
                  <a:schemeClr val="bg1"/>
                </a:solidFill>
                <a:effectLst/>
              </a:rPr>
              <a:t> were once hunted for turtle soup, and their name comes from a green fat which is the main ingredient in the soup. Adult green turtles feed on seagrass and algae.  </a:t>
            </a:r>
            <a:endParaRPr lang="en-GB" sz="1600" dirty="0">
              <a:solidFill>
                <a:schemeClr val="bg1"/>
              </a:solidFill>
            </a:endParaRPr>
          </a:p>
        </p:txBody>
      </p:sp>
      <p:pic>
        <p:nvPicPr>
          <p:cNvPr id="11" name="Picture 10">
            <a:extLst>
              <a:ext uri="{FF2B5EF4-FFF2-40B4-BE49-F238E27FC236}">
                <a16:creationId xmlns:a16="http://schemas.microsoft.com/office/drawing/2014/main" id="{11294D5C-C8D6-4E3C-8918-BDE940B2DB5F}"/>
              </a:ext>
            </a:extLst>
          </p:cNvPr>
          <p:cNvPicPr>
            <a:picLocks noChangeAspect="1"/>
          </p:cNvPicPr>
          <p:nvPr/>
        </p:nvPicPr>
        <p:blipFill rotWithShape="1">
          <a:blip r:embed="rId2">
            <a:extLst>
              <a:ext uri="{28A0092B-C50C-407E-A947-70E740481C1C}">
                <a14:useLocalDpi xmlns:a14="http://schemas.microsoft.com/office/drawing/2010/main" val="0"/>
              </a:ext>
            </a:extLst>
          </a:blip>
          <a:srcRect t="13280" b="6357"/>
          <a:stretch/>
        </p:blipFill>
        <p:spPr>
          <a:xfrm>
            <a:off x="2187224" y="1202465"/>
            <a:ext cx="7806431" cy="4705165"/>
          </a:xfrm>
          <a:prstGeom prst="rect">
            <a:avLst/>
          </a:prstGeom>
        </p:spPr>
      </p:pic>
      <p:sp>
        <p:nvSpPr>
          <p:cNvPr id="9" name="TextBox 8">
            <a:extLst>
              <a:ext uri="{FF2B5EF4-FFF2-40B4-BE49-F238E27FC236}">
                <a16:creationId xmlns:a16="http://schemas.microsoft.com/office/drawing/2014/main" id="{0E2A84B4-7524-452B-83E2-41FC81E0E002}"/>
              </a:ext>
            </a:extLst>
          </p:cNvPr>
          <p:cNvSpPr txBox="1"/>
          <p:nvPr/>
        </p:nvSpPr>
        <p:spPr>
          <a:xfrm>
            <a:off x="8864197" y="5693187"/>
            <a:ext cx="2996408" cy="230832"/>
          </a:xfrm>
          <a:prstGeom prst="rect">
            <a:avLst/>
          </a:prstGeom>
          <a:noFill/>
        </p:spPr>
        <p:txBody>
          <a:bodyPr wrap="square">
            <a:spAutoFit/>
          </a:bodyPr>
          <a:lstStyle/>
          <a:p>
            <a:r>
              <a:rPr lang="en-GB" sz="900" b="0" i="0" dirty="0">
                <a:solidFill>
                  <a:schemeClr val="bg1"/>
                </a:solidFill>
                <a:effectLst/>
              </a:rPr>
              <a:t>© </a:t>
            </a:r>
            <a:r>
              <a:rPr lang="en-GB" sz="900" dirty="0" err="1">
                <a:solidFill>
                  <a:schemeClr val="bg1"/>
                </a:solidFill>
              </a:rPr>
              <a:t>prilfish</a:t>
            </a:r>
            <a:r>
              <a:rPr lang="en-GB" sz="900" dirty="0">
                <a:solidFill>
                  <a:schemeClr val="bg1"/>
                </a:solidFill>
              </a:rPr>
              <a:t> via Flickr</a:t>
            </a:r>
          </a:p>
        </p:txBody>
      </p:sp>
    </p:spTree>
    <p:extLst>
      <p:ext uri="{BB962C8B-B14F-4D97-AF65-F5344CB8AC3E}">
        <p14:creationId xmlns:p14="http://schemas.microsoft.com/office/powerpoint/2010/main" val="7277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Flatback turtle</a:t>
            </a:r>
          </a:p>
        </p:txBody>
      </p:sp>
      <p:sp>
        <p:nvSpPr>
          <p:cNvPr id="8" name="TextBox 7">
            <a:extLst>
              <a:ext uri="{FF2B5EF4-FFF2-40B4-BE49-F238E27FC236}">
                <a16:creationId xmlns:a16="http://schemas.microsoft.com/office/drawing/2014/main" id="{0A6F03C4-FEE5-46B1-8A69-30E4921CDB71}"/>
              </a:ext>
            </a:extLst>
          </p:cNvPr>
          <p:cNvSpPr txBox="1"/>
          <p:nvPr/>
        </p:nvSpPr>
        <p:spPr>
          <a:xfrm>
            <a:off x="548578" y="6103092"/>
            <a:ext cx="11148134" cy="584775"/>
          </a:xfrm>
          <a:prstGeom prst="rect">
            <a:avLst/>
          </a:prstGeom>
          <a:noFill/>
        </p:spPr>
        <p:txBody>
          <a:bodyPr wrap="square">
            <a:spAutoFit/>
          </a:bodyPr>
          <a:lstStyle/>
          <a:p>
            <a:r>
              <a:rPr lang="en-US" sz="1600" b="1" i="0" dirty="0">
                <a:solidFill>
                  <a:schemeClr val="bg1"/>
                </a:solidFill>
                <a:effectLst/>
              </a:rPr>
              <a:t>Flatback turtles,</a:t>
            </a:r>
            <a:r>
              <a:rPr lang="en-US" sz="1600" b="0" i="0" dirty="0">
                <a:solidFill>
                  <a:schemeClr val="bg1"/>
                </a:solidFill>
                <a:effectLst/>
              </a:rPr>
              <a:t> as the name suggests, have a flattened carapace. They are only found in Australia and New Guinea.  </a:t>
            </a:r>
            <a:endParaRPr lang="en-GB" sz="1200" dirty="0">
              <a:solidFill>
                <a:schemeClr val="bg1"/>
              </a:solidFill>
            </a:endParaRPr>
          </a:p>
        </p:txBody>
      </p:sp>
      <p:pic>
        <p:nvPicPr>
          <p:cNvPr id="3" name="Picture 2">
            <a:extLst>
              <a:ext uri="{FF2B5EF4-FFF2-40B4-BE49-F238E27FC236}">
                <a16:creationId xmlns:a16="http://schemas.microsoft.com/office/drawing/2014/main" id="{9945768C-A661-426B-8EE8-A1F3F7D515F7}"/>
              </a:ext>
            </a:extLst>
          </p:cNvPr>
          <p:cNvPicPr>
            <a:picLocks noChangeAspect="1"/>
          </p:cNvPicPr>
          <p:nvPr/>
        </p:nvPicPr>
        <p:blipFill rotWithShape="1">
          <a:blip r:embed="rId2">
            <a:extLst>
              <a:ext uri="{28A0092B-C50C-407E-A947-70E740481C1C}">
                <a14:useLocalDpi xmlns:a14="http://schemas.microsoft.com/office/drawing/2010/main" val="0"/>
              </a:ext>
            </a:extLst>
          </a:blip>
          <a:srcRect t="6785" r="5054" b="10808"/>
          <a:stretch/>
        </p:blipFill>
        <p:spPr>
          <a:xfrm>
            <a:off x="1955668" y="1113463"/>
            <a:ext cx="8269544" cy="4790188"/>
          </a:xfrm>
          <a:prstGeom prst="rect">
            <a:avLst/>
          </a:prstGeom>
        </p:spPr>
      </p:pic>
      <p:sp>
        <p:nvSpPr>
          <p:cNvPr id="9" name="TextBox 8">
            <a:extLst>
              <a:ext uri="{FF2B5EF4-FFF2-40B4-BE49-F238E27FC236}">
                <a16:creationId xmlns:a16="http://schemas.microsoft.com/office/drawing/2014/main" id="{0E2A84B4-7524-452B-83E2-41FC81E0E002}"/>
              </a:ext>
            </a:extLst>
          </p:cNvPr>
          <p:cNvSpPr txBox="1"/>
          <p:nvPr/>
        </p:nvSpPr>
        <p:spPr>
          <a:xfrm>
            <a:off x="8527712" y="5672819"/>
            <a:ext cx="2996408" cy="230832"/>
          </a:xfrm>
          <a:prstGeom prst="rect">
            <a:avLst/>
          </a:prstGeom>
          <a:noFill/>
        </p:spPr>
        <p:txBody>
          <a:bodyPr wrap="square">
            <a:spAutoFit/>
          </a:bodyPr>
          <a:lstStyle/>
          <a:p>
            <a:r>
              <a:rPr lang="en-GB" sz="900" b="0" i="0" dirty="0">
                <a:solidFill>
                  <a:schemeClr val="bg1"/>
                </a:solidFill>
                <a:effectLst/>
              </a:rPr>
              <a:t>© </a:t>
            </a:r>
            <a:r>
              <a:rPr lang="en-GB" sz="900" dirty="0">
                <a:solidFill>
                  <a:schemeClr val="bg1"/>
                </a:solidFill>
              </a:rPr>
              <a:t>EA Given via Shutterstock</a:t>
            </a:r>
          </a:p>
        </p:txBody>
      </p:sp>
    </p:spTree>
    <p:extLst>
      <p:ext uri="{BB962C8B-B14F-4D97-AF65-F5344CB8AC3E}">
        <p14:creationId xmlns:p14="http://schemas.microsoft.com/office/powerpoint/2010/main" val="3941412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Kemps Ridley turtle</a:t>
            </a:r>
          </a:p>
        </p:txBody>
      </p:sp>
      <p:sp>
        <p:nvSpPr>
          <p:cNvPr id="7" name="TextBox 6">
            <a:extLst>
              <a:ext uri="{FF2B5EF4-FFF2-40B4-BE49-F238E27FC236}">
                <a16:creationId xmlns:a16="http://schemas.microsoft.com/office/drawing/2014/main" id="{2E3FC4A1-A227-4676-9A4C-877A29E890EF}"/>
              </a:ext>
            </a:extLst>
          </p:cNvPr>
          <p:cNvSpPr txBox="1"/>
          <p:nvPr/>
        </p:nvSpPr>
        <p:spPr>
          <a:xfrm>
            <a:off x="537457" y="6103092"/>
            <a:ext cx="11105965" cy="584775"/>
          </a:xfrm>
          <a:prstGeom prst="rect">
            <a:avLst/>
          </a:prstGeom>
          <a:noFill/>
        </p:spPr>
        <p:txBody>
          <a:bodyPr wrap="square">
            <a:spAutoFit/>
          </a:bodyPr>
          <a:lstStyle/>
          <a:p>
            <a:r>
              <a:rPr lang="en-US" sz="1600" i="0" dirty="0">
                <a:solidFill>
                  <a:schemeClr val="bg1"/>
                </a:solidFill>
                <a:effectLst/>
              </a:rPr>
              <a:t>The</a:t>
            </a:r>
            <a:r>
              <a:rPr lang="en-US" sz="1600" b="1" i="0" dirty="0">
                <a:solidFill>
                  <a:schemeClr val="bg1"/>
                </a:solidFill>
                <a:effectLst/>
              </a:rPr>
              <a:t> Kemps Ridley turtle</a:t>
            </a:r>
            <a:r>
              <a:rPr lang="en-US" sz="1600" b="0" i="0" dirty="0">
                <a:solidFill>
                  <a:schemeClr val="bg1"/>
                </a:solidFill>
                <a:effectLst/>
              </a:rPr>
              <a:t> is the rarest marine turtle. They were nearly extinct in the 1980s but through conservation efforts, their numbers are increasing. </a:t>
            </a:r>
            <a:endParaRPr lang="en-GB" sz="1600" dirty="0">
              <a:solidFill>
                <a:schemeClr val="bg1"/>
              </a:solidFill>
            </a:endParaRPr>
          </a:p>
        </p:txBody>
      </p:sp>
      <p:pic>
        <p:nvPicPr>
          <p:cNvPr id="6" name="Picture 5">
            <a:extLst>
              <a:ext uri="{FF2B5EF4-FFF2-40B4-BE49-F238E27FC236}">
                <a16:creationId xmlns:a16="http://schemas.microsoft.com/office/drawing/2014/main" id="{E0EF08BE-8986-400B-85A3-9A61288C63C0}"/>
              </a:ext>
            </a:extLst>
          </p:cNvPr>
          <p:cNvPicPr>
            <a:picLocks noChangeAspect="1"/>
          </p:cNvPicPr>
          <p:nvPr/>
        </p:nvPicPr>
        <p:blipFill rotWithShape="1">
          <a:blip r:embed="rId2">
            <a:extLst>
              <a:ext uri="{28A0092B-C50C-407E-A947-70E740481C1C}">
                <a14:useLocalDpi xmlns:a14="http://schemas.microsoft.com/office/drawing/2010/main" val="0"/>
              </a:ext>
            </a:extLst>
          </a:blip>
          <a:srcRect t="6077"/>
          <a:stretch/>
        </p:blipFill>
        <p:spPr>
          <a:xfrm>
            <a:off x="2766214" y="1085118"/>
            <a:ext cx="6648450" cy="4687764"/>
          </a:xfrm>
          <a:prstGeom prst="rect">
            <a:avLst/>
          </a:prstGeom>
        </p:spPr>
      </p:pic>
      <p:sp>
        <p:nvSpPr>
          <p:cNvPr id="10" name="TextBox 9">
            <a:hlinkClick r:id="rId3"/>
            <a:extLst>
              <a:ext uri="{FF2B5EF4-FFF2-40B4-BE49-F238E27FC236}">
                <a16:creationId xmlns:a16="http://schemas.microsoft.com/office/drawing/2014/main" id="{C4505283-4B27-467F-8902-EE8CA3906C80}"/>
              </a:ext>
            </a:extLst>
          </p:cNvPr>
          <p:cNvSpPr txBox="1"/>
          <p:nvPr/>
        </p:nvSpPr>
        <p:spPr>
          <a:xfrm>
            <a:off x="7038358" y="5542050"/>
            <a:ext cx="2457130" cy="230832"/>
          </a:xfrm>
          <a:prstGeom prst="rect">
            <a:avLst/>
          </a:prstGeom>
          <a:noFill/>
        </p:spPr>
        <p:txBody>
          <a:bodyPr wrap="square">
            <a:spAutoFit/>
          </a:bodyPr>
          <a:lstStyle/>
          <a:p>
            <a:pPr algn="l"/>
            <a:r>
              <a:rPr lang="en-GB" sz="900" b="0" i="0" dirty="0">
                <a:solidFill>
                  <a:srgbClr val="FFFFFF"/>
                </a:solidFill>
                <a:effectLst/>
              </a:rPr>
              <a:t>© USFWS Endangered Species via Flickr</a:t>
            </a:r>
          </a:p>
        </p:txBody>
      </p:sp>
    </p:spTree>
    <p:extLst>
      <p:ext uri="{BB962C8B-B14F-4D97-AF65-F5344CB8AC3E}">
        <p14:creationId xmlns:p14="http://schemas.microsoft.com/office/powerpoint/2010/main" val="3543772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0FE61-224A-4908-9735-57464E4D1511}"/>
              </a:ext>
            </a:extLst>
          </p:cNvPr>
          <p:cNvSpPr txBox="1">
            <a:spLocks/>
          </p:cNvSpPr>
          <p:nvPr/>
        </p:nvSpPr>
        <p:spPr>
          <a:xfrm>
            <a:off x="1818478" y="0"/>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chemeClr val="bg1"/>
                </a:solidFill>
                <a:latin typeface="Poppins" panose="00000500000000000000" pitchFamily="2" charset="0"/>
                <a:cs typeface="Poppins" panose="00000500000000000000" pitchFamily="2" charset="0"/>
              </a:rPr>
              <a:t>Olive Ridley turtle</a:t>
            </a:r>
          </a:p>
        </p:txBody>
      </p:sp>
      <p:sp>
        <p:nvSpPr>
          <p:cNvPr id="7" name="TextBox 6">
            <a:extLst>
              <a:ext uri="{FF2B5EF4-FFF2-40B4-BE49-F238E27FC236}">
                <a16:creationId xmlns:a16="http://schemas.microsoft.com/office/drawing/2014/main" id="{2E3FC4A1-A227-4676-9A4C-877A29E890EF}"/>
              </a:ext>
            </a:extLst>
          </p:cNvPr>
          <p:cNvSpPr txBox="1"/>
          <p:nvPr/>
        </p:nvSpPr>
        <p:spPr>
          <a:xfrm>
            <a:off x="537457" y="6103092"/>
            <a:ext cx="11105965" cy="584775"/>
          </a:xfrm>
          <a:prstGeom prst="rect">
            <a:avLst/>
          </a:prstGeom>
          <a:noFill/>
        </p:spPr>
        <p:txBody>
          <a:bodyPr wrap="square">
            <a:spAutoFit/>
          </a:bodyPr>
          <a:lstStyle/>
          <a:p>
            <a:r>
              <a:rPr lang="en-US" sz="1600" i="0" dirty="0">
                <a:solidFill>
                  <a:schemeClr val="bg1"/>
                </a:solidFill>
                <a:effectLst/>
              </a:rPr>
              <a:t>The</a:t>
            </a:r>
            <a:r>
              <a:rPr lang="en-US" sz="1600" b="1" i="0" dirty="0">
                <a:solidFill>
                  <a:schemeClr val="bg1"/>
                </a:solidFill>
                <a:effectLst/>
              </a:rPr>
              <a:t> Olive Ridley turtle</a:t>
            </a:r>
            <a:r>
              <a:rPr lang="en-US" sz="1600" b="0" i="0" dirty="0">
                <a:solidFill>
                  <a:schemeClr val="bg1"/>
                </a:solidFill>
                <a:effectLst/>
              </a:rPr>
              <a:t> has an olive green carapace. Thousands of females come to shore at the same time to nest simultaneously.   </a:t>
            </a:r>
            <a:endParaRPr lang="en-GB" sz="1200" dirty="0">
              <a:solidFill>
                <a:schemeClr val="bg1"/>
              </a:solidFill>
            </a:endParaRPr>
          </a:p>
        </p:txBody>
      </p:sp>
      <p:pic>
        <p:nvPicPr>
          <p:cNvPr id="3" name="Picture 2">
            <a:extLst>
              <a:ext uri="{FF2B5EF4-FFF2-40B4-BE49-F238E27FC236}">
                <a16:creationId xmlns:a16="http://schemas.microsoft.com/office/drawing/2014/main" id="{9A7EEDFB-EE28-49F9-93B7-5DEF688A7FB6}"/>
              </a:ext>
            </a:extLst>
          </p:cNvPr>
          <p:cNvPicPr>
            <a:picLocks noChangeAspect="1"/>
          </p:cNvPicPr>
          <p:nvPr/>
        </p:nvPicPr>
        <p:blipFill rotWithShape="1">
          <a:blip r:embed="rId2">
            <a:extLst>
              <a:ext uri="{28A0092B-C50C-407E-A947-70E740481C1C}">
                <a14:useLocalDpi xmlns:a14="http://schemas.microsoft.com/office/drawing/2010/main" val="0"/>
              </a:ext>
            </a:extLst>
          </a:blip>
          <a:srcRect t="3619" b="16269"/>
          <a:stretch/>
        </p:blipFill>
        <p:spPr>
          <a:xfrm>
            <a:off x="1600253" y="1136342"/>
            <a:ext cx="8980372" cy="4765089"/>
          </a:xfrm>
          <a:prstGeom prst="rect">
            <a:avLst/>
          </a:prstGeom>
        </p:spPr>
      </p:pic>
      <p:sp>
        <p:nvSpPr>
          <p:cNvPr id="8" name="TextBox 7">
            <a:extLst>
              <a:ext uri="{FF2B5EF4-FFF2-40B4-BE49-F238E27FC236}">
                <a16:creationId xmlns:a16="http://schemas.microsoft.com/office/drawing/2014/main" id="{7E1DF73A-1012-4023-8E32-AEA70AA1D259}"/>
              </a:ext>
            </a:extLst>
          </p:cNvPr>
          <p:cNvSpPr txBox="1"/>
          <p:nvPr/>
        </p:nvSpPr>
        <p:spPr>
          <a:xfrm>
            <a:off x="8356422" y="5670599"/>
            <a:ext cx="2358926" cy="230832"/>
          </a:xfrm>
          <a:prstGeom prst="rect">
            <a:avLst/>
          </a:prstGeom>
          <a:noFill/>
        </p:spPr>
        <p:txBody>
          <a:bodyPr wrap="square">
            <a:spAutoFit/>
          </a:bodyPr>
          <a:lstStyle/>
          <a:p>
            <a:r>
              <a:rPr lang="en-GB" sz="900" b="0" i="0" u="none" strike="noStrike" dirty="0">
                <a:solidFill>
                  <a:schemeClr val="bg1"/>
                </a:solidFill>
                <a:effectLst/>
              </a:rPr>
              <a:t>© Joost van </a:t>
            </a:r>
            <a:r>
              <a:rPr lang="en-GB" sz="900" b="0" i="0" u="none" strike="noStrike" dirty="0" err="1">
                <a:solidFill>
                  <a:schemeClr val="bg1"/>
                </a:solidFill>
                <a:effectLst/>
              </a:rPr>
              <a:t>Uffelen</a:t>
            </a:r>
            <a:r>
              <a:rPr lang="en-GB" sz="900" b="0" i="0" u="none" strike="noStrike" dirty="0">
                <a:solidFill>
                  <a:schemeClr val="bg1"/>
                </a:solidFill>
                <a:effectLst/>
              </a:rPr>
              <a:t> via Shutterstock</a:t>
            </a:r>
            <a:endParaRPr lang="en-GB" sz="900" dirty="0">
              <a:solidFill>
                <a:schemeClr val="bg1"/>
              </a:solidFill>
            </a:endParaRPr>
          </a:p>
        </p:txBody>
      </p:sp>
    </p:spTree>
    <p:extLst>
      <p:ext uri="{BB962C8B-B14F-4D97-AF65-F5344CB8AC3E}">
        <p14:creationId xmlns:p14="http://schemas.microsoft.com/office/powerpoint/2010/main" val="885602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333490-A3C9-4B37-B2E4-C2AED6D4C61C}"/>
              </a:ext>
            </a:extLst>
          </p:cNvPr>
          <p:cNvSpPr txBox="1">
            <a:spLocks/>
          </p:cNvSpPr>
          <p:nvPr/>
        </p:nvSpPr>
        <p:spPr>
          <a:xfrm>
            <a:off x="1628150" y="2148808"/>
            <a:ext cx="8935699" cy="256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b="1" dirty="0">
                <a:solidFill>
                  <a:schemeClr val="bg1"/>
                </a:solidFill>
                <a:latin typeface="Poppins" panose="00000500000000000000" pitchFamily="2" charset="0"/>
                <a:cs typeface="Poppins" panose="00000500000000000000" pitchFamily="2" charset="0"/>
              </a:rPr>
              <a:t>Threats to</a:t>
            </a:r>
            <a:br>
              <a:rPr lang="en-GB" sz="6000" b="1" dirty="0">
                <a:solidFill>
                  <a:schemeClr val="bg1"/>
                </a:solidFill>
                <a:latin typeface="Poppins" panose="00000500000000000000" pitchFamily="2" charset="0"/>
                <a:cs typeface="Poppins" panose="00000500000000000000" pitchFamily="2" charset="0"/>
              </a:rPr>
            </a:br>
            <a:r>
              <a:rPr lang="en-GB" sz="6000" b="1" dirty="0">
                <a:solidFill>
                  <a:schemeClr val="bg1"/>
                </a:solidFill>
                <a:latin typeface="Poppins" panose="00000500000000000000" pitchFamily="2" charset="0"/>
                <a:cs typeface="Poppins" panose="00000500000000000000" pitchFamily="2" charset="0"/>
              </a:rPr>
              <a:t>turtles</a:t>
            </a:r>
          </a:p>
        </p:txBody>
      </p:sp>
    </p:spTree>
    <p:extLst>
      <p:ext uri="{BB962C8B-B14F-4D97-AF65-F5344CB8AC3E}">
        <p14:creationId xmlns:p14="http://schemas.microsoft.com/office/powerpoint/2010/main" val="633647435"/>
      </p:ext>
    </p:extLst>
  </p:cSld>
  <p:clrMapOvr>
    <a:masterClrMapping/>
  </p:clrMapOvr>
</p:sld>
</file>

<file path=ppt/theme/theme1.xml><?xml version="1.0" encoding="utf-8"?>
<a:theme xmlns:a="http://schemas.openxmlformats.org/drawingml/2006/main" name="Office Theme">
  <a:themeElements>
    <a:clrScheme name="MCS Teal">
      <a:dk1>
        <a:srgbClr val="1B1B26"/>
      </a:dk1>
      <a:lt1>
        <a:srgbClr val="FFFFFF"/>
      </a:lt1>
      <a:dk2>
        <a:srgbClr val="2F2F3F"/>
      </a:dk2>
      <a:lt2>
        <a:srgbClr val="D9F5F3"/>
      </a:lt2>
      <a:accent1>
        <a:srgbClr val="00B9B0"/>
      </a:accent1>
      <a:accent2>
        <a:srgbClr val="008A84"/>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5D8DF586940345BCA1FE832507B89A" ma:contentTypeVersion="14" ma:contentTypeDescription="Create a new document." ma:contentTypeScope="" ma:versionID="effd921ccc5ac64413a07c2598f62c86">
  <xsd:schema xmlns:xsd="http://www.w3.org/2001/XMLSchema" xmlns:xs="http://www.w3.org/2001/XMLSchema" xmlns:p="http://schemas.microsoft.com/office/2006/metadata/properties" xmlns:ns2="2e7939e8-d9bd-4197-b5ca-ef6e1ff1327b" xmlns:ns3="5f3fbcf9-7929-4669-aee0-273ea4de79ac" targetNamespace="http://schemas.microsoft.com/office/2006/metadata/properties" ma:root="true" ma:fieldsID="31293b107dff1acb4bba242e96e81f03" ns2:_="" ns3:_="">
    <xsd:import namespace="2e7939e8-d9bd-4197-b5ca-ef6e1ff1327b"/>
    <xsd:import namespace="5f3fbcf9-7929-4669-aee0-273ea4de79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939e8-d9bd-4197-b5ca-ef6e1ff13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1400c39-6263-44eb-9109-7e6cd594168c"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3fbcf9-7929-4669-aee0-273ea4de79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25e7ad-d1b0-4b24-aadf-44e0f6c8fd61}" ma:internalName="TaxCatchAll" ma:showField="CatchAllData" ma:web="5f3fbcf9-7929-4669-aee0-273ea4de79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e7939e8-d9bd-4197-b5ca-ef6e1ff1327b">
      <Terms xmlns="http://schemas.microsoft.com/office/infopath/2007/PartnerControls"/>
    </lcf76f155ced4ddcb4097134ff3c332f>
    <TaxCatchAll xmlns="5f3fbcf9-7929-4669-aee0-273ea4de79ac" xsi:nil="true"/>
  </documentManagement>
</p:properties>
</file>

<file path=customXml/itemProps1.xml><?xml version="1.0" encoding="utf-8"?>
<ds:datastoreItem xmlns:ds="http://schemas.openxmlformats.org/officeDocument/2006/customXml" ds:itemID="{E461390F-3363-446E-AF23-C319D9C6DA2A}"/>
</file>

<file path=customXml/itemProps2.xml><?xml version="1.0" encoding="utf-8"?>
<ds:datastoreItem xmlns:ds="http://schemas.openxmlformats.org/officeDocument/2006/customXml" ds:itemID="{A30BA15F-E57C-4239-BFBB-7BA66E74A806}"/>
</file>

<file path=customXml/itemProps3.xml><?xml version="1.0" encoding="utf-8"?>
<ds:datastoreItem xmlns:ds="http://schemas.openxmlformats.org/officeDocument/2006/customXml" ds:itemID="{1461D460-F691-4BC1-B898-212D47F97D78}"/>
</file>

<file path=docProps/app.xml><?xml version="1.0" encoding="utf-8"?>
<Properties xmlns="http://schemas.openxmlformats.org/officeDocument/2006/extended-properties" xmlns:vt="http://schemas.openxmlformats.org/officeDocument/2006/docPropsVTypes">
  <TotalTime>198</TotalTime>
  <Words>739</Words>
  <Application>Microsoft Office PowerPoint</Application>
  <PresentationFormat>Widescreen</PresentationFormat>
  <Paragraphs>58</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Poppins</vt:lpstr>
      <vt:lpstr>Poppins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Brooks</dc:creator>
  <cp:lastModifiedBy>Mary Hayman</cp:lastModifiedBy>
  <cp:revision>25</cp:revision>
  <dcterms:created xsi:type="dcterms:W3CDTF">2021-04-12T14:26:30Z</dcterms:created>
  <dcterms:modified xsi:type="dcterms:W3CDTF">2021-06-25T10:48:11Z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0x010100C398B65809FAA241BE5770665A60F5A9</vt:lpwstr>
  </property>
</Properties>
</file>