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79" r:id="rId5"/>
    <p:sldId id="266" r:id="rId6"/>
    <p:sldId id="309" r:id="rId7"/>
    <p:sldId id="302" r:id="rId8"/>
    <p:sldId id="290" r:id="rId9"/>
    <p:sldId id="307" r:id="rId10"/>
    <p:sldId id="306" r:id="rId11"/>
    <p:sldId id="303" r:id="rId12"/>
    <p:sldId id="292" r:id="rId13"/>
    <p:sldId id="304" r:id="rId14"/>
    <p:sldId id="308" r:id="rId15"/>
    <p:sldId id="293" r:id="rId16"/>
    <p:sldId id="294" r:id="rId17"/>
    <p:sldId id="295" r:id="rId18"/>
    <p:sldId id="296" r:id="rId19"/>
    <p:sldId id="305" r:id="rId20"/>
    <p:sldId id="299" r:id="rId21"/>
    <p:sldId id="298" r:id="rId22"/>
    <p:sldId id="300"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6BA16-4E04-0D49-37D9-7ABB1B8379E6}" v="215" dt="2023-10-12T17:49:23.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1" autoAdjust="0"/>
    <p:restoredTop sz="80098" autoAdjust="0"/>
  </p:normalViewPr>
  <p:slideViewPr>
    <p:cSldViewPr snapToGrid="0" showGuides="1">
      <p:cViewPr varScale="1">
        <p:scale>
          <a:sx n="86" d="100"/>
          <a:sy n="86" d="100"/>
        </p:scale>
        <p:origin x="51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B89FB-4DE3-4D02-A8A8-FA58506748C9}"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17226-7890-4326-887C-4FDD35A339B8}" type="slidenum">
              <a:rPr lang="en-GB" smtClean="0"/>
              <a:t>‹#›</a:t>
            </a:fld>
            <a:endParaRPr lang="en-GB"/>
          </a:p>
        </p:txBody>
      </p:sp>
    </p:spTree>
    <p:extLst>
      <p:ext uri="{BB962C8B-B14F-4D97-AF65-F5344CB8AC3E}">
        <p14:creationId xmlns:p14="http://schemas.microsoft.com/office/powerpoint/2010/main" val="232688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D17226-7890-4326-887C-4FDD35A339B8}" type="slidenum">
              <a:rPr lang="en-GB" smtClean="0"/>
              <a:t>6</a:t>
            </a:fld>
            <a:endParaRPr lang="en-GB"/>
          </a:p>
        </p:txBody>
      </p:sp>
    </p:spTree>
    <p:extLst>
      <p:ext uri="{BB962C8B-B14F-4D97-AF65-F5344CB8AC3E}">
        <p14:creationId xmlns:p14="http://schemas.microsoft.com/office/powerpoint/2010/main" val="84490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D17226-7890-4326-887C-4FDD35A339B8}" type="slidenum">
              <a:rPr lang="en-GB" smtClean="0"/>
              <a:t>7</a:t>
            </a:fld>
            <a:endParaRPr lang="en-GB"/>
          </a:p>
        </p:txBody>
      </p:sp>
    </p:spTree>
    <p:extLst>
      <p:ext uri="{BB962C8B-B14F-4D97-AF65-F5344CB8AC3E}">
        <p14:creationId xmlns:p14="http://schemas.microsoft.com/office/powerpoint/2010/main" val="268927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D17226-7890-4326-887C-4FDD35A339B8}" type="slidenum">
              <a:rPr lang="en-GB" smtClean="0"/>
              <a:t>13</a:t>
            </a:fld>
            <a:endParaRPr lang="en-GB"/>
          </a:p>
        </p:txBody>
      </p:sp>
    </p:spTree>
    <p:extLst>
      <p:ext uri="{BB962C8B-B14F-4D97-AF65-F5344CB8AC3E}">
        <p14:creationId xmlns:p14="http://schemas.microsoft.com/office/powerpoint/2010/main" val="104766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0ED17226-7890-4326-887C-4FDD35A339B8}" type="slidenum">
              <a:rPr lang="en-GB" smtClean="0"/>
              <a:t>18</a:t>
            </a:fld>
            <a:endParaRPr lang="en-GB"/>
          </a:p>
        </p:txBody>
      </p:sp>
    </p:spTree>
    <p:extLst>
      <p:ext uri="{BB962C8B-B14F-4D97-AF65-F5344CB8AC3E}">
        <p14:creationId xmlns:p14="http://schemas.microsoft.com/office/powerpoint/2010/main" val="137731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D17226-7890-4326-887C-4FDD35A339B8}" type="slidenum">
              <a:rPr lang="en-GB" smtClean="0"/>
              <a:t>19</a:t>
            </a:fld>
            <a:endParaRPr lang="en-GB"/>
          </a:p>
        </p:txBody>
      </p:sp>
    </p:spTree>
    <p:extLst>
      <p:ext uri="{BB962C8B-B14F-4D97-AF65-F5344CB8AC3E}">
        <p14:creationId xmlns:p14="http://schemas.microsoft.com/office/powerpoint/2010/main" val="3838147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12/10/2023</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www.flickr.com/photos/oceanexplorergov/3349592481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video" Target="https://www.youtube.com/embed/ph6R0yY2WzI?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video" Target="https://www.youtube.com/embed/UXl8F-eIoiM?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F1EC1-2501-4462-AAF1-347B47701ECF}"/>
              </a:ext>
            </a:extLst>
          </p:cNvPr>
          <p:cNvSpPr txBox="1">
            <a:spLocks/>
          </p:cNvSpPr>
          <p:nvPr/>
        </p:nvSpPr>
        <p:spPr>
          <a:xfrm>
            <a:off x="1824036" y="292665"/>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Poppins" panose="00000500000000000000" pitchFamily="2" charset="0"/>
                <a:cs typeface="Poppins" panose="00000500000000000000" pitchFamily="2" charset="0"/>
              </a:rPr>
              <a:t>Life in the Deep </a:t>
            </a:r>
            <a:br>
              <a:rPr lang="en-GB" b="1" dirty="0">
                <a:solidFill>
                  <a:schemeClr val="bg1"/>
                </a:solidFill>
                <a:latin typeface="Poppins" panose="00000500000000000000" pitchFamily="2" charset="0"/>
                <a:cs typeface="Poppins" panose="00000500000000000000" pitchFamily="2" charset="0"/>
              </a:rPr>
            </a:br>
            <a:r>
              <a:rPr lang="en-GB" b="1" dirty="0">
                <a:solidFill>
                  <a:schemeClr val="bg1"/>
                </a:solidFill>
                <a:latin typeface="Poppins" panose="00000500000000000000" pitchFamily="2" charset="0"/>
                <a:cs typeface="Poppins" panose="00000500000000000000" pitchFamily="2" charset="0"/>
              </a:rPr>
              <a:t>Image Reel</a:t>
            </a:r>
          </a:p>
        </p:txBody>
      </p:sp>
      <p:pic>
        <p:nvPicPr>
          <p:cNvPr id="5" name="Picture 4">
            <a:extLst>
              <a:ext uri="{FF2B5EF4-FFF2-40B4-BE49-F238E27FC236}">
                <a16:creationId xmlns:a16="http://schemas.microsoft.com/office/drawing/2014/main" id="{EEDC4DFA-3230-4358-B244-B32C080C65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786" y="359340"/>
            <a:ext cx="1812805" cy="752525"/>
          </a:xfrm>
          <a:prstGeom prst="rect">
            <a:avLst/>
          </a:prstGeom>
        </p:spPr>
      </p:pic>
      <p:pic>
        <p:nvPicPr>
          <p:cNvPr id="6" name="Picture Placeholder 9">
            <a:extLst>
              <a:ext uri="{FF2B5EF4-FFF2-40B4-BE49-F238E27FC236}">
                <a16:creationId xmlns:a16="http://schemas.microsoft.com/office/drawing/2014/main" id="{74786E83-B856-4425-B6DA-6F0E06DA5986}"/>
              </a:ext>
            </a:extLst>
          </p:cNvPr>
          <p:cNvPicPr>
            <a:picLocks noChangeAspect="1"/>
          </p:cNvPicPr>
          <p:nvPr/>
        </p:nvPicPr>
        <p:blipFill rotWithShape="1">
          <a:blip r:embed="rId3">
            <a:extLst>
              <a:ext uri="{28A0092B-C50C-407E-A947-70E740481C1C}">
                <a14:useLocalDpi xmlns:a14="http://schemas.microsoft.com/office/drawing/2010/main" val="0"/>
              </a:ext>
            </a:extLst>
          </a:blip>
          <a:srcRect l="54" r="-54" b="19242"/>
          <a:stretch/>
        </p:blipFill>
        <p:spPr>
          <a:xfrm>
            <a:off x="995625" y="1815532"/>
            <a:ext cx="10200748" cy="4633778"/>
          </a:xfrm>
          <a:prstGeom prst="rect">
            <a:avLst/>
          </a:prstGeom>
        </p:spPr>
      </p:pic>
      <p:sp>
        <p:nvSpPr>
          <p:cNvPr id="7" name="TextBox 6">
            <a:hlinkClick r:id="rId4"/>
            <a:extLst>
              <a:ext uri="{FF2B5EF4-FFF2-40B4-BE49-F238E27FC236}">
                <a16:creationId xmlns:a16="http://schemas.microsoft.com/office/drawing/2014/main" id="{8F6C24B2-5818-4E85-9B7A-0AA5240D7973}"/>
              </a:ext>
            </a:extLst>
          </p:cNvPr>
          <p:cNvSpPr txBox="1"/>
          <p:nvPr/>
        </p:nvSpPr>
        <p:spPr>
          <a:xfrm>
            <a:off x="6461820" y="6251424"/>
            <a:ext cx="5432545" cy="253916"/>
          </a:xfrm>
          <a:prstGeom prst="rect">
            <a:avLst/>
          </a:prstGeom>
          <a:noFill/>
        </p:spPr>
        <p:txBody>
          <a:bodyPr wrap="square" lIns="91440" tIns="45720" rIns="91440" bIns="45720" anchor="t">
            <a:spAutoFit/>
          </a:bodyPr>
          <a:lstStyle/>
          <a:p>
            <a:r>
              <a:rPr lang="en-GB" sz="1000" b="0" i="0" dirty="0">
                <a:solidFill>
                  <a:schemeClr val="bg1"/>
                </a:solidFill>
                <a:effectLst/>
              </a:rPr>
              <a:t>Ghost fish at around 1850m</a:t>
            </a:r>
            <a:r>
              <a:rPr lang="en-GB" sz="1000" dirty="0">
                <a:solidFill>
                  <a:schemeClr val="bg1"/>
                </a:solidFill>
              </a:rPr>
              <a:t>. Image:</a:t>
            </a:r>
            <a:r>
              <a:rPr lang="en-GB" sz="1000" b="0" i="0" dirty="0">
                <a:solidFill>
                  <a:schemeClr val="bg1"/>
                </a:solidFill>
                <a:effectLst/>
              </a:rPr>
              <a:t> NOAA Ocean Exploration &amp; Research</a:t>
            </a:r>
          </a:p>
        </p:txBody>
      </p:sp>
    </p:spTree>
    <p:extLst>
      <p:ext uri="{BB962C8B-B14F-4D97-AF65-F5344CB8AC3E}">
        <p14:creationId xmlns:p14="http://schemas.microsoft.com/office/powerpoint/2010/main" val="162977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2CD1AF-8CB3-4D80-8431-4A9FCBD2A8CB}"/>
              </a:ext>
            </a:extLst>
          </p:cNvPr>
          <p:cNvSpPr txBox="1"/>
          <p:nvPr/>
        </p:nvSpPr>
        <p:spPr>
          <a:xfrm>
            <a:off x="1217574" y="1919931"/>
            <a:ext cx="9967403" cy="4493538"/>
          </a:xfrm>
          <a:prstGeom prst="rect">
            <a:avLst/>
          </a:prstGeom>
          <a:noFill/>
        </p:spPr>
        <p:txBody>
          <a:bodyPr wrap="square">
            <a:spAutoFit/>
          </a:bodyPr>
          <a:lstStyle/>
          <a:p>
            <a:pPr marL="457200" indent="-457200">
              <a:buFont typeface="Courier New" panose="02070309020205020404" pitchFamily="49" charset="0"/>
              <a:buChar char="o"/>
            </a:pPr>
            <a:r>
              <a:rPr lang="en-US" sz="2600" dirty="0">
                <a:solidFill>
                  <a:schemeClr val="bg1"/>
                </a:solidFill>
              </a:rPr>
              <a:t>The lack of sunlight in the deep means the water temperature is very cold. </a:t>
            </a:r>
          </a:p>
          <a:p>
            <a:pPr marL="457200" indent="-457200">
              <a:buFont typeface="Courier New" panose="02070309020205020404" pitchFamily="49" charset="0"/>
              <a:buChar char="o"/>
            </a:pPr>
            <a:endParaRPr lang="en-US" sz="2600" dirty="0">
              <a:solidFill>
                <a:schemeClr val="bg1"/>
              </a:solidFill>
            </a:endParaRPr>
          </a:p>
          <a:p>
            <a:pPr marL="457200" indent="-457200">
              <a:buFont typeface="Courier New" panose="02070309020205020404" pitchFamily="49" charset="0"/>
              <a:buChar char="o"/>
            </a:pPr>
            <a:r>
              <a:rPr lang="en-US" sz="2600" dirty="0">
                <a:solidFill>
                  <a:schemeClr val="bg1"/>
                </a:solidFill>
              </a:rPr>
              <a:t>One adaptation to cold temperatures seen in animals all over the world is to grow larger, which is referred to as the Bergmann's rule. </a:t>
            </a:r>
          </a:p>
          <a:p>
            <a:pPr marL="457200" indent="-457200">
              <a:buFont typeface="Courier New" panose="02070309020205020404" pitchFamily="49" charset="0"/>
              <a:buChar char="o"/>
            </a:pPr>
            <a:endParaRPr lang="en-US" sz="2600" dirty="0">
              <a:solidFill>
                <a:schemeClr val="bg1"/>
              </a:solidFill>
            </a:endParaRPr>
          </a:p>
          <a:p>
            <a:pPr marL="457200" indent="-457200">
              <a:buFont typeface="Courier New" panose="02070309020205020404" pitchFamily="49" charset="0"/>
              <a:buChar char="o"/>
            </a:pPr>
            <a:r>
              <a:rPr lang="en-GB" sz="2600" dirty="0">
                <a:solidFill>
                  <a:schemeClr val="bg1"/>
                </a:solidFill>
              </a:rPr>
              <a:t>Large animals have greater fat reserves to keep them warm and they have a lower surface to volume ratio to reduce heat loss.  </a:t>
            </a:r>
          </a:p>
          <a:p>
            <a:pPr marL="342900" indent="-342900">
              <a:buFont typeface="Courier New" panose="02070309020205020404" pitchFamily="49" charset="0"/>
              <a:buChar char="o"/>
            </a:pPr>
            <a:endParaRPr lang="en-GB" sz="2600" dirty="0">
              <a:solidFill>
                <a:schemeClr val="bg1"/>
              </a:solidFill>
            </a:endParaRPr>
          </a:p>
        </p:txBody>
      </p:sp>
      <p:sp>
        <p:nvSpPr>
          <p:cNvPr id="5" name="Title 1">
            <a:extLst>
              <a:ext uri="{FF2B5EF4-FFF2-40B4-BE49-F238E27FC236}">
                <a16:creationId xmlns:a16="http://schemas.microsoft.com/office/drawing/2014/main" id="{7B81B49A-083B-4507-984C-1DBD170239CD}"/>
              </a:ext>
            </a:extLst>
          </p:cNvPr>
          <p:cNvSpPr txBox="1">
            <a:spLocks/>
          </p:cNvSpPr>
          <p:nvPr/>
        </p:nvSpPr>
        <p:spPr>
          <a:xfrm>
            <a:off x="1818473" y="406498"/>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latin typeface="Poppins" panose="00000500000000000000" pitchFamily="2" charset="0"/>
                <a:cs typeface="Poppins" panose="00000500000000000000" pitchFamily="2" charset="0"/>
              </a:rPr>
              <a:t>Cold waters</a:t>
            </a:r>
          </a:p>
        </p:txBody>
      </p:sp>
    </p:spTree>
    <p:extLst>
      <p:ext uri="{BB962C8B-B14F-4D97-AF65-F5344CB8AC3E}">
        <p14:creationId xmlns:p14="http://schemas.microsoft.com/office/powerpoint/2010/main" val="227628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4852D0-B1D8-4EF5-961E-90DB1B936F69}"/>
              </a:ext>
            </a:extLst>
          </p:cNvPr>
          <p:cNvSpPr txBox="1">
            <a:spLocks/>
          </p:cNvSpPr>
          <p:nvPr/>
        </p:nvSpPr>
        <p:spPr>
          <a:xfrm>
            <a:off x="2448850" y="8969"/>
            <a:ext cx="7294299"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Cold – Deep sea shrimp</a:t>
            </a:r>
          </a:p>
        </p:txBody>
      </p:sp>
      <p:sp>
        <p:nvSpPr>
          <p:cNvPr id="7" name="TextBox 6">
            <a:extLst>
              <a:ext uri="{FF2B5EF4-FFF2-40B4-BE49-F238E27FC236}">
                <a16:creationId xmlns:a16="http://schemas.microsoft.com/office/drawing/2014/main" id="{43A2595D-CA30-46CA-9D53-ED50C090F27E}"/>
              </a:ext>
            </a:extLst>
          </p:cNvPr>
          <p:cNvSpPr txBox="1"/>
          <p:nvPr/>
        </p:nvSpPr>
        <p:spPr>
          <a:xfrm>
            <a:off x="4552870" y="4905873"/>
            <a:ext cx="4723489" cy="246221"/>
          </a:xfrm>
          <a:prstGeom prst="rect">
            <a:avLst/>
          </a:prstGeom>
          <a:noFill/>
        </p:spPr>
        <p:txBody>
          <a:bodyPr wrap="square">
            <a:spAutoFit/>
          </a:bodyPr>
          <a:lstStyle/>
          <a:p>
            <a:pPr algn="ctr"/>
            <a:r>
              <a:rPr lang="en-GB" sz="1000" b="0" i="0" dirty="0">
                <a:solidFill>
                  <a:schemeClr val="bg1"/>
                </a:solidFill>
                <a:effectLst/>
              </a:rPr>
              <a:t>© NOAA Photo Library via Flickr</a:t>
            </a: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t="12316" b="9213"/>
          <a:stretch/>
        </p:blipFill>
        <p:spPr>
          <a:xfrm>
            <a:off x="1930691" y="1032945"/>
            <a:ext cx="7294299" cy="4292922"/>
          </a:xfrm>
          <a:prstGeom prst="rect">
            <a:avLst/>
          </a:prstGeom>
        </p:spPr>
      </p:pic>
      <p:sp>
        <p:nvSpPr>
          <p:cNvPr id="10" name="TextBox 9">
            <a:extLst>
              <a:ext uri="{FF2B5EF4-FFF2-40B4-BE49-F238E27FC236}">
                <a16:creationId xmlns:a16="http://schemas.microsoft.com/office/drawing/2014/main" id="{E32CE8D0-E68A-4112-9621-4274E1E60CB0}"/>
              </a:ext>
            </a:extLst>
          </p:cNvPr>
          <p:cNvSpPr txBox="1"/>
          <p:nvPr/>
        </p:nvSpPr>
        <p:spPr>
          <a:xfrm>
            <a:off x="3579687" y="5077712"/>
            <a:ext cx="5738375" cy="246221"/>
          </a:xfrm>
          <a:prstGeom prst="rect">
            <a:avLst/>
          </a:prstGeom>
          <a:noFill/>
        </p:spPr>
        <p:txBody>
          <a:bodyPr wrap="square" lIns="91440" tIns="45720" rIns="91440" bIns="45720" anchor="t">
            <a:spAutoFit/>
          </a:bodyPr>
          <a:lstStyle/>
          <a:p>
            <a:pPr algn="ctr"/>
            <a:r>
              <a:rPr lang="en-GB" sz="1000" dirty="0">
                <a:solidFill>
                  <a:schemeClr val="bg1"/>
                </a:solidFill>
              </a:rPr>
              <a:t>Image: NOAA</a:t>
            </a:r>
            <a:r>
              <a:rPr lang="en-GB" sz="1000" b="0" i="0" dirty="0">
                <a:solidFill>
                  <a:schemeClr val="bg1"/>
                </a:solidFill>
                <a:effectLst/>
              </a:rPr>
              <a:t> Photo Library </a:t>
            </a:r>
            <a:r>
              <a:rPr lang="en-GB" sz="1000" dirty="0">
                <a:solidFill>
                  <a:schemeClr val="bg1"/>
                </a:solidFill>
              </a:rPr>
              <a:t>Journey into Midnight: Light and Life Below the Twilight Zone</a:t>
            </a:r>
            <a:endParaRPr lang="en-GB" sz="1000" b="0" i="0" dirty="0">
              <a:solidFill>
                <a:schemeClr val="bg1"/>
              </a:solidFill>
              <a:effectLst/>
            </a:endParaRPr>
          </a:p>
        </p:txBody>
      </p:sp>
      <p:sp>
        <p:nvSpPr>
          <p:cNvPr id="12" name="TextBox 11">
            <a:extLst>
              <a:ext uri="{FF2B5EF4-FFF2-40B4-BE49-F238E27FC236}">
                <a16:creationId xmlns:a16="http://schemas.microsoft.com/office/drawing/2014/main" id="{A6E0F1F2-6414-4C12-8186-EFCCA4EB1C1C}"/>
              </a:ext>
            </a:extLst>
          </p:cNvPr>
          <p:cNvSpPr txBox="1"/>
          <p:nvPr/>
        </p:nvSpPr>
        <p:spPr>
          <a:xfrm>
            <a:off x="1158240" y="5503370"/>
            <a:ext cx="9170125" cy="923330"/>
          </a:xfrm>
          <a:prstGeom prst="rect">
            <a:avLst/>
          </a:prstGeom>
          <a:noFill/>
        </p:spPr>
        <p:txBody>
          <a:bodyPr wrap="square">
            <a:spAutoFit/>
          </a:bodyPr>
          <a:lstStyle/>
          <a:p>
            <a:r>
              <a:rPr lang="en-GB" i="0" dirty="0">
                <a:solidFill>
                  <a:schemeClr val="bg1"/>
                </a:solidFill>
                <a:effectLst/>
              </a:rPr>
              <a:t>Thi</a:t>
            </a:r>
            <a:r>
              <a:rPr lang="en-GB" dirty="0">
                <a:solidFill>
                  <a:schemeClr val="bg1"/>
                </a:solidFill>
              </a:rPr>
              <a:t>s image shows the size comparison of a ‘normal’ shrimp from the twilight zone (up 1000 meters below sea level) and ‘giant’ shrimp from the midnight zone (1000–4000 meters below sea level). </a:t>
            </a:r>
          </a:p>
        </p:txBody>
      </p:sp>
    </p:spTree>
    <p:extLst>
      <p:ext uri="{BB962C8B-B14F-4D97-AF65-F5344CB8AC3E}">
        <p14:creationId xmlns:p14="http://schemas.microsoft.com/office/powerpoint/2010/main" val="18962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4852D0-B1D8-4EF5-961E-90DB1B936F69}"/>
              </a:ext>
            </a:extLst>
          </p:cNvPr>
          <p:cNvSpPr txBox="1">
            <a:spLocks/>
          </p:cNvSpPr>
          <p:nvPr/>
        </p:nvSpPr>
        <p:spPr>
          <a:xfrm>
            <a:off x="3187128" y="56209"/>
            <a:ext cx="5817743" cy="10239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Cold - Giant oarfish</a:t>
            </a:r>
          </a:p>
        </p:txBody>
      </p:sp>
      <p:pic>
        <p:nvPicPr>
          <p:cNvPr id="3" name="Picture 2">
            <a:extLst>
              <a:ext uri="{FF2B5EF4-FFF2-40B4-BE49-F238E27FC236}">
                <a16:creationId xmlns:a16="http://schemas.microsoft.com/office/drawing/2014/main" id="{EF583371-74A8-4919-94B5-30C5FBEA8B05}"/>
              </a:ext>
            </a:extLst>
          </p:cNvPr>
          <p:cNvPicPr>
            <a:picLocks noChangeAspect="1"/>
          </p:cNvPicPr>
          <p:nvPr/>
        </p:nvPicPr>
        <p:blipFill rotWithShape="1">
          <a:blip r:embed="rId2">
            <a:extLst>
              <a:ext uri="{28A0092B-C50C-407E-A947-70E740481C1C}">
                <a14:useLocalDpi xmlns:a14="http://schemas.microsoft.com/office/drawing/2010/main" val="0"/>
              </a:ext>
            </a:extLst>
          </a:blip>
          <a:srcRect l="188" t="31630" r="2882"/>
          <a:stretch/>
        </p:blipFill>
        <p:spPr>
          <a:xfrm>
            <a:off x="149742" y="1023976"/>
            <a:ext cx="7803472" cy="4128118"/>
          </a:xfrm>
          <a:prstGeom prst="rect">
            <a:avLst/>
          </a:prstGeom>
        </p:spPr>
      </p:pic>
      <p:sp>
        <p:nvSpPr>
          <p:cNvPr id="7" name="TextBox 6">
            <a:extLst>
              <a:ext uri="{FF2B5EF4-FFF2-40B4-BE49-F238E27FC236}">
                <a16:creationId xmlns:a16="http://schemas.microsoft.com/office/drawing/2014/main" id="{43A2595D-CA30-46CA-9D53-ED50C090F27E}"/>
              </a:ext>
            </a:extLst>
          </p:cNvPr>
          <p:cNvSpPr txBox="1"/>
          <p:nvPr/>
        </p:nvSpPr>
        <p:spPr>
          <a:xfrm>
            <a:off x="4362370" y="4932515"/>
            <a:ext cx="4723489" cy="246221"/>
          </a:xfrm>
          <a:prstGeom prst="rect">
            <a:avLst/>
          </a:prstGeom>
          <a:noFill/>
        </p:spPr>
        <p:txBody>
          <a:bodyPr wrap="square" lIns="91440" tIns="45720" rIns="91440" bIns="45720" anchor="t">
            <a:spAutoFit/>
          </a:bodyPr>
          <a:lstStyle/>
          <a:p>
            <a:pPr algn="ctr"/>
            <a:r>
              <a:rPr lang="en-GB" sz="1000" dirty="0">
                <a:solidFill>
                  <a:schemeClr val="bg1"/>
                </a:solidFill>
              </a:rPr>
              <a:t>Image:</a:t>
            </a:r>
            <a:r>
              <a:rPr lang="en-GB" sz="1000" b="0" i="0" dirty="0">
                <a:solidFill>
                  <a:schemeClr val="bg1"/>
                </a:solidFill>
                <a:effectLst/>
              </a:rPr>
              <a:t> NOAA Photo Library via Flickr</a:t>
            </a:r>
          </a:p>
        </p:txBody>
      </p:sp>
      <p:pic>
        <p:nvPicPr>
          <p:cNvPr id="9" name="Picture 8">
            <a:extLst>
              <a:ext uri="{FF2B5EF4-FFF2-40B4-BE49-F238E27FC236}">
                <a16:creationId xmlns:a16="http://schemas.microsoft.com/office/drawing/2014/main" id="{F82C338D-CAB4-44DC-BD00-F031599BF09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9170"/>
          <a:stretch/>
        </p:blipFill>
        <p:spPr>
          <a:xfrm>
            <a:off x="8360934" y="1032300"/>
            <a:ext cx="3408671" cy="4128119"/>
          </a:xfrm>
          <a:prstGeom prst="rect">
            <a:avLst/>
          </a:prstGeom>
        </p:spPr>
      </p:pic>
      <p:sp>
        <p:nvSpPr>
          <p:cNvPr id="10" name="TextBox 9">
            <a:extLst>
              <a:ext uri="{FF2B5EF4-FFF2-40B4-BE49-F238E27FC236}">
                <a16:creationId xmlns:a16="http://schemas.microsoft.com/office/drawing/2014/main" id="{E32CE8D0-E68A-4112-9621-4274E1E60CB0}"/>
              </a:ext>
            </a:extLst>
          </p:cNvPr>
          <p:cNvSpPr txBox="1"/>
          <p:nvPr/>
        </p:nvSpPr>
        <p:spPr>
          <a:xfrm>
            <a:off x="8744275" y="4928420"/>
            <a:ext cx="3641675" cy="246221"/>
          </a:xfrm>
          <a:prstGeom prst="rect">
            <a:avLst/>
          </a:prstGeom>
          <a:noFill/>
        </p:spPr>
        <p:txBody>
          <a:bodyPr wrap="square" lIns="91440" tIns="45720" rIns="91440" bIns="45720" anchor="t">
            <a:spAutoFit/>
          </a:bodyPr>
          <a:lstStyle/>
          <a:p>
            <a:pPr algn="ctr"/>
            <a:r>
              <a:rPr lang="en-GB" sz="1000" dirty="0">
                <a:solidFill>
                  <a:schemeClr val="bg1"/>
                </a:solidFill>
              </a:rPr>
              <a:t>Image:</a:t>
            </a:r>
            <a:r>
              <a:rPr lang="en-GB" sz="1000" b="0" i="0" dirty="0">
                <a:solidFill>
                  <a:schemeClr val="bg1"/>
                </a:solidFill>
                <a:effectLst/>
              </a:rPr>
              <a:t> NOAA Photo Library via Flickr</a:t>
            </a:r>
          </a:p>
        </p:txBody>
      </p:sp>
      <p:sp>
        <p:nvSpPr>
          <p:cNvPr id="12" name="TextBox 11">
            <a:extLst>
              <a:ext uri="{FF2B5EF4-FFF2-40B4-BE49-F238E27FC236}">
                <a16:creationId xmlns:a16="http://schemas.microsoft.com/office/drawing/2014/main" id="{A6E0F1F2-6414-4C12-8186-EFCCA4EB1C1C}"/>
              </a:ext>
            </a:extLst>
          </p:cNvPr>
          <p:cNvSpPr txBox="1"/>
          <p:nvPr/>
        </p:nvSpPr>
        <p:spPr>
          <a:xfrm>
            <a:off x="1355672" y="5607873"/>
            <a:ext cx="9480656" cy="923330"/>
          </a:xfrm>
          <a:prstGeom prst="rect">
            <a:avLst/>
          </a:prstGeom>
          <a:noFill/>
        </p:spPr>
        <p:txBody>
          <a:bodyPr wrap="square">
            <a:spAutoFit/>
          </a:bodyPr>
          <a:lstStyle/>
          <a:p>
            <a:r>
              <a:rPr lang="en-GB" b="1" i="0" dirty="0">
                <a:solidFill>
                  <a:schemeClr val="bg1"/>
                </a:solidFill>
                <a:effectLst/>
              </a:rPr>
              <a:t>Giant oarfish </a:t>
            </a:r>
            <a:r>
              <a:rPr lang="en-GB" b="0" i="0" dirty="0">
                <a:solidFill>
                  <a:schemeClr val="bg1"/>
                </a:solidFill>
                <a:effectLst/>
              </a:rPr>
              <a:t>are </a:t>
            </a:r>
            <a:r>
              <a:rPr lang="en-GB" dirty="0">
                <a:solidFill>
                  <a:schemeClr val="bg1"/>
                </a:solidFill>
              </a:rPr>
              <a:t>the longest bony fish in the world. They don’t have teeth because they are filter feeders. Their pectoral fins look like oars. They don’t have scales like most fish, but instead they have a slimy material called guanine. </a:t>
            </a:r>
          </a:p>
        </p:txBody>
      </p:sp>
    </p:spTree>
    <p:extLst>
      <p:ext uri="{BB962C8B-B14F-4D97-AF65-F5344CB8AC3E}">
        <p14:creationId xmlns:p14="http://schemas.microsoft.com/office/powerpoint/2010/main" val="336078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046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Cold  -  Colossal squid</a:t>
            </a:r>
          </a:p>
        </p:txBody>
      </p:sp>
      <p:sp>
        <p:nvSpPr>
          <p:cNvPr id="8" name="TextBox 7">
            <a:extLst>
              <a:ext uri="{FF2B5EF4-FFF2-40B4-BE49-F238E27FC236}">
                <a16:creationId xmlns:a16="http://schemas.microsoft.com/office/drawing/2014/main" id="{7BA5F27B-6EF5-4888-8FD0-9D821875BE72}"/>
              </a:ext>
            </a:extLst>
          </p:cNvPr>
          <p:cNvSpPr txBox="1"/>
          <p:nvPr/>
        </p:nvSpPr>
        <p:spPr>
          <a:xfrm>
            <a:off x="1725396" y="5780315"/>
            <a:ext cx="9851254" cy="923330"/>
          </a:xfrm>
          <a:prstGeom prst="rect">
            <a:avLst/>
          </a:prstGeom>
          <a:noFill/>
        </p:spPr>
        <p:txBody>
          <a:bodyPr wrap="square">
            <a:spAutoFit/>
          </a:bodyPr>
          <a:lstStyle/>
          <a:p>
            <a:pPr fontAlgn="base"/>
            <a:r>
              <a:rPr lang="en-GB" b="1" dirty="0">
                <a:solidFill>
                  <a:schemeClr val="bg1"/>
                </a:solidFill>
              </a:rPr>
              <a:t>Colossal squid </a:t>
            </a:r>
            <a:r>
              <a:rPr lang="en-GB" dirty="0">
                <a:solidFill>
                  <a:schemeClr val="bg1"/>
                </a:solidFill>
              </a:rPr>
              <a:t>live in the deep ocean around Antarctica. They are the largest invertebrate on Earth with the largest eyes in the world. Even though they’re huge, they still have predators and are the favourite food of sperm whales. </a:t>
            </a:r>
            <a:r>
              <a:rPr lang="en-GB" dirty="0"/>
              <a:t> </a:t>
            </a:r>
            <a:endParaRPr lang="en-US" b="0" i="0" dirty="0">
              <a:solidFill>
                <a:schemeClr val="bg1"/>
              </a:solidFill>
              <a:effectLst/>
            </a:endParaRPr>
          </a:p>
        </p:txBody>
      </p:sp>
      <p:pic>
        <p:nvPicPr>
          <p:cNvPr id="2" name="Picture 1"/>
          <p:cNvPicPr>
            <a:picLocks noChangeAspect="1"/>
          </p:cNvPicPr>
          <p:nvPr/>
        </p:nvPicPr>
        <p:blipFill rotWithShape="1">
          <a:blip r:embed="rId3"/>
          <a:srcRect l="10930" t="-1459" r="1094" b="13508"/>
          <a:stretch/>
        </p:blipFill>
        <p:spPr>
          <a:xfrm>
            <a:off x="2813840" y="833493"/>
            <a:ext cx="6553199" cy="4913491"/>
          </a:xfrm>
          <a:prstGeom prst="rect">
            <a:avLst/>
          </a:prstGeom>
        </p:spPr>
      </p:pic>
      <p:sp>
        <p:nvSpPr>
          <p:cNvPr id="7" name="TextBox 6">
            <a:extLst>
              <a:ext uri="{FF2B5EF4-FFF2-40B4-BE49-F238E27FC236}">
                <a16:creationId xmlns:a16="http://schemas.microsoft.com/office/drawing/2014/main" id="{D91EF279-EE9F-4705-AF05-13275023698F}"/>
              </a:ext>
            </a:extLst>
          </p:cNvPr>
          <p:cNvSpPr txBox="1"/>
          <p:nvPr/>
        </p:nvSpPr>
        <p:spPr>
          <a:xfrm>
            <a:off x="7156977" y="5534094"/>
            <a:ext cx="2385874" cy="246221"/>
          </a:xfrm>
          <a:prstGeom prst="rect">
            <a:avLst/>
          </a:prstGeom>
          <a:noFill/>
        </p:spPr>
        <p:txBody>
          <a:bodyPr wrap="square" lIns="91440" tIns="45720" rIns="91440" bIns="45720" anchor="t">
            <a:spAutoFit/>
          </a:bodyPr>
          <a:lstStyle/>
          <a:p>
            <a:r>
              <a:rPr lang="en-GB" sz="1000" dirty="0">
                <a:solidFill>
                  <a:schemeClr val="bg1"/>
                </a:solidFill>
              </a:rPr>
              <a:t>Image: Shih-Pei Chang </a:t>
            </a:r>
            <a:r>
              <a:rPr lang="en-GB" sz="1000" b="0" i="0" dirty="0">
                <a:solidFill>
                  <a:schemeClr val="bg1"/>
                </a:solidFill>
                <a:effectLst/>
              </a:rPr>
              <a:t>via Flickr</a:t>
            </a:r>
          </a:p>
        </p:txBody>
      </p:sp>
    </p:spTree>
    <p:extLst>
      <p:ext uri="{BB962C8B-B14F-4D97-AF65-F5344CB8AC3E}">
        <p14:creationId xmlns:p14="http://schemas.microsoft.com/office/powerpoint/2010/main" val="2398528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1"/>
            <a:ext cx="8543925" cy="102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Cold  -  Japanese spider crab</a:t>
            </a:r>
          </a:p>
        </p:txBody>
      </p:sp>
      <p:sp>
        <p:nvSpPr>
          <p:cNvPr id="6" name="Title 1">
            <a:extLst>
              <a:ext uri="{FF2B5EF4-FFF2-40B4-BE49-F238E27FC236}">
                <a16:creationId xmlns:a16="http://schemas.microsoft.com/office/drawing/2014/main" id="{574852D0-B1D8-4EF5-961E-90DB1B936F69}"/>
              </a:ext>
            </a:extLst>
          </p:cNvPr>
          <p:cNvSpPr txBox="1">
            <a:spLocks/>
          </p:cNvSpPr>
          <p:nvPr/>
        </p:nvSpPr>
        <p:spPr>
          <a:xfrm>
            <a:off x="3564931" y="724925"/>
            <a:ext cx="5051018"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800" b="1" dirty="0">
              <a:solidFill>
                <a:schemeClr val="bg1"/>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0B2FBCCA-9C43-4825-807A-445EF5ACE1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29097" y="888140"/>
            <a:ext cx="7722686" cy="5148457"/>
          </a:xfrm>
          <a:prstGeom prst="rect">
            <a:avLst/>
          </a:prstGeom>
        </p:spPr>
      </p:pic>
      <p:sp>
        <p:nvSpPr>
          <p:cNvPr id="7" name="TextBox 6">
            <a:extLst>
              <a:ext uri="{FF2B5EF4-FFF2-40B4-BE49-F238E27FC236}">
                <a16:creationId xmlns:a16="http://schemas.microsoft.com/office/drawing/2014/main" id="{D91EF279-EE9F-4705-AF05-13275023698F}"/>
              </a:ext>
            </a:extLst>
          </p:cNvPr>
          <p:cNvSpPr txBox="1"/>
          <p:nvPr/>
        </p:nvSpPr>
        <p:spPr>
          <a:xfrm>
            <a:off x="7491072" y="5842185"/>
            <a:ext cx="2789285" cy="246221"/>
          </a:xfrm>
          <a:prstGeom prst="rect">
            <a:avLst/>
          </a:prstGeom>
          <a:noFill/>
        </p:spPr>
        <p:txBody>
          <a:bodyPr wrap="square" lIns="91440" tIns="45720" rIns="91440" bIns="45720" anchor="t">
            <a:spAutoFit/>
          </a:bodyPr>
          <a:lstStyle/>
          <a:p>
            <a:r>
              <a:rPr lang="en-GB" sz="1000" dirty="0">
                <a:solidFill>
                  <a:srgbClr val="FFFFFF"/>
                </a:solidFill>
              </a:rPr>
              <a:t>Image: Takashi</a:t>
            </a:r>
            <a:r>
              <a:rPr lang="en-GB" sz="1000" b="0" i="0" dirty="0">
                <a:solidFill>
                  <a:srgbClr val="FFFFFF"/>
                </a:solidFill>
                <a:effectLst/>
              </a:rPr>
              <a:t> </a:t>
            </a:r>
            <a:r>
              <a:rPr lang="en-GB" sz="1000" b="0" i="0" dirty="0" err="1">
                <a:solidFill>
                  <a:srgbClr val="FFFFFF"/>
                </a:solidFill>
                <a:effectLst/>
              </a:rPr>
              <a:t>Hososhima</a:t>
            </a:r>
            <a:r>
              <a:rPr lang="en-GB" sz="1000" b="0" i="0" dirty="0">
                <a:solidFill>
                  <a:srgbClr val="FFFFFF"/>
                </a:solidFill>
                <a:effectLst/>
              </a:rPr>
              <a:t> via Flickr</a:t>
            </a:r>
          </a:p>
        </p:txBody>
      </p:sp>
      <p:sp>
        <p:nvSpPr>
          <p:cNvPr id="8" name="TextBox 7">
            <a:extLst>
              <a:ext uri="{FF2B5EF4-FFF2-40B4-BE49-F238E27FC236}">
                <a16:creationId xmlns:a16="http://schemas.microsoft.com/office/drawing/2014/main" id="{7BA5F27B-6EF5-4888-8FD0-9D821875BE72}"/>
              </a:ext>
            </a:extLst>
          </p:cNvPr>
          <p:cNvSpPr txBox="1"/>
          <p:nvPr/>
        </p:nvSpPr>
        <p:spPr>
          <a:xfrm>
            <a:off x="1159698" y="6086432"/>
            <a:ext cx="9976388" cy="646331"/>
          </a:xfrm>
          <a:prstGeom prst="rect">
            <a:avLst/>
          </a:prstGeom>
          <a:noFill/>
        </p:spPr>
        <p:txBody>
          <a:bodyPr wrap="square">
            <a:spAutoFit/>
          </a:bodyPr>
          <a:lstStyle/>
          <a:p>
            <a:pPr fontAlgn="base"/>
            <a:r>
              <a:rPr lang="en-GB" b="1" dirty="0">
                <a:solidFill>
                  <a:schemeClr val="bg1"/>
                </a:solidFill>
              </a:rPr>
              <a:t>Japanese spider crabs </a:t>
            </a:r>
            <a:r>
              <a:rPr lang="en-GB" dirty="0">
                <a:solidFill>
                  <a:schemeClr val="bg1"/>
                </a:solidFill>
              </a:rPr>
              <a:t>live in the Pacific Ocean near Japan.  They live in waters up to 200 metres deep, but move to shallower water (around 50 meters deep) to breed. </a:t>
            </a:r>
            <a:endParaRPr lang="en-US" b="0" i="0" dirty="0">
              <a:solidFill>
                <a:schemeClr val="bg1"/>
              </a:solidFill>
              <a:effectLst/>
            </a:endParaRPr>
          </a:p>
        </p:txBody>
      </p:sp>
    </p:spTree>
    <p:extLst>
      <p:ext uri="{BB962C8B-B14F-4D97-AF65-F5344CB8AC3E}">
        <p14:creationId xmlns:p14="http://schemas.microsoft.com/office/powerpoint/2010/main" val="418519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Cold  -  Deep sea isopod  </a:t>
            </a:r>
          </a:p>
        </p:txBody>
      </p:sp>
      <p:sp>
        <p:nvSpPr>
          <p:cNvPr id="6" name="Title 1">
            <a:extLst>
              <a:ext uri="{FF2B5EF4-FFF2-40B4-BE49-F238E27FC236}">
                <a16:creationId xmlns:a16="http://schemas.microsoft.com/office/drawing/2014/main" id="{574852D0-B1D8-4EF5-961E-90DB1B936F69}"/>
              </a:ext>
            </a:extLst>
          </p:cNvPr>
          <p:cNvSpPr txBox="1">
            <a:spLocks/>
          </p:cNvSpPr>
          <p:nvPr/>
        </p:nvSpPr>
        <p:spPr>
          <a:xfrm>
            <a:off x="3564931" y="724925"/>
            <a:ext cx="5051018"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800" b="1" dirty="0">
              <a:solidFill>
                <a:schemeClr val="bg1"/>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64173828-DE08-49EE-8687-BBF75D7EA673}"/>
              </a:ext>
            </a:extLst>
          </p:cNvPr>
          <p:cNvPicPr>
            <a:picLocks noChangeAspect="1"/>
          </p:cNvPicPr>
          <p:nvPr/>
        </p:nvPicPr>
        <p:blipFill rotWithShape="1">
          <a:blip r:embed="rId2">
            <a:extLst>
              <a:ext uri="{28A0092B-C50C-407E-A947-70E740481C1C}">
                <a14:useLocalDpi xmlns:a14="http://schemas.microsoft.com/office/drawing/2010/main" val="0"/>
              </a:ext>
            </a:extLst>
          </a:blip>
          <a:srcRect t="5120"/>
          <a:stretch/>
        </p:blipFill>
        <p:spPr>
          <a:xfrm>
            <a:off x="2164492" y="1123123"/>
            <a:ext cx="7851896" cy="4190540"/>
          </a:xfrm>
          <a:prstGeom prst="rect">
            <a:avLst/>
          </a:prstGeom>
        </p:spPr>
      </p:pic>
      <p:sp>
        <p:nvSpPr>
          <p:cNvPr id="7" name="TextBox 6">
            <a:extLst>
              <a:ext uri="{FF2B5EF4-FFF2-40B4-BE49-F238E27FC236}">
                <a16:creationId xmlns:a16="http://schemas.microsoft.com/office/drawing/2014/main" id="{29948E28-EE3D-4865-B9E2-81BC700232BA}"/>
              </a:ext>
            </a:extLst>
          </p:cNvPr>
          <p:cNvSpPr txBox="1"/>
          <p:nvPr/>
        </p:nvSpPr>
        <p:spPr>
          <a:xfrm>
            <a:off x="5426001" y="5065987"/>
            <a:ext cx="4723489" cy="246221"/>
          </a:xfrm>
          <a:prstGeom prst="rect">
            <a:avLst/>
          </a:prstGeom>
          <a:noFill/>
        </p:spPr>
        <p:txBody>
          <a:bodyPr wrap="square" lIns="91440" tIns="45720" rIns="91440" bIns="45720" anchor="t">
            <a:spAutoFit/>
          </a:bodyPr>
          <a:lstStyle/>
          <a:p>
            <a:pPr algn="ctr"/>
            <a:r>
              <a:rPr lang="en-GB" sz="1000" dirty="0">
                <a:solidFill>
                  <a:schemeClr val="bg1"/>
                </a:solidFill>
              </a:rPr>
              <a:t>Giant isopod. Image: </a:t>
            </a:r>
            <a:r>
              <a:rPr lang="en-GB" sz="1000" b="0" i="0" dirty="0">
                <a:solidFill>
                  <a:schemeClr val="bg1"/>
                </a:solidFill>
                <a:effectLst/>
              </a:rPr>
              <a:t>NOAA Ocean Exploration &amp; Research via Flickr</a:t>
            </a:r>
          </a:p>
        </p:txBody>
      </p:sp>
      <p:sp>
        <p:nvSpPr>
          <p:cNvPr id="8" name="TextBox 7">
            <a:extLst>
              <a:ext uri="{FF2B5EF4-FFF2-40B4-BE49-F238E27FC236}">
                <a16:creationId xmlns:a16="http://schemas.microsoft.com/office/drawing/2014/main" id="{5AFF2A8F-505D-46F4-935A-96B9E51F6654}"/>
              </a:ext>
            </a:extLst>
          </p:cNvPr>
          <p:cNvSpPr txBox="1"/>
          <p:nvPr/>
        </p:nvSpPr>
        <p:spPr>
          <a:xfrm>
            <a:off x="1122128" y="5532910"/>
            <a:ext cx="9936624" cy="1200329"/>
          </a:xfrm>
          <a:prstGeom prst="rect">
            <a:avLst/>
          </a:prstGeom>
          <a:noFill/>
        </p:spPr>
        <p:txBody>
          <a:bodyPr wrap="square">
            <a:spAutoFit/>
          </a:bodyPr>
          <a:lstStyle/>
          <a:p>
            <a:pPr algn="l" rtl="0" fontAlgn="base"/>
            <a:r>
              <a:rPr lang="en-US" b="1" i="0" dirty="0">
                <a:solidFill>
                  <a:schemeClr val="bg1"/>
                </a:solidFill>
                <a:effectLst/>
              </a:rPr>
              <a:t>Deep sea isopods </a:t>
            </a:r>
            <a:r>
              <a:rPr lang="en-US" dirty="0">
                <a:solidFill>
                  <a:schemeClr val="bg1"/>
                </a:solidFill>
              </a:rPr>
              <a:t>are </a:t>
            </a:r>
            <a:r>
              <a:rPr lang="en-US" b="0" i="0" dirty="0">
                <a:solidFill>
                  <a:schemeClr val="bg1"/>
                </a:solidFill>
                <a:effectLst/>
              </a:rPr>
              <a:t>crustaceans that look similar to a woodlouse. A typical isopod in shallower waters can measure up to 5cm, whereas a giant deep sea isopod can measure up to 15cm and a supergiant species up to 50cm. Though this might still sound small, it is a huge size difference between shallow and deep water species. </a:t>
            </a:r>
          </a:p>
        </p:txBody>
      </p:sp>
    </p:spTree>
    <p:extLst>
      <p:ext uri="{BB962C8B-B14F-4D97-AF65-F5344CB8AC3E}">
        <p14:creationId xmlns:p14="http://schemas.microsoft.com/office/powerpoint/2010/main" val="9786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2CD1AF-8CB3-4D80-8431-4A9FCBD2A8CB}"/>
              </a:ext>
            </a:extLst>
          </p:cNvPr>
          <p:cNvSpPr txBox="1"/>
          <p:nvPr/>
        </p:nvSpPr>
        <p:spPr>
          <a:xfrm>
            <a:off x="1112297" y="3215261"/>
            <a:ext cx="9967403" cy="2492990"/>
          </a:xfrm>
          <a:prstGeom prst="rect">
            <a:avLst/>
          </a:prstGeom>
          <a:noFill/>
        </p:spPr>
        <p:txBody>
          <a:bodyPr wrap="square">
            <a:spAutoFit/>
          </a:bodyPr>
          <a:lstStyle/>
          <a:p>
            <a:pPr marL="457200" indent="-457200">
              <a:buFont typeface="Courier New" panose="02070309020205020404" pitchFamily="49" charset="0"/>
              <a:buChar char="o"/>
            </a:pPr>
            <a:r>
              <a:rPr lang="en-GB" sz="2600" dirty="0">
                <a:solidFill>
                  <a:schemeClr val="bg1"/>
                </a:solidFill>
              </a:rPr>
              <a:t>The deep is a huge vast space and therefore it can be hard to find food. </a:t>
            </a:r>
          </a:p>
          <a:p>
            <a:pPr marL="457200" indent="-457200">
              <a:buFont typeface="Courier New" panose="02070309020205020404" pitchFamily="49" charset="0"/>
              <a:buChar char="o"/>
            </a:pPr>
            <a:endParaRPr lang="en-GB" sz="2600" dirty="0">
              <a:solidFill>
                <a:schemeClr val="bg1"/>
              </a:solidFill>
            </a:endParaRPr>
          </a:p>
          <a:p>
            <a:pPr marL="457200" indent="-457200">
              <a:buFont typeface="Courier New" panose="02070309020205020404" pitchFamily="49" charset="0"/>
              <a:buChar char="o"/>
            </a:pPr>
            <a:r>
              <a:rPr lang="en-GB" sz="2600" dirty="0">
                <a:solidFill>
                  <a:schemeClr val="bg1"/>
                </a:solidFill>
              </a:rPr>
              <a:t>Animals have adapted in many ways, like eating a variety of food, and eating as much as they can when they have the ability to do so.</a:t>
            </a:r>
          </a:p>
        </p:txBody>
      </p:sp>
      <p:sp>
        <p:nvSpPr>
          <p:cNvPr id="5" name="Title 1">
            <a:extLst>
              <a:ext uri="{FF2B5EF4-FFF2-40B4-BE49-F238E27FC236}">
                <a16:creationId xmlns:a16="http://schemas.microsoft.com/office/drawing/2014/main" id="{3FF97094-48CA-4CBB-8F5D-A32F54730A23}"/>
              </a:ext>
            </a:extLst>
          </p:cNvPr>
          <p:cNvSpPr txBox="1">
            <a:spLocks/>
          </p:cNvSpPr>
          <p:nvPr/>
        </p:nvSpPr>
        <p:spPr>
          <a:xfrm>
            <a:off x="1824037" y="1109025"/>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latin typeface="Poppins" panose="00000500000000000000" pitchFamily="2" charset="0"/>
                <a:cs typeface="Poppins" panose="00000500000000000000" pitchFamily="2" charset="0"/>
              </a:rPr>
              <a:t>Searching for food</a:t>
            </a:r>
          </a:p>
        </p:txBody>
      </p:sp>
    </p:spTree>
    <p:extLst>
      <p:ext uri="{BB962C8B-B14F-4D97-AF65-F5344CB8AC3E}">
        <p14:creationId xmlns:p14="http://schemas.microsoft.com/office/powerpoint/2010/main" val="203538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1"/>
            <a:ext cx="8543925" cy="1132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Food  -  Gulper eel </a:t>
            </a:r>
          </a:p>
        </p:txBody>
      </p:sp>
      <p:sp>
        <p:nvSpPr>
          <p:cNvPr id="7" name="TextBox 6">
            <a:extLst>
              <a:ext uri="{FF2B5EF4-FFF2-40B4-BE49-F238E27FC236}">
                <a16:creationId xmlns:a16="http://schemas.microsoft.com/office/drawing/2014/main" id="{7ABE5CF4-259A-48D2-A8D4-56A8F4F7E094}"/>
              </a:ext>
            </a:extLst>
          </p:cNvPr>
          <p:cNvSpPr txBox="1"/>
          <p:nvPr/>
        </p:nvSpPr>
        <p:spPr>
          <a:xfrm>
            <a:off x="1818478" y="5258752"/>
            <a:ext cx="8543925" cy="1477328"/>
          </a:xfrm>
          <a:prstGeom prst="rect">
            <a:avLst/>
          </a:prstGeom>
          <a:noFill/>
        </p:spPr>
        <p:txBody>
          <a:bodyPr wrap="square">
            <a:spAutoFit/>
          </a:bodyPr>
          <a:lstStyle/>
          <a:p>
            <a:pPr algn="l" rtl="0" fontAlgn="base"/>
            <a:r>
              <a:rPr lang="en-US" i="0" dirty="0">
                <a:solidFill>
                  <a:schemeClr val="bg1"/>
                </a:solidFill>
                <a:effectLst/>
              </a:rPr>
              <a:t>The</a:t>
            </a:r>
            <a:r>
              <a:rPr lang="en-US" b="1" i="0" dirty="0">
                <a:solidFill>
                  <a:schemeClr val="bg1"/>
                </a:solidFill>
                <a:effectLst/>
              </a:rPr>
              <a:t> Gulper eel  </a:t>
            </a:r>
            <a:r>
              <a:rPr lang="en-US" i="0" dirty="0">
                <a:solidFill>
                  <a:schemeClr val="bg1"/>
                </a:solidFill>
                <a:effectLst/>
              </a:rPr>
              <a:t>(also known as </a:t>
            </a:r>
            <a:r>
              <a:rPr lang="en-US" b="1" i="0" dirty="0">
                <a:solidFill>
                  <a:schemeClr val="bg1"/>
                </a:solidFill>
                <a:effectLst/>
              </a:rPr>
              <a:t>pelican eel</a:t>
            </a:r>
            <a:r>
              <a:rPr lang="en-US" i="0" dirty="0">
                <a:solidFill>
                  <a:schemeClr val="bg1"/>
                </a:solidFill>
                <a:effectLst/>
              </a:rPr>
              <a:t>) </a:t>
            </a:r>
            <a:r>
              <a:rPr lang="en-US" b="0" i="0" dirty="0">
                <a:solidFill>
                  <a:schemeClr val="bg1"/>
                </a:solidFill>
                <a:effectLst/>
              </a:rPr>
              <a:t>has a mouth that can open to 10 times bigger than its own body, which is the biggest mouth to body ratio of any vertebrate.​ Along with an expandable stomach, this means the gulper eel is able to feed on a range of species and not be restricted by size. Watch this video to see it in action.</a:t>
            </a:r>
          </a:p>
        </p:txBody>
      </p:sp>
      <p:pic>
        <p:nvPicPr>
          <p:cNvPr id="2" name="Online Media 1" title="Watch this eel inflate its head like a balloon">
            <a:hlinkClick r:id="" action="ppaction://media"/>
            <a:extLst>
              <a:ext uri="{FF2B5EF4-FFF2-40B4-BE49-F238E27FC236}">
                <a16:creationId xmlns:a16="http://schemas.microsoft.com/office/drawing/2014/main" id="{ACDB981F-C3F5-4D13-8777-D797E0A95527}"/>
              </a:ext>
            </a:extLst>
          </p:cNvPr>
          <p:cNvPicPr>
            <a:picLocks noRot="1" noChangeAspect="1"/>
          </p:cNvPicPr>
          <p:nvPr>
            <a:videoFile r:link="rId1"/>
          </p:nvPr>
        </p:nvPicPr>
        <p:blipFill>
          <a:blip r:embed="rId3"/>
          <a:stretch>
            <a:fillRect/>
          </a:stretch>
        </p:blipFill>
        <p:spPr>
          <a:xfrm>
            <a:off x="2431262" y="1049490"/>
            <a:ext cx="7318354" cy="4134870"/>
          </a:xfrm>
          <a:prstGeom prst="rect">
            <a:avLst/>
          </a:prstGeom>
        </p:spPr>
      </p:pic>
      <p:sp>
        <p:nvSpPr>
          <p:cNvPr id="5" name="TextBox 4"/>
          <p:cNvSpPr txBox="1"/>
          <p:nvPr/>
        </p:nvSpPr>
        <p:spPr>
          <a:xfrm>
            <a:off x="9760738" y="2619628"/>
            <a:ext cx="1141041" cy="954107"/>
          </a:xfrm>
          <a:prstGeom prst="rect">
            <a:avLst/>
          </a:prstGeom>
          <a:noFill/>
        </p:spPr>
        <p:txBody>
          <a:bodyPr wrap="square" rtlCol="0">
            <a:spAutoFit/>
          </a:bodyPr>
          <a:lstStyle/>
          <a:p>
            <a:r>
              <a:rPr lang="en-GB" sz="1400" b="1" dirty="0">
                <a:solidFill>
                  <a:schemeClr val="bg1"/>
                </a:solidFill>
              </a:rPr>
              <a:t>Double click the image to play video </a:t>
            </a:r>
          </a:p>
        </p:txBody>
      </p:sp>
    </p:spTree>
    <p:extLst>
      <p:ext uri="{BB962C8B-B14F-4D97-AF65-F5344CB8AC3E}">
        <p14:creationId xmlns:p14="http://schemas.microsoft.com/office/powerpoint/2010/main" val="308042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1"/>
            <a:ext cx="8543925" cy="1153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Food  -  Viperfish</a:t>
            </a:r>
          </a:p>
        </p:txBody>
      </p:sp>
      <p:pic>
        <p:nvPicPr>
          <p:cNvPr id="3" name="Picture 2">
            <a:extLst>
              <a:ext uri="{FF2B5EF4-FFF2-40B4-BE49-F238E27FC236}">
                <a16:creationId xmlns:a16="http://schemas.microsoft.com/office/drawing/2014/main" id="{E3D0422A-737B-4AE5-A8AB-02B8B09029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0"/>
          <a:stretch/>
        </p:blipFill>
        <p:spPr>
          <a:xfrm>
            <a:off x="313321" y="1231665"/>
            <a:ext cx="5205274" cy="4199138"/>
          </a:xfrm>
          <a:prstGeom prst="rect">
            <a:avLst/>
          </a:prstGeom>
        </p:spPr>
      </p:pic>
      <p:pic>
        <p:nvPicPr>
          <p:cNvPr id="7" name="Picture 6">
            <a:extLst>
              <a:ext uri="{FF2B5EF4-FFF2-40B4-BE49-F238E27FC236}">
                <a16:creationId xmlns:a16="http://schemas.microsoft.com/office/drawing/2014/main" id="{47E0D819-3160-4971-8333-A6AE50155991}"/>
              </a:ext>
            </a:extLst>
          </p:cNvPr>
          <p:cNvPicPr>
            <a:picLocks noChangeAspect="1"/>
          </p:cNvPicPr>
          <p:nvPr/>
        </p:nvPicPr>
        <p:blipFill rotWithShape="1">
          <a:blip r:embed="rId4">
            <a:extLst>
              <a:ext uri="{28A0092B-C50C-407E-A947-70E740481C1C}">
                <a14:useLocalDpi xmlns:a14="http://schemas.microsoft.com/office/drawing/2010/main" val="0"/>
              </a:ext>
            </a:extLst>
          </a:blip>
          <a:srcRect l="649" t="5243" r="347" b="4831"/>
          <a:stretch/>
        </p:blipFill>
        <p:spPr>
          <a:xfrm>
            <a:off x="5691662" y="1231665"/>
            <a:ext cx="6175898" cy="4199137"/>
          </a:xfrm>
          <a:prstGeom prst="rect">
            <a:avLst/>
          </a:prstGeom>
        </p:spPr>
      </p:pic>
      <p:sp>
        <p:nvSpPr>
          <p:cNvPr id="10" name="TextBox 9">
            <a:extLst>
              <a:ext uri="{FF2B5EF4-FFF2-40B4-BE49-F238E27FC236}">
                <a16:creationId xmlns:a16="http://schemas.microsoft.com/office/drawing/2014/main" id="{11917E19-A96A-48D9-91FE-750DAA7CC05B}"/>
              </a:ext>
            </a:extLst>
          </p:cNvPr>
          <p:cNvSpPr txBox="1"/>
          <p:nvPr/>
        </p:nvSpPr>
        <p:spPr>
          <a:xfrm>
            <a:off x="674245" y="5243191"/>
            <a:ext cx="5406502" cy="246221"/>
          </a:xfrm>
          <a:prstGeom prst="rect">
            <a:avLst/>
          </a:prstGeom>
          <a:noFill/>
        </p:spPr>
        <p:txBody>
          <a:bodyPr wrap="square" lIns="91440" tIns="45720" rIns="91440" bIns="45720" anchor="t">
            <a:spAutoFit/>
          </a:bodyPr>
          <a:lstStyle/>
          <a:p>
            <a:pPr algn="ctr"/>
            <a:r>
              <a:rPr lang="en-GB" sz="1000" b="0" i="0" dirty="0">
                <a:solidFill>
                  <a:schemeClr val="bg1"/>
                </a:solidFill>
                <a:effectLst/>
              </a:rPr>
              <a:t>Viperfish (</a:t>
            </a:r>
            <a:r>
              <a:rPr lang="en-GB" sz="1000" b="0" i="0" dirty="0" err="1">
                <a:solidFill>
                  <a:schemeClr val="bg1"/>
                </a:solidFill>
                <a:effectLst/>
              </a:rPr>
              <a:t>Chauliodus</a:t>
            </a:r>
            <a:r>
              <a:rPr lang="en-GB" sz="1000" b="0" i="0" dirty="0">
                <a:solidFill>
                  <a:schemeClr val="bg1"/>
                </a:solidFill>
                <a:effectLst/>
              </a:rPr>
              <a:t> </a:t>
            </a:r>
            <a:r>
              <a:rPr lang="en-GB" sz="1000" b="0" i="0" dirty="0" err="1">
                <a:solidFill>
                  <a:schemeClr val="bg1"/>
                </a:solidFill>
                <a:effectLst/>
              </a:rPr>
              <a:t>shoani</a:t>
            </a:r>
            <a:r>
              <a:rPr lang="en-GB" sz="1000" dirty="0">
                <a:solidFill>
                  <a:schemeClr val="bg1"/>
                </a:solidFill>
              </a:rPr>
              <a:t>). Image:</a:t>
            </a:r>
            <a:r>
              <a:rPr lang="en-GB" sz="1000" b="0" i="0" dirty="0">
                <a:solidFill>
                  <a:schemeClr val="bg1"/>
                </a:solidFill>
                <a:effectLst/>
              </a:rPr>
              <a:t> NOAA Photo Library via Flickr</a:t>
            </a:r>
          </a:p>
        </p:txBody>
      </p:sp>
      <p:sp>
        <p:nvSpPr>
          <p:cNvPr id="12" name="TextBox 11">
            <a:extLst>
              <a:ext uri="{FF2B5EF4-FFF2-40B4-BE49-F238E27FC236}">
                <a16:creationId xmlns:a16="http://schemas.microsoft.com/office/drawing/2014/main" id="{2AD427E2-EA14-4AFA-A267-FFB5B9CC1A78}"/>
              </a:ext>
            </a:extLst>
          </p:cNvPr>
          <p:cNvSpPr txBox="1"/>
          <p:nvPr/>
        </p:nvSpPr>
        <p:spPr>
          <a:xfrm>
            <a:off x="8290599" y="5243190"/>
            <a:ext cx="3722637" cy="246221"/>
          </a:xfrm>
          <a:prstGeom prst="rect">
            <a:avLst/>
          </a:prstGeom>
          <a:noFill/>
        </p:spPr>
        <p:txBody>
          <a:bodyPr wrap="square" lIns="91440" tIns="45720" rIns="91440" bIns="45720" anchor="t">
            <a:spAutoFit/>
          </a:bodyPr>
          <a:lstStyle/>
          <a:p>
            <a:r>
              <a:rPr lang="en-GB" sz="1000" i="0" dirty="0" err="1">
                <a:solidFill>
                  <a:srgbClr val="FFFFFF"/>
                </a:solidFill>
                <a:effectLst/>
              </a:rPr>
              <a:t>Chauliodus</a:t>
            </a:r>
            <a:r>
              <a:rPr lang="en-GB" sz="1000" i="0" dirty="0">
                <a:solidFill>
                  <a:srgbClr val="FFFFFF"/>
                </a:solidFill>
                <a:effectLst/>
              </a:rPr>
              <a:t> </a:t>
            </a:r>
            <a:r>
              <a:rPr lang="en-GB" sz="1000" i="0" dirty="0" err="1">
                <a:solidFill>
                  <a:srgbClr val="FFFFFF"/>
                </a:solidFill>
                <a:effectLst/>
              </a:rPr>
              <a:t>sloani</a:t>
            </a:r>
            <a:r>
              <a:rPr lang="en-GB" sz="1000" dirty="0">
                <a:solidFill>
                  <a:srgbClr val="FFFFFF"/>
                </a:solidFill>
              </a:rPr>
              <a:t>.</a:t>
            </a:r>
            <a:r>
              <a:rPr lang="en-GB" sz="1000" dirty="0">
                <a:solidFill>
                  <a:schemeClr val="bg1"/>
                </a:solidFill>
              </a:rPr>
              <a:t> Image: </a:t>
            </a:r>
            <a:r>
              <a:rPr lang="en-GB" sz="1000" i="0" dirty="0">
                <a:solidFill>
                  <a:schemeClr val="bg1"/>
                </a:solidFill>
                <a:effectLst/>
              </a:rPr>
              <a:t>Alexei Orlov (</a:t>
            </a:r>
            <a:r>
              <a:rPr lang="en-GB" sz="1000" i="0" u="none" strike="noStrike" dirty="0">
                <a:solidFill>
                  <a:schemeClr val="bg1"/>
                </a:solidFill>
                <a:effectLst/>
              </a:rPr>
              <a:t>orlov@vniro.ru)</a:t>
            </a:r>
            <a:endParaRPr lang="en-GB" sz="1000" dirty="0">
              <a:solidFill>
                <a:schemeClr val="bg1"/>
              </a:solidFill>
            </a:endParaRPr>
          </a:p>
        </p:txBody>
      </p:sp>
      <p:sp>
        <p:nvSpPr>
          <p:cNvPr id="14" name="TextBox 13">
            <a:extLst>
              <a:ext uri="{FF2B5EF4-FFF2-40B4-BE49-F238E27FC236}">
                <a16:creationId xmlns:a16="http://schemas.microsoft.com/office/drawing/2014/main" id="{5225CD1A-0FDE-4A0B-8043-6FAF9F95CA0C}"/>
              </a:ext>
            </a:extLst>
          </p:cNvPr>
          <p:cNvSpPr txBox="1"/>
          <p:nvPr/>
        </p:nvSpPr>
        <p:spPr>
          <a:xfrm>
            <a:off x="1531756" y="5730522"/>
            <a:ext cx="9117367" cy="923330"/>
          </a:xfrm>
          <a:prstGeom prst="rect">
            <a:avLst/>
          </a:prstGeom>
          <a:noFill/>
        </p:spPr>
        <p:txBody>
          <a:bodyPr wrap="square">
            <a:spAutoFit/>
          </a:bodyPr>
          <a:lstStyle/>
          <a:p>
            <a:pPr algn="l" rtl="0" fontAlgn="base"/>
            <a:r>
              <a:rPr lang="en-US" b="1" i="0" dirty="0">
                <a:solidFill>
                  <a:schemeClr val="bg1"/>
                </a:solidFill>
                <a:effectLst/>
              </a:rPr>
              <a:t>Viperfish</a:t>
            </a:r>
            <a:r>
              <a:rPr lang="en-US" b="0" i="0" dirty="0">
                <a:solidFill>
                  <a:schemeClr val="bg1"/>
                </a:solidFill>
                <a:effectLst/>
              </a:rPr>
              <a:t> are best known for having teeth so large they don’t fit inside their mouths. To catch food they first use bioluminescent to lure prey and then swim at high speeds and use their large sharp teeth to grab hold of </a:t>
            </a:r>
            <a:r>
              <a:rPr lang="en-US" dirty="0">
                <a:solidFill>
                  <a:schemeClr val="bg1"/>
                </a:solidFill>
              </a:rPr>
              <a:t>their prey. </a:t>
            </a:r>
            <a:endParaRPr lang="en-US" b="0" i="0" dirty="0">
              <a:solidFill>
                <a:schemeClr val="bg1"/>
              </a:solidFill>
              <a:effectLst/>
            </a:endParaRPr>
          </a:p>
        </p:txBody>
      </p:sp>
    </p:spTree>
    <p:extLst>
      <p:ext uri="{BB962C8B-B14F-4D97-AF65-F5344CB8AC3E}">
        <p14:creationId xmlns:p14="http://schemas.microsoft.com/office/powerpoint/2010/main" val="253195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1"/>
            <a:ext cx="8543925" cy="109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Food  -  Anglerfish</a:t>
            </a:r>
          </a:p>
        </p:txBody>
      </p:sp>
      <p:pic>
        <p:nvPicPr>
          <p:cNvPr id="3" name="Picture 2">
            <a:extLst>
              <a:ext uri="{FF2B5EF4-FFF2-40B4-BE49-F238E27FC236}">
                <a16:creationId xmlns:a16="http://schemas.microsoft.com/office/drawing/2014/main" id="{36E06E0F-0631-4C5D-9C78-E49DFA6FA8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40" t="7281" r="9225" b="8244"/>
          <a:stretch/>
        </p:blipFill>
        <p:spPr>
          <a:xfrm>
            <a:off x="2597378" y="1077964"/>
            <a:ext cx="6766183" cy="4697040"/>
          </a:xfrm>
          <a:prstGeom prst="rect">
            <a:avLst/>
          </a:prstGeom>
        </p:spPr>
      </p:pic>
      <p:sp>
        <p:nvSpPr>
          <p:cNvPr id="9" name="TextBox 8">
            <a:extLst>
              <a:ext uri="{FF2B5EF4-FFF2-40B4-BE49-F238E27FC236}">
                <a16:creationId xmlns:a16="http://schemas.microsoft.com/office/drawing/2014/main" id="{E3583C20-830B-4602-897B-02A3F6C51600}"/>
              </a:ext>
            </a:extLst>
          </p:cNvPr>
          <p:cNvSpPr txBox="1"/>
          <p:nvPr/>
        </p:nvSpPr>
        <p:spPr>
          <a:xfrm>
            <a:off x="6096371" y="5521943"/>
            <a:ext cx="3381243" cy="246221"/>
          </a:xfrm>
          <a:prstGeom prst="rect">
            <a:avLst/>
          </a:prstGeom>
          <a:noFill/>
        </p:spPr>
        <p:txBody>
          <a:bodyPr wrap="square" lIns="91440" tIns="45720" rIns="91440" bIns="45720" anchor="t">
            <a:spAutoFit/>
          </a:bodyPr>
          <a:lstStyle/>
          <a:p>
            <a:pPr algn="ctr"/>
            <a:r>
              <a:rPr lang="en-GB" sz="1000" dirty="0">
                <a:solidFill>
                  <a:schemeClr val="bg1"/>
                </a:solidFill>
              </a:rPr>
              <a:t>Anglerfish. Image: </a:t>
            </a:r>
            <a:r>
              <a:rPr lang="en-GB" sz="1000" dirty="0" err="1">
                <a:solidFill>
                  <a:schemeClr val="bg1"/>
                </a:solidFill>
              </a:rPr>
              <a:t>Superjoseph</a:t>
            </a:r>
            <a:r>
              <a:rPr lang="en-GB" sz="1000" b="0" i="0" dirty="0">
                <a:solidFill>
                  <a:schemeClr val="bg1"/>
                </a:solidFill>
                <a:effectLst/>
                <a:latin typeface="Poppins"/>
                <a:cs typeface="Poppins"/>
              </a:rPr>
              <a:t> via Shutterstock</a:t>
            </a:r>
          </a:p>
        </p:txBody>
      </p:sp>
      <p:sp>
        <p:nvSpPr>
          <p:cNvPr id="11" name="TextBox 10">
            <a:extLst>
              <a:ext uri="{FF2B5EF4-FFF2-40B4-BE49-F238E27FC236}">
                <a16:creationId xmlns:a16="http://schemas.microsoft.com/office/drawing/2014/main" id="{96ACA86C-2B18-4D5F-B89E-FCC057144506}"/>
              </a:ext>
            </a:extLst>
          </p:cNvPr>
          <p:cNvSpPr txBox="1"/>
          <p:nvPr/>
        </p:nvSpPr>
        <p:spPr>
          <a:xfrm>
            <a:off x="1818478" y="5966942"/>
            <a:ext cx="9154887" cy="646331"/>
          </a:xfrm>
          <a:prstGeom prst="rect">
            <a:avLst/>
          </a:prstGeom>
          <a:noFill/>
        </p:spPr>
        <p:txBody>
          <a:bodyPr wrap="square">
            <a:spAutoFit/>
          </a:bodyPr>
          <a:lstStyle/>
          <a:p>
            <a:r>
              <a:rPr lang="en-US" b="1" i="0" dirty="0">
                <a:solidFill>
                  <a:schemeClr val="bg1"/>
                </a:solidFill>
                <a:effectLst/>
              </a:rPr>
              <a:t>Anglerfish </a:t>
            </a:r>
            <a:r>
              <a:rPr lang="en-US" i="0" dirty="0">
                <a:solidFill>
                  <a:schemeClr val="bg1"/>
                </a:solidFill>
                <a:effectLst/>
              </a:rPr>
              <a:t>have bioluminescence on</a:t>
            </a:r>
            <a:r>
              <a:rPr lang="en-US" b="0" i="0" dirty="0">
                <a:solidFill>
                  <a:schemeClr val="bg1"/>
                </a:solidFill>
                <a:effectLst/>
              </a:rPr>
              <a:t> the end of their dorsal spine. This is positioned near their mouth and used to attract prey. </a:t>
            </a:r>
            <a:endParaRPr lang="en-GB" dirty="0">
              <a:solidFill>
                <a:schemeClr val="bg1"/>
              </a:solidFill>
            </a:endParaRPr>
          </a:p>
        </p:txBody>
      </p:sp>
    </p:spTree>
    <p:extLst>
      <p:ext uri="{BB962C8B-B14F-4D97-AF65-F5344CB8AC3E}">
        <p14:creationId xmlns:p14="http://schemas.microsoft.com/office/powerpoint/2010/main" val="178894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262" y="153949"/>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latin typeface="Poppins" panose="00000500000000000000" pitchFamily="2" charset="0"/>
                <a:cs typeface="Poppins" panose="00000500000000000000" pitchFamily="2" charset="0"/>
              </a:rPr>
              <a:t>Deep Sea Zones </a:t>
            </a:r>
          </a:p>
        </p:txBody>
      </p:sp>
      <p:sp>
        <p:nvSpPr>
          <p:cNvPr id="9" name="TextBox 8">
            <a:extLst>
              <a:ext uri="{FF2B5EF4-FFF2-40B4-BE49-F238E27FC236}">
                <a16:creationId xmlns:a16="http://schemas.microsoft.com/office/drawing/2014/main" id="{2B2CD1AF-8CB3-4D80-8431-4A9FCBD2A8CB}"/>
              </a:ext>
            </a:extLst>
          </p:cNvPr>
          <p:cNvSpPr txBox="1"/>
          <p:nvPr/>
        </p:nvSpPr>
        <p:spPr>
          <a:xfrm>
            <a:off x="619053" y="1755831"/>
            <a:ext cx="7626876" cy="4493538"/>
          </a:xfrm>
          <a:prstGeom prst="rect">
            <a:avLst/>
          </a:prstGeom>
          <a:noFill/>
        </p:spPr>
        <p:txBody>
          <a:bodyPr wrap="square">
            <a:spAutoFit/>
          </a:bodyPr>
          <a:lstStyle/>
          <a:p>
            <a:pPr marL="457200" indent="-457200">
              <a:buFont typeface="Courier New" panose="02070309020205020404" pitchFamily="49" charset="0"/>
              <a:buChar char="o"/>
            </a:pPr>
            <a:r>
              <a:rPr lang="en-GB" sz="2600" b="1" dirty="0">
                <a:solidFill>
                  <a:schemeClr val="bg1"/>
                </a:solidFill>
              </a:rPr>
              <a:t>Sunlight Zone </a:t>
            </a:r>
            <a:r>
              <a:rPr lang="en-GB" sz="2600" dirty="0">
                <a:solidFill>
                  <a:schemeClr val="bg1"/>
                </a:solidFill>
              </a:rPr>
              <a:t>– This is the top layer of the ocean. In this zone there is enough sunlight for plants to grow. </a:t>
            </a:r>
          </a:p>
          <a:p>
            <a:endParaRPr lang="en-GB" sz="2600" dirty="0">
              <a:solidFill>
                <a:schemeClr val="bg1"/>
              </a:solidFill>
            </a:endParaRPr>
          </a:p>
          <a:p>
            <a:pPr marL="457200" indent="-457200">
              <a:buFont typeface="Courier New" panose="02070309020205020404" pitchFamily="49" charset="0"/>
              <a:buChar char="o"/>
            </a:pPr>
            <a:r>
              <a:rPr lang="en-GB" sz="2600" b="1" dirty="0">
                <a:solidFill>
                  <a:schemeClr val="bg1"/>
                </a:solidFill>
              </a:rPr>
              <a:t>Twilight zone  </a:t>
            </a:r>
            <a:r>
              <a:rPr lang="en-GB" sz="2600" dirty="0">
                <a:solidFill>
                  <a:schemeClr val="bg1"/>
                </a:solidFill>
              </a:rPr>
              <a:t>- A small amount of light can reach this zone but not enough for plants to grow. </a:t>
            </a:r>
          </a:p>
          <a:p>
            <a:pPr marL="457200" indent="-457200">
              <a:buFont typeface="Courier New" panose="02070309020205020404" pitchFamily="49" charset="0"/>
              <a:buChar char="o"/>
            </a:pPr>
            <a:endParaRPr lang="en-GB" sz="2600" b="1" dirty="0">
              <a:solidFill>
                <a:schemeClr val="bg1"/>
              </a:solidFill>
            </a:endParaRPr>
          </a:p>
          <a:p>
            <a:pPr marL="457200" indent="-457200">
              <a:buFont typeface="Courier New" panose="02070309020205020404" pitchFamily="49" charset="0"/>
              <a:buChar char="o"/>
            </a:pPr>
            <a:r>
              <a:rPr lang="en-GB" sz="2600" b="1" dirty="0">
                <a:solidFill>
                  <a:schemeClr val="bg1"/>
                </a:solidFill>
              </a:rPr>
              <a:t>Midnight zone </a:t>
            </a:r>
            <a:r>
              <a:rPr lang="en-GB" sz="2600" dirty="0">
                <a:solidFill>
                  <a:schemeClr val="bg1"/>
                </a:solidFill>
              </a:rPr>
              <a:t>– There is no natural light at all below 1000 meters and this zone is complete dark. </a:t>
            </a:r>
          </a:p>
        </p:txBody>
      </p:sp>
      <p:pic>
        <p:nvPicPr>
          <p:cNvPr id="2" name="Picture 1"/>
          <p:cNvPicPr>
            <a:picLocks noChangeAspect="1"/>
          </p:cNvPicPr>
          <p:nvPr/>
        </p:nvPicPr>
        <p:blipFill>
          <a:blip r:embed="rId2"/>
          <a:stretch>
            <a:fillRect/>
          </a:stretch>
        </p:blipFill>
        <p:spPr>
          <a:xfrm>
            <a:off x="9333765" y="153949"/>
            <a:ext cx="1867548" cy="6560360"/>
          </a:xfrm>
          <a:prstGeom prst="rect">
            <a:avLst/>
          </a:prstGeom>
          <a:ln w="38100">
            <a:solidFill>
              <a:schemeClr val="bg1"/>
            </a:solidFill>
          </a:ln>
        </p:spPr>
      </p:pic>
    </p:spTree>
    <p:extLst>
      <p:ext uri="{BB962C8B-B14F-4D97-AF65-F5344CB8AC3E}">
        <p14:creationId xmlns:p14="http://schemas.microsoft.com/office/powerpoint/2010/main" val="308466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4852D0-B1D8-4EF5-961E-90DB1B936F69}"/>
              </a:ext>
            </a:extLst>
          </p:cNvPr>
          <p:cNvSpPr txBox="1">
            <a:spLocks/>
          </p:cNvSpPr>
          <p:nvPr/>
        </p:nvSpPr>
        <p:spPr>
          <a:xfrm>
            <a:off x="3362673" y="123012"/>
            <a:ext cx="5051018"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Life in the Deep</a:t>
            </a:r>
          </a:p>
        </p:txBody>
      </p:sp>
      <p:pic>
        <p:nvPicPr>
          <p:cNvPr id="2" name="Online Media 1" title="Deep Sea Creatures Exhibit Bioluminescence | Blue Planet | BBC Earth">
            <a:hlinkClick r:id="" action="ppaction://media"/>
            <a:extLst>
              <a:ext uri="{FF2B5EF4-FFF2-40B4-BE49-F238E27FC236}">
                <a16:creationId xmlns:a16="http://schemas.microsoft.com/office/drawing/2014/main" id="{91D8B1B1-0C04-4126-B719-B1359C681B5C}"/>
              </a:ext>
            </a:extLst>
          </p:cNvPr>
          <p:cNvPicPr>
            <a:picLocks noRot="1" noChangeAspect="1"/>
          </p:cNvPicPr>
          <p:nvPr>
            <a:videoFile r:link="rId1"/>
          </p:nvPr>
        </p:nvPicPr>
        <p:blipFill>
          <a:blip r:embed="rId3"/>
          <a:stretch>
            <a:fillRect/>
          </a:stretch>
        </p:blipFill>
        <p:spPr>
          <a:xfrm>
            <a:off x="954444" y="1068611"/>
            <a:ext cx="9884491" cy="5584738"/>
          </a:xfrm>
          <a:prstGeom prst="rect">
            <a:avLst/>
          </a:prstGeom>
        </p:spPr>
      </p:pic>
      <p:sp>
        <p:nvSpPr>
          <p:cNvPr id="5" name="TextBox 4">
            <a:extLst>
              <a:ext uri="{FF2B5EF4-FFF2-40B4-BE49-F238E27FC236}">
                <a16:creationId xmlns:a16="http://schemas.microsoft.com/office/drawing/2014/main" id="{17076915-4E90-4F45-BC7C-4A57F7A57F4D}"/>
              </a:ext>
            </a:extLst>
          </p:cNvPr>
          <p:cNvSpPr txBox="1"/>
          <p:nvPr/>
        </p:nvSpPr>
        <p:spPr>
          <a:xfrm>
            <a:off x="10838935" y="3383926"/>
            <a:ext cx="1141041" cy="954107"/>
          </a:xfrm>
          <a:prstGeom prst="rect">
            <a:avLst/>
          </a:prstGeom>
          <a:noFill/>
        </p:spPr>
        <p:txBody>
          <a:bodyPr wrap="square" rtlCol="0">
            <a:spAutoFit/>
          </a:bodyPr>
          <a:lstStyle/>
          <a:p>
            <a:r>
              <a:rPr lang="en-GB" sz="1400" b="1" dirty="0">
                <a:solidFill>
                  <a:schemeClr val="bg1"/>
                </a:solidFill>
              </a:rPr>
              <a:t>Double click the image to play video </a:t>
            </a:r>
          </a:p>
        </p:txBody>
      </p:sp>
    </p:spTree>
    <p:extLst>
      <p:ext uri="{BB962C8B-B14F-4D97-AF65-F5344CB8AC3E}">
        <p14:creationId xmlns:p14="http://schemas.microsoft.com/office/powerpoint/2010/main" val="24077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3" y="406498"/>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latin typeface="Poppins" panose="00000500000000000000" pitchFamily="2" charset="0"/>
                <a:cs typeface="Poppins" panose="00000500000000000000" pitchFamily="2" charset="0"/>
              </a:rPr>
              <a:t>Dark waters</a:t>
            </a:r>
          </a:p>
        </p:txBody>
      </p:sp>
      <p:sp>
        <p:nvSpPr>
          <p:cNvPr id="9" name="TextBox 8">
            <a:extLst>
              <a:ext uri="{FF2B5EF4-FFF2-40B4-BE49-F238E27FC236}">
                <a16:creationId xmlns:a16="http://schemas.microsoft.com/office/drawing/2014/main" id="{2B2CD1AF-8CB3-4D80-8431-4A9FCBD2A8CB}"/>
              </a:ext>
            </a:extLst>
          </p:cNvPr>
          <p:cNvSpPr txBox="1"/>
          <p:nvPr/>
        </p:nvSpPr>
        <p:spPr>
          <a:xfrm>
            <a:off x="1106733" y="1732061"/>
            <a:ext cx="9967403" cy="4093428"/>
          </a:xfrm>
          <a:prstGeom prst="rect">
            <a:avLst/>
          </a:prstGeom>
          <a:noFill/>
        </p:spPr>
        <p:txBody>
          <a:bodyPr wrap="square">
            <a:spAutoFit/>
          </a:bodyPr>
          <a:lstStyle/>
          <a:p>
            <a:endParaRPr lang="en-GB" sz="2600" dirty="0">
              <a:solidFill>
                <a:schemeClr val="bg1"/>
              </a:solidFill>
            </a:endParaRPr>
          </a:p>
          <a:p>
            <a:pPr marL="457200" indent="-457200">
              <a:buFont typeface="Courier New" panose="02070309020205020404" pitchFamily="49" charset="0"/>
              <a:buChar char="o"/>
            </a:pPr>
            <a:r>
              <a:rPr lang="en-GB" sz="2600" dirty="0">
                <a:solidFill>
                  <a:schemeClr val="bg1"/>
                </a:solidFill>
              </a:rPr>
              <a:t>Some animals have adapted to have huge eyes or produce their own light. </a:t>
            </a:r>
          </a:p>
          <a:p>
            <a:endParaRPr lang="en-GB" sz="2600" dirty="0">
              <a:solidFill>
                <a:schemeClr val="bg1"/>
              </a:solidFill>
            </a:endParaRPr>
          </a:p>
          <a:p>
            <a:endParaRPr lang="en-GB" sz="2600" dirty="0">
              <a:solidFill>
                <a:schemeClr val="bg1"/>
              </a:solidFill>
            </a:endParaRPr>
          </a:p>
          <a:p>
            <a:pPr marL="457200" indent="-457200">
              <a:buFont typeface="Courier New" panose="02070309020205020404" pitchFamily="49" charset="0"/>
              <a:buChar char="o"/>
            </a:pPr>
            <a:r>
              <a:rPr lang="en-GB" sz="2600" dirty="0">
                <a:solidFill>
                  <a:schemeClr val="bg1"/>
                </a:solidFill>
              </a:rPr>
              <a:t>At extreme depths some animals have adapted to have tiny eyes, and even no eyes, as there’s no need to use them. Instead they use tactile and sensory clues to find food.  </a:t>
            </a:r>
          </a:p>
          <a:p>
            <a:endParaRPr lang="en-GB" sz="2600" dirty="0">
              <a:solidFill>
                <a:schemeClr val="bg1"/>
              </a:solidFill>
            </a:endParaRPr>
          </a:p>
        </p:txBody>
      </p:sp>
    </p:spTree>
    <p:extLst>
      <p:ext uri="{BB962C8B-B14F-4D97-AF65-F5344CB8AC3E}">
        <p14:creationId xmlns:p14="http://schemas.microsoft.com/office/powerpoint/2010/main" val="268725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Dark  -  Tripod fish </a:t>
            </a:r>
          </a:p>
        </p:txBody>
      </p:sp>
      <p:sp>
        <p:nvSpPr>
          <p:cNvPr id="6" name="Title 1">
            <a:extLst>
              <a:ext uri="{FF2B5EF4-FFF2-40B4-BE49-F238E27FC236}">
                <a16:creationId xmlns:a16="http://schemas.microsoft.com/office/drawing/2014/main" id="{574852D0-B1D8-4EF5-961E-90DB1B936F69}"/>
              </a:ext>
            </a:extLst>
          </p:cNvPr>
          <p:cNvSpPr txBox="1">
            <a:spLocks/>
          </p:cNvSpPr>
          <p:nvPr/>
        </p:nvSpPr>
        <p:spPr>
          <a:xfrm>
            <a:off x="4164003" y="724925"/>
            <a:ext cx="3852873"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800" b="1" dirty="0">
              <a:solidFill>
                <a:schemeClr val="bg1"/>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EAB830AA-61B1-4474-A780-DD4F756C1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78" y="1064986"/>
            <a:ext cx="7717408" cy="4895042"/>
          </a:xfrm>
          <a:prstGeom prst="rect">
            <a:avLst/>
          </a:prstGeom>
        </p:spPr>
      </p:pic>
      <p:sp>
        <p:nvSpPr>
          <p:cNvPr id="7" name="TextBox 6">
            <a:extLst>
              <a:ext uri="{FF2B5EF4-FFF2-40B4-BE49-F238E27FC236}">
                <a16:creationId xmlns:a16="http://schemas.microsoft.com/office/drawing/2014/main" id="{608265B6-0E8A-47FA-89EC-FB9873B33D21}"/>
              </a:ext>
            </a:extLst>
          </p:cNvPr>
          <p:cNvSpPr txBox="1"/>
          <p:nvPr/>
        </p:nvSpPr>
        <p:spPr>
          <a:xfrm>
            <a:off x="6463301" y="5714895"/>
            <a:ext cx="4107696" cy="246221"/>
          </a:xfrm>
          <a:prstGeom prst="rect">
            <a:avLst/>
          </a:prstGeom>
          <a:noFill/>
        </p:spPr>
        <p:txBody>
          <a:bodyPr wrap="square" lIns="91440" tIns="45720" rIns="91440" bIns="45720" anchor="t">
            <a:spAutoFit/>
          </a:bodyPr>
          <a:lstStyle/>
          <a:p>
            <a:pPr algn="ctr"/>
            <a:r>
              <a:rPr lang="en-GB" sz="1000" dirty="0">
                <a:solidFill>
                  <a:schemeClr val="bg1"/>
                </a:solidFill>
              </a:rPr>
              <a:t>Image: Ocean Exploration Trust</a:t>
            </a:r>
            <a:endParaRPr lang="en-GB" sz="1000" b="0" i="0" dirty="0">
              <a:solidFill>
                <a:schemeClr val="bg1"/>
              </a:solidFill>
              <a:effectLst/>
            </a:endParaRPr>
          </a:p>
        </p:txBody>
      </p:sp>
      <p:sp>
        <p:nvSpPr>
          <p:cNvPr id="8" name="TextBox 7">
            <a:extLst>
              <a:ext uri="{FF2B5EF4-FFF2-40B4-BE49-F238E27FC236}">
                <a16:creationId xmlns:a16="http://schemas.microsoft.com/office/drawing/2014/main" id="{2B2CD1AF-8CB3-4D80-8431-4A9FCBD2A8CB}"/>
              </a:ext>
            </a:extLst>
          </p:cNvPr>
          <p:cNvSpPr txBox="1"/>
          <p:nvPr/>
        </p:nvSpPr>
        <p:spPr>
          <a:xfrm>
            <a:off x="1916133" y="6048586"/>
            <a:ext cx="7880693" cy="646331"/>
          </a:xfrm>
          <a:prstGeom prst="rect">
            <a:avLst/>
          </a:prstGeom>
          <a:noFill/>
        </p:spPr>
        <p:txBody>
          <a:bodyPr wrap="square">
            <a:spAutoFit/>
          </a:bodyPr>
          <a:lstStyle/>
          <a:p>
            <a:r>
              <a:rPr lang="en-US" b="1" i="0" dirty="0">
                <a:solidFill>
                  <a:schemeClr val="bg1"/>
                </a:solidFill>
                <a:effectLst/>
              </a:rPr>
              <a:t>Tripod fish </a:t>
            </a:r>
            <a:r>
              <a:rPr lang="en-US" b="0" i="0" dirty="0">
                <a:solidFill>
                  <a:schemeClr val="bg1"/>
                </a:solidFill>
                <a:effectLst/>
              </a:rPr>
              <a:t>use their long front fins to feel for food. They then use these fins like hands to guide the food to their mouth. </a:t>
            </a:r>
            <a:endParaRPr lang="en-GB" dirty="0">
              <a:solidFill>
                <a:schemeClr val="bg1"/>
              </a:solidFill>
            </a:endParaRPr>
          </a:p>
        </p:txBody>
      </p:sp>
    </p:spTree>
    <p:extLst>
      <p:ext uri="{BB962C8B-B14F-4D97-AF65-F5344CB8AC3E}">
        <p14:creationId xmlns:p14="http://schemas.microsoft.com/office/powerpoint/2010/main" val="88305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Dark  -  </a:t>
            </a:r>
            <a:r>
              <a:rPr lang="en-GB" sz="4000" b="1" dirty="0" err="1">
                <a:solidFill>
                  <a:schemeClr val="bg1"/>
                </a:solidFill>
                <a:latin typeface="Poppins" panose="00000500000000000000" pitchFamily="2" charset="0"/>
                <a:cs typeface="Poppins" panose="00000500000000000000" pitchFamily="2" charset="0"/>
              </a:rPr>
              <a:t>Spookfish</a:t>
            </a:r>
            <a:endParaRPr lang="en-GB" sz="4000" b="1" dirty="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A355B682-5BB8-405A-9773-59C41804C0BC}"/>
              </a:ext>
            </a:extLst>
          </p:cNvPr>
          <p:cNvSpPr txBox="1"/>
          <p:nvPr/>
        </p:nvSpPr>
        <p:spPr>
          <a:xfrm>
            <a:off x="2793058" y="5908282"/>
            <a:ext cx="6594764" cy="646331"/>
          </a:xfrm>
          <a:prstGeom prst="rect">
            <a:avLst/>
          </a:prstGeom>
          <a:noFill/>
        </p:spPr>
        <p:txBody>
          <a:bodyPr wrap="square">
            <a:spAutoFit/>
          </a:bodyPr>
          <a:lstStyle/>
          <a:p>
            <a:r>
              <a:rPr lang="en-US" b="1" i="0" dirty="0" err="1">
                <a:solidFill>
                  <a:schemeClr val="bg1"/>
                </a:solidFill>
                <a:effectLst/>
              </a:rPr>
              <a:t>Spookfish</a:t>
            </a:r>
            <a:r>
              <a:rPr lang="en-US" b="1" i="0" dirty="0">
                <a:solidFill>
                  <a:schemeClr val="bg1"/>
                </a:solidFill>
                <a:effectLst/>
              </a:rPr>
              <a:t> </a:t>
            </a:r>
            <a:r>
              <a:rPr lang="en-US" b="0" i="0" dirty="0">
                <a:solidFill>
                  <a:schemeClr val="bg1"/>
                </a:solidFill>
                <a:effectLst/>
              </a:rPr>
              <a:t>have highly sensitive, cylindrical eyes to help them look up as well as forward. </a:t>
            </a:r>
            <a:endParaRPr lang="en-GB" dirty="0">
              <a:solidFill>
                <a:schemeClr val="bg1"/>
              </a:solidFill>
            </a:endParaRPr>
          </a:p>
        </p:txBody>
      </p:sp>
      <p:pic>
        <p:nvPicPr>
          <p:cNvPr id="3" name="Picture 2">
            <a:extLst>
              <a:ext uri="{FF2B5EF4-FFF2-40B4-BE49-F238E27FC236}">
                <a16:creationId xmlns:a16="http://schemas.microsoft.com/office/drawing/2014/main" id="{60F117E5-5AE3-421A-A3B1-17B65FBC0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469" y="1034787"/>
            <a:ext cx="6779941" cy="4788425"/>
          </a:xfrm>
          <a:prstGeom prst="rect">
            <a:avLst/>
          </a:prstGeom>
        </p:spPr>
      </p:pic>
      <p:sp>
        <p:nvSpPr>
          <p:cNvPr id="7" name="TextBox 6">
            <a:extLst>
              <a:ext uri="{FF2B5EF4-FFF2-40B4-BE49-F238E27FC236}">
                <a16:creationId xmlns:a16="http://schemas.microsoft.com/office/drawing/2014/main" id="{A08BD3A1-62A5-404E-827B-856A2C379241}"/>
              </a:ext>
            </a:extLst>
          </p:cNvPr>
          <p:cNvSpPr txBox="1"/>
          <p:nvPr/>
        </p:nvSpPr>
        <p:spPr>
          <a:xfrm>
            <a:off x="7043387" y="5588197"/>
            <a:ext cx="3205796" cy="254434"/>
          </a:xfrm>
          <a:prstGeom prst="rect">
            <a:avLst/>
          </a:prstGeom>
          <a:noFill/>
        </p:spPr>
        <p:txBody>
          <a:bodyPr wrap="square" lIns="91440" tIns="45720" rIns="91440" bIns="45720" anchor="t">
            <a:spAutoFit/>
          </a:bodyPr>
          <a:lstStyle/>
          <a:p>
            <a:r>
              <a:rPr lang="en-GB" sz="1000" dirty="0">
                <a:solidFill>
                  <a:srgbClr val="FFFFFF"/>
                </a:solidFill>
              </a:rPr>
              <a:t>Image: </a:t>
            </a:r>
            <a:r>
              <a:rPr lang="en-GB" sz="1000" b="0" i="0" dirty="0">
                <a:solidFill>
                  <a:srgbClr val="FFFFFF"/>
                </a:solidFill>
                <a:effectLst/>
              </a:rPr>
              <a:t>GreenAnswers.com via Flickr</a:t>
            </a:r>
          </a:p>
        </p:txBody>
      </p:sp>
    </p:spTree>
    <p:extLst>
      <p:ext uri="{BB962C8B-B14F-4D97-AF65-F5344CB8AC3E}">
        <p14:creationId xmlns:p14="http://schemas.microsoft.com/office/powerpoint/2010/main" val="2032551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126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Dark  -  Bioluminescence</a:t>
            </a:r>
          </a:p>
        </p:txBody>
      </p:sp>
      <p:sp>
        <p:nvSpPr>
          <p:cNvPr id="6" name="Title 1">
            <a:extLst>
              <a:ext uri="{FF2B5EF4-FFF2-40B4-BE49-F238E27FC236}">
                <a16:creationId xmlns:a16="http://schemas.microsoft.com/office/drawing/2014/main" id="{574852D0-B1D8-4EF5-961E-90DB1B936F69}"/>
              </a:ext>
            </a:extLst>
          </p:cNvPr>
          <p:cNvSpPr txBox="1">
            <a:spLocks/>
          </p:cNvSpPr>
          <p:nvPr/>
        </p:nvSpPr>
        <p:spPr>
          <a:xfrm>
            <a:off x="4164003" y="724925"/>
            <a:ext cx="3852873"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800" b="1" dirty="0">
              <a:solidFill>
                <a:schemeClr val="bg1"/>
              </a:solidFill>
              <a:latin typeface="Poppins" panose="00000500000000000000" pitchFamily="2" charset="0"/>
              <a:cs typeface="Poppins" panose="00000500000000000000" pitchFamily="2" charset="0"/>
            </a:endParaRPr>
          </a:p>
        </p:txBody>
      </p:sp>
      <p:pic>
        <p:nvPicPr>
          <p:cNvPr id="1026" name="Picture 2" descr="Image 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3154186" y="889468"/>
            <a:ext cx="5147884" cy="46955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8F1364-6937-42E5-8E16-A2D8526F43A8}"/>
              </a:ext>
            </a:extLst>
          </p:cNvPr>
          <p:cNvSpPr txBox="1"/>
          <p:nvPr/>
        </p:nvSpPr>
        <p:spPr>
          <a:xfrm>
            <a:off x="6916270" y="5383614"/>
            <a:ext cx="1918447" cy="246221"/>
          </a:xfrm>
          <a:prstGeom prst="rect">
            <a:avLst/>
          </a:prstGeom>
          <a:noFill/>
        </p:spPr>
        <p:txBody>
          <a:bodyPr wrap="square" lIns="91440" tIns="45720" rIns="91440" bIns="45720" anchor="t">
            <a:spAutoFit/>
          </a:bodyPr>
          <a:lstStyle/>
          <a:p>
            <a:r>
              <a:rPr lang="en-GB" sz="1000" dirty="0">
                <a:solidFill>
                  <a:schemeClr val="bg1"/>
                </a:solidFill>
              </a:rPr>
              <a:t>Image: Edith Widder</a:t>
            </a:r>
          </a:p>
        </p:txBody>
      </p:sp>
      <p:sp>
        <p:nvSpPr>
          <p:cNvPr id="11" name="TextBox 10">
            <a:extLst>
              <a:ext uri="{FF2B5EF4-FFF2-40B4-BE49-F238E27FC236}">
                <a16:creationId xmlns:a16="http://schemas.microsoft.com/office/drawing/2014/main" id="{435144A4-BC18-4747-9921-AC404D1A8333}"/>
              </a:ext>
            </a:extLst>
          </p:cNvPr>
          <p:cNvSpPr txBox="1"/>
          <p:nvPr/>
        </p:nvSpPr>
        <p:spPr>
          <a:xfrm>
            <a:off x="1044673" y="5702642"/>
            <a:ext cx="10127392" cy="923330"/>
          </a:xfrm>
          <a:prstGeom prst="rect">
            <a:avLst/>
          </a:prstGeom>
          <a:noFill/>
        </p:spPr>
        <p:txBody>
          <a:bodyPr wrap="square">
            <a:spAutoFit/>
          </a:bodyPr>
          <a:lstStyle/>
          <a:p>
            <a:r>
              <a:rPr lang="en-US" b="1" i="0" dirty="0">
                <a:solidFill>
                  <a:schemeClr val="bg1"/>
                </a:solidFill>
                <a:effectLst/>
              </a:rPr>
              <a:t>Photostomias species </a:t>
            </a:r>
            <a:r>
              <a:rPr lang="en-US" i="0" dirty="0">
                <a:solidFill>
                  <a:schemeClr val="bg1"/>
                </a:solidFill>
                <a:effectLst/>
              </a:rPr>
              <a:t>are </a:t>
            </a:r>
            <a:r>
              <a:rPr lang="en-US" dirty="0">
                <a:solidFill>
                  <a:schemeClr val="bg1"/>
                </a:solidFill>
              </a:rPr>
              <a:t>named after the Greek for photo, meaning light, and stoma meaning mouth, because they have a light organ behind their mouths. They are able to emit red light which makes them invisible to predators, but aids their vision. </a:t>
            </a:r>
            <a:endParaRPr lang="en-GB" dirty="0">
              <a:solidFill>
                <a:schemeClr val="bg1"/>
              </a:solidFill>
            </a:endParaRPr>
          </a:p>
        </p:txBody>
      </p:sp>
    </p:spTree>
    <p:extLst>
      <p:ext uri="{BB962C8B-B14F-4D97-AF65-F5344CB8AC3E}">
        <p14:creationId xmlns:p14="http://schemas.microsoft.com/office/powerpoint/2010/main" val="131540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126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Dark  -  Faceless Cusk Eel</a:t>
            </a:r>
          </a:p>
        </p:txBody>
      </p:sp>
      <p:sp>
        <p:nvSpPr>
          <p:cNvPr id="6" name="Title 1">
            <a:extLst>
              <a:ext uri="{FF2B5EF4-FFF2-40B4-BE49-F238E27FC236}">
                <a16:creationId xmlns:a16="http://schemas.microsoft.com/office/drawing/2014/main" id="{574852D0-B1D8-4EF5-961E-90DB1B936F69}"/>
              </a:ext>
            </a:extLst>
          </p:cNvPr>
          <p:cNvSpPr txBox="1">
            <a:spLocks/>
          </p:cNvSpPr>
          <p:nvPr/>
        </p:nvSpPr>
        <p:spPr>
          <a:xfrm>
            <a:off x="4164003" y="724925"/>
            <a:ext cx="3852873" cy="1023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800" b="1" dirty="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A355B682-5BB8-405A-9773-59C41804C0BC}"/>
              </a:ext>
            </a:extLst>
          </p:cNvPr>
          <p:cNvSpPr txBox="1"/>
          <p:nvPr/>
        </p:nvSpPr>
        <p:spPr>
          <a:xfrm>
            <a:off x="981023" y="5756502"/>
            <a:ext cx="10218832" cy="923330"/>
          </a:xfrm>
          <a:prstGeom prst="rect">
            <a:avLst/>
          </a:prstGeom>
          <a:noFill/>
        </p:spPr>
        <p:txBody>
          <a:bodyPr wrap="square">
            <a:spAutoFit/>
          </a:bodyPr>
          <a:lstStyle/>
          <a:p>
            <a:r>
              <a:rPr lang="en-GB" dirty="0">
                <a:solidFill>
                  <a:schemeClr val="bg1"/>
                </a:solidFill>
              </a:rPr>
              <a:t>At extreme depths, some animals have adapted to have tiny eyes and even no visible eyes at all like the </a:t>
            </a:r>
            <a:r>
              <a:rPr lang="en-GB" b="1" dirty="0">
                <a:solidFill>
                  <a:schemeClr val="bg1"/>
                </a:solidFill>
              </a:rPr>
              <a:t>faceless cusk eel</a:t>
            </a:r>
            <a:r>
              <a:rPr lang="en-GB" dirty="0">
                <a:solidFill>
                  <a:schemeClr val="bg1"/>
                </a:solidFill>
              </a:rPr>
              <a:t>. Their </a:t>
            </a:r>
            <a:r>
              <a:rPr lang="en-GB" dirty="0" err="1">
                <a:solidFill>
                  <a:schemeClr val="bg1"/>
                </a:solidFill>
              </a:rPr>
              <a:t>latin</a:t>
            </a:r>
            <a:r>
              <a:rPr lang="en-GB" dirty="0">
                <a:solidFill>
                  <a:schemeClr val="bg1"/>
                </a:solidFill>
              </a:rPr>
              <a:t> name </a:t>
            </a:r>
            <a:r>
              <a:rPr lang="en-GB" i="1" dirty="0" err="1">
                <a:solidFill>
                  <a:schemeClr val="bg1"/>
                </a:solidFill>
              </a:rPr>
              <a:t>Typhlonus</a:t>
            </a:r>
            <a:r>
              <a:rPr lang="en-GB" i="1" dirty="0">
                <a:solidFill>
                  <a:schemeClr val="bg1"/>
                </a:solidFill>
              </a:rPr>
              <a:t> </a:t>
            </a:r>
            <a:r>
              <a:rPr lang="en-GB" i="1" dirty="0" err="1">
                <a:solidFill>
                  <a:schemeClr val="bg1"/>
                </a:solidFill>
              </a:rPr>
              <a:t>nasus</a:t>
            </a:r>
            <a:r>
              <a:rPr lang="en-GB" dirty="0">
                <a:solidFill>
                  <a:schemeClr val="bg1"/>
                </a:solidFill>
              </a:rPr>
              <a:t> comes from the Greek, </a:t>
            </a:r>
            <a:r>
              <a:rPr lang="en-GB" dirty="0" err="1">
                <a:solidFill>
                  <a:schemeClr val="bg1"/>
                </a:solidFill>
              </a:rPr>
              <a:t>Typhlos</a:t>
            </a:r>
            <a:r>
              <a:rPr lang="en-GB" dirty="0">
                <a:solidFill>
                  <a:schemeClr val="bg1"/>
                </a:solidFill>
              </a:rPr>
              <a:t> (blind) </a:t>
            </a:r>
            <a:r>
              <a:rPr lang="en-GB" dirty="0" err="1">
                <a:solidFill>
                  <a:schemeClr val="bg1"/>
                </a:solidFill>
              </a:rPr>
              <a:t>onous</a:t>
            </a:r>
            <a:r>
              <a:rPr lang="en-GB" dirty="0">
                <a:solidFill>
                  <a:schemeClr val="bg1"/>
                </a:solidFill>
              </a:rPr>
              <a:t> (hake), and </a:t>
            </a:r>
            <a:r>
              <a:rPr lang="en-GB" dirty="0" err="1">
                <a:solidFill>
                  <a:schemeClr val="bg1"/>
                </a:solidFill>
              </a:rPr>
              <a:t>nasus</a:t>
            </a:r>
            <a:r>
              <a:rPr lang="en-GB" dirty="0">
                <a:solidFill>
                  <a:schemeClr val="bg1"/>
                </a:solidFill>
              </a:rPr>
              <a:t> (nose) due to their large nostrils. </a:t>
            </a:r>
          </a:p>
        </p:txBody>
      </p:sp>
      <p:pic>
        <p:nvPicPr>
          <p:cNvPr id="2" name="Picture 1"/>
          <p:cNvPicPr>
            <a:picLocks noChangeAspect="1"/>
          </p:cNvPicPr>
          <p:nvPr/>
        </p:nvPicPr>
        <p:blipFill>
          <a:blip r:embed="rId3"/>
          <a:stretch>
            <a:fillRect/>
          </a:stretch>
        </p:blipFill>
        <p:spPr>
          <a:xfrm>
            <a:off x="2553152" y="986118"/>
            <a:ext cx="7074574" cy="4706950"/>
          </a:xfrm>
          <a:prstGeom prst="rect">
            <a:avLst/>
          </a:prstGeom>
        </p:spPr>
      </p:pic>
      <p:sp>
        <p:nvSpPr>
          <p:cNvPr id="3" name="TextBox 2"/>
          <p:cNvSpPr txBox="1"/>
          <p:nvPr/>
        </p:nvSpPr>
        <p:spPr>
          <a:xfrm>
            <a:off x="7053815" y="5509899"/>
            <a:ext cx="3210261" cy="246221"/>
          </a:xfrm>
          <a:prstGeom prst="rect">
            <a:avLst/>
          </a:prstGeom>
          <a:noFill/>
        </p:spPr>
        <p:txBody>
          <a:bodyPr wrap="square" lIns="91440" tIns="45720" rIns="91440" bIns="45720" rtlCol="0" anchor="t">
            <a:spAutoFit/>
          </a:bodyPr>
          <a:lstStyle/>
          <a:p>
            <a:r>
              <a:rPr lang="en-GB" sz="1000" dirty="0">
                <a:solidFill>
                  <a:schemeClr val="bg1"/>
                </a:solidFill>
              </a:rPr>
              <a:t>Image: Dianne Bray, Museums Victoria </a:t>
            </a:r>
          </a:p>
        </p:txBody>
      </p:sp>
    </p:spTree>
    <p:extLst>
      <p:ext uri="{BB962C8B-B14F-4D97-AF65-F5344CB8AC3E}">
        <p14:creationId xmlns:p14="http://schemas.microsoft.com/office/powerpoint/2010/main" val="146297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106737" y="195943"/>
            <a:ext cx="996740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10000" b="1" dirty="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2B2CD1AF-8CB3-4D80-8431-4A9FCBD2A8CB}"/>
              </a:ext>
            </a:extLst>
          </p:cNvPr>
          <p:cNvSpPr txBox="1"/>
          <p:nvPr/>
        </p:nvSpPr>
        <p:spPr>
          <a:xfrm>
            <a:off x="1106736" y="2492586"/>
            <a:ext cx="9967403" cy="2492990"/>
          </a:xfrm>
          <a:prstGeom prst="rect">
            <a:avLst/>
          </a:prstGeom>
          <a:noFill/>
        </p:spPr>
        <p:txBody>
          <a:bodyPr wrap="square">
            <a:spAutoFit/>
          </a:bodyPr>
          <a:lstStyle/>
          <a:p>
            <a:pPr marL="457200" indent="-457200">
              <a:buFont typeface="Courier New" panose="02070309020205020404" pitchFamily="49" charset="0"/>
              <a:buChar char="o"/>
            </a:pPr>
            <a:r>
              <a:rPr lang="en-GB" sz="2600" dirty="0">
                <a:solidFill>
                  <a:schemeClr val="bg1"/>
                </a:solidFill>
              </a:rPr>
              <a:t>The deeper in the ocean you travel, the greater the pressure becomes, because of the weight of the water above.</a:t>
            </a:r>
          </a:p>
          <a:p>
            <a:pPr marL="457200" indent="-457200">
              <a:buFont typeface="Courier New" panose="02070309020205020404" pitchFamily="49" charset="0"/>
              <a:buChar char="o"/>
            </a:pPr>
            <a:endParaRPr lang="en-GB" sz="2600" dirty="0">
              <a:solidFill>
                <a:schemeClr val="bg1"/>
              </a:solidFill>
            </a:endParaRPr>
          </a:p>
          <a:p>
            <a:pPr marL="457200" indent="-457200">
              <a:buFont typeface="Courier New" panose="02070309020205020404" pitchFamily="49" charset="0"/>
              <a:buChar char="o"/>
            </a:pPr>
            <a:r>
              <a:rPr lang="en-GB" sz="2600" dirty="0">
                <a:solidFill>
                  <a:schemeClr val="bg1"/>
                </a:solidFill>
              </a:rPr>
              <a:t>In the Mariana Trench the pressure is approximately 1000 times greater than at sea level.  </a:t>
            </a:r>
          </a:p>
        </p:txBody>
      </p:sp>
      <p:sp>
        <p:nvSpPr>
          <p:cNvPr id="5" name="Title 1">
            <a:extLst>
              <a:ext uri="{FF2B5EF4-FFF2-40B4-BE49-F238E27FC236}">
                <a16:creationId xmlns:a16="http://schemas.microsoft.com/office/drawing/2014/main" id="{9AD10C9F-CDF3-4699-BCDC-FFD5B3DC9BFE}"/>
              </a:ext>
            </a:extLst>
          </p:cNvPr>
          <p:cNvSpPr txBox="1">
            <a:spLocks/>
          </p:cNvSpPr>
          <p:nvPr/>
        </p:nvSpPr>
        <p:spPr>
          <a:xfrm>
            <a:off x="1818473" y="406498"/>
            <a:ext cx="854392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latin typeface="Poppins" panose="00000500000000000000" pitchFamily="2" charset="0"/>
                <a:cs typeface="Poppins" panose="00000500000000000000" pitchFamily="2" charset="0"/>
              </a:rPr>
              <a:t>High pressure</a:t>
            </a:r>
          </a:p>
        </p:txBody>
      </p:sp>
    </p:spTree>
    <p:extLst>
      <p:ext uri="{BB962C8B-B14F-4D97-AF65-F5344CB8AC3E}">
        <p14:creationId xmlns:p14="http://schemas.microsoft.com/office/powerpoint/2010/main" val="4495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1"/>
            <a:ext cx="8543925" cy="9444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1"/>
                </a:solidFill>
                <a:latin typeface="Poppins" panose="00000500000000000000" pitchFamily="2" charset="0"/>
                <a:cs typeface="Poppins" panose="00000500000000000000" pitchFamily="2" charset="0"/>
              </a:rPr>
              <a:t>Pressure – </a:t>
            </a:r>
            <a:r>
              <a:rPr lang="en-GB" sz="4000" b="1" dirty="0" err="1">
                <a:solidFill>
                  <a:schemeClr val="bg1"/>
                </a:solidFill>
                <a:latin typeface="Poppins" panose="00000500000000000000" pitchFamily="2" charset="0"/>
                <a:cs typeface="Poppins" panose="00000500000000000000" pitchFamily="2" charset="0"/>
              </a:rPr>
              <a:t>Blobfish</a:t>
            </a:r>
            <a:endParaRPr lang="en-GB" sz="4000" b="1" dirty="0">
              <a:solidFill>
                <a:schemeClr val="bg1"/>
              </a:solidFill>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FACAA064-1DE1-406B-A263-5EA43ED2D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78" y="944484"/>
            <a:ext cx="8080924" cy="4440299"/>
          </a:xfrm>
          <a:prstGeom prst="rect">
            <a:avLst/>
          </a:prstGeom>
        </p:spPr>
      </p:pic>
      <p:sp>
        <p:nvSpPr>
          <p:cNvPr id="9" name="TextBox 8">
            <a:extLst>
              <a:ext uri="{FF2B5EF4-FFF2-40B4-BE49-F238E27FC236}">
                <a16:creationId xmlns:a16="http://schemas.microsoft.com/office/drawing/2014/main" id="{2FD7558C-A39E-40B9-9095-80851A00361C}"/>
              </a:ext>
            </a:extLst>
          </p:cNvPr>
          <p:cNvSpPr txBox="1"/>
          <p:nvPr/>
        </p:nvSpPr>
        <p:spPr>
          <a:xfrm>
            <a:off x="7148209" y="5194591"/>
            <a:ext cx="3650688" cy="246221"/>
          </a:xfrm>
          <a:prstGeom prst="rect">
            <a:avLst/>
          </a:prstGeom>
          <a:noFill/>
        </p:spPr>
        <p:txBody>
          <a:bodyPr wrap="square" lIns="91440" tIns="45720" rIns="91440" bIns="45720" anchor="t">
            <a:spAutoFit/>
          </a:bodyPr>
          <a:lstStyle/>
          <a:p>
            <a:pPr algn="ctr"/>
            <a:r>
              <a:rPr lang="en-GB" sz="1000" dirty="0">
                <a:solidFill>
                  <a:schemeClr val="bg1"/>
                </a:solidFill>
              </a:rPr>
              <a:t>Image: James</a:t>
            </a:r>
            <a:r>
              <a:rPr lang="en-GB" sz="1000" i="0" u="none" strike="noStrike" dirty="0">
                <a:solidFill>
                  <a:schemeClr val="bg1"/>
                </a:solidFill>
                <a:effectLst/>
              </a:rPr>
              <a:t> Joel via Flickr</a:t>
            </a:r>
            <a:endParaRPr lang="en-GB" sz="1000" dirty="0">
              <a:solidFill>
                <a:schemeClr val="bg1"/>
              </a:solidFill>
            </a:endParaRPr>
          </a:p>
        </p:txBody>
      </p:sp>
      <p:sp>
        <p:nvSpPr>
          <p:cNvPr id="10" name="TextBox 9">
            <a:extLst>
              <a:ext uri="{FF2B5EF4-FFF2-40B4-BE49-F238E27FC236}">
                <a16:creationId xmlns:a16="http://schemas.microsoft.com/office/drawing/2014/main" id="{1B5E3CFC-BD67-45BB-9891-E9FD5E772E43}"/>
              </a:ext>
            </a:extLst>
          </p:cNvPr>
          <p:cNvSpPr txBox="1"/>
          <p:nvPr/>
        </p:nvSpPr>
        <p:spPr>
          <a:xfrm>
            <a:off x="612204" y="5534561"/>
            <a:ext cx="10956471" cy="1200329"/>
          </a:xfrm>
          <a:prstGeom prst="rect">
            <a:avLst/>
          </a:prstGeom>
          <a:noFill/>
        </p:spPr>
        <p:txBody>
          <a:bodyPr wrap="square">
            <a:spAutoFit/>
          </a:bodyPr>
          <a:lstStyle/>
          <a:p>
            <a:pPr algn="l" rtl="0" fontAlgn="base"/>
            <a:r>
              <a:rPr lang="en-US" i="0" dirty="0">
                <a:solidFill>
                  <a:schemeClr val="bg1"/>
                </a:solidFill>
                <a:effectLst/>
              </a:rPr>
              <a:t>The </a:t>
            </a:r>
            <a:r>
              <a:rPr lang="en-US" b="1" i="0" dirty="0">
                <a:solidFill>
                  <a:schemeClr val="bg1"/>
                </a:solidFill>
                <a:effectLst/>
              </a:rPr>
              <a:t>Blobfish </a:t>
            </a:r>
            <a:r>
              <a:rPr lang="en-US" b="0" i="0" dirty="0">
                <a:solidFill>
                  <a:schemeClr val="bg1"/>
                </a:solidFill>
                <a:effectLst/>
              </a:rPr>
              <a:t>has been voted the world’s ugliest fish</a:t>
            </a:r>
            <a:r>
              <a:rPr lang="en-US" dirty="0">
                <a:solidFill>
                  <a:schemeClr val="bg1"/>
                </a:solidFill>
              </a:rPr>
              <a:t>! </a:t>
            </a:r>
            <a:r>
              <a:rPr lang="en-US" b="0" i="0" dirty="0">
                <a:solidFill>
                  <a:schemeClr val="bg1"/>
                </a:solidFill>
                <a:effectLst/>
              </a:rPr>
              <a:t>Their bodies are gelatinous to withstand high pressure. When the pressure compresses their bodies in the deep, they appear quite fish-like in shape. But if brought to the surface for study purposes, their bodies relax without that pressure, and turn into a gelatinous blob. </a:t>
            </a:r>
          </a:p>
        </p:txBody>
      </p:sp>
    </p:spTree>
    <p:extLst>
      <p:ext uri="{BB962C8B-B14F-4D97-AF65-F5344CB8AC3E}">
        <p14:creationId xmlns:p14="http://schemas.microsoft.com/office/powerpoint/2010/main" val="121937565"/>
      </p:ext>
    </p:extLst>
  </p:cSld>
  <p:clrMapOvr>
    <a:masterClrMapping/>
  </p:clrMapOvr>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7939e8-d9bd-4197-b5ca-ef6e1ff1327b">
      <Terms xmlns="http://schemas.microsoft.com/office/infopath/2007/PartnerControls"/>
    </lcf76f155ced4ddcb4097134ff3c332f>
    <TaxCatchAll xmlns="5f3fbcf9-7929-4669-aee0-273ea4de79ac" xsi:nil="true"/>
    <SharedWithUsers xmlns="5f3fbcf9-7929-4669-aee0-273ea4de79ac">
      <UserInfo>
        <DisplayName/>
        <AccountId xsi:nil="true"/>
        <AccountType/>
      </UserInfo>
    </SharedWithUsers>
    <MediaLengthInSeconds xmlns="2e7939e8-d9bd-4197-b5ca-ef6e1ff132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c0ec2272884ce1cb1513d81c652f9aef">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f6549ebf9323f366ab48a285ac8d15da"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396660-B990-470E-968A-2ACA7BC2268E}">
  <ds:schemaRefs>
    <ds:schemaRef ds:uri="http://schemas.microsoft.com/office/2006/metadata/properties"/>
    <ds:schemaRef ds:uri="http://schemas.microsoft.com/office/infopath/2007/PartnerControls"/>
    <ds:schemaRef ds:uri="2e7939e8-d9bd-4197-b5ca-ef6e1ff1327b"/>
    <ds:schemaRef ds:uri="5f3fbcf9-7929-4669-aee0-273ea4de79ac"/>
  </ds:schemaRefs>
</ds:datastoreItem>
</file>

<file path=customXml/itemProps2.xml><?xml version="1.0" encoding="utf-8"?>
<ds:datastoreItem xmlns:ds="http://schemas.openxmlformats.org/officeDocument/2006/customXml" ds:itemID="{621BD631-4FAA-4F8B-B4D4-51E832C3B684}">
  <ds:schemaRefs>
    <ds:schemaRef ds:uri="http://schemas.microsoft.com/sharepoint/v3/contenttype/forms"/>
  </ds:schemaRefs>
</ds:datastoreItem>
</file>

<file path=customXml/itemProps3.xml><?xml version="1.0" encoding="utf-8"?>
<ds:datastoreItem xmlns:ds="http://schemas.openxmlformats.org/officeDocument/2006/customXml" ds:itemID="{CEFC228F-2952-48CF-B8D6-3AE740096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939e8-d9bd-4197-b5ca-ef6e1ff1327b"/>
    <ds:schemaRef ds:uri="5f3fbcf9-7929-4669-aee0-273ea4de7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1452</TotalTime>
  <Words>1049</Words>
  <Application>Microsoft Office PowerPoint</Application>
  <PresentationFormat>Widescreen</PresentationFormat>
  <Paragraphs>78</Paragraphs>
  <Slides>20</Slides>
  <Notes>5</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100</cp:revision>
  <dcterms:created xsi:type="dcterms:W3CDTF">2021-04-12T14:26:30Z</dcterms:created>
  <dcterms:modified xsi:type="dcterms:W3CDTF">2023-10-12T17:49:32Z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0x0101002F5D8DF586940345BCA1FE832507B89A</vt:lpwstr>
  </property>
  <property fmtid="{D5CDD505-2E9C-101B-9397-08002B2CF9AE}" pid="3" name="Order">
    <vt:r8>5791200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