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3.xml" ContentType="application/vnd.openxmlformats-officedocument.presentationml.notesSlide+xml"/>
  <Override PartName="/ppt/notesSlides/notesSlide14.xml" ContentType="application/vnd.openxmlformats-officedocument.presentationml.notesSlide+xml"/>
  <Override PartName="/ppt/notesSlides/notesSlide24.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8" r:id="rId2"/>
    <p:sldId id="269" r:id="rId3"/>
    <p:sldId id="270" r:id="rId4"/>
    <p:sldId id="330" r:id="rId5"/>
    <p:sldId id="341" r:id="rId6"/>
    <p:sldId id="342" r:id="rId7"/>
    <p:sldId id="343" r:id="rId8"/>
    <p:sldId id="344" r:id="rId9"/>
    <p:sldId id="345" r:id="rId10"/>
    <p:sldId id="333" r:id="rId11"/>
    <p:sldId id="357" r:id="rId12"/>
    <p:sldId id="323" r:id="rId13"/>
    <p:sldId id="261" r:id="rId14"/>
    <p:sldId id="358" r:id="rId15"/>
    <p:sldId id="351" r:id="rId16"/>
    <p:sldId id="346" r:id="rId17"/>
    <p:sldId id="347" r:id="rId18"/>
    <p:sldId id="348" r:id="rId19"/>
    <p:sldId id="349" r:id="rId20"/>
    <p:sldId id="350" r:id="rId21"/>
    <p:sldId id="352" r:id="rId22"/>
    <p:sldId id="361" r:id="rId23"/>
    <p:sldId id="291" r:id="rId24"/>
    <p:sldId id="318" r:id="rId25"/>
    <p:sldId id="3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4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BA19F-D51C-4373-A19A-7816446C9F58}" v="1" dt="2022-02-04T11:54:34.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1" autoAdjust="0"/>
    <p:restoredTop sz="68796" autoAdjust="0"/>
  </p:normalViewPr>
  <p:slideViewPr>
    <p:cSldViewPr snapToGrid="0" showGuides="1">
      <p:cViewPr varScale="1">
        <p:scale>
          <a:sx n="60" d="100"/>
          <a:sy n="60" d="100"/>
        </p:scale>
        <p:origin x="787"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2.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ael Wright" userId="bc31bc5e-9648-4e19-a300-1fbd616859b3" providerId="ADAL" clId="{3C2BA19F-D51C-4373-A19A-7816446C9F58}"/>
    <pc:docChg chg="custSel modSld">
      <pc:chgData name="Rachael Wright" userId="bc31bc5e-9648-4e19-a300-1fbd616859b3" providerId="ADAL" clId="{3C2BA19F-D51C-4373-A19A-7816446C9F58}" dt="2022-02-04T11:56:12.535" v="198" actId="20577"/>
      <pc:docMkLst>
        <pc:docMk/>
      </pc:docMkLst>
      <pc:sldChg chg="addSp delSp modSp mod">
        <pc:chgData name="Rachael Wright" userId="bc31bc5e-9648-4e19-a300-1fbd616859b3" providerId="ADAL" clId="{3C2BA19F-D51C-4373-A19A-7816446C9F58}" dt="2022-02-04T11:56:12.535" v="198" actId="20577"/>
        <pc:sldMkLst>
          <pc:docMk/>
          <pc:sldMk cId="3026972481" sldId="269"/>
        </pc:sldMkLst>
        <pc:spChg chg="del">
          <ac:chgData name="Rachael Wright" userId="bc31bc5e-9648-4e19-a300-1fbd616859b3" providerId="ADAL" clId="{3C2BA19F-D51C-4373-A19A-7816446C9F58}" dt="2022-02-04T11:53:59.778" v="28" actId="478"/>
          <ac:spMkLst>
            <pc:docMk/>
            <pc:sldMk cId="3026972481" sldId="269"/>
            <ac:spMk id="3" creationId="{BE8B142B-AFD0-46F4-89F9-E1D975F61D99}"/>
          </ac:spMkLst>
        </pc:spChg>
        <pc:spChg chg="add mod">
          <ac:chgData name="Rachael Wright" userId="bc31bc5e-9648-4e19-a300-1fbd616859b3" providerId="ADAL" clId="{3C2BA19F-D51C-4373-A19A-7816446C9F58}" dt="2022-02-04T11:56:12.535" v="198" actId="20577"/>
          <ac:spMkLst>
            <pc:docMk/>
            <pc:sldMk cId="3026972481" sldId="269"/>
            <ac:spMk id="6" creationId="{C1CA13AF-9B6A-41F7-B500-AC85D71E0EC3}"/>
          </ac:spMkLst>
        </pc:spChg>
      </pc:sldChg>
      <pc:sldChg chg="modNotesTx">
        <pc:chgData name="Rachael Wright" userId="bc31bc5e-9648-4e19-a300-1fbd616859b3" providerId="ADAL" clId="{3C2BA19F-D51C-4373-A19A-7816446C9F58}" dt="2022-02-04T11:47:43.171" v="1" actId="20577"/>
        <pc:sldMkLst>
          <pc:docMk/>
          <pc:sldMk cId="3467290865" sldId="270"/>
        </pc:sldMkLst>
      </pc:sldChg>
      <pc:sldChg chg="modSp mod">
        <pc:chgData name="Rachael Wright" userId="bc31bc5e-9648-4e19-a300-1fbd616859b3" providerId="ADAL" clId="{3C2BA19F-D51C-4373-A19A-7816446C9F58}" dt="2022-02-04T11:53:41.417" v="27" actId="20577"/>
        <pc:sldMkLst>
          <pc:docMk/>
          <pc:sldMk cId="3482521686" sldId="318"/>
        </pc:sldMkLst>
        <pc:spChg chg="mod">
          <ac:chgData name="Rachael Wright" userId="bc31bc5e-9648-4e19-a300-1fbd616859b3" providerId="ADAL" clId="{3C2BA19F-D51C-4373-A19A-7816446C9F58}" dt="2022-02-04T11:53:41.417" v="27" actId="20577"/>
          <ac:spMkLst>
            <pc:docMk/>
            <pc:sldMk cId="3482521686" sldId="318"/>
            <ac:spMk id="3" creationId="{BE8B142B-AFD0-46F4-89F9-E1D975F61D99}"/>
          </ac:spMkLst>
        </pc:spChg>
      </pc:sldChg>
      <pc:sldChg chg="modNotesTx">
        <pc:chgData name="Rachael Wright" userId="bc31bc5e-9648-4e19-a300-1fbd616859b3" providerId="ADAL" clId="{3C2BA19F-D51C-4373-A19A-7816446C9F58}" dt="2022-02-04T11:50:11.479" v="3" actId="20577"/>
        <pc:sldMkLst>
          <pc:docMk/>
          <pc:sldMk cId="2660159942" sldId="341"/>
        </pc:sldMkLst>
      </pc:sldChg>
      <pc:sldChg chg="modNotesTx">
        <pc:chgData name="Rachael Wright" userId="bc31bc5e-9648-4e19-a300-1fbd616859b3" providerId="ADAL" clId="{3C2BA19F-D51C-4373-A19A-7816446C9F58}" dt="2022-02-04T11:50:23.538" v="4" actId="20577"/>
        <pc:sldMkLst>
          <pc:docMk/>
          <pc:sldMk cId="2607528423" sldId="342"/>
        </pc:sldMkLst>
      </pc:sldChg>
      <pc:sldChg chg="modNotesTx">
        <pc:chgData name="Rachael Wright" userId="bc31bc5e-9648-4e19-a300-1fbd616859b3" providerId="ADAL" clId="{3C2BA19F-D51C-4373-A19A-7816446C9F58}" dt="2022-02-04T11:51:13.928" v="8" actId="20577"/>
        <pc:sldMkLst>
          <pc:docMk/>
          <pc:sldMk cId="3249582030" sldId="343"/>
        </pc:sldMkLst>
      </pc:sldChg>
      <pc:sldChg chg="modNotesTx">
        <pc:chgData name="Rachael Wright" userId="bc31bc5e-9648-4e19-a300-1fbd616859b3" providerId="ADAL" clId="{3C2BA19F-D51C-4373-A19A-7816446C9F58}" dt="2022-02-04T11:52:02.677" v="13" actId="20577"/>
        <pc:sldMkLst>
          <pc:docMk/>
          <pc:sldMk cId="3548742956" sldId="345"/>
        </pc:sldMkLst>
      </pc:sldChg>
      <pc:sldChg chg="modNotesTx">
        <pc:chgData name="Rachael Wright" userId="bc31bc5e-9648-4e19-a300-1fbd616859b3" providerId="ADAL" clId="{3C2BA19F-D51C-4373-A19A-7816446C9F58}" dt="2022-02-04T11:52:32.598" v="18" actId="20577"/>
        <pc:sldMkLst>
          <pc:docMk/>
          <pc:sldMk cId="3070175133" sldId="348"/>
        </pc:sldMkLst>
      </pc:sldChg>
      <pc:sldChg chg="modNotesTx">
        <pc:chgData name="Rachael Wright" userId="bc31bc5e-9648-4e19-a300-1fbd616859b3" providerId="ADAL" clId="{3C2BA19F-D51C-4373-A19A-7816446C9F58}" dt="2022-02-04T11:52:46.366" v="20" actId="20577"/>
        <pc:sldMkLst>
          <pc:docMk/>
          <pc:sldMk cId="3280617401" sldId="350"/>
        </pc:sldMkLst>
      </pc:sldChg>
      <pc:sldChg chg="modNotesTx">
        <pc:chgData name="Rachael Wright" userId="bc31bc5e-9648-4e19-a300-1fbd616859b3" providerId="ADAL" clId="{3C2BA19F-D51C-4373-A19A-7816446C9F58}" dt="2022-02-04T11:53:00.130" v="24" actId="6549"/>
        <pc:sldMkLst>
          <pc:docMk/>
          <pc:sldMk cId="4177555302" sldId="352"/>
        </pc:sldMkLst>
      </pc:sldChg>
      <pc:sldChg chg="modNotesTx">
        <pc:chgData name="Rachael Wright" userId="bc31bc5e-9648-4e19-a300-1fbd616859b3" providerId="ADAL" clId="{3C2BA19F-D51C-4373-A19A-7816446C9F58}" dt="2022-02-04T11:52:14.062" v="14" actId="20577"/>
        <pc:sldMkLst>
          <pc:docMk/>
          <pc:sldMk cId="2565254987" sldId="3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AF527-1C7B-49C7-A634-F9487B257EFD}" type="datetimeFigureOut">
              <a:rPr lang="en-GB" smtClean="0"/>
              <a:t>11/03/2022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8C0D8-859A-4635-816A-95E3BD646FF9}" type="slidenum">
              <a:rPr lang="en-GB" smtClean="0"/>
              <a:t>‹#›</a:t>
            </a:fld>
            <a:endParaRPr lang="en-GB"/>
          </a:p>
        </p:txBody>
      </p:sp>
    </p:spTree>
    <p:extLst>
      <p:ext uri="{BB962C8B-B14F-4D97-AF65-F5344CB8AC3E}">
        <p14:creationId xmlns:p14="http://schemas.microsoft.com/office/powerpoint/2010/main" val="697667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a:t>
            </a:fld>
            <a:endParaRPr lang="en-GB"/>
          </a:p>
        </p:txBody>
      </p:sp>
    </p:spTree>
    <p:extLst>
      <p:ext uri="{BB962C8B-B14F-4D97-AF65-F5344CB8AC3E}">
        <p14:creationId xmlns:p14="http://schemas.microsoft.com/office/powerpoint/2010/main" val="2270792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1 - Ocean </a:t>
            </a:r>
            <a:r>
              <a:rPr lang="en-GB" sz="1800" b="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Acidification</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To study one of the impacts in more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detail, </a:t>
            </a:r>
            <a:r>
              <a:rPr lang="en-GB" sz="1800" dirty="0">
                <a:effectLst/>
                <a:latin typeface="Calibri" panose="020F0502020204030204" pitchFamily="34" charset="0"/>
                <a:ea typeface="Calibri" panose="020F0502020204030204" pitchFamily="34" charset="0"/>
                <a:cs typeface="Times New Roman" panose="02020603050405020304" pitchFamily="18" charset="0"/>
              </a:rPr>
              <a:t>watch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following</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ocean </a:t>
            </a:r>
            <a:r>
              <a:rPr lang="en-GB" sz="1800" dirty="0">
                <a:effectLst/>
                <a:latin typeface="Calibri" panose="020F0502020204030204" pitchFamily="34" charset="0"/>
                <a:ea typeface="Calibri" panose="020F0502020204030204" pitchFamily="34" charset="0"/>
                <a:cs typeface="Times New Roman" panose="02020603050405020304" pitchFamily="18" charset="0"/>
              </a:rPr>
              <a:t>acidification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video. </a:t>
            </a:r>
            <a:r>
              <a:rPr lang="en-GB" sz="1800" dirty="0">
                <a:effectLst/>
                <a:latin typeface="Calibri" panose="020F0502020204030204" pitchFamily="34" charset="0"/>
                <a:ea typeface="Calibri" panose="020F0502020204030204" pitchFamily="34" charset="0"/>
                <a:cs typeface="Times New Roman" panose="02020603050405020304" pitchFamily="18" charset="0"/>
              </a:rPr>
              <a:t>In the video there is a clip showing briefly what happens to calcium carbonate in acidic solutions. To investigate this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further, </a:t>
            </a:r>
            <a:r>
              <a:rPr lang="en-GB" sz="1800" dirty="0">
                <a:effectLst/>
                <a:latin typeface="Calibri" panose="020F0502020204030204" pitchFamily="34" charset="0"/>
                <a:ea typeface="Calibri" panose="020F0502020204030204" pitchFamily="34" charset="0"/>
                <a:cs typeface="Times New Roman" panose="02020603050405020304" pitchFamily="18" charset="0"/>
              </a:rPr>
              <a:t>set up an acidification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experiment.</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small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groups, </a:t>
            </a:r>
            <a:r>
              <a:rPr lang="en-GB" sz="1800" dirty="0">
                <a:effectLst/>
                <a:latin typeface="Calibri" panose="020F0502020204030204" pitchFamily="34" charset="0"/>
                <a:ea typeface="Calibri" panose="020F0502020204030204" pitchFamily="34" charset="0"/>
                <a:cs typeface="Times New Roman" panose="02020603050405020304" pitchFamily="18" charset="0"/>
              </a:rPr>
              <a:t>students should work together to set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up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experiment. Each group will need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 calcium carbonate item</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like a shell or chalk, and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2 </a:t>
            </a:r>
            <a:r>
              <a:rPr lang="en-GB" sz="1800" dirty="0">
                <a:effectLst/>
                <a:latin typeface="Calibri" panose="020F0502020204030204" pitchFamily="34" charset="0"/>
                <a:ea typeface="Calibri" panose="020F0502020204030204" pitchFamily="34" charset="0"/>
                <a:cs typeface="Times New Roman" panose="02020603050405020304" pitchFamily="18" charset="0"/>
              </a:rPr>
              <a:t>beakers, one with water/vinegar mix (to mimic an acidic ocean) and the other just water. Ask students to record the pH of each solution on the Ocean acidification worksheet. Students should be guided to create a hypothesis of what will happen to a calcium carbonate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object in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two different solutions over time. Refer back to knowledge gained in the video to help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with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hypothesis. Before starting the experiment, students should sketch the calcium carbonate object and record its size and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weight on the</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worksheet</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If you have access to a microscope or magnifying glass, it’s also</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really useful for students to compare the structure of the object pre and post-experiment. This experiment needs time, and you should review and analyse results the following week.</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When analysing results, students should repeat measurements of weight, size, and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pH.</a:t>
            </a:r>
            <a:r>
              <a:rPr lang="en-GB" sz="1800" dirty="0">
                <a:effectLst/>
                <a:latin typeface="Calibri" panose="020F0502020204030204" pitchFamily="34" charset="0"/>
                <a:ea typeface="Calibri" panose="020F0502020204030204" pitchFamily="34" charset="0"/>
                <a:cs typeface="Times New Roman" panose="02020603050405020304" pitchFamily="18" charset="0"/>
              </a:rPr>
              <a:t> Students should also sketch what the object looks like now and examine using magnifying glass/microscope. Compare results and discuss how this experiment relates to ocean acidification.</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Resources required</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en-US" sz="1800" dirty="0" smtClean="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Ocean acidification worksheet, </a:t>
            </a:r>
            <a:r>
              <a:rPr lang="en-US" sz="1800" dirty="0">
                <a:effectLst/>
                <a:latin typeface="Calibri" panose="020F0502020204030204" pitchFamily="34" charset="0"/>
                <a:ea typeface="Calibri" panose="020F0502020204030204" pitchFamily="34" charset="0"/>
                <a:cs typeface="Times New Roman" panose="02020603050405020304" pitchFamily="18" charset="0"/>
              </a:rPr>
              <a:t>Shells or chalk, microscopes/magnifying glass, beakers, distilled water, vinegar/water mix, litmus paper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10</a:t>
            </a:fld>
            <a:endParaRPr lang="en-GB"/>
          </a:p>
        </p:txBody>
      </p:sp>
    </p:spTree>
    <p:extLst>
      <p:ext uri="{BB962C8B-B14F-4D97-AF65-F5344CB8AC3E}">
        <p14:creationId xmlns:p14="http://schemas.microsoft.com/office/powerpoint/2010/main" val="1936646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In </a:t>
            </a:r>
            <a:r>
              <a:rPr lang="en-GB" sz="1200" dirty="0">
                <a:effectLst/>
                <a:latin typeface="Calibri" panose="020F0502020204030204" pitchFamily="34" charset="0"/>
                <a:ea typeface="Calibri" panose="020F0502020204030204" pitchFamily="34" charset="0"/>
                <a:cs typeface="Times New Roman" panose="02020603050405020304" pitchFamily="18" charset="0"/>
              </a:rPr>
              <a:t>the video there is a clip showing briefly what happens to calcium carbonate in acidic solutions. To investigate this further set up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the acidification </a:t>
            </a:r>
            <a:r>
              <a:rPr lang="en-GB" sz="1200" dirty="0">
                <a:effectLst/>
                <a:latin typeface="Calibri" panose="020F0502020204030204" pitchFamily="34" charset="0"/>
                <a:ea typeface="Calibri" panose="020F0502020204030204" pitchFamily="34" charset="0"/>
                <a:cs typeface="Times New Roman" panose="02020603050405020304" pitchFamily="18" charset="0"/>
              </a:rPr>
              <a:t>experiment.</a:t>
            </a:r>
          </a:p>
          <a:p>
            <a:endParaRPr lang="en-GB" dirty="0"/>
          </a:p>
        </p:txBody>
      </p:sp>
      <p:sp>
        <p:nvSpPr>
          <p:cNvPr id="4" name="Slide Number Placeholder 3"/>
          <p:cNvSpPr>
            <a:spLocks noGrp="1"/>
          </p:cNvSpPr>
          <p:nvPr>
            <p:ph type="sldNum" sz="quarter" idx="5"/>
          </p:nvPr>
        </p:nvSpPr>
        <p:spPr/>
        <p:txBody>
          <a:bodyPr/>
          <a:lstStyle/>
          <a:p>
            <a:fld id="{69D8C0D8-859A-4635-816A-95E3BD646FF9}" type="slidenum">
              <a:rPr lang="en-GB" smtClean="0"/>
              <a:t>11</a:t>
            </a:fld>
            <a:endParaRPr lang="en-GB"/>
          </a:p>
        </p:txBody>
      </p:sp>
    </p:spTree>
    <p:extLst>
      <p:ext uri="{BB962C8B-B14F-4D97-AF65-F5344CB8AC3E}">
        <p14:creationId xmlns:p14="http://schemas.microsoft.com/office/powerpoint/2010/main" val="3920409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Activity 2 - Blue </a:t>
            </a:r>
            <a:r>
              <a:rPr lang="en-GB" sz="1800" b="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carbon </a:t>
            </a:r>
            <a:r>
              <a:rPr lang="en-GB" sz="1800" b="1"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e</a:t>
            </a:r>
            <a:r>
              <a:rPr lang="en-GB" sz="1800" b="1" dirty="0" smtClean="0">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cosystems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Introduce students to blue carbon habitats and their role in helping to reduce carbon in the atmosphere, by watching the video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on the following slide.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Students should interpret and analyse the three graphs in the PowerPoint that show global carbon variation between ecosystems.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Students </a:t>
            </a:r>
            <a:r>
              <a:rPr lang="en-GB" sz="1800" dirty="0">
                <a:effectLst/>
                <a:latin typeface="Calibri" panose="020F0502020204030204" pitchFamily="34" charset="0"/>
                <a:ea typeface="Calibri" panose="020F0502020204030204" pitchFamily="34" charset="0"/>
                <a:cs typeface="Times New Roman" panose="02020603050405020304" pitchFamily="18" charset="0"/>
              </a:rPr>
              <a:t>should use the Blue carbon variation worksheet to explain what is being measured and what is being compared. They should describe patterns, trends and range in the data for each graph by quoting figures and units, and identifying any anomalies. Students should explain the results of each graph and then compare the three graphs and draw a conclusion. </a:t>
            </a:r>
          </a:p>
          <a:p>
            <a:r>
              <a:rPr lang="en-GB" sz="18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Resources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required: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Blue </a:t>
            </a:r>
            <a:r>
              <a:rPr lang="en-GB" sz="18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Carbon Variation Worksheet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12</a:t>
            </a:fld>
            <a:endParaRPr lang="en-GB"/>
          </a:p>
        </p:txBody>
      </p:sp>
    </p:spTree>
    <p:extLst>
      <p:ext uri="{BB962C8B-B14F-4D97-AF65-F5344CB8AC3E}">
        <p14:creationId xmlns:p14="http://schemas.microsoft.com/office/powerpoint/2010/main" val="3745650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Introduce students to blue carbon habitats and their role in helping to reduce carbon in the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atmosphere </a:t>
            </a:r>
            <a:r>
              <a:rPr lang="en-GB" sz="1200" dirty="0">
                <a:effectLst/>
                <a:latin typeface="Calibri" panose="020F0502020204030204" pitchFamily="34" charset="0"/>
                <a:ea typeface="Calibri" panose="020F0502020204030204" pitchFamily="34" charset="0"/>
                <a:cs typeface="Times New Roman" panose="02020603050405020304" pitchFamily="18" charset="0"/>
              </a:rPr>
              <a:t>by watching the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video.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9D8C0D8-859A-4635-816A-95E3BD646FF9}" type="slidenum">
              <a:rPr lang="en-GB" smtClean="0"/>
              <a:t>13</a:t>
            </a:fld>
            <a:endParaRPr lang="en-GB"/>
          </a:p>
        </p:txBody>
      </p:sp>
    </p:spTree>
    <p:extLst>
      <p:ext uri="{BB962C8B-B14F-4D97-AF65-F5344CB8AC3E}">
        <p14:creationId xmlns:p14="http://schemas.microsoft.com/office/powerpoint/2010/main" val="2967743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Calibri" panose="020F0502020204030204" pitchFamily="34" charset="0"/>
                <a:ea typeface="Calibri" panose="020F0502020204030204" pitchFamily="34" charset="0"/>
                <a:cs typeface="Times New Roman" panose="02020603050405020304" pitchFamily="18" charset="0"/>
              </a:rPr>
              <a:t>Students should interpret and analyse the three graphs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that </a:t>
            </a:r>
            <a:r>
              <a:rPr lang="en-GB" sz="1200" dirty="0">
                <a:effectLst/>
                <a:latin typeface="Calibri" panose="020F0502020204030204" pitchFamily="34" charset="0"/>
                <a:ea typeface="Calibri" panose="020F0502020204030204" pitchFamily="34" charset="0"/>
                <a:cs typeface="Times New Roman" panose="02020603050405020304" pitchFamily="18" charset="0"/>
              </a:rPr>
              <a:t>show global carbon variation between ecosystems. </a:t>
            </a:r>
            <a:r>
              <a:rPr lang="en-GB" sz="1200" dirty="0" smtClean="0">
                <a:effectLst/>
                <a:latin typeface="Calibri" panose="020F0502020204030204" pitchFamily="34" charset="0"/>
                <a:ea typeface="Calibri" panose="020F0502020204030204" pitchFamily="34" charset="0"/>
                <a:cs typeface="Times New Roman" panose="02020603050405020304" pitchFamily="18" charset="0"/>
              </a:rPr>
              <a:t>Students </a:t>
            </a:r>
            <a:r>
              <a:rPr lang="en-GB" sz="1200" dirty="0">
                <a:effectLst/>
                <a:latin typeface="Calibri" panose="020F0502020204030204" pitchFamily="34" charset="0"/>
                <a:ea typeface="Calibri" panose="020F0502020204030204" pitchFamily="34" charset="0"/>
                <a:cs typeface="Times New Roman" panose="02020603050405020304" pitchFamily="18" charset="0"/>
              </a:rPr>
              <a:t>should use the Blue carbon variation worksheet to explain what is being measured and what is being compared. They should describe patterns, trends and range in the data for each graph by quoting figures and units, and identifying any anomalies. Students should explain the results of each graph and then compare the three graphs and draw a conclusion. </a:t>
            </a:r>
          </a:p>
          <a:p>
            <a:r>
              <a:rPr lang="en-GB" sz="1200" dirty="0">
                <a:solidFill>
                  <a:srgbClr val="4472C4"/>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Resources required: </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Blue </a:t>
            </a:r>
            <a:r>
              <a:rPr lang="en-GB"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arbon </a:t>
            </a:r>
            <a:r>
              <a:rPr lang="en-GB"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v</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ariation </a:t>
            </a:r>
            <a:r>
              <a:rPr lang="en-GB"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w</a:t>
            </a:r>
            <a:r>
              <a:rPr lang="en-GB" sz="12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orksheet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9D8C0D8-859A-4635-816A-95E3BD646FF9}" type="slidenum">
              <a:rPr lang="en-GB" smtClean="0"/>
              <a:t>14</a:t>
            </a:fld>
            <a:endParaRPr lang="en-GB"/>
          </a:p>
        </p:txBody>
      </p:sp>
    </p:spTree>
    <p:extLst>
      <p:ext uri="{BB962C8B-B14F-4D97-AF65-F5344CB8AC3E}">
        <p14:creationId xmlns:p14="http://schemas.microsoft.com/office/powerpoint/2010/main" val="1196354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Using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the following</a:t>
            </a:r>
            <a:r>
              <a:rPr lang="en-GB" sz="1800"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slides to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introduce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various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steps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can take to protect our ocean.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15</a:t>
            </a:fld>
            <a:endParaRPr lang="en-GB"/>
          </a:p>
        </p:txBody>
      </p:sp>
    </p:spTree>
    <p:extLst>
      <p:ext uri="{BB962C8B-B14F-4D97-AF65-F5344CB8AC3E}">
        <p14:creationId xmlns:p14="http://schemas.microsoft.com/office/powerpoint/2010/main" val="170795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need to increase the amount of </a:t>
            </a:r>
            <a:r>
              <a:rPr lang="en-GB" sz="1200" b="0" kern="1200" dirty="0">
                <a:solidFill>
                  <a:schemeClr val="tx1"/>
                </a:solidFill>
                <a:effectLst/>
                <a:latin typeface="+mn-lt"/>
                <a:ea typeface="+mn-ea"/>
                <a:cs typeface="+mn-cs"/>
              </a:rPr>
              <a:t>renewable energy sources such </a:t>
            </a:r>
            <a:r>
              <a:rPr lang="en-GB" sz="1200" kern="1200" dirty="0">
                <a:solidFill>
                  <a:schemeClr val="tx1"/>
                </a:solidFill>
                <a:effectLst/>
                <a:latin typeface="+mn-lt"/>
                <a:ea typeface="+mn-ea"/>
                <a:cs typeface="+mn-cs"/>
              </a:rPr>
              <a:t>as wind, wave and tidal, and decrease the extraction of fossil fuels.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16</a:t>
            </a:fld>
            <a:endParaRPr lang="en-GB"/>
          </a:p>
        </p:txBody>
      </p:sp>
    </p:spTree>
    <p:extLst>
      <p:ext uri="{BB962C8B-B14F-4D97-AF65-F5344CB8AC3E}">
        <p14:creationId xmlns:p14="http://schemas.microsoft.com/office/powerpoint/2010/main" val="168743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Marine industries like shipping, </a:t>
            </a:r>
            <a:r>
              <a:rPr lang="en-GB" sz="1200" kern="1200" dirty="0" smtClean="0">
                <a:solidFill>
                  <a:schemeClr val="tx1"/>
                </a:solidFill>
                <a:effectLst/>
                <a:latin typeface="+mn-lt"/>
                <a:ea typeface="+mn-ea"/>
                <a:cs typeface="+mn-cs"/>
              </a:rPr>
              <a:t>tourism </a:t>
            </a:r>
            <a:r>
              <a:rPr lang="en-GB" sz="1200" kern="1200" dirty="0">
                <a:solidFill>
                  <a:schemeClr val="tx1"/>
                </a:solidFill>
                <a:effectLst/>
                <a:latin typeface="+mn-lt"/>
                <a:ea typeface="+mn-ea"/>
                <a:cs typeface="+mn-cs"/>
              </a:rPr>
              <a:t>and fishing need to improve their </a:t>
            </a:r>
            <a:r>
              <a:rPr lang="en-GB" sz="1200" b="0" kern="1200" dirty="0">
                <a:solidFill>
                  <a:schemeClr val="tx1"/>
                </a:solidFill>
                <a:effectLst/>
                <a:latin typeface="+mn-lt"/>
                <a:ea typeface="+mn-ea"/>
                <a:cs typeface="+mn-cs"/>
              </a:rPr>
              <a:t>environmental efficiency to reduce </a:t>
            </a:r>
            <a:r>
              <a:rPr lang="en-GB" sz="1200" kern="1200" dirty="0">
                <a:solidFill>
                  <a:schemeClr val="tx1"/>
                </a:solidFill>
                <a:effectLst/>
                <a:latin typeface="+mn-lt"/>
                <a:ea typeface="+mn-ea"/>
                <a:cs typeface="+mn-cs"/>
              </a:rPr>
              <a:t>carbon emissions. </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17</a:t>
            </a:fld>
            <a:endParaRPr lang="en-GB"/>
          </a:p>
        </p:txBody>
      </p:sp>
    </p:spTree>
    <p:extLst>
      <p:ext uri="{BB962C8B-B14F-4D97-AF65-F5344CB8AC3E}">
        <p14:creationId xmlns:p14="http://schemas.microsoft.com/office/powerpoint/2010/main" val="2896104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Dredging and trawling are two types of</a:t>
            </a:r>
            <a:r>
              <a:rPr lang="en-GB" baseline="0" dirty="0"/>
              <a:t> fishing practices that involved dragging fishing gear on the seafloor. This </a:t>
            </a:r>
            <a:r>
              <a:rPr lang="en-GB" baseline="0" dirty="0" smtClean="0"/>
              <a:t>releases </a:t>
            </a:r>
            <a:r>
              <a:rPr lang="en-GB" baseline="0" dirty="0"/>
              <a:t>carbon dioxide stored in the sediment. </a:t>
            </a:r>
            <a:endParaRPr lang="en-GB"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18</a:t>
            </a:fld>
            <a:endParaRPr lang="en-GB"/>
          </a:p>
        </p:txBody>
      </p:sp>
    </p:spTree>
    <p:extLst>
      <p:ext uri="{BB962C8B-B14F-4D97-AF65-F5344CB8AC3E}">
        <p14:creationId xmlns:p14="http://schemas.microsoft.com/office/powerpoint/2010/main" val="1500166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Damaging</a:t>
            </a:r>
            <a:r>
              <a:rPr lang="en-GB" sz="1200" kern="1200" baseline="0" dirty="0" smtClean="0">
                <a:solidFill>
                  <a:schemeClr val="tx1"/>
                </a:solidFill>
                <a:effectLst/>
                <a:latin typeface="+mn-lt"/>
                <a:ea typeface="+mn-ea"/>
                <a:cs typeface="+mn-cs"/>
              </a:rPr>
              <a:t> activities like coastal dredging and d</a:t>
            </a:r>
            <a:r>
              <a:rPr lang="en-GB" sz="1200" kern="1200" dirty="0" smtClean="0">
                <a:solidFill>
                  <a:schemeClr val="tx1"/>
                </a:solidFill>
                <a:effectLst/>
                <a:latin typeface="+mn-lt"/>
                <a:ea typeface="+mn-ea"/>
                <a:cs typeface="+mn-cs"/>
              </a:rPr>
              <a:t>evelopment </a:t>
            </a:r>
            <a:r>
              <a:rPr lang="en-GB" sz="1200" kern="1200" dirty="0">
                <a:solidFill>
                  <a:schemeClr val="tx1"/>
                </a:solidFill>
                <a:effectLst/>
                <a:latin typeface="+mn-lt"/>
                <a:ea typeface="+mn-ea"/>
                <a:cs typeface="+mn-cs"/>
              </a:rPr>
              <a:t>can release carbon dioxide from sediments and destroy important blue carbon habitats. </a:t>
            </a:r>
            <a:r>
              <a:rPr lang="en-GB" sz="1200" b="0" kern="1200" dirty="0">
                <a:solidFill>
                  <a:schemeClr val="tx1"/>
                </a:solidFill>
                <a:effectLst/>
                <a:latin typeface="+mn-lt"/>
                <a:ea typeface="+mn-ea"/>
                <a:cs typeface="+mn-cs"/>
              </a:rPr>
              <a:t>These activities need to be managed in a climate-smart way.</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19</a:t>
            </a:fld>
            <a:endParaRPr lang="en-GB"/>
          </a:p>
        </p:txBody>
      </p:sp>
    </p:spTree>
    <p:extLst>
      <p:ext uri="{BB962C8B-B14F-4D97-AF65-F5344CB8AC3E}">
        <p14:creationId xmlns:p14="http://schemas.microsoft.com/office/powerpoint/2010/main" val="699956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a:t>
            </a:fld>
            <a:endParaRPr lang="en-GB"/>
          </a:p>
        </p:txBody>
      </p:sp>
    </p:spTree>
    <p:extLst>
      <p:ext uri="{BB962C8B-B14F-4D97-AF65-F5344CB8AC3E}">
        <p14:creationId xmlns:p14="http://schemas.microsoft.com/office/powerpoint/2010/main" val="2311001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Highly Protected Marine Areas are </a:t>
            </a:r>
            <a:r>
              <a:rPr lang="en-GB" sz="1200" kern="1200" dirty="0" smtClean="0">
                <a:solidFill>
                  <a:schemeClr val="tx1"/>
                </a:solidFill>
                <a:effectLst/>
                <a:latin typeface="+mn-lt"/>
                <a:ea typeface="+mn-ea"/>
                <a:cs typeface="+mn-cs"/>
              </a:rPr>
              <a:t>like </a:t>
            </a:r>
            <a:r>
              <a:rPr lang="en-GB" sz="1200" kern="1200" dirty="0">
                <a:solidFill>
                  <a:schemeClr val="tx1"/>
                </a:solidFill>
                <a:effectLst/>
                <a:latin typeface="+mn-lt"/>
                <a:ea typeface="+mn-ea"/>
                <a:cs typeface="+mn-cs"/>
              </a:rPr>
              <a:t>nature reserves </a:t>
            </a:r>
            <a:r>
              <a:rPr lang="en-GB" sz="1200" kern="1200" dirty="0" smtClean="0">
                <a:solidFill>
                  <a:schemeClr val="tx1"/>
                </a:solidFill>
                <a:effectLst/>
                <a:latin typeface="+mn-lt"/>
                <a:ea typeface="+mn-ea"/>
                <a:cs typeface="+mn-cs"/>
              </a:rPr>
              <a:t>in the sea, where </a:t>
            </a:r>
            <a:r>
              <a:rPr lang="en-GB" sz="1200" kern="1200" dirty="0">
                <a:solidFill>
                  <a:schemeClr val="tx1"/>
                </a:solidFill>
                <a:effectLst/>
                <a:latin typeface="+mn-lt"/>
                <a:ea typeface="+mn-ea"/>
                <a:cs typeface="+mn-cs"/>
              </a:rPr>
              <a:t>no destructive activity at all is allowed. We</a:t>
            </a:r>
            <a:r>
              <a:rPr lang="en-GB" sz="1200" kern="1200" baseline="0" dirty="0">
                <a:solidFill>
                  <a:schemeClr val="tx1"/>
                </a:solidFill>
                <a:effectLst/>
                <a:latin typeface="+mn-lt"/>
                <a:ea typeface="+mn-ea"/>
                <a:cs typeface="+mn-cs"/>
              </a:rPr>
              <a:t> need to make sure we set up </a:t>
            </a:r>
            <a:r>
              <a:rPr lang="en-GB" sz="1200" kern="1200" baseline="0" dirty="0" smtClean="0">
                <a:solidFill>
                  <a:schemeClr val="tx1"/>
                </a:solidFill>
                <a:effectLst/>
                <a:latin typeface="+mn-lt"/>
                <a:ea typeface="+mn-ea"/>
                <a:cs typeface="+mn-cs"/>
              </a:rPr>
              <a:t>more Highly </a:t>
            </a:r>
            <a:r>
              <a:rPr lang="en-GB" sz="1200" kern="1200" baseline="0" dirty="0">
                <a:solidFill>
                  <a:schemeClr val="tx1"/>
                </a:solidFill>
                <a:effectLst/>
                <a:latin typeface="+mn-lt"/>
                <a:ea typeface="+mn-ea"/>
                <a:cs typeface="+mn-cs"/>
              </a:rPr>
              <a:t>Protected Marine Areas to protect a</a:t>
            </a:r>
            <a:r>
              <a:rPr lang="en-GB" sz="1200" kern="1200" dirty="0">
                <a:solidFill>
                  <a:schemeClr val="tx1"/>
                </a:solidFill>
                <a:effectLst/>
                <a:latin typeface="+mn-lt"/>
                <a:ea typeface="+mn-ea"/>
                <a:cs typeface="+mn-cs"/>
              </a:rPr>
              <a:t>nd recover blue carbon storing habitats,</a:t>
            </a:r>
            <a:r>
              <a:rPr lang="en-GB" sz="1200" kern="1200" baseline="0" dirty="0">
                <a:solidFill>
                  <a:schemeClr val="tx1"/>
                </a:solidFill>
                <a:effectLst/>
                <a:latin typeface="+mn-lt"/>
                <a:ea typeface="+mn-ea"/>
                <a:cs typeface="+mn-cs"/>
              </a:rPr>
              <a:t> like seagrass, kelp and saltmarshes. </a:t>
            </a:r>
            <a:endParaRPr lang="en-GB"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20</a:t>
            </a:fld>
            <a:endParaRPr lang="en-GB"/>
          </a:p>
        </p:txBody>
      </p:sp>
    </p:spTree>
    <p:extLst>
      <p:ext uri="{BB962C8B-B14F-4D97-AF65-F5344CB8AC3E}">
        <p14:creationId xmlns:p14="http://schemas.microsoft.com/office/powerpoint/2010/main" val="1146815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small groups, students should use the mind map template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worksheet</a:t>
            </a:r>
            <a:r>
              <a:rPr lang="en-GB" sz="1800" baseline="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to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draw together everything they have learnt in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Activities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1, 2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and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 completed example of a mind map is provided. </a:t>
            </a:r>
            <a:endPar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should summarise: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effects of climate change on the ocean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the ocean helps reduce climate change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Threats to the ocean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we can manage our seas more efficiently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we can all make changes to benefit the ocean and reduce climate change.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Once students have completed their mind maps,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they </a:t>
            </a: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should make links between the answers they gave for each question. For </a:t>
            </a:r>
            <a:r>
              <a:rPr lang="en-GB" sz="1800" dirty="0" smtClean="0">
                <a:solidFill>
                  <a:srgbClr val="000000"/>
                </a:solidFill>
                <a:effectLst/>
                <a:latin typeface="Calibri" panose="020F0502020204030204" pitchFamily="34" charset="0"/>
                <a:ea typeface="Calibri" panose="020F0502020204030204" pitchFamily="34" charset="0"/>
                <a:cs typeface="Calibri" panose="020F0502020204030204" pitchFamily="34" charset="0"/>
              </a:rPr>
              <a:t>example: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Extreme weather</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causes storms which damage fragile habitats and destroys costal properties.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Plants in carbon storing habitats like saltmarsh, mangroves, seagrass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absorb </a:t>
            </a:r>
            <a:r>
              <a:rPr lang="en-GB" sz="1800" dirty="0">
                <a:effectLst/>
                <a:latin typeface="Calibri" panose="020F0502020204030204" pitchFamily="34" charset="0"/>
                <a:ea typeface="Calibri" panose="020F0502020204030204" pitchFamily="34" charset="0"/>
                <a:cs typeface="Times New Roman" panose="02020603050405020304" pitchFamily="18" charset="0"/>
              </a:rPr>
              <a:t>and store carbon dioxide through photosynthesis.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Coastal development destroying habitats like saltmarsh and mangroves.</a:t>
            </a:r>
          </a:p>
          <a:p>
            <a:pPr marL="342900" lvl="0" indent="-342900">
              <a:lnSpc>
                <a:spcPct val="107000"/>
              </a:lnSpc>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Reduce coastal construction that damages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climate-smart </a:t>
            </a:r>
            <a:r>
              <a:rPr lang="en-GB" sz="1800" dirty="0">
                <a:effectLst/>
                <a:latin typeface="Calibri" panose="020F0502020204030204" pitchFamily="34" charset="0"/>
                <a:ea typeface="Calibri" panose="020F0502020204030204" pitchFamily="34" charset="0"/>
                <a:cs typeface="Times New Roman" panose="02020603050405020304" pitchFamily="18" charset="0"/>
              </a:rPr>
              <a:t>habitats like saltmarshes.</a:t>
            </a:r>
          </a:p>
          <a:p>
            <a:pPr marL="342900" lvl="0" indent="-342900">
              <a:lnSpc>
                <a:spcPct val="107000"/>
              </a:lnSpc>
              <a:spcAft>
                <a:spcPts val="800"/>
              </a:spcAft>
              <a:buFont typeface="+mj-lt"/>
              <a:buAutoNum type="arabicPeriod"/>
            </a:pPr>
            <a:r>
              <a:rPr lang="en-GB" sz="1800" dirty="0">
                <a:effectLst/>
                <a:latin typeface="Calibri" panose="020F0502020204030204" pitchFamily="34" charset="0"/>
                <a:ea typeface="Calibri" panose="020F0502020204030204" pitchFamily="34" charset="0"/>
                <a:cs typeface="Times New Roman" panose="02020603050405020304" pitchFamily="18" charset="0"/>
              </a:rPr>
              <a:t>Support marine conservation charities</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nSpc>
                <a:spcPct val="107000"/>
              </a:lnSpc>
              <a:spcAft>
                <a:spcPts val="800"/>
              </a:spcAft>
              <a:buFont typeface="+mj-lt"/>
              <a:buAutoNum type="arabicPeriod"/>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should then use these links to come up a with a campaign idea to help reduce climate change. They should write a persuasive text for why their campaign needs action. They could use the themes of each mini mind map to help structure their text.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Resources required: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How </a:t>
            </a:r>
            <a:r>
              <a:rPr lang="en-GB" sz="18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can we reduce climate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change? </a:t>
            </a:r>
            <a:r>
              <a:rPr lang="en-GB" sz="18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template, How can we reduce climate </a:t>
            </a:r>
            <a:r>
              <a:rPr lang="en-GB" sz="1800"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change? </a:t>
            </a:r>
            <a:r>
              <a:rPr lang="en-GB" sz="18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completed example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21</a:t>
            </a:fld>
            <a:endParaRPr lang="en-GB"/>
          </a:p>
        </p:txBody>
      </p:sp>
    </p:spTree>
    <p:extLst>
      <p:ext uri="{BB962C8B-B14F-4D97-AF65-F5344CB8AC3E}">
        <p14:creationId xmlns:p14="http://schemas.microsoft.com/office/powerpoint/2010/main" val="3225276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Once students have completed their mind maps, students should make links between the answers they gave for each question. For example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Extreme weather</a:t>
            </a:r>
            <a:r>
              <a:rPr lang="en-GB" sz="1200" b="1"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a:effectLst/>
                <a:latin typeface="Calibri" panose="020F0502020204030204" pitchFamily="34" charset="0"/>
                <a:ea typeface="Calibri" panose="020F0502020204030204" pitchFamily="34" charset="0"/>
                <a:cs typeface="Times New Roman" panose="02020603050405020304" pitchFamily="18" charset="0"/>
              </a:rPr>
              <a:t>causes storms which damage fragile habitats and destroys costal properties.</a:t>
            </a:r>
          </a:p>
          <a:p>
            <a:pPr marL="342900" lvl="0" indent="-342900">
              <a:lnSpc>
                <a:spcPct val="107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Plants in carbon storing habitats like saltmarsh, mangroves, seagrass take up and store carbon dioxide through photosynthesis.</a:t>
            </a:r>
          </a:p>
          <a:p>
            <a:pPr marL="342900" lvl="0" indent="-342900">
              <a:lnSpc>
                <a:spcPct val="107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Coastal development destroying habitats like saltmarsh and mangroves.</a:t>
            </a:r>
          </a:p>
          <a:p>
            <a:pPr marL="342900" lvl="0" indent="-342900">
              <a:lnSpc>
                <a:spcPct val="107000"/>
              </a:lnSpc>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Reduce coastal construction that damages climate smart habitats like saltmarshes.</a:t>
            </a:r>
          </a:p>
          <a:p>
            <a:pPr marL="342900" lvl="0" indent="-342900">
              <a:lnSpc>
                <a:spcPct val="107000"/>
              </a:lnSpc>
              <a:spcAft>
                <a:spcPts val="800"/>
              </a:spcAft>
              <a:buFont typeface="+mj-lt"/>
              <a:buAutoNum type="arabicPeriod"/>
            </a:pPr>
            <a:r>
              <a:rPr lang="en-GB" sz="1200" dirty="0">
                <a:effectLst/>
                <a:latin typeface="Calibri" panose="020F0502020204030204" pitchFamily="34" charset="0"/>
                <a:ea typeface="Calibri" panose="020F0502020204030204" pitchFamily="34" charset="0"/>
                <a:cs typeface="Times New Roman" panose="02020603050405020304" pitchFamily="18" charset="0"/>
              </a:rPr>
              <a:t>Support marine conservation charities.</a:t>
            </a:r>
          </a:p>
          <a:p>
            <a:pPr marL="0" lvl="0" indent="0">
              <a:lnSpc>
                <a:spcPct val="107000"/>
              </a:lnSpc>
              <a:spcAft>
                <a:spcPts val="800"/>
              </a:spcAft>
              <a:buFont typeface="+mj-lt"/>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should then use these links to come up a with a campaign idea to help reduce climate change. They should write a persuasive text for why their campaign needs action. They could use the themes of each mini mind map to help structure their text.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Resources required: </a:t>
            </a:r>
            <a:r>
              <a:rPr lang="en-GB" sz="1200"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Climate change and the ocean PowerPoint, How can we reduce climate change template, How can we reduce climate change completed example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69D8C0D8-859A-4635-816A-95E3BD646FF9}" type="slidenum">
              <a:rPr lang="en-GB" smtClean="0"/>
              <a:t>22</a:t>
            </a:fld>
            <a:endParaRPr lang="en-GB"/>
          </a:p>
        </p:txBody>
      </p:sp>
    </p:spTree>
    <p:extLst>
      <p:ext uri="{BB962C8B-B14F-4D97-AF65-F5344CB8AC3E}">
        <p14:creationId xmlns:p14="http://schemas.microsoft.com/office/powerpoint/2010/main" val="33506439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fld id="{E546FDF2-0229-4141-A718-27BB436F4723}" type="slidenum">
              <a:rPr lang="en-GB" smtClean="0"/>
              <a:t>23</a:t>
            </a:fld>
            <a:endParaRPr lang="en-GB"/>
          </a:p>
        </p:txBody>
      </p:sp>
    </p:spTree>
    <p:extLst>
      <p:ext uri="{BB962C8B-B14F-4D97-AF65-F5344CB8AC3E}">
        <p14:creationId xmlns:p14="http://schemas.microsoft.com/office/powerpoint/2010/main" val="2539620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24</a:t>
            </a:fld>
            <a:endParaRPr lang="en-GB"/>
          </a:p>
        </p:txBody>
      </p:sp>
    </p:spTree>
    <p:extLst>
      <p:ext uri="{BB962C8B-B14F-4D97-AF65-F5344CB8AC3E}">
        <p14:creationId xmlns:p14="http://schemas.microsoft.com/office/powerpoint/2010/main" val="1083419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25</a:t>
            </a:fld>
            <a:endParaRPr lang="en-GB"/>
          </a:p>
        </p:txBody>
      </p:sp>
    </p:spTree>
    <p:extLst>
      <p:ext uri="{BB962C8B-B14F-4D97-AF65-F5344CB8AC3E}">
        <p14:creationId xmlns:p14="http://schemas.microsoft.com/office/powerpoint/2010/main" val="3522134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Start by asking students if they know how climate change is affecting the ocean. Have a group</a:t>
            </a:r>
            <a:r>
              <a:rPr lang="en-GB" baseline="0" dirty="0"/>
              <a:t> discussion before using the following slides to go through each impact in more detail.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Using the slides and notes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sections in this PowerPoint, lead </a:t>
            </a:r>
            <a:r>
              <a:rPr lang="en-GB" sz="1800" dirty="0">
                <a:effectLst/>
                <a:latin typeface="Calibri" panose="020F0502020204030204" pitchFamily="34" charset="0"/>
                <a:ea typeface="Calibri" panose="020F0502020204030204" pitchFamily="34" charset="0"/>
                <a:cs typeface="Times New Roman" panose="02020603050405020304" pitchFamily="18" charset="0"/>
              </a:rPr>
              <a:t>a group discussion on how climate change affects the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ocean.</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3</a:t>
            </a:fld>
            <a:endParaRPr lang="en-GB"/>
          </a:p>
        </p:txBody>
      </p:sp>
    </p:spTree>
    <p:extLst>
      <p:ext uri="{BB962C8B-B14F-4D97-AF65-F5344CB8AC3E}">
        <p14:creationId xmlns:p14="http://schemas.microsoft.com/office/powerpoint/2010/main" val="1517280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effectLst/>
                <a:latin typeface="+mn-lt"/>
                <a:ea typeface="+mn-ea"/>
                <a:cs typeface="+mn-cs"/>
              </a:rPr>
              <a:t>Global warming is causing a rise in both atmospheric and sea temperatures. </a:t>
            </a:r>
            <a:r>
              <a:rPr lang="en-GB" sz="1200" kern="1200" dirty="0" smtClean="0">
                <a:solidFill>
                  <a:schemeClr val="tx1"/>
                </a:solidFill>
                <a:effectLst/>
                <a:latin typeface="+mn-lt"/>
                <a:ea typeface="+mn-ea"/>
                <a:cs typeface="+mn-cs"/>
              </a:rPr>
              <a:t>In fact, </a:t>
            </a:r>
            <a:r>
              <a:rPr lang="en-GB" sz="1200" kern="1200" dirty="0">
                <a:solidFill>
                  <a:schemeClr val="tx1"/>
                </a:solidFill>
                <a:effectLst/>
                <a:latin typeface="+mn-lt"/>
                <a:ea typeface="+mn-ea"/>
                <a:cs typeface="+mn-cs"/>
              </a:rPr>
              <a:t>the ocean has absorbed more than 90% of the excess heat in the climate system.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i="0" u="none" strike="noStrike" kern="1200" baseline="0" dirty="0">
                <a:solidFill>
                  <a:schemeClr val="tx1"/>
                </a:solidFill>
                <a:latin typeface="+mn-lt"/>
                <a:ea typeface="+mn-ea"/>
                <a:cs typeface="+mn-cs"/>
              </a:rPr>
              <a:t>High temperatures are causing ice to melt and sea levels to rise. </a:t>
            </a:r>
            <a:r>
              <a:rPr lang="en-GB" b="0" i="0" baseline="0" dirty="0"/>
              <a:t>T</a:t>
            </a:r>
            <a:r>
              <a:rPr lang="en-GB" b="0" i="0" dirty="0"/>
              <a:t>he</a:t>
            </a:r>
            <a:r>
              <a:rPr lang="en-GB" b="0" i="0" baseline="0" dirty="0"/>
              <a:t> rise in sea level</a:t>
            </a:r>
            <a:r>
              <a:rPr lang="en-GB" b="0" i="0" dirty="0"/>
              <a:t> will affect a lot of coastal</a:t>
            </a:r>
            <a:r>
              <a:rPr lang="en-GB" b="0" i="0" baseline="0" dirty="0"/>
              <a:t> communities and </a:t>
            </a:r>
            <a:r>
              <a:rPr lang="en-GB" b="0" i="0" dirty="0"/>
              <a:t>coastal habitat due</a:t>
            </a:r>
            <a:r>
              <a:rPr lang="en-GB" b="0" i="0" baseline="0" dirty="0"/>
              <a:t> to </a:t>
            </a:r>
            <a:r>
              <a:rPr lang="en-GB" b="0" i="0" dirty="0"/>
              <a:t>flooding</a:t>
            </a:r>
            <a:r>
              <a:rPr lang="en-GB" b="0" i="0" dirty="0" smtClean="0"/>
              <a:t>, and</a:t>
            </a:r>
            <a:r>
              <a:rPr lang="en-GB" b="0" i="0" baseline="0" dirty="0" smtClean="0"/>
              <a:t> </a:t>
            </a:r>
            <a:r>
              <a:rPr lang="en-GB" b="0" i="0" baseline="0" dirty="0"/>
              <a:t>some </a:t>
            </a:r>
            <a:r>
              <a:rPr lang="en-GB" b="0" i="0" baseline="0" dirty="0" smtClean="0"/>
              <a:t>low-lying </a:t>
            </a:r>
            <a:r>
              <a:rPr lang="en-GB" b="0" i="0" baseline="0" dirty="0"/>
              <a:t>islands could be completely submerged. </a:t>
            </a:r>
            <a:endParaRPr lang="en-GB" b="0" i="0"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4</a:t>
            </a:fld>
            <a:endParaRPr lang="en-GB"/>
          </a:p>
        </p:txBody>
      </p:sp>
    </p:spTree>
    <p:extLst>
      <p:ext uri="{BB962C8B-B14F-4D97-AF65-F5344CB8AC3E}">
        <p14:creationId xmlns:p14="http://schemas.microsoft.com/office/powerpoint/2010/main" val="1182547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Ice melting in the Artic is also changing the natural habitat there. This is causing lots of problems for wildlife including animals like polar bears who need to use the sea ice as a platform to hunt </a:t>
            </a:r>
            <a:r>
              <a:rPr lang="en-GB" baseline="0" dirty="0" smtClean="0"/>
              <a:t>for seals. </a:t>
            </a:r>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5</a:t>
            </a:fld>
            <a:endParaRPr lang="en-GB"/>
          </a:p>
        </p:txBody>
      </p:sp>
    </p:spTree>
    <p:extLst>
      <p:ext uri="{BB962C8B-B14F-4D97-AF65-F5344CB8AC3E}">
        <p14:creationId xmlns:p14="http://schemas.microsoft.com/office/powerpoint/2010/main" val="3805869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Increasing temperatures in the ocean </a:t>
            </a:r>
            <a:r>
              <a:rPr lang="en-GB" sz="1200" b="0" i="0" u="none" strike="noStrike" kern="1200" baseline="0" dirty="0" smtClean="0">
                <a:solidFill>
                  <a:schemeClr val="tx1"/>
                </a:solidFill>
                <a:latin typeface="+mn-lt"/>
                <a:ea typeface="+mn-ea"/>
                <a:cs typeface="+mn-cs"/>
              </a:rPr>
              <a:t>are </a:t>
            </a:r>
            <a:r>
              <a:rPr lang="en-GB" sz="1200" b="0" i="0" u="none" strike="noStrike" kern="1200" baseline="0" dirty="0">
                <a:solidFill>
                  <a:schemeClr val="tx1"/>
                </a:solidFill>
                <a:latin typeface="+mn-lt"/>
                <a:ea typeface="+mn-ea"/>
                <a:cs typeface="+mn-cs"/>
              </a:rPr>
              <a:t>also causing coral bleaching. Simply </a:t>
            </a:r>
            <a:r>
              <a:rPr lang="en-GB" sz="1200" b="0" i="0" u="none" strike="noStrike" kern="1200" baseline="0" dirty="0" smtClean="0">
                <a:solidFill>
                  <a:schemeClr val="tx1"/>
                </a:solidFill>
                <a:latin typeface="+mn-lt"/>
                <a:ea typeface="+mn-ea"/>
                <a:cs typeface="+mn-cs"/>
              </a:rPr>
              <a:t>put, </a:t>
            </a:r>
            <a:r>
              <a:rPr lang="en-GB" sz="1200" b="0" i="0" u="none" strike="noStrike" kern="1200" baseline="0" dirty="0">
                <a:solidFill>
                  <a:schemeClr val="tx1"/>
                </a:solidFill>
                <a:latin typeface="+mn-lt"/>
                <a:ea typeface="+mn-ea"/>
                <a:cs typeface="+mn-cs"/>
              </a:rPr>
              <a:t>this means </a:t>
            </a:r>
            <a:r>
              <a:rPr lang="en-GB" sz="1200" b="0" i="0" u="none" strike="noStrike" kern="1200" baseline="0" dirty="0" smtClean="0">
                <a:solidFill>
                  <a:schemeClr val="tx1"/>
                </a:solidFill>
                <a:latin typeface="+mn-lt"/>
                <a:ea typeface="+mn-ea"/>
                <a:cs typeface="+mn-cs"/>
              </a:rPr>
              <a:t>beautifully vibrant </a:t>
            </a:r>
            <a:r>
              <a:rPr lang="en-GB" sz="1200" b="0" i="0" u="none" strike="noStrike" kern="1200" baseline="0" dirty="0">
                <a:solidFill>
                  <a:schemeClr val="tx1"/>
                </a:solidFill>
                <a:latin typeface="+mn-lt"/>
                <a:ea typeface="+mn-ea"/>
                <a:cs typeface="+mn-cs"/>
              </a:rPr>
              <a:t>corals are turning white due to stress from increased </a:t>
            </a:r>
            <a:r>
              <a:rPr lang="en-GB" sz="1200" b="0" i="0" u="none" strike="noStrike" kern="1200" baseline="0" dirty="0" smtClean="0">
                <a:solidFill>
                  <a:schemeClr val="tx1"/>
                </a:solidFill>
                <a:latin typeface="+mn-lt"/>
                <a:ea typeface="+mn-ea"/>
                <a:cs typeface="+mn-cs"/>
              </a:rPr>
              <a:t>temperatures. If this stress continues, </a:t>
            </a:r>
            <a:r>
              <a:rPr lang="en-GB" sz="1200" b="0" i="0" u="none" strike="noStrike" kern="1200" baseline="0" dirty="0">
                <a:solidFill>
                  <a:schemeClr val="tx1"/>
                </a:solidFill>
                <a:latin typeface="+mn-lt"/>
                <a:ea typeface="+mn-ea"/>
                <a:cs typeface="+mn-cs"/>
              </a:rPr>
              <a:t>they could die. </a:t>
            </a:r>
            <a:endParaRPr lang="en-GB"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6</a:t>
            </a:fld>
            <a:endParaRPr lang="en-GB"/>
          </a:p>
        </p:txBody>
      </p:sp>
    </p:spTree>
    <p:extLst>
      <p:ext uri="{BB962C8B-B14F-4D97-AF65-F5344CB8AC3E}">
        <p14:creationId xmlns:p14="http://schemas.microsoft.com/office/powerpoint/2010/main" val="1393742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Plants </a:t>
            </a:r>
            <a:r>
              <a:rPr lang="en-GB" b="0" baseline="0" dirty="0" smtClean="0"/>
              <a:t>and animals, </a:t>
            </a:r>
            <a:r>
              <a:rPr lang="en-GB" b="0" baseline="0" dirty="0"/>
              <a:t>like </a:t>
            </a:r>
            <a:r>
              <a:rPr lang="en-GB" b="0" baseline="0" dirty="0" smtClean="0"/>
              <a:t>fish, </a:t>
            </a:r>
            <a:r>
              <a:rPr lang="en-GB" b="0" baseline="0" dirty="0"/>
              <a:t>are moving from their normal locations to find cooler waters. In the UK species are moving either north or moving deeper to find cooler waters. Some animals might not be adapted to these new areas, </a:t>
            </a:r>
            <a:r>
              <a:rPr lang="en-GB" b="0" baseline="0" dirty="0" smtClean="0"/>
              <a:t>and they </a:t>
            </a:r>
            <a:r>
              <a:rPr lang="en-GB" b="0" baseline="0" dirty="0"/>
              <a:t>might not be able find enough food or reproduce effectively in a new habitat. We may see some animals and plants start to die out as a </a:t>
            </a:r>
            <a:r>
              <a:rPr lang="en-GB" b="0" baseline="0" dirty="0" smtClean="0"/>
              <a:t>result of this.</a:t>
            </a:r>
            <a:endParaRPr lang="en-GB" b="0" baseline="0" dirty="0"/>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7</a:t>
            </a:fld>
            <a:endParaRPr lang="en-GB"/>
          </a:p>
        </p:txBody>
      </p:sp>
    </p:spTree>
    <p:extLst>
      <p:ext uri="{BB962C8B-B14F-4D97-AF65-F5344CB8AC3E}">
        <p14:creationId xmlns:p14="http://schemas.microsoft.com/office/powerpoint/2010/main" val="45725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Increased storms can damage fragile marine habitats like seagrass beds, salt marshes and mangroves.</a:t>
            </a: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8</a:t>
            </a:fld>
            <a:endParaRPr lang="en-GB"/>
          </a:p>
        </p:txBody>
      </p:sp>
    </p:spTree>
    <p:extLst>
      <p:ext uri="{BB962C8B-B14F-4D97-AF65-F5344CB8AC3E}">
        <p14:creationId xmlns:p14="http://schemas.microsoft.com/office/powerpoint/2010/main" val="2383092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Increased carbon dioxide is making the ocean more </a:t>
            </a:r>
            <a:r>
              <a:rPr lang="en-GB" sz="1200" b="0" i="0" u="none" strike="noStrike" kern="1200" baseline="0" dirty="0" smtClean="0">
                <a:solidFill>
                  <a:schemeClr val="tx1"/>
                </a:solidFill>
                <a:latin typeface="+mn-lt"/>
                <a:ea typeface="+mn-ea"/>
                <a:cs typeface="+mn-cs"/>
              </a:rPr>
              <a:t>acidic – this process is known </a:t>
            </a:r>
            <a:r>
              <a:rPr lang="en-GB" sz="1200" b="0" i="0" u="none" strike="noStrike" kern="1200" baseline="0" dirty="0">
                <a:solidFill>
                  <a:schemeClr val="tx1"/>
                </a:solidFill>
                <a:latin typeface="+mn-lt"/>
                <a:ea typeface="+mn-ea"/>
                <a:cs typeface="+mn-cs"/>
              </a:rPr>
              <a:t>as ocean acidification. This affects animals with a calcium carbonate skeleton </a:t>
            </a:r>
            <a:r>
              <a:rPr lang="en-GB" sz="1200" b="0" i="0" u="none" strike="noStrike" kern="1200" baseline="0" dirty="0" smtClean="0">
                <a:solidFill>
                  <a:schemeClr val="tx1"/>
                </a:solidFill>
                <a:latin typeface="+mn-lt"/>
                <a:ea typeface="+mn-ea"/>
                <a:cs typeface="+mn-cs"/>
              </a:rPr>
              <a:t>like </a:t>
            </a:r>
            <a:r>
              <a:rPr lang="en-GB" sz="1200" b="0" i="0" u="none" strike="noStrike" kern="1200" baseline="0" dirty="0">
                <a:solidFill>
                  <a:schemeClr val="tx1"/>
                </a:solidFill>
                <a:latin typeface="+mn-lt"/>
                <a:ea typeface="+mn-ea"/>
                <a:cs typeface="+mn-cs"/>
              </a:rPr>
              <a:t>corals, some phytoplankton and some seafood such as mussels, lobsters, and </a:t>
            </a:r>
            <a:r>
              <a:rPr lang="en-GB" sz="1200" b="0" i="0" u="none" strike="noStrike" kern="1200" baseline="0" dirty="0" smtClean="0">
                <a:solidFill>
                  <a:schemeClr val="tx1"/>
                </a:solidFill>
                <a:latin typeface="+mn-lt"/>
                <a:ea typeface="+mn-ea"/>
                <a:cs typeface="+mn-cs"/>
              </a:rPr>
              <a:t>crabs.</a:t>
            </a: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E546FDF2-0229-4141-A718-27BB436F4723}" type="slidenum">
              <a:rPr lang="en-GB" smtClean="0"/>
              <a:t>9</a:t>
            </a:fld>
            <a:endParaRPr lang="en-GB"/>
          </a:p>
        </p:txBody>
      </p:sp>
    </p:spTree>
    <p:extLst>
      <p:ext uri="{BB962C8B-B14F-4D97-AF65-F5344CB8AC3E}">
        <p14:creationId xmlns:p14="http://schemas.microsoft.com/office/powerpoint/2010/main" val="6278216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bg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703717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ECA3E87B-8A00-40BB-9801-1D2966200B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7896726" y="0"/>
            <a:ext cx="4295274" cy="6858000"/>
          </a:xfrm>
          <a:prstGeom prst="rect">
            <a:avLst/>
          </a:prstGeom>
        </p:spPr>
      </p:pic>
    </p:spTree>
    <p:extLst>
      <p:ext uri="{BB962C8B-B14F-4D97-AF65-F5344CB8AC3E}">
        <p14:creationId xmlns:p14="http://schemas.microsoft.com/office/powerpoint/2010/main" val="405162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6" b="8589"/>
          <a:stretch/>
        </p:blipFill>
        <p:spPr>
          <a:xfrm>
            <a:off x="0" y="0"/>
            <a:ext cx="12211965"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2617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5DD0EB-F250-44D1-8A40-0C4675F521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22" b="8648"/>
          <a:stretch/>
        </p:blipFill>
        <p:spPr>
          <a:xfrm>
            <a:off x="0" y="0"/>
            <a:ext cx="1220405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31449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2766218"/>
            <a:ext cx="10515600" cy="1325563"/>
          </a:xfrm>
        </p:spPr>
        <p:txBody>
          <a:bodyPr/>
          <a:lstStyle>
            <a:lvl1pPr>
              <a:defRPr>
                <a:solidFill>
                  <a:schemeClr val="accent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422388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E91773-8F2F-4E87-A368-10F11237DA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bg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233290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24E42F0-7467-4049-896A-52C4BB5B0009}"/>
              </a:ext>
            </a:extLst>
          </p:cNvPr>
          <p:cNvSpPr>
            <a:spLocks noGrp="1"/>
          </p:cNvSpPr>
          <p:nvPr>
            <p:ph type="title"/>
          </p:nvPr>
        </p:nvSpPr>
        <p:spPr>
          <a:xfrm>
            <a:off x="838200" y="552407"/>
            <a:ext cx="10515600" cy="1325563"/>
          </a:xfrm>
        </p:spPr>
        <p:txBody>
          <a:bodyPr/>
          <a:lstStyle>
            <a:lvl1pPr>
              <a:defRPr>
                <a:solidFill>
                  <a:schemeClr val="accent1"/>
                </a:solidFill>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3F81756E-8D45-49FF-997E-A3FE22EC64B1}"/>
              </a:ext>
            </a:extLst>
          </p:cNvPr>
          <p:cNvSpPr>
            <a:spLocks noGrp="1"/>
          </p:cNvSpPr>
          <p:nvPr>
            <p:ph type="pic" sz="quarter" idx="10"/>
          </p:nvPr>
        </p:nvSpPr>
        <p:spPr>
          <a:xfrm>
            <a:off x="877888" y="2201863"/>
            <a:ext cx="10528300" cy="3886200"/>
          </a:xfrm>
        </p:spPr>
        <p:txBody>
          <a:bodyPr/>
          <a:lstStyle/>
          <a:p>
            <a:endParaRPr lang="en-GB"/>
          </a:p>
        </p:txBody>
      </p:sp>
    </p:spTree>
    <p:extLst>
      <p:ext uri="{BB962C8B-B14F-4D97-AF65-F5344CB8AC3E}">
        <p14:creationId xmlns:p14="http://schemas.microsoft.com/office/powerpoint/2010/main" val="138044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E3BBC3-B7C6-44A1-8200-CFE978B167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b="8419"/>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9E59D9B6-66A5-499F-B627-2867F92F182B}"/>
              </a:ext>
            </a:extLst>
          </p:cNvPr>
          <p:cNvSpPr>
            <a:spLocks noGrp="1"/>
          </p:cNvSpPr>
          <p:nvPr>
            <p:ph type="body" sz="quarter" idx="10"/>
          </p:nvPr>
        </p:nvSpPr>
        <p:spPr>
          <a:xfrm>
            <a:off x="807202" y="739983"/>
            <a:ext cx="10577596" cy="5378033"/>
          </a:xfrm>
          <a:solidFill>
            <a:schemeClr val="bg1"/>
          </a:solidFill>
        </p:spPr>
        <p:txBody>
          <a:bodyPr lIns="288000" tIns="288000" rIns="288000" bIns="288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13977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2C055C-B3AF-42DB-B975-A0AFC5AF2210}"/>
              </a:ext>
            </a:extLst>
          </p:cNvPr>
          <p:cNvSpPr>
            <a:spLocks noGrp="1"/>
          </p:cNvSpPr>
          <p:nvPr>
            <p:ph type="body" sz="quarter" idx="10"/>
          </p:nvPr>
        </p:nvSpPr>
        <p:spPr>
          <a:xfrm>
            <a:off x="4776788"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9F7D01B2-63D2-414F-8036-F33C0B2009E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0" y="0"/>
            <a:ext cx="4295274" cy="6858000"/>
          </a:xfrm>
          <a:prstGeom prst="rect">
            <a:avLst/>
          </a:prstGeom>
        </p:spPr>
      </p:pic>
    </p:spTree>
    <p:extLst>
      <p:ext uri="{BB962C8B-B14F-4D97-AF65-F5344CB8AC3E}">
        <p14:creationId xmlns:p14="http://schemas.microsoft.com/office/powerpoint/2010/main" val="406798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8A5780C-F9FC-42EB-A804-D3FDD84AF116}"/>
              </a:ext>
            </a:extLst>
          </p:cNvPr>
          <p:cNvSpPr>
            <a:spLocks noGrp="1"/>
          </p:cNvSpPr>
          <p:nvPr>
            <p:ph type="body" sz="quarter" idx="10"/>
          </p:nvPr>
        </p:nvSpPr>
        <p:spPr>
          <a:xfrm>
            <a:off x="529641" y="469900"/>
            <a:ext cx="6965950" cy="57864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5" name="Picture 4">
            <a:extLst>
              <a:ext uri="{FF2B5EF4-FFF2-40B4-BE49-F238E27FC236}">
                <a16:creationId xmlns:a16="http://schemas.microsoft.com/office/drawing/2014/main" id="{CC836B5B-856B-4DE9-9A9E-CFA0F4330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77" r="64770" b="8419"/>
          <a:stretch/>
        </p:blipFill>
        <p:spPr>
          <a:xfrm>
            <a:off x="7896726" y="0"/>
            <a:ext cx="4295274" cy="6858000"/>
          </a:xfrm>
          <a:prstGeom prst="rect">
            <a:avLst/>
          </a:prstGeom>
        </p:spPr>
      </p:pic>
    </p:spTree>
    <p:extLst>
      <p:ext uri="{BB962C8B-B14F-4D97-AF65-F5344CB8AC3E}">
        <p14:creationId xmlns:p14="http://schemas.microsoft.com/office/powerpoint/2010/main" val="3236162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95BB-BB8B-4FE8-B1C5-AA7CE8B473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23C5182-BE28-4494-A1E5-CA4846825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4E1200-87A4-40A4-BEE3-AC6E67D5D2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4E0AE-F462-4DB4-9B05-FF6AFB770A16}" type="datetimeFigureOut">
              <a:rPr lang="en-GB" smtClean="0"/>
              <a:t>11/03/2022</a:t>
            </a:fld>
            <a:endParaRPr lang="en-GB"/>
          </a:p>
        </p:txBody>
      </p:sp>
      <p:sp>
        <p:nvSpPr>
          <p:cNvPr id="5" name="Footer Placeholder 4">
            <a:extLst>
              <a:ext uri="{FF2B5EF4-FFF2-40B4-BE49-F238E27FC236}">
                <a16:creationId xmlns:a16="http://schemas.microsoft.com/office/drawing/2014/main" id="{C32685D1-7795-40C5-AD32-C3DDEF86CA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D56186-9C46-4063-9A7C-948FD0912D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1D53D7-CBDE-4320-AD72-40917F427512}" type="slidenum">
              <a:rPr lang="en-GB" smtClean="0"/>
              <a:t>‹#›</a:t>
            </a:fld>
            <a:endParaRPr lang="en-GB"/>
          </a:p>
        </p:txBody>
      </p:sp>
    </p:spTree>
    <p:extLst>
      <p:ext uri="{BB962C8B-B14F-4D97-AF65-F5344CB8AC3E}">
        <p14:creationId xmlns:p14="http://schemas.microsoft.com/office/powerpoint/2010/main" val="117317794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8" r:id="rId3"/>
    <p:sldLayoutId id="2147483655" r:id="rId4"/>
    <p:sldLayoutId id="2147483656" r:id="rId5"/>
    <p:sldLayoutId id="2147483657" r:id="rId6"/>
    <p:sldLayoutId id="2147483653" r:id="rId7"/>
    <p:sldLayoutId id="2147483650" r:id="rId8"/>
    <p:sldLayoutId id="2147483651" r:id="rId9"/>
    <p:sldLayoutId id="214748365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ideo" Target="https://www.youtube.com/embed/zpwMOZY_qwU?feature=oembed" TargetMode="Externa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video" Target="https://www.youtube.com/embed/4fNW8spFS_o?feature=oembed"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6.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7BE8D2-D475-4E7F-802C-FA72035A1473}"/>
              </a:ext>
            </a:extLst>
          </p:cNvPr>
          <p:cNvSpPr>
            <a:spLocks noGrp="1"/>
          </p:cNvSpPr>
          <p:nvPr>
            <p:ph type="title"/>
          </p:nvPr>
        </p:nvSpPr>
        <p:spPr>
          <a:xfrm>
            <a:off x="696695" y="705817"/>
            <a:ext cx="11886976" cy="5339443"/>
          </a:xfrm>
        </p:spPr>
        <p:txBody>
          <a:bodyPr>
            <a:noAutofit/>
          </a:bodyPr>
          <a:lstStyle/>
          <a:p>
            <a:r>
              <a:rPr lang="en-GB" sz="8800" dirty="0"/>
              <a:t>Climate change </a:t>
            </a:r>
            <a:r>
              <a:rPr lang="en-GB" sz="8800" dirty="0" smtClean="0"/>
              <a:t>and the </a:t>
            </a:r>
            <a:r>
              <a:rPr lang="en-GB" sz="8800" dirty="0"/>
              <a:t>ocean </a:t>
            </a:r>
          </a:p>
        </p:txBody>
      </p:sp>
      <p:pic>
        <p:nvPicPr>
          <p:cNvPr id="3" name="Picture 2" descr="Text&#10;&#10;Description automatically generated">
            <a:extLst>
              <a:ext uri="{FF2B5EF4-FFF2-40B4-BE49-F238E27FC236}">
                <a16:creationId xmlns:a16="http://schemas.microsoft.com/office/drawing/2014/main" id="{AE5CC22F-7D3D-490B-9275-676507D3F3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20526" y="4799652"/>
            <a:ext cx="4179276" cy="1734472"/>
          </a:xfrm>
          <a:prstGeom prst="rect">
            <a:avLst/>
          </a:prstGeom>
        </p:spPr>
      </p:pic>
    </p:spTree>
    <p:extLst>
      <p:ext uri="{BB962C8B-B14F-4D97-AF65-F5344CB8AC3E}">
        <p14:creationId xmlns:p14="http://schemas.microsoft.com/office/powerpoint/2010/main" val="707919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80560" y="2054201"/>
            <a:ext cx="7711440" cy="2800767"/>
          </a:xfrm>
          <a:prstGeom prst="rect">
            <a:avLst/>
          </a:prstGeom>
          <a:noFill/>
        </p:spPr>
        <p:txBody>
          <a:bodyPr wrap="square" rtlCol="0">
            <a:spAutoFit/>
          </a:bodyPr>
          <a:lstStyle/>
          <a:p>
            <a:r>
              <a:rPr lang="en-GB" sz="8800" b="1" dirty="0">
                <a:solidFill>
                  <a:schemeClr val="accent1"/>
                </a:solidFill>
              </a:rPr>
              <a:t>Ocean acidification</a:t>
            </a:r>
          </a:p>
        </p:txBody>
      </p:sp>
      <p:sp>
        <p:nvSpPr>
          <p:cNvPr id="4" name="TextBox 3">
            <a:extLst>
              <a:ext uri="{FF2B5EF4-FFF2-40B4-BE49-F238E27FC236}">
                <a16:creationId xmlns:a16="http://schemas.microsoft.com/office/drawing/2014/main" id="{485843AF-0A3A-463A-ABCB-F4EDAF7910F1}"/>
              </a:ext>
            </a:extLst>
          </p:cNvPr>
          <p:cNvSpPr txBox="1"/>
          <p:nvPr/>
        </p:nvSpPr>
        <p:spPr>
          <a:xfrm>
            <a:off x="139700" y="89916"/>
            <a:ext cx="3377184" cy="646331"/>
          </a:xfrm>
          <a:prstGeom prst="rect">
            <a:avLst/>
          </a:prstGeom>
          <a:noFill/>
        </p:spPr>
        <p:txBody>
          <a:bodyPr wrap="square" rtlCol="0">
            <a:spAutoFit/>
          </a:bodyPr>
          <a:lstStyle/>
          <a:p>
            <a:r>
              <a:rPr lang="en-GB" sz="3600" b="1" dirty="0">
                <a:solidFill>
                  <a:schemeClr val="bg1"/>
                </a:solidFill>
              </a:rPr>
              <a:t>Activity 1</a:t>
            </a:r>
          </a:p>
        </p:txBody>
      </p:sp>
    </p:spTree>
    <p:extLst>
      <p:ext uri="{BB962C8B-B14F-4D97-AF65-F5344CB8AC3E}">
        <p14:creationId xmlns:p14="http://schemas.microsoft.com/office/powerpoint/2010/main" val="1460130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1" title="Ocean Acidification">
            <a:hlinkClick r:id="" action="ppaction://media"/>
            <a:extLst>
              <a:ext uri="{FF2B5EF4-FFF2-40B4-BE49-F238E27FC236}">
                <a16:creationId xmlns:a16="http://schemas.microsoft.com/office/drawing/2014/main" id="{0536E832-47EF-47D4-920F-9A0BAD2039E4}"/>
              </a:ext>
            </a:extLst>
          </p:cNvPr>
          <p:cNvPicPr>
            <a:picLocks noRot="1" noChangeAspect="1"/>
          </p:cNvPicPr>
          <p:nvPr>
            <a:videoFile r:link="rId1"/>
          </p:nvPr>
        </p:nvPicPr>
        <p:blipFill>
          <a:blip r:embed="rId4"/>
          <a:stretch>
            <a:fillRect/>
          </a:stretch>
        </p:blipFill>
        <p:spPr>
          <a:xfrm>
            <a:off x="908872" y="528117"/>
            <a:ext cx="10349173" cy="5847283"/>
          </a:xfrm>
          <a:prstGeom prst="rect">
            <a:avLst/>
          </a:prstGeom>
        </p:spPr>
      </p:pic>
    </p:spTree>
    <p:extLst>
      <p:ext uri="{BB962C8B-B14F-4D97-AF65-F5344CB8AC3E}">
        <p14:creationId xmlns:p14="http://schemas.microsoft.com/office/powerpoint/2010/main" val="2565254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80560" y="2351486"/>
            <a:ext cx="7711440" cy="2862322"/>
          </a:xfrm>
          <a:prstGeom prst="rect">
            <a:avLst/>
          </a:prstGeom>
          <a:noFill/>
        </p:spPr>
        <p:txBody>
          <a:bodyPr wrap="square" rtlCol="0">
            <a:spAutoFit/>
          </a:bodyPr>
          <a:lstStyle/>
          <a:p>
            <a:r>
              <a:rPr lang="en-GB" sz="8800" b="1" dirty="0">
                <a:solidFill>
                  <a:schemeClr val="accent1"/>
                </a:solidFill>
              </a:rPr>
              <a:t>Blue </a:t>
            </a:r>
            <a:r>
              <a:rPr lang="en-GB" sz="8800" b="1" dirty="0" smtClean="0">
                <a:solidFill>
                  <a:schemeClr val="accent1"/>
                </a:solidFill>
              </a:rPr>
              <a:t>carbon habitats</a:t>
            </a:r>
            <a:endParaRPr lang="en-GB" sz="8800" b="1" dirty="0">
              <a:solidFill>
                <a:schemeClr val="accent1"/>
              </a:solidFill>
            </a:endParaRPr>
          </a:p>
        </p:txBody>
      </p:sp>
      <p:sp>
        <p:nvSpPr>
          <p:cNvPr id="5" name="TextBox 4">
            <a:extLst>
              <a:ext uri="{FF2B5EF4-FFF2-40B4-BE49-F238E27FC236}">
                <a16:creationId xmlns:a16="http://schemas.microsoft.com/office/drawing/2014/main" id="{485843AF-0A3A-463A-ABCB-F4EDAF7910F1}"/>
              </a:ext>
            </a:extLst>
          </p:cNvPr>
          <p:cNvSpPr txBox="1"/>
          <p:nvPr/>
        </p:nvSpPr>
        <p:spPr>
          <a:xfrm>
            <a:off x="139700" y="89916"/>
            <a:ext cx="3377184" cy="646331"/>
          </a:xfrm>
          <a:prstGeom prst="rect">
            <a:avLst/>
          </a:prstGeom>
          <a:noFill/>
        </p:spPr>
        <p:txBody>
          <a:bodyPr wrap="square" rtlCol="0">
            <a:spAutoFit/>
          </a:bodyPr>
          <a:lstStyle/>
          <a:p>
            <a:r>
              <a:rPr lang="en-GB" sz="3600" b="1" dirty="0">
                <a:solidFill>
                  <a:schemeClr val="bg1"/>
                </a:solidFill>
              </a:rPr>
              <a:t>Activity </a:t>
            </a:r>
            <a:r>
              <a:rPr lang="en-GB" sz="3600" b="1" dirty="0" smtClean="0">
                <a:solidFill>
                  <a:schemeClr val="bg1"/>
                </a:solidFill>
              </a:rPr>
              <a:t>2</a:t>
            </a:r>
            <a:endParaRPr lang="en-GB" sz="3600" b="1" dirty="0">
              <a:solidFill>
                <a:schemeClr val="bg1"/>
              </a:solidFill>
            </a:endParaRPr>
          </a:p>
        </p:txBody>
      </p:sp>
    </p:spTree>
    <p:extLst>
      <p:ext uri="{BB962C8B-B14F-4D97-AF65-F5344CB8AC3E}">
        <p14:creationId xmlns:p14="http://schemas.microsoft.com/office/powerpoint/2010/main" val="5946403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Two Minutes on Oceans w/ Jim Toomey:  Blue Carbon">
            <a:hlinkClick r:id="" action="ppaction://media"/>
            <a:extLst>
              <a:ext uri="{FF2B5EF4-FFF2-40B4-BE49-F238E27FC236}">
                <a16:creationId xmlns:a16="http://schemas.microsoft.com/office/drawing/2014/main" id="{08FA6BEB-C960-4CBE-9024-01ECC11F531A}"/>
              </a:ext>
            </a:extLst>
          </p:cNvPr>
          <p:cNvPicPr>
            <a:picLocks noRot="1" noChangeAspect="1"/>
          </p:cNvPicPr>
          <p:nvPr>
            <a:videoFile r:link="rId1"/>
          </p:nvPr>
        </p:nvPicPr>
        <p:blipFill>
          <a:blip r:embed="rId4"/>
          <a:stretch>
            <a:fillRect/>
          </a:stretch>
        </p:blipFill>
        <p:spPr>
          <a:xfrm>
            <a:off x="900911" y="530860"/>
            <a:ext cx="10338589" cy="5841303"/>
          </a:xfrm>
          <a:prstGeom prst="rect">
            <a:avLst/>
          </a:prstGeom>
        </p:spPr>
      </p:pic>
    </p:spTree>
    <p:extLst>
      <p:ext uri="{BB962C8B-B14F-4D97-AF65-F5344CB8AC3E}">
        <p14:creationId xmlns:p14="http://schemas.microsoft.com/office/powerpoint/2010/main" val="23547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649F2-1787-4FBB-9D60-7E55C1096599}"/>
              </a:ext>
            </a:extLst>
          </p:cNvPr>
          <p:cNvPicPr>
            <a:picLocks noChangeAspect="1"/>
          </p:cNvPicPr>
          <p:nvPr/>
        </p:nvPicPr>
        <p:blipFill rotWithShape="1">
          <a:blip r:embed="rId3"/>
          <a:srcRect r="1688"/>
          <a:stretch/>
        </p:blipFill>
        <p:spPr>
          <a:xfrm>
            <a:off x="1" y="1056611"/>
            <a:ext cx="12199434" cy="5801389"/>
          </a:xfrm>
          <a:prstGeom prst="rect">
            <a:avLst/>
          </a:prstGeom>
        </p:spPr>
      </p:pic>
      <p:sp>
        <p:nvSpPr>
          <p:cNvPr id="3" name="TextBox 2">
            <a:extLst>
              <a:ext uri="{FF2B5EF4-FFF2-40B4-BE49-F238E27FC236}">
                <a16:creationId xmlns:a16="http://schemas.microsoft.com/office/drawing/2014/main" id="{65DD5958-92F3-43A0-9FC0-03BA6E328239}"/>
              </a:ext>
            </a:extLst>
          </p:cNvPr>
          <p:cNvSpPr txBox="1"/>
          <p:nvPr/>
        </p:nvSpPr>
        <p:spPr>
          <a:xfrm>
            <a:off x="1045029" y="215590"/>
            <a:ext cx="11443062" cy="630942"/>
          </a:xfrm>
          <a:prstGeom prst="rect">
            <a:avLst/>
          </a:prstGeom>
          <a:noFill/>
        </p:spPr>
        <p:txBody>
          <a:bodyPr wrap="square" rtlCol="0">
            <a:spAutoFit/>
          </a:bodyPr>
          <a:lstStyle/>
          <a:p>
            <a:r>
              <a:rPr lang="en-GB" sz="3500" b="1" dirty="0">
                <a:solidFill>
                  <a:schemeClr val="accent2"/>
                </a:solidFill>
                <a:ea typeface="Microsoft YaHei UI Light" panose="020B0502040204020203" pitchFamily="34" charset="-122"/>
              </a:rPr>
              <a:t>Blue carbon variation between ecosystems</a:t>
            </a:r>
          </a:p>
        </p:txBody>
      </p:sp>
    </p:spTree>
    <p:extLst>
      <p:ext uri="{BB962C8B-B14F-4D97-AF65-F5344CB8AC3E}">
        <p14:creationId xmlns:p14="http://schemas.microsoft.com/office/powerpoint/2010/main" val="2285400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58360" y="1324044"/>
            <a:ext cx="7711440" cy="4524315"/>
          </a:xfrm>
          <a:prstGeom prst="rect">
            <a:avLst/>
          </a:prstGeom>
          <a:noFill/>
        </p:spPr>
        <p:txBody>
          <a:bodyPr wrap="square" rtlCol="0">
            <a:spAutoFit/>
          </a:bodyPr>
          <a:lstStyle/>
          <a:p>
            <a:r>
              <a:rPr lang="en-GB" sz="7200" b="1" dirty="0">
                <a:solidFill>
                  <a:schemeClr val="accent1"/>
                </a:solidFill>
              </a:rPr>
              <a:t>How can we help reduce climate change?</a:t>
            </a:r>
          </a:p>
        </p:txBody>
      </p:sp>
      <p:sp>
        <p:nvSpPr>
          <p:cNvPr id="5" name="TextBox 4">
            <a:extLst>
              <a:ext uri="{FF2B5EF4-FFF2-40B4-BE49-F238E27FC236}">
                <a16:creationId xmlns:a16="http://schemas.microsoft.com/office/drawing/2014/main" id="{485843AF-0A3A-463A-ABCB-F4EDAF7910F1}"/>
              </a:ext>
            </a:extLst>
          </p:cNvPr>
          <p:cNvSpPr txBox="1"/>
          <p:nvPr/>
        </p:nvSpPr>
        <p:spPr>
          <a:xfrm>
            <a:off x="139700" y="89916"/>
            <a:ext cx="3377184" cy="646331"/>
          </a:xfrm>
          <a:prstGeom prst="rect">
            <a:avLst/>
          </a:prstGeom>
          <a:noFill/>
        </p:spPr>
        <p:txBody>
          <a:bodyPr wrap="square" rtlCol="0">
            <a:spAutoFit/>
          </a:bodyPr>
          <a:lstStyle/>
          <a:p>
            <a:r>
              <a:rPr lang="en-GB" sz="3600" b="1" dirty="0">
                <a:solidFill>
                  <a:schemeClr val="bg1"/>
                </a:solidFill>
              </a:rPr>
              <a:t>Activity </a:t>
            </a:r>
            <a:r>
              <a:rPr lang="en-GB" sz="3600" b="1" dirty="0" smtClean="0">
                <a:solidFill>
                  <a:schemeClr val="bg1"/>
                </a:solidFill>
              </a:rPr>
              <a:t>3</a:t>
            </a:r>
            <a:endParaRPr lang="en-GB" sz="3600" b="1" dirty="0">
              <a:solidFill>
                <a:schemeClr val="bg1"/>
              </a:solidFill>
            </a:endParaRPr>
          </a:p>
        </p:txBody>
      </p:sp>
    </p:spTree>
    <p:extLst>
      <p:ext uri="{BB962C8B-B14F-4D97-AF65-F5344CB8AC3E}">
        <p14:creationId xmlns:p14="http://schemas.microsoft.com/office/powerpoint/2010/main" val="3825135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Renewable energy</a:t>
            </a:r>
            <a:endParaRPr lang="en-GB" sz="4800" b="1" dirty="0">
              <a:solidFill>
                <a:schemeClr val="accent1"/>
              </a:solidFill>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5794"/>
          <a:stretch/>
        </p:blipFill>
        <p:spPr>
          <a:xfrm>
            <a:off x="1338913" y="1193800"/>
            <a:ext cx="9445927" cy="5455636"/>
          </a:xfrm>
          <a:prstGeom prst="rect">
            <a:avLst/>
          </a:prstGeom>
        </p:spPr>
      </p:pic>
      <p:sp>
        <p:nvSpPr>
          <p:cNvPr id="5" name="TextBox 4">
            <a:extLst>
              <a:ext uri="{FF2B5EF4-FFF2-40B4-BE49-F238E27FC236}">
                <a16:creationId xmlns:a16="http://schemas.microsoft.com/office/drawing/2014/main" id="{9EF423E6-130A-43B9-B347-B87FDDA84E8B}"/>
              </a:ext>
            </a:extLst>
          </p:cNvPr>
          <p:cNvSpPr txBox="1"/>
          <p:nvPr/>
        </p:nvSpPr>
        <p:spPr>
          <a:xfrm>
            <a:off x="8503852" y="6372436"/>
            <a:ext cx="3449411" cy="277000"/>
          </a:xfrm>
          <a:prstGeom prst="rect">
            <a:avLst/>
          </a:prstGeom>
          <a:noFill/>
        </p:spPr>
        <p:txBody>
          <a:bodyPr wrap="square" rtlCol="0">
            <a:spAutoFit/>
          </a:bodyPr>
          <a:lstStyle/>
          <a:p>
            <a:r>
              <a:rPr lang="en-GB" sz="1200" dirty="0">
                <a:solidFill>
                  <a:schemeClr val="bg1"/>
                </a:solidFill>
              </a:rPr>
              <a:t>© Lars </a:t>
            </a:r>
            <a:r>
              <a:rPr lang="en-GB" sz="1200" dirty="0" err="1" smtClean="0">
                <a:solidFill>
                  <a:schemeClr val="bg1"/>
                </a:solidFill>
              </a:rPr>
              <a:t>Plougmann</a:t>
            </a:r>
            <a:r>
              <a:rPr lang="en-GB" sz="1200" dirty="0" smtClean="0">
                <a:solidFill>
                  <a:schemeClr val="bg1"/>
                </a:solidFill>
              </a:rPr>
              <a:t> </a:t>
            </a:r>
            <a:r>
              <a:rPr lang="en-GB" sz="1200" dirty="0">
                <a:solidFill>
                  <a:schemeClr val="bg1"/>
                </a:solidFill>
              </a:rPr>
              <a:t>via Flickr</a:t>
            </a:r>
          </a:p>
        </p:txBody>
      </p:sp>
    </p:spTree>
    <p:extLst>
      <p:ext uri="{BB962C8B-B14F-4D97-AF65-F5344CB8AC3E}">
        <p14:creationId xmlns:p14="http://schemas.microsoft.com/office/powerpoint/2010/main" val="24505124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35B147-9B97-40AD-A2A6-9F254A17D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387" y="1765275"/>
            <a:ext cx="9182225" cy="4946924"/>
          </a:xfrm>
          <a:prstGeom prst="rect">
            <a:avLst/>
          </a:prstGeom>
        </p:spPr>
      </p:pic>
      <p:sp>
        <p:nvSpPr>
          <p:cNvPr id="7" name="TextBox 6">
            <a:extLst>
              <a:ext uri="{FF2B5EF4-FFF2-40B4-BE49-F238E27FC236}">
                <a16:creationId xmlns:a16="http://schemas.microsoft.com/office/drawing/2014/main" id="{7D75FA10-0CC8-42ED-9012-0DCAB8E22D1B}"/>
              </a:ext>
            </a:extLst>
          </p:cNvPr>
          <p:cNvSpPr txBox="1"/>
          <p:nvPr/>
        </p:nvSpPr>
        <p:spPr>
          <a:xfrm>
            <a:off x="8814370" y="6435200"/>
            <a:ext cx="2152650" cy="276999"/>
          </a:xfrm>
          <a:prstGeom prst="rect">
            <a:avLst/>
          </a:prstGeom>
          <a:noFill/>
        </p:spPr>
        <p:txBody>
          <a:bodyPr wrap="square" rtlCol="0">
            <a:spAutoFit/>
          </a:bodyPr>
          <a:lstStyle/>
          <a:p>
            <a:r>
              <a:rPr lang="en-GB" sz="1200" dirty="0">
                <a:solidFill>
                  <a:schemeClr val="bg1"/>
                </a:solidFill>
              </a:rPr>
              <a:t>© Mike Cattell via Flickr</a:t>
            </a: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2382786" cy="1889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Reduce emissions from ocean transportation</a:t>
            </a:r>
            <a:endParaRPr lang="en-GB" sz="4800" b="1" dirty="0">
              <a:solidFill>
                <a:schemeClr val="accent1"/>
              </a:solidFill>
            </a:endParaRPr>
          </a:p>
        </p:txBody>
      </p:sp>
    </p:spTree>
    <p:extLst>
      <p:ext uri="{BB962C8B-B14F-4D97-AF65-F5344CB8AC3E}">
        <p14:creationId xmlns:p14="http://schemas.microsoft.com/office/powerpoint/2010/main" val="1041773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A8F11C-8D06-4D8A-9012-1AFF7E66EBCE}"/>
              </a:ext>
            </a:extLst>
          </p:cNvPr>
          <p:cNvPicPr>
            <a:picLocks noChangeAspect="1"/>
          </p:cNvPicPr>
          <p:nvPr/>
        </p:nvPicPr>
        <p:blipFill rotWithShape="1">
          <a:blip r:embed="rId3"/>
          <a:srcRect t="20468"/>
          <a:stretch/>
        </p:blipFill>
        <p:spPr>
          <a:xfrm>
            <a:off x="1090300" y="1323474"/>
            <a:ext cx="9943260" cy="5304973"/>
          </a:xfrm>
          <a:prstGeom prst="rect">
            <a:avLst/>
          </a:prstGeom>
        </p:spPr>
      </p:pic>
      <p:sp>
        <p:nvSpPr>
          <p:cNvPr id="2" name="Arrow: Right 1">
            <a:extLst>
              <a:ext uri="{FF2B5EF4-FFF2-40B4-BE49-F238E27FC236}">
                <a16:creationId xmlns:a16="http://schemas.microsoft.com/office/drawing/2014/main" id="{C9868884-BDD7-4F2B-8B9F-4A4989EB094A}"/>
              </a:ext>
            </a:extLst>
          </p:cNvPr>
          <p:cNvSpPr/>
          <p:nvPr/>
        </p:nvSpPr>
        <p:spPr>
          <a:xfrm rot="16200000">
            <a:off x="3608614" y="4131128"/>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ECED027C-6642-4E71-8C30-5A56BC976A3C}"/>
              </a:ext>
            </a:extLst>
          </p:cNvPr>
          <p:cNvSpPr/>
          <p:nvPr/>
        </p:nvSpPr>
        <p:spPr>
          <a:xfrm rot="16200000">
            <a:off x="5633801" y="4361505"/>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AD28CAC-55EA-483F-B099-9C65654A1C7A}"/>
              </a:ext>
            </a:extLst>
          </p:cNvPr>
          <p:cNvSpPr txBox="1"/>
          <p:nvPr/>
        </p:nvSpPr>
        <p:spPr>
          <a:xfrm>
            <a:off x="4717221" y="3282270"/>
            <a:ext cx="1179572" cy="707886"/>
          </a:xfrm>
          <a:prstGeom prst="rect">
            <a:avLst/>
          </a:prstGeom>
          <a:noFill/>
        </p:spPr>
        <p:txBody>
          <a:bodyPr wrap="square" rtlCol="0">
            <a:spAutoFit/>
          </a:bodyPr>
          <a:lstStyle/>
          <a:p>
            <a:r>
              <a:rPr lang="en-GB" sz="4000" b="1" dirty="0">
                <a:solidFill>
                  <a:schemeClr val="accent2"/>
                </a:solidFill>
              </a:rPr>
              <a:t>CO</a:t>
            </a:r>
            <a:r>
              <a:rPr lang="en-GB" sz="4000" b="1" baseline="-25000" dirty="0">
                <a:solidFill>
                  <a:schemeClr val="accent2"/>
                </a:solidFill>
              </a:rPr>
              <a:t>2</a:t>
            </a:r>
          </a:p>
        </p:txBody>
      </p:sp>
      <p:sp>
        <p:nvSpPr>
          <p:cNvPr id="7"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Reduce unsustainable fishing</a:t>
            </a:r>
            <a:endParaRPr lang="en-GB" sz="4800" b="1" dirty="0">
              <a:solidFill>
                <a:schemeClr val="accent1"/>
              </a:solidFill>
            </a:endParaRPr>
          </a:p>
        </p:txBody>
      </p:sp>
    </p:spTree>
    <p:extLst>
      <p:ext uri="{BB962C8B-B14F-4D97-AF65-F5344CB8AC3E}">
        <p14:creationId xmlns:p14="http://schemas.microsoft.com/office/powerpoint/2010/main" val="3070175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054A66-CFE6-4FAF-BFA3-D73FA2B9A5B3}"/>
              </a:ext>
            </a:extLst>
          </p:cNvPr>
          <p:cNvPicPr>
            <a:picLocks noChangeAspect="1"/>
          </p:cNvPicPr>
          <p:nvPr/>
        </p:nvPicPr>
        <p:blipFill>
          <a:blip r:embed="rId3"/>
          <a:stretch>
            <a:fillRect/>
          </a:stretch>
        </p:blipFill>
        <p:spPr>
          <a:xfrm>
            <a:off x="1623408" y="1436914"/>
            <a:ext cx="9515939" cy="5138607"/>
          </a:xfrm>
          <a:prstGeom prst="rect">
            <a:avLst/>
          </a:prstGeom>
        </p:spPr>
      </p:pic>
      <p:sp>
        <p:nvSpPr>
          <p:cNvPr id="8" name="TextBox 7">
            <a:extLst>
              <a:ext uri="{FF2B5EF4-FFF2-40B4-BE49-F238E27FC236}">
                <a16:creationId xmlns:a16="http://schemas.microsoft.com/office/drawing/2014/main" id="{71A96CD2-AE5F-4286-B993-3EEBE49D2FE2}"/>
              </a:ext>
            </a:extLst>
          </p:cNvPr>
          <p:cNvSpPr txBox="1"/>
          <p:nvPr/>
        </p:nvSpPr>
        <p:spPr>
          <a:xfrm>
            <a:off x="9730169" y="6298522"/>
            <a:ext cx="1676845" cy="276999"/>
          </a:xfrm>
          <a:prstGeom prst="rect">
            <a:avLst/>
          </a:prstGeom>
          <a:noFill/>
        </p:spPr>
        <p:txBody>
          <a:bodyPr wrap="square" rtlCol="0">
            <a:spAutoFit/>
          </a:bodyPr>
          <a:lstStyle/>
          <a:p>
            <a:r>
              <a:rPr lang="en-GB" sz="1200" dirty="0">
                <a:solidFill>
                  <a:schemeClr val="bg1"/>
                </a:solidFill>
              </a:rPr>
              <a:t>© Kristy via Flickr</a:t>
            </a:r>
          </a:p>
        </p:txBody>
      </p:sp>
      <p:sp>
        <p:nvSpPr>
          <p:cNvPr id="6"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Reduce development</a:t>
            </a:r>
            <a:endParaRPr lang="en-GB" sz="4800" b="1" dirty="0">
              <a:solidFill>
                <a:schemeClr val="accent1"/>
              </a:solidFill>
            </a:endParaRPr>
          </a:p>
        </p:txBody>
      </p:sp>
    </p:spTree>
    <p:extLst>
      <p:ext uri="{BB962C8B-B14F-4D97-AF65-F5344CB8AC3E}">
        <p14:creationId xmlns:p14="http://schemas.microsoft.com/office/powerpoint/2010/main" val="25188629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1BD4B78F-164E-461A-BB93-78EF6061EDD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6987"/>
          <a:stretch/>
        </p:blipFill>
        <p:spPr>
          <a:xfrm>
            <a:off x="0" y="0"/>
            <a:ext cx="12192000" cy="6858000"/>
          </a:xfrm>
          <a:prstGeom prst="rect">
            <a:avLst/>
          </a:prstGeom>
        </p:spPr>
      </p:pic>
      <p:sp>
        <p:nvSpPr>
          <p:cNvPr id="2" name="Title 1">
            <a:extLst>
              <a:ext uri="{FF2B5EF4-FFF2-40B4-BE49-F238E27FC236}">
                <a16:creationId xmlns:a16="http://schemas.microsoft.com/office/drawing/2014/main" id="{2225671D-31EA-4832-AB92-FE08D1B76B5F}"/>
              </a:ext>
            </a:extLst>
          </p:cNvPr>
          <p:cNvSpPr>
            <a:spLocks noGrp="1"/>
          </p:cNvSpPr>
          <p:nvPr>
            <p:ph type="title"/>
          </p:nvPr>
        </p:nvSpPr>
        <p:spPr>
          <a:xfrm>
            <a:off x="462947" y="299511"/>
            <a:ext cx="10515600" cy="988264"/>
          </a:xfrm>
        </p:spPr>
        <p:txBody>
          <a:bodyPr/>
          <a:lstStyle/>
          <a:p>
            <a:r>
              <a:rPr lang="en-GB" dirty="0"/>
              <a:t>Learning Objectives</a:t>
            </a:r>
          </a:p>
        </p:txBody>
      </p:sp>
      <p:sp>
        <p:nvSpPr>
          <p:cNvPr id="6" name="TextBox 5">
            <a:extLst>
              <a:ext uri="{FF2B5EF4-FFF2-40B4-BE49-F238E27FC236}">
                <a16:creationId xmlns:a16="http://schemas.microsoft.com/office/drawing/2014/main" id="{C1CA13AF-9B6A-41F7-B500-AC85D71E0EC3}"/>
              </a:ext>
            </a:extLst>
          </p:cNvPr>
          <p:cNvSpPr txBox="1"/>
          <p:nvPr/>
        </p:nvSpPr>
        <p:spPr>
          <a:xfrm>
            <a:off x="1215757" y="1982764"/>
            <a:ext cx="9760485" cy="3539430"/>
          </a:xfrm>
          <a:prstGeom prst="rect">
            <a:avLst/>
          </a:prstGeom>
          <a:noFill/>
        </p:spPr>
        <p:txBody>
          <a:bodyPr wrap="square" rtlCol="0">
            <a:spAutoFit/>
          </a:bodyPr>
          <a:lstStyle/>
          <a:p>
            <a:pPr marL="342900" lvl="0" indent="-342900">
              <a:buFont typeface="Symbol" panose="05050102010706020507" pitchFamily="18" charset="2"/>
              <a:buChar char=""/>
            </a:pPr>
            <a:r>
              <a:rPr lang="en-GB" sz="2800" dirty="0">
                <a:solidFill>
                  <a:schemeClr val="accent1"/>
                </a:solidFill>
              </a:rPr>
              <a:t>Describe how the ocean helps to reduce the </a:t>
            </a:r>
            <a:r>
              <a:rPr lang="en-GB" sz="2800" dirty="0" smtClean="0">
                <a:solidFill>
                  <a:schemeClr val="accent1"/>
                </a:solidFill>
              </a:rPr>
              <a:t/>
            </a:r>
            <a:br>
              <a:rPr lang="en-GB" sz="2800" dirty="0" smtClean="0">
                <a:solidFill>
                  <a:schemeClr val="accent1"/>
                </a:solidFill>
              </a:rPr>
            </a:br>
            <a:r>
              <a:rPr lang="en-GB" sz="2800" dirty="0" smtClean="0">
                <a:solidFill>
                  <a:schemeClr val="accent1"/>
                </a:solidFill>
              </a:rPr>
              <a:t>effects </a:t>
            </a:r>
            <a:r>
              <a:rPr lang="en-GB" sz="2800" dirty="0">
                <a:solidFill>
                  <a:schemeClr val="accent1"/>
                </a:solidFill>
              </a:rPr>
              <a:t>of climate change.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Describe how the ocean is </a:t>
            </a:r>
            <a:r>
              <a:rPr lang="en-GB" sz="2800" dirty="0" smtClean="0">
                <a:solidFill>
                  <a:schemeClr val="accent1"/>
                </a:solidFill>
              </a:rPr>
              <a:t>affected </a:t>
            </a:r>
            <a:r>
              <a:rPr lang="en-GB" sz="2800" dirty="0">
                <a:solidFill>
                  <a:schemeClr val="accent1"/>
                </a:solidFill>
              </a:rPr>
              <a:t>by climate change.</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Discuss ideas for helping to directly and </a:t>
            </a:r>
            <a:r>
              <a:rPr lang="en-GB" sz="2800" dirty="0" smtClean="0">
                <a:solidFill>
                  <a:schemeClr val="accent1"/>
                </a:solidFill>
              </a:rPr>
              <a:t>indirectly </a:t>
            </a:r>
            <a:r>
              <a:rPr lang="en-GB" sz="2800" dirty="0">
                <a:solidFill>
                  <a:schemeClr val="accent1"/>
                </a:solidFill>
              </a:rPr>
              <a:t>reduce the effects of climate change </a:t>
            </a:r>
            <a:r>
              <a:rPr lang="en-GB" sz="2800" dirty="0" smtClean="0">
                <a:solidFill>
                  <a:schemeClr val="accent1"/>
                </a:solidFill>
              </a:rPr>
              <a:t>on </a:t>
            </a:r>
            <a:r>
              <a:rPr lang="en-GB" sz="2800" dirty="0">
                <a:solidFill>
                  <a:schemeClr val="accent1"/>
                </a:solidFill>
              </a:rPr>
              <a:t>the ocean. </a:t>
            </a:r>
          </a:p>
        </p:txBody>
      </p:sp>
    </p:spTree>
    <p:extLst>
      <p:ext uri="{BB962C8B-B14F-4D97-AF65-F5344CB8AC3E}">
        <p14:creationId xmlns:p14="http://schemas.microsoft.com/office/powerpoint/2010/main" val="3026972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647AD48-9BD0-4119-864D-3296F1608D7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6945"/>
          <a:stretch/>
        </p:blipFill>
        <p:spPr>
          <a:xfrm>
            <a:off x="1926771" y="1213529"/>
            <a:ext cx="8607880" cy="5361992"/>
          </a:xfrm>
          <a:prstGeom prst="rect">
            <a:avLst/>
          </a:prstGeom>
        </p:spPr>
      </p:pic>
      <p:sp>
        <p:nvSpPr>
          <p:cNvPr id="7" name="TextBox 6">
            <a:extLst>
              <a:ext uri="{FF2B5EF4-FFF2-40B4-BE49-F238E27FC236}">
                <a16:creationId xmlns:a16="http://schemas.microsoft.com/office/drawing/2014/main" id="{D5778C20-568E-4C4B-8928-EF86AF246448}"/>
              </a:ext>
            </a:extLst>
          </p:cNvPr>
          <p:cNvSpPr txBox="1"/>
          <p:nvPr/>
        </p:nvSpPr>
        <p:spPr>
          <a:xfrm>
            <a:off x="9075096" y="6298522"/>
            <a:ext cx="1981200" cy="276999"/>
          </a:xfrm>
          <a:prstGeom prst="rect">
            <a:avLst/>
          </a:prstGeom>
          <a:noFill/>
        </p:spPr>
        <p:txBody>
          <a:bodyPr wrap="square" rtlCol="0">
            <a:spAutoFit/>
          </a:bodyPr>
          <a:lstStyle/>
          <a:p>
            <a:r>
              <a:rPr lang="en-GB" sz="1200" dirty="0">
                <a:solidFill>
                  <a:schemeClr val="bg1"/>
                </a:solidFill>
              </a:rPr>
              <a:t>© Mark Kirkland</a:t>
            </a: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Protect blue carbon habitats</a:t>
            </a:r>
            <a:endParaRPr lang="en-GB" sz="4800" b="1" dirty="0">
              <a:solidFill>
                <a:schemeClr val="accent1"/>
              </a:solidFill>
            </a:endParaRPr>
          </a:p>
        </p:txBody>
      </p:sp>
    </p:spTree>
    <p:extLst>
      <p:ext uri="{BB962C8B-B14F-4D97-AF65-F5344CB8AC3E}">
        <p14:creationId xmlns:p14="http://schemas.microsoft.com/office/powerpoint/2010/main" val="32806174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5EAD0-5E7A-473A-9172-ED838FE121C8}"/>
              </a:ext>
            </a:extLst>
          </p:cNvPr>
          <p:cNvSpPr/>
          <p:nvPr/>
        </p:nvSpPr>
        <p:spPr>
          <a:xfrm>
            <a:off x="1064126" y="1506620"/>
            <a:ext cx="9997574" cy="5021180"/>
          </a:xfrm>
          <a:prstGeom prst="rect">
            <a:avLst/>
          </a:prstGeom>
          <a:solidFill>
            <a:srgbClr val="E7D4F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
            <a:extLst>
              <a:ext uri="{FF2B5EF4-FFF2-40B4-BE49-F238E27FC236}">
                <a16:creationId xmlns:a16="http://schemas.microsoft.com/office/drawing/2014/main" id="{EBC2F98A-28C0-4826-83AB-90620316DE0B}"/>
              </a:ext>
            </a:extLst>
          </p:cNvPr>
          <p:cNvSpPr txBox="1">
            <a:spLocks/>
          </p:cNvSpPr>
          <p:nvPr/>
        </p:nvSpPr>
        <p:spPr>
          <a:xfrm>
            <a:off x="1493253" y="1864894"/>
            <a:ext cx="10597147" cy="6142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GB" sz="2400" dirty="0">
                <a:solidFill>
                  <a:schemeClr val="accent2"/>
                </a:solidFill>
                <a:effectLst/>
                <a:ea typeface="Calibri" panose="020F0502020204030204" pitchFamily="34" charset="0"/>
                <a:cs typeface="Calibri" panose="020F0502020204030204" pitchFamily="34" charset="0"/>
              </a:rPr>
              <a:t>The effects of climate change on the ocean</a:t>
            </a:r>
          </a:p>
          <a:p>
            <a:pPr marL="342900" lvl="0" indent="-342900">
              <a:buFont typeface="+mj-lt"/>
              <a:buAutoNum type="arabicPeriod"/>
            </a:pPr>
            <a:endParaRPr lang="en-GB" sz="2400" dirty="0">
              <a:solidFill>
                <a:schemeClr val="accent2"/>
              </a:solidFill>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GB" sz="2400" dirty="0">
                <a:solidFill>
                  <a:schemeClr val="accent2"/>
                </a:solidFill>
                <a:effectLst/>
                <a:ea typeface="Calibri" panose="020F0502020204030204" pitchFamily="34" charset="0"/>
                <a:cs typeface="Calibri" panose="020F0502020204030204" pitchFamily="34" charset="0"/>
              </a:rPr>
              <a:t> How the ocean helps reduce climate change</a:t>
            </a:r>
          </a:p>
          <a:p>
            <a:pPr marL="342900" lvl="0" indent="-342900">
              <a:buFont typeface="+mj-lt"/>
              <a:buAutoNum type="arabicPeriod"/>
            </a:pPr>
            <a:endParaRPr lang="en-GB" sz="2400" dirty="0">
              <a:solidFill>
                <a:schemeClr val="accent2"/>
              </a:solidFill>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GB" sz="2400" dirty="0">
                <a:solidFill>
                  <a:schemeClr val="accent2"/>
                </a:solidFill>
                <a:effectLst/>
                <a:ea typeface="Calibri" panose="020F0502020204030204" pitchFamily="34" charset="0"/>
                <a:cs typeface="Calibri" panose="020F0502020204030204" pitchFamily="34" charset="0"/>
              </a:rPr>
              <a:t> Threats to the ocean</a:t>
            </a:r>
          </a:p>
          <a:p>
            <a:pPr marL="342900" lvl="0" indent="-342900">
              <a:buFont typeface="+mj-lt"/>
              <a:buAutoNum type="arabicPeriod"/>
            </a:pPr>
            <a:endParaRPr lang="en-GB" sz="2400" dirty="0">
              <a:solidFill>
                <a:schemeClr val="accent2"/>
              </a:solidFill>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GB" sz="2400" dirty="0">
                <a:solidFill>
                  <a:schemeClr val="accent2"/>
                </a:solidFill>
                <a:effectLst/>
                <a:ea typeface="Calibri" panose="020F0502020204030204" pitchFamily="34" charset="0"/>
                <a:cs typeface="Calibri" panose="020F0502020204030204" pitchFamily="34" charset="0"/>
              </a:rPr>
              <a:t> How we can manage our seas more efficiently </a:t>
            </a:r>
          </a:p>
          <a:p>
            <a:pPr marL="342900" lvl="0" indent="-342900">
              <a:buFont typeface="+mj-lt"/>
              <a:buAutoNum type="arabicPeriod"/>
            </a:pPr>
            <a:endParaRPr lang="en-GB" sz="2400" dirty="0">
              <a:solidFill>
                <a:schemeClr val="accent2"/>
              </a:solidFill>
              <a:effectLst/>
              <a:ea typeface="Calibri" panose="020F0502020204030204" pitchFamily="34" charset="0"/>
              <a:cs typeface="Times New Roman" panose="02020603050405020304" pitchFamily="18" charset="0"/>
            </a:endParaRPr>
          </a:p>
          <a:p>
            <a:pPr marL="342900" lvl="0" indent="-342900">
              <a:buFont typeface="+mj-lt"/>
              <a:buAutoNum type="arabicPeriod"/>
            </a:pPr>
            <a:r>
              <a:rPr lang="en-GB" sz="2400" dirty="0" smtClean="0">
                <a:solidFill>
                  <a:schemeClr val="accent2"/>
                </a:solidFill>
                <a:effectLst/>
                <a:ea typeface="Calibri" panose="020F0502020204030204" pitchFamily="34" charset="0"/>
                <a:cs typeface="Calibri" panose="020F0502020204030204" pitchFamily="34" charset="0"/>
              </a:rPr>
              <a:t> How </a:t>
            </a:r>
            <a:r>
              <a:rPr lang="en-GB" sz="2400" dirty="0">
                <a:solidFill>
                  <a:schemeClr val="accent2"/>
                </a:solidFill>
                <a:effectLst/>
                <a:ea typeface="Calibri" panose="020F0502020204030204" pitchFamily="34" charset="0"/>
                <a:cs typeface="Calibri" panose="020F0502020204030204" pitchFamily="34" charset="0"/>
              </a:rPr>
              <a:t>we can all make changes to benefit the ocean </a:t>
            </a:r>
            <a:r>
              <a:rPr lang="en-GB" sz="2400" dirty="0" smtClean="0">
                <a:solidFill>
                  <a:schemeClr val="accent2"/>
                </a:solidFill>
                <a:effectLst/>
                <a:ea typeface="Calibri" panose="020F0502020204030204" pitchFamily="34" charset="0"/>
                <a:cs typeface="Calibri" panose="020F0502020204030204" pitchFamily="34" charset="0"/>
              </a:rPr>
              <a:t/>
            </a:r>
            <a:br>
              <a:rPr lang="en-GB" sz="2400" dirty="0" smtClean="0">
                <a:solidFill>
                  <a:schemeClr val="accent2"/>
                </a:solidFill>
                <a:effectLst/>
                <a:ea typeface="Calibri" panose="020F0502020204030204" pitchFamily="34" charset="0"/>
                <a:cs typeface="Calibri" panose="020F0502020204030204" pitchFamily="34" charset="0"/>
              </a:rPr>
            </a:br>
            <a:r>
              <a:rPr lang="en-GB" sz="2400" dirty="0" smtClean="0">
                <a:solidFill>
                  <a:schemeClr val="accent2"/>
                </a:solidFill>
                <a:effectLst/>
                <a:ea typeface="Calibri" panose="020F0502020204030204" pitchFamily="34" charset="0"/>
                <a:cs typeface="Calibri" panose="020F0502020204030204" pitchFamily="34" charset="0"/>
              </a:rPr>
              <a:t> and reduce </a:t>
            </a:r>
            <a:r>
              <a:rPr lang="en-GB" sz="2400" dirty="0">
                <a:solidFill>
                  <a:schemeClr val="accent2"/>
                </a:solidFill>
                <a:effectLst/>
                <a:ea typeface="Calibri" panose="020F0502020204030204" pitchFamily="34" charset="0"/>
                <a:cs typeface="Calibri" panose="020F0502020204030204" pitchFamily="34" charset="0"/>
              </a:rPr>
              <a:t>climate change. </a:t>
            </a:r>
            <a:endParaRPr lang="en-GB" sz="2400" dirty="0">
              <a:solidFill>
                <a:schemeClr val="accent2"/>
              </a:solidFill>
              <a:effectLst/>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0410C822-503A-4098-8192-9DDB0BDFE42B}"/>
              </a:ext>
            </a:extLst>
          </p:cNvPr>
          <p:cNvSpPr txBox="1"/>
          <p:nvPr/>
        </p:nvSpPr>
        <p:spPr>
          <a:xfrm>
            <a:off x="355600" y="255491"/>
            <a:ext cx="11734800" cy="1077218"/>
          </a:xfrm>
          <a:prstGeom prst="rect">
            <a:avLst/>
          </a:prstGeom>
          <a:noFill/>
        </p:spPr>
        <p:txBody>
          <a:bodyPr wrap="square" rtlCol="0">
            <a:spAutoFit/>
          </a:bodyPr>
          <a:lstStyle/>
          <a:p>
            <a:r>
              <a:rPr lang="en-GB" sz="3200" b="1" dirty="0">
                <a:solidFill>
                  <a:schemeClr val="accent2"/>
                </a:solidFill>
              </a:rPr>
              <a:t>How can we help to reduce climate change</a:t>
            </a:r>
            <a:r>
              <a:rPr lang="en-GB" sz="3200" b="1" dirty="0" smtClean="0">
                <a:solidFill>
                  <a:schemeClr val="accent2"/>
                </a:solidFill>
              </a:rPr>
              <a:t>? </a:t>
            </a:r>
            <a:r>
              <a:rPr lang="en-GB" sz="3200" dirty="0" smtClean="0">
                <a:solidFill>
                  <a:schemeClr val="accent2"/>
                </a:solidFill>
              </a:rPr>
              <a:t>Summarise the following:</a:t>
            </a:r>
            <a:endParaRPr lang="en-GB" sz="3200" dirty="0">
              <a:solidFill>
                <a:schemeClr val="accent2"/>
              </a:solidFill>
            </a:endParaRPr>
          </a:p>
        </p:txBody>
      </p:sp>
    </p:spTree>
    <p:extLst>
      <p:ext uri="{BB962C8B-B14F-4D97-AF65-F5344CB8AC3E}">
        <p14:creationId xmlns:p14="http://schemas.microsoft.com/office/powerpoint/2010/main" val="417755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059C62-5237-4F84-BB77-A80F9B18B896}"/>
              </a:ext>
            </a:extLst>
          </p:cNvPr>
          <p:cNvSpPr/>
          <p:nvPr/>
        </p:nvSpPr>
        <p:spPr>
          <a:xfrm>
            <a:off x="0" y="5484033"/>
            <a:ext cx="12192000" cy="796830"/>
          </a:xfrm>
          <a:prstGeom prst="rect">
            <a:avLst/>
          </a:prstGeom>
          <a:solidFill>
            <a:srgbClr val="E7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02D7232-B2DF-4168-B061-00D1AFE1D534}"/>
              </a:ext>
            </a:extLst>
          </p:cNvPr>
          <p:cNvSpPr/>
          <p:nvPr/>
        </p:nvSpPr>
        <p:spPr>
          <a:xfrm>
            <a:off x="0" y="3007207"/>
            <a:ext cx="12192000" cy="505326"/>
          </a:xfrm>
          <a:prstGeom prst="rect">
            <a:avLst/>
          </a:prstGeom>
          <a:solidFill>
            <a:srgbClr val="E7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73B6B08-8AAD-4AAD-AF0C-5715B25556F6}"/>
              </a:ext>
            </a:extLst>
          </p:cNvPr>
          <p:cNvSpPr/>
          <p:nvPr/>
        </p:nvSpPr>
        <p:spPr>
          <a:xfrm>
            <a:off x="0" y="0"/>
            <a:ext cx="12192000" cy="673768"/>
          </a:xfrm>
          <a:prstGeom prst="rect">
            <a:avLst/>
          </a:prstGeom>
          <a:solidFill>
            <a:srgbClr val="E7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E89B199-4B3D-4595-966F-7FB1E12642E3}"/>
              </a:ext>
            </a:extLst>
          </p:cNvPr>
          <p:cNvSpPr/>
          <p:nvPr/>
        </p:nvSpPr>
        <p:spPr>
          <a:xfrm>
            <a:off x="0" y="4114800"/>
            <a:ext cx="12192000" cy="505326"/>
          </a:xfrm>
          <a:prstGeom prst="rect">
            <a:avLst/>
          </a:prstGeom>
          <a:solidFill>
            <a:srgbClr val="E7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223B054-1C72-4093-8C3D-306B6E751661}"/>
              </a:ext>
            </a:extLst>
          </p:cNvPr>
          <p:cNvSpPr/>
          <p:nvPr/>
        </p:nvSpPr>
        <p:spPr>
          <a:xfrm>
            <a:off x="0" y="1587824"/>
            <a:ext cx="12192000" cy="505326"/>
          </a:xfrm>
          <a:prstGeom prst="rect">
            <a:avLst/>
          </a:prstGeom>
          <a:solidFill>
            <a:srgbClr val="E7D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
            <a:extLst>
              <a:ext uri="{FF2B5EF4-FFF2-40B4-BE49-F238E27FC236}">
                <a16:creationId xmlns:a16="http://schemas.microsoft.com/office/drawing/2014/main" id="{D01F42B8-E6C4-4095-B4F4-15C9C2CFDBAB}"/>
              </a:ext>
            </a:extLst>
          </p:cNvPr>
          <p:cNvSpPr txBox="1">
            <a:spLocks/>
          </p:cNvSpPr>
          <p:nvPr/>
        </p:nvSpPr>
        <p:spPr>
          <a:xfrm>
            <a:off x="120316" y="182488"/>
            <a:ext cx="11951368" cy="4580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buFont typeface="+mj-lt"/>
              <a:buAutoNum type="arabicPeriod"/>
            </a:pPr>
            <a:r>
              <a:rPr lang="en-GB" sz="2400" dirty="0">
                <a:solidFill>
                  <a:schemeClr val="accent2"/>
                </a:solidFill>
                <a:effectLst/>
                <a:ea typeface="Calibri" panose="020F0502020204030204" pitchFamily="34" charset="0"/>
                <a:cs typeface="Calibri" panose="020F0502020204030204" pitchFamily="34" charset="0"/>
              </a:rPr>
              <a:t>The effects of climate change on the ocean</a:t>
            </a:r>
          </a:p>
          <a:p>
            <a:pPr marL="0" lvl="0" indent="0">
              <a:buNone/>
            </a:pPr>
            <a:endParaRPr lang="en-GB" sz="400" dirty="0">
              <a:effectLst/>
              <a:ea typeface="Calibri" panose="020F0502020204030204" pitchFamily="34" charset="0"/>
              <a:cs typeface="Times New Roman" panose="02020603050405020304" pitchFamily="18" charset="0"/>
            </a:endParaRPr>
          </a:p>
          <a:p>
            <a:pPr marL="0" lvl="0" indent="0">
              <a:buNone/>
            </a:pPr>
            <a:endParaRPr lang="en-GB" dirty="0">
              <a:solidFill>
                <a:schemeClr val="accent2"/>
              </a:solidFill>
              <a:effectLst/>
              <a:ea typeface="Calibri" panose="020F0502020204030204" pitchFamily="34" charset="0"/>
              <a:cs typeface="Times New Roman" panose="02020603050405020304" pitchFamily="18" charset="0"/>
            </a:endParaRPr>
          </a:p>
        </p:txBody>
      </p:sp>
      <p:sp>
        <p:nvSpPr>
          <p:cNvPr id="10" name="Text Placeholder 1">
            <a:extLst>
              <a:ext uri="{FF2B5EF4-FFF2-40B4-BE49-F238E27FC236}">
                <a16:creationId xmlns:a16="http://schemas.microsoft.com/office/drawing/2014/main" id="{86A09415-C0D9-432D-B877-F9611214E309}"/>
              </a:ext>
            </a:extLst>
          </p:cNvPr>
          <p:cNvSpPr txBox="1">
            <a:spLocks/>
          </p:cNvSpPr>
          <p:nvPr/>
        </p:nvSpPr>
        <p:spPr>
          <a:xfrm>
            <a:off x="120316" y="1674321"/>
            <a:ext cx="11951368" cy="4165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buFont typeface="+mj-lt"/>
              <a:buAutoNum type="arabicPeriod" startAt="2"/>
            </a:pPr>
            <a:r>
              <a:rPr lang="en-GB" sz="2400" dirty="0">
                <a:solidFill>
                  <a:schemeClr val="accent2"/>
                </a:solidFill>
                <a:effectLst/>
                <a:ea typeface="Calibri" panose="020F0502020204030204" pitchFamily="34" charset="0"/>
                <a:cs typeface="Calibri" panose="020F0502020204030204" pitchFamily="34" charset="0"/>
              </a:rPr>
              <a:t>How the ocean helps reduce climate change</a:t>
            </a:r>
          </a:p>
          <a:p>
            <a:pPr marL="0" indent="0">
              <a:buNone/>
            </a:pPr>
            <a:endParaRPr lang="en-GB" sz="400" dirty="0">
              <a:effectLst/>
              <a:ea typeface="Calibri" panose="020F0502020204030204" pitchFamily="34" charset="0"/>
              <a:cs typeface="Times New Roman" panose="02020603050405020304" pitchFamily="18" charset="0"/>
            </a:endParaRPr>
          </a:p>
          <a:p>
            <a:pPr marL="342900" lvl="0" indent="-342900">
              <a:buFont typeface="+mj-lt"/>
              <a:buAutoNum type="arabicPeriod"/>
            </a:pPr>
            <a:endParaRPr lang="en-GB" dirty="0">
              <a:solidFill>
                <a:schemeClr val="accent2"/>
              </a:solidFill>
              <a:effectLst/>
              <a:ea typeface="Calibri" panose="020F0502020204030204" pitchFamily="34" charset="0"/>
              <a:cs typeface="Times New Roman" panose="02020603050405020304" pitchFamily="18" charset="0"/>
            </a:endParaRPr>
          </a:p>
        </p:txBody>
      </p:sp>
      <p:sp>
        <p:nvSpPr>
          <p:cNvPr id="11" name="Text Placeholder 1">
            <a:extLst>
              <a:ext uri="{FF2B5EF4-FFF2-40B4-BE49-F238E27FC236}">
                <a16:creationId xmlns:a16="http://schemas.microsoft.com/office/drawing/2014/main" id="{A07368DF-29F0-4EE7-A719-468DD347F8E4}"/>
              </a:ext>
            </a:extLst>
          </p:cNvPr>
          <p:cNvSpPr txBox="1">
            <a:spLocks/>
          </p:cNvSpPr>
          <p:nvPr/>
        </p:nvSpPr>
        <p:spPr>
          <a:xfrm>
            <a:off x="120316" y="3107593"/>
            <a:ext cx="11951368" cy="4692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buFont typeface="+mj-lt"/>
              <a:buAutoNum type="arabicPeriod" startAt="3"/>
            </a:pPr>
            <a:r>
              <a:rPr lang="en-GB" sz="2400" dirty="0">
                <a:solidFill>
                  <a:schemeClr val="accent2"/>
                </a:solidFill>
                <a:effectLst/>
                <a:ea typeface="Calibri" panose="020F0502020204030204" pitchFamily="34" charset="0"/>
                <a:cs typeface="Calibri" panose="020F0502020204030204" pitchFamily="34" charset="0"/>
              </a:rPr>
              <a:t>Threats to the ocean</a:t>
            </a:r>
          </a:p>
          <a:p>
            <a:pPr marL="0" indent="0">
              <a:buNone/>
            </a:pPr>
            <a:endParaRPr lang="en-GB" sz="400" dirty="0">
              <a:effectLst/>
              <a:ea typeface="Calibri" panose="020F0502020204030204" pitchFamily="34" charset="0"/>
              <a:cs typeface="Times New Roman" panose="02020603050405020304" pitchFamily="18" charset="0"/>
            </a:endParaRPr>
          </a:p>
        </p:txBody>
      </p:sp>
      <p:sp>
        <p:nvSpPr>
          <p:cNvPr id="12" name="Text Placeholder 1">
            <a:extLst>
              <a:ext uri="{FF2B5EF4-FFF2-40B4-BE49-F238E27FC236}">
                <a16:creationId xmlns:a16="http://schemas.microsoft.com/office/drawing/2014/main" id="{FEB71911-64CC-4AF5-BD6A-885E4F3F6915}"/>
              </a:ext>
            </a:extLst>
          </p:cNvPr>
          <p:cNvSpPr txBox="1">
            <a:spLocks/>
          </p:cNvSpPr>
          <p:nvPr/>
        </p:nvSpPr>
        <p:spPr>
          <a:xfrm>
            <a:off x="120316" y="4200393"/>
            <a:ext cx="11951368" cy="4776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buFont typeface="+mj-lt"/>
              <a:buAutoNum type="arabicPeriod" startAt="4"/>
            </a:pPr>
            <a:r>
              <a:rPr lang="en-GB" sz="2400" dirty="0">
                <a:solidFill>
                  <a:schemeClr val="accent2"/>
                </a:solidFill>
                <a:effectLst/>
                <a:ea typeface="Calibri" panose="020F0502020204030204" pitchFamily="34" charset="0"/>
                <a:cs typeface="Calibri" panose="020F0502020204030204" pitchFamily="34" charset="0"/>
              </a:rPr>
              <a:t>How we can manage our seas more efficiently </a:t>
            </a:r>
          </a:p>
          <a:p>
            <a:pPr marL="0" indent="0">
              <a:buNone/>
            </a:pPr>
            <a:endParaRPr lang="en-GB" sz="2400" dirty="0">
              <a:effectLst/>
              <a:ea typeface="Calibri" panose="020F0502020204030204" pitchFamily="34" charset="0"/>
              <a:cs typeface="Times New Roman" panose="02020603050405020304" pitchFamily="18" charset="0"/>
            </a:endParaRPr>
          </a:p>
        </p:txBody>
      </p:sp>
      <p:sp>
        <p:nvSpPr>
          <p:cNvPr id="13" name="Text Placeholder 1">
            <a:extLst>
              <a:ext uri="{FF2B5EF4-FFF2-40B4-BE49-F238E27FC236}">
                <a16:creationId xmlns:a16="http://schemas.microsoft.com/office/drawing/2014/main" id="{7E34CD55-5597-4D6C-8C27-BC8D1D5F8F32}"/>
              </a:ext>
            </a:extLst>
          </p:cNvPr>
          <p:cNvSpPr txBox="1">
            <a:spLocks/>
          </p:cNvSpPr>
          <p:nvPr/>
        </p:nvSpPr>
        <p:spPr>
          <a:xfrm>
            <a:off x="120316" y="5541916"/>
            <a:ext cx="11951368" cy="1340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0" indent="-514350">
              <a:buFont typeface="+mj-lt"/>
              <a:buAutoNum type="arabicPeriod" startAt="5"/>
            </a:pPr>
            <a:r>
              <a:rPr lang="en-GB" sz="2400" dirty="0" smtClean="0">
                <a:solidFill>
                  <a:schemeClr val="accent2"/>
                </a:solidFill>
                <a:effectLst/>
                <a:ea typeface="Calibri" panose="020F0502020204030204" pitchFamily="34" charset="0"/>
                <a:cs typeface="Calibri" panose="020F0502020204030204" pitchFamily="34" charset="0"/>
              </a:rPr>
              <a:t>How </a:t>
            </a:r>
            <a:r>
              <a:rPr lang="en-GB" sz="2400" dirty="0">
                <a:solidFill>
                  <a:schemeClr val="accent2"/>
                </a:solidFill>
                <a:effectLst/>
                <a:ea typeface="Calibri" panose="020F0502020204030204" pitchFamily="34" charset="0"/>
                <a:cs typeface="Calibri" panose="020F0502020204030204" pitchFamily="34" charset="0"/>
              </a:rPr>
              <a:t>we can all make changes to benefit the ocean and reduce climate </a:t>
            </a:r>
            <a:r>
              <a:rPr lang="en-GB" sz="2400" dirty="0" smtClean="0">
                <a:solidFill>
                  <a:schemeClr val="accent2"/>
                </a:solidFill>
                <a:effectLst/>
                <a:ea typeface="Calibri" panose="020F0502020204030204" pitchFamily="34" charset="0"/>
                <a:cs typeface="Calibri" panose="020F0502020204030204" pitchFamily="34" charset="0"/>
              </a:rPr>
              <a:t>change</a:t>
            </a:r>
            <a:endParaRPr lang="en-GB" sz="2400" dirty="0">
              <a:solidFill>
                <a:schemeClr val="accent2"/>
              </a:solidFill>
              <a:effectLst/>
              <a:ea typeface="Calibri" panose="020F0502020204030204" pitchFamily="34" charset="0"/>
              <a:cs typeface="Calibri" panose="020F0502020204030204" pitchFamily="34" charset="0"/>
            </a:endParaRPr>
          </a:p>
          <a:p>
            <a:pPr marL="342900" lvl="0" indent="-342900">
              <a:buFont typeface="+mj-lt"/>
              <a:buAutoNum type="arabicPeriod"/>
            </a:pPr>
            <a:endParaRPr lang="en-GB" sz="2400" dirty="0">
              <a:solidFill>
                <a:schemeClr val="accent2"/>
              </a:solidFill>
              <a:effectLst/>
              <a:ea typeface="Calibri" panose="020F0502020204030204" pitchFamily="34" charset="0"/>
              <a:cs typeface="Calibri" panose="020F0502020204030204" pitchFamily="34" charset="0"/>
            </a:endParaRPr>
          </a:p>
          <a:p>
            <a:pPr marL="342900" lvl="0" indent="-342900">
              <a:buFont typeface="+mj-lt"/>
              <a:buAutoNum type="arabicPeriod"/>
            </a:pPr>
            <a:endParaRPr lang="en-GB" sz="2400" dirty="0">
              <a:solidFill>
                <a:schemeClr val="accent2"/>
              </a:solidFill>
              <a:effectLst/>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3364FD0-E010-4BE7-980F-ACFB0E0B9BDE}"/>
              </a:ext>
            </a:extLst>
          </p:cNvPr>
          <p:cNvSpPr txBox="1"/>
          <p:nvPr/>
        </p:nvSpPr>
        <p:spPr>
          <a:xfrm>
            <a:off x="649706" y="771708"/>
            <a:ext cx="11421978" cy="707886"/>
          </a:xfrm>
          <a:prstGeom prst="rect">
            <a:avLst/>
          </a:prstGeom>
          <a:noFill/>
        </p:spPr>
        <p:txBody>
          <a:bodyPr wrap="square">
            <a:spAutoFit/>
          </a:bodyPr>
          <a:lstStyle/>
          <a:p>
            <a:pPr marL="0" lvl="0" indent="0">
              <a:buNone/>
            </a:pPr>
            <a:r>
              <a:rPr lang="en-GB" sz="2000" dirty="0">
                <a:effectLst/>
                <a:ea typeface="Calibri" panose="020F0502020204030204" pitchFamily="34" charset="0"/>
                <a:cs typeface="Times New Roman" panose="02020603050405020304" pitchFamily="18" charset="0"/>
              </a:rPr>
              <a:t>Extreme weather</a:t>
            </a:r>
            <a:r>
              <a:rPr lang="en-GB" sz="2000" b="1"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causes storms which damage fragile habitats and destroys costal properties.</a:t>
            </a:r>
          </a:p>
        </p:txBody>
      </p:sp>
      <p:sp>
        <p:nvSpPr>
          <p:cNvPr id="15" name="TextBox 14">
            <a:extLst>
              <a:ext uri="{FF2B5EF4-FFF2-40B4-BE49-F238E27FC236}">
                <a16:creationId xmlns:a16="http://schemas.microsoft.com/office/drawing/2014/main" id="{706B850A-846F-454D-BFBF-93871DBB5E9B}"/>
              </a:ext>
            </a:extLst>
          </p:cNvPr>
          <p:cNvSpPr txBox="1"/>
          <p:nvPr/>
        </p:nvSpPr>
        <p:spPr>
          <a:xfrm>
            <a:off x="649706" y="2213630"/>
            <a:ext cx="11141245" cy="707886"/>
          </a:xfrm>
          <a:prstGeom prst="rect">
            <a:avLst/>
          </a:prstGeom>
          <a:noFill/>
        </p:spPr>
        <p:txBody>
          <a:bodyPr wrap="square">
            <a:spAutoFit/>
          </a:bodyPr>
          <a:lstStyle/>
          <a:p>
            <a:pPr marL="0" indent="0">
              <a:buNone/>
            </a:pPr>
            <a:r>
              <a:rPr lang="en-GB" sz="2000" dirty="0">
                <a:effectLst/>
                <a:ea typeface="Calibri" panose="020F0502020204030204" pitchFamily="34" charset="0"/>
                <a:cs typeface="Times New Roman" panose="02020603050405020304" pitchFamily="18" charset="0"/>
              </a:rPr>
              <a:t>Plants in carbon storing habitats like saltmarsh, mangroves, seagrass </a:t>
            </a:r>
            <a:r>
              <a:rPr lang="en-GB" sz="2000" dirty="0" smtClean="0">
                <a:effectLst/>
                <a:ea typeface="Calibri" panose="020F0502020204030204" pitchFamily="34" charset="0"/>
                <a:cs typeface="Times New Roman" panose="02020603050405020304" pitchFamily="18" charset="0"/>
              </a:rPr>
              <a:t>absorb </a:t>
            </a:r>
            <a:r>
              <a:rPr lang="en-GB" sz="2000" dirty="0">
                <a:effectLst/>
                <a:ea typeface="Calibri" panose="020F0502020204030204" pitchFamily="34" charset="0"/>
                <a:cs typeface="Times New Roman" panose="02020603050405020304" pitchFamily="18" charset="0"/>
              </a:rPr>
              <a:t>and store carbon dioxide through photosynthesis.</a:t>
            </a:r>
          </a:p>
        </p:txBody>
      </p:sp>
      <p:sp>
        <p:nvSpPr>
          <p:cNvPr id="17" name="TextBox 16">
            <a:extLst>
              <a:ext uri="{FF2B5EF4-FFF2-40B4-BE49-F238E27FC236}">
                <a16:creationId xmlns:a16="http://schemas.microsoft.com/office/drawing/2014/main" id="{E117EFFF-F33E-4DC3-B905-CEDC3C0BBA7C}"/>
              </a:ext>
            </a:extLst>
          </p:cNvPr>
          <p:cNvSpPr txBox="1"/>
          <p:nvPr/>
        </p:nvSpPr>
        <p:spPr>
          <a:xfrm>
            <a:off x="649706" y="3621410"/>
            <a:ext cx="10443411" cy="415498"/>
          </a:xfrm>
          <a:prstGeom prst="rect">
            <a:avLst/>
          </a:prstGeom>
          <a:noFill/>
        </p:spPr>
        <p:txBody>
          <a:bodyPr wrap="square">
            <a:spAutoFit/>
          </a:bodyPr>
          <a:lstStyle/>
          <a:p>
            <a:pPr marL="0" indent="0">
              <a:buNone/>
            </a:pPr>
            <a:r>
              <a:rPr lang="en-GB" sz="2000" dirty="0">
                <a:effectLst/>
                <a:ea typeface="Calibri" panose="020F0502020204030204" pitchFamily="34" charset="0"/>
                <a:cs typeface="Times New Roman" panose="02020603050405020304" pitchFamily="18" charset="0"/>
              </a:rPr>
              <a:t>Coastal development destroying habitats like saltmarsh and mangroves.</a:t>
            </a:r>
          </a:p>
        </p:txBody>
      </p:sp>
      <p:sp>
        <p:nvSpPr>
          <p:cNvPr id="19" name="TextBox 18">
            <a:extLst>
              <a:ext uri="{FF2B5EF4-FFF2-40B4-BE49-F238E27FC236}">
                <a16:creationId xmlns:a16="http://schemas.microsoft.com/office/drawing/2014/main" id="{0B38FE05-7D43-4030-9C9C-4F4F5FB4B9F6}"/>
              </a:ext>
            </a:extLst>
          </p:cNvPr>
          <p:cNvSpPr txBox="1"/>
          <p:nvPr/>
        </p:nvSpPr>
        <p:spPr>
          <a:xfrm>
            <a:off x="649706" y="4705719"/>
            <a:ext cx="10924673" cy="707886"/>
          </a:xfrm>
          <a:prstGeom prst="rect">
            <a:avLst/>
          </a:prstGeom>
          <a:noFill/>
        </p:spPr>
        <p:txBody>
          <a:bodyPr wrap="square">
            <a:spAutoFit/>
          </a:bodyPr>
          <a:lstStyle/>
          <a:p>
            <a:pPr marL="0" indent="0">
              <a:buNone/>
            </a:pPr>
            <a:r>
              <a:rPr lang="en-GB" sz="2000" dirty="0">
                <a:effectLst/>
                <a:ea typeface="Calibri" panose="020F0502020204030204" pitchFamily="34" charset="0"/>
                <a:cs typeface="Times New Roman" panose="02020603050405020304" pitchFamily="18" charset="0"/>
              </a:rPr>
              <a:t>Reduce coastal construction that damages climate smart habitats like </a:t>
            </a:r>
            <a:r>
              <a:rPr lang="en-GB" sz="2000" dirty="0" smtClean="0">
                <a:effectLst/>
                <a:ea typeface="Calibri" panose="020F0502020204030204" pitchFamily="34" charset="0"/>
                <a:cs typeface="Times New Roman" panose="02020603050405020304" pitchFamily="18" charset="0"/>
              </a:rPr>
              <a:t/>
            </a:r>
            <a:br>
              <a:rPr lang="en-GB" sz="2000" dirty="0" smtClean="0">
                <a:effectLst/>
                <a:ea typeface="Calibri" panose="020F0502020204030204" pitchFamily="34" charset="0"/>
                <a:cs typeface="Times New Roman" panose="02020603050405020304" pitchFamily="18" charset="0"/>
              </a:rPr>
            </a:br>
            <a:r>
              <a:rPr lang="en-GB" sz="2000" dirty="0" smtClean="0">
                <a:effectLst/>
                <a:ea typeface="Calibri" panose="020F0502020204030204" pitchFamily="34" charset="0"/>
                <a:cs typeface="Times New Roman" panose="02020603050405020304" pitchFamily="18" charset="0"/>
              </a:rPr>
              <a:t>saltmarshes</a:t>
            </a:r>
            <a:r>
              <a:rPr lang="en-GB" sz="2000" dirty="0">
                <a:effectLst/>
                <a:ea typeface="Calibri" panose="020F0502020204030204" pitchFamily="34" charset="0"/>
                <a:cs typeface="Times New Roman" panose="02020603050405020304" pitchFamily="18" charset="0"/>
              </a:rPr>
              <a:t>.</a:t>
            </a:r>
          </a:p>
        </p:txBody>
      </p:sp>
      <p:sp>
        <p:nvSpPr>
          <p:cNvPr id="21" name="TextBox 20">
            <a:extLst>
              <a:ext uri="{FF2B5EF4-FFF2-40B4-BE49-F238E27FC236}">
                <a16:creationId xmlns:a16="http://schemas.microsoft.com/office/drawing/2014/main" id="{C721561E-B175-4EB2-BB40-4EB223BC1D74}"/>
              </a:ext>
            </a:extLst>
          </p:cNvPr>
          <p:cNvSpPr txBox="1"/>
          <p:nvPr/>
        </p:nvSpPr>
        <p:spPr>
          <a:xfrm>
            <a:off x="649706" y="6373971"/>
            <a:ext cx="6124072" cy="415498"/>
          </a:xfrm>
          <a:prstGeom prst="rect">
            <a:avLst/>
          </a:prstGeom>
          <a:noFill/>
        </p:spPr>
        <p:txBody>
          <a:bodyPr wrap="square">
            <a:spAutoFit/>
          </a:bodyPr>
          <a:lstStyle/>
          <a:p>
            <a:pPr marL="0" indent="0">
              <a:buNone/>
            </a:pPr>
            <a:r>
              <a:rPr lang="en-GB" sz="2000" dirty="0">
                <a:effectLst/>
                <a:ea typeface="Calibri" panose="020F0502020204030204" pitchFamily="34" charset="0"/>
                <a:cs typeface="Times New Roman" panose="02020603050405020304" pitchFamily="18" charset="0"/>
              </a:rPr>
              <a:t>Support marine conservation charities</a:t>
            </a:r>
            <a:r>
              <a:rPr lang="en-GB" sz="20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25807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8" grpId="0" animBg="1"/>
      <p:bldP spid="5" grpId="0" animBg="1"/>
      <p:bldP spid="10" grpId="0"/>
      <p:bldP spid="11" grpId="0"/>
      <p:bldP spid="12" grpId="0"/>
      <p:bldP spid="13" grpId="0"/>
      <p:bldP spid="15" grpId="0"/>
      <p:bldP spid="17"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480560" y="1970950"/>
            <a:ext cx="7711440" cy="2800767"/>
          </a:xfrm>
          <a:prstGeom prst="rect">
            <a:avLst/>
          </a:prstGeom>
          <a:noFill/>
        </p:spPr>
        <p:txBody>
          <a:bodyPr wrap="square" rtlCol="0">
            <a:spAutoFit/>
          </a:bodyPr>
          <a:lstStyle/>
          <a:p>
            <a:r>
              <a:rPr lang="en-GB" sz="8800" b="1" dirty="0">
                <a:solidFill>
                  <a:schemeClr val="accent1"/>
                </a:solidFill>
              </a:rPr>
              <a:t>What have you learnt?</a:t>
            </a:r>
          </a:p>
        </p:txBody>
      </p:sp>
      <p:sp>
        <p:nvSpPr>
          <p:cNvPr id="5" name="TextBox 4">
            <a:extLst>
              <a:ext uri="{FF2B5EF4-FFF2-40B4-BE49-F238E27FC236}">
                <a16:creationId xmlns:a16="http://schemas.microsoft.com/office/drawing/2014/main" id="{485843AF-0A3A-463A-ABCB-F4EDAF7910F1}"/>
              </a:ext>
            </a:extLst>
          </p:cNvPr>
          <p:cNvSpPr txBox="1"/>
          <p:nvPr/>
        </p:nvSpPr>
        <p:spPr>
          <a:xfrm>
            <a:off x="139700" y="89916"/>
            <a:ext cx="3377184" cy="646331"/>
          </a:xfrm>
          <a:prstGeom prst="rect">
            <a:avLst/>
          </a:prstGeom>
          <a:noFill/>
        </p:spPr>
        <p:txBody>
          <a:bodyPr wrap="square" rtlCol="0">
            <a:spAutoFit/>
          </a:bodyPr>
          <a:lstStyle/>
          <a:p>
            <a:r>
              <a:rPr lang="en-GB" sz="3600" b="1" dirty="0" smtClean="0">
                <a:solidFill>
                  <a:schemeClr val="bg1"/>
                </a:solidFill>
              </a:rPr>
              <a:t>Reflect</a:t>
            </a:r>
            <a:endParaRPr lang="en-GB" sz="3600" b="1" dirty="0">
              <a:solidFill>
                <a:schemeClr val="bg1"/>
              </a:solidFill>
            </a:endParaRPr>
          </a:p>
        </p:txBody>
      </p:sp>
    </p:spTree>
    <p:extLst>
      <p:ext uri="{BB962C8B-B14F-4D97-AF65-F5344CB8AC3E}">
        <p14:creationId xmlns:p14="http://schemas.microsoft.com/office/powerpoint/2010/main" val="1192773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6DC9330-CDAD-4533-9091-87EB1048BAD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6987"/>
          <a:stretch/>
        </p:blipFill>
        <p:spPr>
          <a:xfrm>
            <a:off x="0" y="0"/>
            <a:ext cx="12192000" cy="6858000"/>
          </a:xfrm>
          <a:prstGeom prst="rect">
            <a:avLst/>
          </a:prstGeom>
        </p:spPr>
      </p:pic>
      <p:sp>
        <p:nvSpPr>
          <p:cNvPr id="3" name="TextBox 2">
            <a:extLst>
              <a:ext uri="{FF2B5EF4-FFF2-40B4-BE49-F238E27FC236}">
                <a16:creationId xmlns:a16="http://schemas.microsoft.com/office/drawing/2014/main" id="{BE8B142B-AFD0-46F4-89F9-E1D975F61D99}"/>
              </a:ext>
            </a:extLst>
          </p:cNvPr>
          <p:cNvSpPr txBox="1"/>
          <p:nvPr/>
        </p:nvSpPr>
        <p:spPr>
          <a:xfrm>
            <a:off x="1121664" y="1941599"/>
            <a:ext cx="9948672" cy="3539430"/>
          </a:xfrm>
          <a:prstGeom prst="rect">
            <a:avLst/>
          </a:prstGeom>
          <a:noFill/>
        </p:spPr>
        <p:txBody>
          <a:bodyPr wrap="square" rtlCol="0">
            <a:spAutoFit/>
          </a:bodyPr>
          <a:lstStyle/>
          <a:p>
            <a:pPr marL="342900" lvl="0" indent="-342900">
              <a:buFont typeface="Symbol" panose="05050102010706020507" pitchFamily="18" charset="2"/>
              <a:buChar char=""/>
            </a:pPr>
            <a:r>
              <a:rPr lang="en-GB" sz="2800" dirty="0">
                <a:solidFill>
                  <a:schemeClr val="accent1"/>
                </a:solidFill>
              </a:rPr>
              <a:t>Describe one way the ocean helps to reduce the effects of climate change. </a:t>
            </a:r>
            <a:r>
              <a:rPr lang="en-GB" sz="2800" dirty="0" smtClean="0">
                <a:solidFill>
                  <a:schemeClr val="accent1"/>
                </a:solidFill>
              </a:rPr>
              <a:t/>
            </a:r>
            <a:br>
              <a:rPr lang="en-GB" sz="2800" dirty="0" smtClean="0">
                <a:solidFill>
                  <a:schemeClr val="accent1"/>
                </a:solidFill>
              </a:rPr>
            </a:b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Can you describe what ocean acidification is and how it affects marine animals? </a:t>
            </a:r>
          </a:p>
          <a:p>
            <a:pPr marL="342900" lvl="0" indent="-342900">
              <a:buFont typeface="Symbol" panose="05050102010706020507" pitchFamily="18" charset="2"/>
              <a:buChar char=""/>
            </a:pPr>
            <a:endParaRPr lang="en-GB" sz="2800" dirty="0">
              <a:solidFill>
                <a:schemeClr val="accent1"/>
              </a:solidFill>
            </a:endParaRPr>
          </a:p>
          <a:p>
            <a:pPr marL="342900" lvl="0" indent="-342900">
              <a:buFont typeface="Symbol" panose="05050102010706020507" pitchFamily="18" charset="2"/>
              <a:buChar char=""/>
            </a:pPr>
            <a:r>
              <a:rPr lang="en-GB" sz="2800" dirty="0">
                <a:solidFill>
                  <a:schemeClr val="accent1"/>
                </a:solidFill>
              </a:rPr>
              <a:t>How can we help to directly and indirectly reduce the effects of climate change on the ocean?</a:t>
            </a:r>
          </a:p>
        </p:txBody>
      </p:sp>
      <p:sp>
        <p:nvSpPr>
          <p:cNvPr id="6" name="Title 1">
            <a:extLst>
              <a:ext uri="{FF2B5EF4-FFF2-40B4-BE49-F238E27FC236}">
                <a16:creationId xmlns:a16="http://schemas.microsoft.com/office/drawing/2014/main" id="{2225671D-31EA-4832-AB92-FE08D1B76B5F}"/>
              </a:ext>
            </a:extLst>
          </p:cNvPr>
          <p:cNvSpPr>
            <a:spLocks noGrp="1"/>
          </p:cNvSpPr>
          <p:nvPr>
            <p:ph type="title"/>
          </p:nvPr>
        </p:nvSpPr>
        <p:spPr>
          <a:xfrm>
            <a:off x="462947" y="299511"/>
            <a:ext cx="10515600" cy="988264"/>
          </a:xfrm>
        </p:spPr>
        <p:txBody>
          <a:bodyPr/>
          <a:lstStyle/>
          <a:p>
            <a:r>
              <a:rPr lang="en-GB" dirty="0"/>
              <a:t>Learning Objectives</a:t>
            </a:r>
          </a:p>
        </p:txBody>
      </p:sp>
    </p:spTree>
    <p:extLst>
      <p:ext uri="{BB962C8B-B14F-4D97-AF65-F5344CB8AC3E}">
        <p14:creationId xmlns:p14="http://schemas.microsoft.com/office/powerpoint/2010/main" val="3482521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7BE8D2-D475-4E7F-802C-FA72035A1473}"/>
              </a:ext>
            </a:extLst>
          </p:cNvPr>
          <p:cNvSpPr>
            <a:spLocks noGrp="1"/>
          </p:cNvSpPr>
          <p:nvPr>
            <p:ph type="title"/>
          </p:nvPr>
        </p:nvSpPr>
        <p:spPr>
          <a:xfrm>
            <a:off x="506195" y="820117"/>
            <a:ext cx="9082305" cy="5339443"/>
          </a:xfrm>
        </p:spPr>
        <p:txBody>
          <a:bodyPr>
            <a:noAutofit/>
          </a:bodyPr>
          <a:lstStyle/>
          <a:p>
            <a:r>
              <a:rPr lang="en-US" sz="6000" dirty="0"/>
              <a:t>We will continue to fight for the ocean and protect wildlife</a:t>
            </a:r>
            <a:endParaRPr lang="en-GB" sz="6000" dirty="0"/>
          </a:p>
        </p:txBody>
      </p:sp>
      <p:pic>
        <p:nvPicPr>
          <p:cNvPr id="3" name="Picture 2" descr="Text&#10;&#10;Description automatically generated">
            <a:extLst>
              <a:ext uri="{FF2B5EF4-FFF2-40B4-BE49-F238E27FC236}">
                <a16:creationId xmlns:a16="http://schemas.microsoft.com/office/drawing/2014/main" id="{AE5CC22F-7D3D-490B-9275-676507D3F3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18926" y="4812352"/>
            <a:ext cx="4179276" cy="1734472"/>
          </a:xfrm>
          <a:prstGeom prst="rect">
            <a:avLst/>
          </a:prstGeom>
        </p:spPr>
      </p:pic>
    </p:spTree>
    <p:extLst>
      <p:ext uri="{BB962C8B-B14F-4D97-AF65-F5344CB8AC3E}">
        <p14:creationId xmlns:p14="http://schemas.microsoft.com/office/powerpoint/2010/main" val="624752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A1B485-CBA7-4D3E-9C22-84ECD929DA31}"/>
              </a:ext>
            </a:extLst>
          </p:cNvPr>
          <p:cNvSpPr txBox="1"/>
          <p:nvPr/>
        </p:nvSpPr>
        <p:spPr>
          <a:xfrm>
            <a:off x="4606684" y="1373436"/>
            <a:ext cx="7122861" cy="4524315"/>
          </a:xfrm>
          <a:prstGeom prst="rect">
            <a:avLst/>
          </a:prstGeom>
          <a:noFill/>
        </p:spPr>
        <p:txBody>
          <a:bodyPr wrap="square" rtlCol="0">
            <a:spAutoFit/>
          </a:bodyPr>
          <a:lstStyle/>
          <a:p>
            <a:r>
              <a:rPr lang="en-GB" sz="7200" b="1" dirty="0">
                <a:solidFill>
                  <a:schemeClr val="accent1"/>
                </a:solidFill>
              </a:rPr>
              <a:t>How does climate change affect the ocean?</a:t>
            </a:r>
          </a:p>
        </p:txBody>
      </p:sp>
      <p:sp>
        <p:nvSpPr>
          <p:cNvPr id="2" name="TextBox 1">
            <a:extLst>
              <a:ext uri="{FF2B5EF4-FFF2-40B4-BE49-F238E27FC236}">
                <a16:creationId xmlns:a16="http://schemas.microsoft.com/office/drawing/2014/main" id="{05ED9BA8-0D21-402F-A103-F00D6FA61A1D}"/>
              </a:ext>
            </a:extLst>
          </p:cNvPr>
          <p:cNvSpPr txBox="1"/>
          <p:nvPr/>
        </p:nvSpPr>
        <p:spPr>
          <a:xfrm>
            <a:off x="152215" y="135791"/>
            <a:ext cx="4183590" cy="646331"/>
          </a:xfrm>
          <a:prstGeom prst="rect">
            <a:avLst/>
          </a:prstGeom>
          <a:noFill/>
        </p:spPr>
        <p:txBody>
          <a:bodyPr wrap="square" rtlCol="0">
            <a:spAutoFit/>
          </a:bodyPr>
          <a:lstStyle/>
          <a:p>
            <a:r>
              <a:rPr lang="en-GB" sz="3600" b="1" dirty="0">
                <a:solidFill>
                  <a:schemeClr val="bg1"/>
                </a:solidFill>
              </a:rPr>
              <a:t>Set the scene </a:t>
            </a:r>
          </a:p>
        </p:txBody>
      </p:sp>
    </p:spTree>
    <p:extLst>
      <p:ext uri="{BB962C8B-B14F-4D97-AF65-F5344CB8AC3E}">
        <p14:creationId xmlns:p14="http://schemas.microsoft.com/office/powerpoint/2010/main" val="3467290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985D0840-1BA1-411E-93AA-C3AE3D3D3F7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6987"/>
          <a:stretch/>
        </p:blipFill>
        <p:spPr>
          <a:xfrm>
            <a:off x="241014" y="0"/>
            <a:ext cx="12192000" cy="6858000"/>
          </a:xfrm>
          <a:prstGeom prst="rect">
            <a:avLst/>
          </a:prstGeom>
        </p:spPr>
      </p:pic>
      <p:sp>
        <p:nvSpPr>
          <p:cNvPr id="12"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a:solidFill>
                  <a:schemeClr val="accent1"/>
                </a:solidFill>
              </a:rPr>
              <a:t>Sea level rise</a:t>
            </a:r>
          </a:p>
        </p:txBody>
      </p:sp>
      <p:pic>
        <p:nvPicPr>
          <p:cNvPr id="4" name="Picture 3">
            <a:extLst>
              <a:ext uri="{FF2B5EF4-FFF2-40B4-BE49-F238E27FC236}">
                <a16:creationId xmlns:a16="http://schemas.microsoft.com/office/drawing/2014/main" id="{051605B3-3843-40E4-A82E-1492DB4E06D4}"/>
              </a:ext>
            </a:extLst>
          </p:cNvPr>
          <p:cNvPicPr>
            <a:picLocks noChangeAspect="1"/>
          </p:cNvPicPr>
          <p:nvPr/>
        </p:nvPicPr>
        <p:blipFill rotWithShape="1">
          <a:blip r:embed="rId5"/>
          <a:srcRect t="33087"/>
          <a:stretch/>
        </p:blipFill>
        <p:spPr>
          <a:xfrm>
            <a:off x="870760" y="1285773"/>
            <a:ext cx="10707181" cy="5306080"/>
          </a:xfrm>
          <a:prstGeom prst="rect">
            <a:avLst/>
          </a:prstGeom>
        </p:spPr>
      </p:pic>
      <p:sp>
        <p:nvSpPr>
          <p:cNvPr id="6" name="TextBox 5">
            <a:extLst>
              <a:ext uri="{FF2B5EF4-FFF2-40B4-BE49-F238E27FC236}">
                <a16:creationId xmlns:a16="http://schemas.microsoft.com/office/drawing/2014/main" id="{109F391F-C975-497A-8212-C212AB2BE18D}"/>
              </a:ext>
            </a:extLst>
          </p:cNvPr>
          <p:cNvSpPr txBox="1"/>
          <p:nvPr/>
        </p:nvSpPr>
        <p:spPr>
          <a:xfrm>
            <a:off x="9086298" y="6334780"/>
            <a:ext cx="42106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ea typeface="+mn-ea"/>
                <a:cs typeface="+mn-cs"/>
              </a:rPr>
              <a:t>© Jean-Christophe André via </a:t>
            </a:r>
            <a:r>
              <a:rPr kumimoji="0" lang="en-GB" sz="1000" b="0" i="0" u="none" strike="noStrike" kern="1200" cap="none" spc="0" normalizeH="0" baseline="0" noProof="0" dirty="0" err="1">
                <a:ln>
                  <a:noFill/>
                </a:ln>
                <a:solidFill>
                  <a:srgbClr val="FFFFFF"/>
                </a:solidFill>
                <a:effectLst/>
                <a:uLnTx/>
                <a:uFillTx/>
                <a:ea typeface="+mn-ea"/>
                <a:cs typeface="+mn-cs"/>
              </a:rPr>
              <a:t>Pexels</a:t>
            </a:r>
            <a:endParaRPr kumimoji="0" lang="en-GB" sz="1000" b="0" i="0" u="none" strike="noStrike" kern="1200" cap="none" spc="0" normalizeH="0" baseline="0" noProof="0" dirty="0">
              <a:ln>
                <a:noFill/>
              </a:ln>
              <a:solidFill>
                <a:srgbClr val="FFFFF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1436246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3134A-5DE6-4FFE-B91E-370E9532C06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0969" b="9075"/>
          <a:stretch/>
        </p:blipFill>
        <p:spPr>
          <a:xfrm>
            <a:off x="1204212" y="1322259"/>
            <a:ext cx="9783575" cy="5214999"/>
          </a:xfrm>
          <a:prstGeom prst="rect">
            <a:avLst/>
          </a:prstGeom>
        </p:spPr>
      </p:pic>
      <p:sp>
        <p:nvSpPr>
          <p:cNvPr id="4" name="TextBox 3">
            <a:extLst>
              <a:ext uri="{FF2B5EF4-FFF2-40B4-BE49-F238E27FC236}">
                <a16:creationId xmlns:a16="http://schemas.microsoft.com/office/drawing/2014/main" id="{E6FAC26A-6D72-4142-9975-C9B2100CD49C}"/>
              </a:ext>
            </a:extLst>
          </p:cNvPr>
          <p:cNvSpPr txBox="1"/>
          <p:nvPr/>
        </p:nvSpPr>
        <p:spPr>
          <a:xfrm>
            <a:off x="8078308" y="6260259"/>
            <a:ext cx="3280756" cy="276999"/>
          </a:xfrm>
          <a:prstGeom prst="rect">
            <a:avLst/>
          </a:prstGeom>
          <a:noFill/>
        </p:spPr>
        <p:txBody>
          <a:bodyPr wrap="square" rtlCol="0">
            <a:spAutoFit/>
          </a:bodyPr>
          <a:lstStyle/>
          <a:p>
            <a:r>
              <a:rPr lang="en-GB" sz="1200" dirty="0">
                <a:solidFill>
                  <a:schemeClr val="bg1"/>
                </a:solidFill>
              </a:rPr>
              <a:t>© Hans-</a:t>
            </a:r>
            <a:r>
              <a:rPr lang="en-GB" sz="1200" dirty="0" err="1">
                <a:solidFill>
                  <a:schemeClr val="bg1"/>
                </a:solidFill>
              </a:rPr>
              <a:t>Jurgen</a:t>
            </a:r>
            <a:r>
              <a:rPr lang="en-GB" sz="1200" dirty="0">
                <a:solidFill>
                  <a:schemeClr val="bg1"/>
                </a:solidFill>
              </a:rPr>
              <a:t> </a:t>
            </a:r>
            <a:r>
              <a:rPr lang="en-GB" sz="1200" dirty="0" err="1">
                <a:solidFill>
                  <a:schemeClr val="bg1"/>
                </a:solidFill>
              </a:rPr>
              <a:t>Mager</a:t>
            </a:r>
            <a:r>
              <a:rPr lang="en-GB" sz="1200" dirty="0">
                <a:solidFill>
                  <a:schemeClr val="bg1"/>
                </a:solidFill>
              </a:rPr>
              <a:t> via Unsplash</a:t>
            </a: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Changing habitats</a:t>
            </a:r>
            <a:endParaRPr lang="en-GB" sz="4800" b="1" dirty="0">
              <a:solidFill>
                <a:schemeClr val="accent1"/>
              </a:solidFill>
            </a:endParaRPr>
          </a:p>
        </p:txBody>
      </p:sp>
    </p:spTree>
    <p:extLst>
      <p:ext uri="{BB962C8B-B14F-4D97-AF65-F5344CB8AC3E}">
        <p14:creationId xmlns:p14="http://schemas.microsoft.com/office/powerpoint/2010/main" val="2660159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1357F4-84D3-49B4-B3EB-8D4940608F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686"/>
          <a:stretch/>
        </p:blipFill>
        <p:spPr>
          <a:xfrm>
            <a:off x="1015293" y="1339210"/>
            <a:ext cx="10093168" cy="5171264"/>
          </a:xfrm>
          <a:prstGeom prst="rect">
            <a:avLst/>
          </a:prstGeom>
        </p:spPr>
      </p:pic>
      <p:sp>
        <p:nvSpPr>
          <p:cNvPr id="4" name="TextBox 3">
            <a:extLst>
              <a:ext uri="{FF2B5EF4-FFF2-40B4-BE49-F238E27FC236}">
                <a16:creationId xmlns:a16="http://schemas.microsoft.com/office/drawing/2014/main" id="{87DE4591-137A-42FB-A602-B88F94D23C0C}"/>
              </a:ext>
            </a:extLst>
          </p:cNvPr>
          <p:cNvSpPr txBox="1"/>
          <p:nvPr/>
        </p:nvSpPr>
        <p:spPr>
          <a:xfrm>
            <a:off x="9639064" y="6248864"/>
            <a:ext cx="23370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ea typeface="+mn-ea"/>
                <a:cs typeface="+mn-cs"/>
              </a:rPr>
              <a:t>© Belle Co via </a:t>
            </a:r>
            <a:r>
              <a:rPr kumimoji="0" lang="en-GB" sz="1000" b="0" i="0" u="none" strike="noStrike" kern="1200" cap="none" spc="0" normalizeH="0" baseline="0" noProof="0" dirty="0" err="1">
                <a:ln>
                  <a:noFill/>
                </a:ln>
                <a:solidFill>
                  <a:srgbClr val="FFFFFF"/>
                </a:solidFill>
                <a:effectLst/>
                <a:uLnTx/>
                <a:uFillTx/>
                <a:ea typeface="+mn-ea"/>
                <a:cs typeface="+mn-cs"/>
              </a:rPr>
              <a:t>Pexels</a:t>
            </a:r>
            <a:endParaRPr kumimoji="0" lang="en-GB" sz="1000" b="0" i="0" u="none" strike="noStrike" kern="1200" cap="none" spc="0" normalizeH="0" baseline="0" noProof="0" dirty="0">
              <a:ln>
                <a:noFill/>
              </a:ln>
              <a:solidFill>
                <a:srgbClr val="FFFFF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Coral bleaching</a:t>
            </a:r>
            <a:endParaRPr lang="en-GB" sz="4800" b="1" dirty="0">
              <a:solidFill>
                <a:schemeClr val="accent1"/>
              </a:solidFill>
            </a:endParaRPr>
          </a:p>
        </p:txBody>
      </p:sp>
    </p:spTree>
    <p:extLst>
      <p:ext uri="{BB962C8B-B14F-4D97-AF65-F5344CB8AC3E}">
        <p14:creationId xmlns:p14="http://schemas.microsoft.com/office/powerpoint/2010/main" val="26075284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C4B14-761A-40C8-96DF-384575C5BB9D}"/>
              </a:ext>
            </a:extLst>
          </p:cNvPr>
          <p:cNvPicPr>
            <a:picLocks noChangeAspect="1"/>
          </p:cNvPicPr>
          <p:nvPr/>
        </p:nvPicPr>
        <p:blipFill rotWithShape="1">
          <a:blip r:embed="rId3"/>
          <a:srcRect t="42076" b="21132"/>
          <a:stretch/>
        </p:blipFill>
        <p:spPr>
          <a:xfrm>
            <a:off x="1453243" y="1327010"/>
            <a:ext cx="9528067" cy="5248512"/>
          </a:xfrm>
          <a:prstGeom prst="rect">
            <a:avLst/>
          </a:prstGeom>
        </p:spPr>
      </p:pic>
      <p:sp>
        <p:nvSpPr>
          <p:cNvPr id="4" name="TextBox 3">
            <a:extLst>
              <a:ext uri="{FF2B5EF4-FFF2-40B4-BE49-F238E27FC236}">
                <a16:creationId xmlns:a16="http://schemas.microsoft.com/office/drawing/2014/main" id="{3329B112-00EF-46AB-9A90-257B7B43DB6B}"/>
              </a:ext>
            </a:extLst>
          </p:cNvPr>
          <p:cNvSpPr txBox="1"/>
          <p:nvPr/>
        </p:nvSpPr>
        <p:spPr>
          <a:xfrm>
            <a:off x="9245599" y="6329301"/>
            <a:ext cx="226884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ea typeface="+mn-ea"/>
                <a:cs typeface="+mn-cs"/>
              </a:rPr>
              <a:t>© </a:t>
            </a:r>
            <a:r>
              <a:rPr kumimoji="0" lang="en-GB" sz="1000" b="0" i="0" u="none" strike="noStrike" kern="1200" cap="none" spc="0" normalizeH="0" baseline="0" noProof="0" dirty="0" err="1">
                <a:ln>
                  <a:noFill/>
                </a:ln>
                <a:solidFill>
                  <a:srgbClr val="FFFFFF"/>
                </a:solidFill>
                <a:effectLst/>
                <a:uLnTx/>
                <a:uFillTx/>
                <a:ea typeface="+mn-ea"/>
                <a:cs typeface="+mn-cs"/>
              </a:rPr>
              <a:t>Elianne</a:t>
            </a:r>
            <a:r>
              <a:rPr kumimoji="0" lang="en-GB" sz="1000" b="0" i="0" u="none" strike="noStrike" kern="1200" cap="none" spc="0" normalizeH="0" baseline="0" noProof="0" dirty="0">
                <a:ln>
                  <a:noFill/>
                </a:ln>
                <a:solidFill>
                  <a:srgbClr val="FFFFFF"/>
                </a:solidFill>
                <a:effectLst/>
                <a:uLnTx/>
                <a:uFillTx/>
                <a:ea typeface="+mn-ea"/>
                <a:cs typeface="+mn-cs"/>
              </a:rPr>
              <a:t> </a:t>
            </a:r>
            <a:r>
              <a:rPr kumimoji="0" lang="en-GB" sz="1000" b="0" i="0" u="none" strike="noStrike" kern="1200" cap="none" spc="0" normalizeH="0" baseline="0" noProof="0" dirty="0" err="1">
                <a:ln>
                  <a:noFill/>
                </a:ln>
                <a:solidFill>
                  <a:srgbClr val="FFFFFF"/>
                </a:solidFill>
                <a:effectLst/>
                <a:uLnTx/>
                <a:uFillTx/>
                <a:ea typeface="+mn-ea"/>
                <a:cs typeface="+mn-cs"/>
              </a:rPr>
              <a:t>Dipp</a:t>
            </a:r>
            <a:r>
              <a:rPr kumimoji="0" lang="en-GB" sz="1000" b="0" i="0" u="none" strike="noStrike" kern="1200" cap="none" spc="0" normalizeH="0" baseline="0" noProof="0" dirty="0">
                <a:ln>
                  <a:noFill/>
                </a:ln>
                <a:solidFill>
                  <a:srgbClr val="FFFFFF"/>
                </a:solidFill>
                <a:effectLst/>
                <a:uLnTx/>
                <a:uFillTx/>
                <a:ea typeface="+mn-ea"/>
                <a:cs typeface="+mn-cs"/>
              </a:rPr>
              <a:t> Via </a:t>
            </a:r>
            <a:r>
              <a:rPr kumimoji="0" lang="en-GB" sz="1000" b="0" i="0" u="none" strike="noStrike" kern="1200" cap="none" spc="0" normalizeH="0" baseline="0" noProof="0" dirty="0" err="1">
                <a:ln>
                  <a:noFill/>
                </a:ln>
                <a:solidFill>
                  <a:srgbClr val="FFFFFF"/>
                </a:solidFill>
                <a:effectLst/>
                <a:uLnTx/>
                <a:uFillTx/>
                <a:ea typeface="+mn-ea"/>
                <a:cs typeface="+mn-cs"/>
              </a:rPr>
              <a:t>Pexels</a:t>
            </a:r>
            <a:endParaRPr kumimoji="0" lang="en-GB" sz="1800" b="0" i="0" u="none" strike="noStrike" kern="1200" cap="none" spc="0" normalizeH="0" baseline="0" noProof="0" dirty="0">
              <a:ln>
                <a:noFill/>
              </a:ln>
              <a:solidFill>
                <a:srgbClr val="000000"/>
              </a:solidFill>
              <a:effectLst/>
              <a:uLnTx/>
              <a:uFillTx/>
              <a:ea typeface="+mn-ea"/>
              <a:cs typeface="+mn-cs"/>
            </a:endParaRP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Species distribution</a:t>
            </a:r>
            <a:endParaRPr lang="en-GB" sz="4800" b="1" dirty="0">
              <a:solidFill>
                <a:schemeClr val="accent1"/>
              </a:solidFill>
            </a:endParaRPr>
          </a:p>
        </p:txBody>
      </p:sp>
    </p:spTree>
    <p:extLst>
      <p:ext uri="{BB962C8B-B14F-4D97-AF65-F5344CB8AC3E}">
        <p14:creationId xmlns:p14="http://schemas.microsoft.com/office/powerpoint/2010/main" val="3249582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786A0-F979-43F9-9657-FC19C6861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6089" y="1143108"/>
            <a:ext cx="8934889" cy="5432413"/>
          </a:xfrm>
          <a:prstGeom prst="rect">
            <a:avLst/>
          </a:prstGeom>
        </p:spPr>
      </p:pic>
      <p:sp>
        <p:nvSpPr>
          <p:cNvPr id="4" name="TextBox 3">
            <a:extLst>
              <a:ext uri="{FF2B5EF4-FFF2-40B4-BE49-F238E27FC236}">
                <a16:creationId xmlns:a16="http://schemas.microsoft.com/office/drawing/2014/main" id="{299474C9-78C8-4A25-9659-A29A683CB224}"/>
              </a:ext>
            </a:extLst>
          </p:cNvPr>
          <p:cNvSpPr txBox="1"/>
          <p:nvPr/>
        </p:nvSpPr>
        <p:spPr>
          <a:xfrm>
            <a:off x="8847971" y="6334780"/>
            <a:ext cx="2882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ea typeface="+mn-ea"/>
                <a:cs typeface="+mn-cs"/>
              </a:rPr>
              <a:t>© Ray </a:t>
            </a:r>
            <a:r>
              <a:rPr kumimoji="0" lang="en-GB" sz="1000" b="0" i="0" u="none" strike="noStrike" kern="1200" cap="none" spc="0" normalizeH="0" baseline="0" noProof="0" dirty="0" err="1">
                <a:ln>
                  <a:noFill/>
                </a:ln>
                <a:solidFill>
                  <a:srgbClr val="FFFFFF"/>
                </a:solidFill>
                <a:effectLst/>
                <a:uLnTx/>
                <a:uFillTx/>
                <a:ea typeface="+mn-ea"/>
                <a:cs typeface="+mn-cs"/>
              </a:rPr>
              <a:t>Bilcliff</a:t>
            </a:r>
            <a:r>
              <a:rPr kumimoji="0" lang="en-GB" sz="1000" b="0" i="0" u="none" strike="noStrike" kern="1200" cap="none" spc="0" normalizeH="0" baseline="0" noProof="0" dirty="0">
                <a:ln>
                  <a:noFill/>
                </a:ln>
                <a:solidFill>
                  <a:srgbClr val="FFFFFF"/>
                </a:solidFill>
                <a:effectLst/>
                <a:uLnTx/>
                <a:uFillTx/>
                <a:ea typeface="+mn-ea"/>
                <a:cs typeface="+mn-cs"/>
              </a:rPr>
              <a:t> via </a:t>
            </a:r>
            <a:r>
              <a:rPr kumimoji="0" lang="en-GB" sz="1000" b="0" i="0" u="none" strike="noStrike" kern="1200" cap="none" spc="0" normalizeH="0" baseline="0" noProof="0" dirty="0" err="1">
                <a:ln>
                  <a:noFill/>
                </a:ln>
                <a:solidFill>
                  <a:srgbClr val="FFFFFF"/>
                </a:solidFill>
                <a:effectLst/>
                <a:uLnTx/>
                <a:uFillTx/>
                <a:ea typeface="+mn-ea"/>
                <a:cs typeface="+mn-cs"/>
              </a:rPr>
              <a:t>Pexels</a:t>
            </a:r>
            <a:endParaRPr kumimoji="0" lang="en-GB" sz="1000" b="0" i="0" u="none" strike="noStrike" kern="1200" cap="none" spc="0" normalizeH="0" baseline="0" noProof="0" dirty="0">
              <a:ln>
                <a:noFill/>
              </a:ln>
              <a:solidFill>
                <a:srgbClr val="FFFFFF"/>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ea typeface="+mn-ea"/>
              <a:cs typeface="+mn-cs"/>
            </a:endParaRP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Increased storms</a:t>
            </a:r>
            <a:endParaRPr lang="en-GB" sz="4800" b="1" dirty="0">
              <a:solidFill>
                <a:schemeClr val="accent1"/>
              </a:solidFill>
            </a:endParaRPr>
          </a:p>
        </p:txBody>
      </p:sp>
    </p:spTree>
    <p:extLst>
      <p:ext uri="{BB962C8B-B14F-4D97-AF65-F5344CB8AC3E}">
        <p14:creationId xmlns:p14="http://schemas.microsoft.com/office/powerpoint/2010/main" val="225184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4599A-5649-499A-BDA6-9302A4067618}"/>
              </a:ext>
            </a:extLst>
          </p:cNvPr>
          <p:cNvPicPr>
            <a:picLocks noChangeAspect="1"/>
          </p:cNvPicPr>
          <p:nvPr/>
        </p:nvPicPr>
        <p:blipFill rotWithShape="1">
          <a:blip r:embed="rId3">
            <a:extLst>
              <a:ext uri="{28A0092B-C50C-407E-A947-70E740481C1C}">
                <a14:useLocalDpi xmlns:a14="http://schemas.microsoft.com/office/drawing/2010/main" val="0"/>
              </a:ext>
            </a:extLst>
          </a:blip>
          <a:srcRect t="20037"/>
          <a:stretch/>
        </p:blipFill>
        <p:spPr>
          <a:xfrm>
            <a:off x="393414" y="1282700"/>
            <a:ext cx="11430286" cy="5273626"/>
          </a:xfrm>
          <a:prstGeom prst="rect">
            <a:avLst/>
          </a:prstGeom>
        </p:spPr>
      </p:pic>
      <p:sp>
        <p:nvSpPr>
          <p:cNvPr id="4" name="TextBox 3">
            <a:extLst>
              <a:ext uri="{FF2B5EF4-FFF2-40B4-BE49-F238E27FC236}">
                <a16:creationId xmlns:a16="http://schemas.microsoft.com/office/drawing/2014/main" id="{66F43BE7-DC5B-460A-AABB-FCF86E5B4ED4}"/>
              </a:ext>
            </a:extLst>
          </p:cNvPr>
          <p:cNvSpPr txBox="1"/>
          <p:nvPr/>
        </p:nvSpPr>
        <p:spPr>
          <a:xfrm>
            <a:off x="9449706" y="6279327"/>
            <a:ext cx="431709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ea typeface="+mn-ea"/>
                <a:cs typeface="+mn-cs"/>
              </a:rPr>
              <a:t>© Ralf Schlegel via Unsplash</a:t>
            </a:r>
          </a:p>
        </p:txBody>
      </p:sp>
      <p:sp>
        <p:nvSpPr>
          <p:cNvPr id="5" name="Text Placeholder 1">
            <a:extLst>
              <a:ext uri="{FF2B5EF4-FFF2-40B4-BE49-F238E27FC236}">
                <a16:creationId xmlns:a16="http://schemas.microsoft.com/office/drawing/2014/main" id="{2ED150EE-D46D-4D70-B441-5311C02202E9}"/>
              </a:ext>
            </a:extLst>
          </p:cNvPr>
          <p:cNvSpPr txBox="1">
            <a:spLocks/>
          </p:cNvSpPr>
          <p:nvPr/>
        </p:nvSpPr>
        <p:spPr>
          <a:xfrm>
            <a:off x="393414" y="282479"/>
            <a:ext cx="11336927" cy="12785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800" b="1" dirty="0" smtClean="0">
                <a:solidFill>
                  <a:schemeClr val="accent1"/>
                </a:solidFill>
              </a:rPr>
              <a:t>Ocean acidification</a:t>
            </a:r>
            <a:endParaRPr lang="en-GB" sz="4800" b="1" dirty="0">
              <a:solidFill>
                <a:schemeClr val="accent1"/>
              </a:solidFill>
            </a:endParaRPr>
          </a:p>
        </p:txBody>
      </p:sp>
    </p:spTree>
    <p:extLst>
      <p:ext uri="{BB962C8B-B14F-4D97-AF65-F5344CB8AC3E}">
        <p14:creationId xmlns:p14="http://schemas.microsoft.com/office/powerpoint/2010/main" val="3548742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S_Purple">
      <a:dk1>
        <a:srgbClr val="1B1B26"/>
      </a:dk1>
      <a:lt1>
        <a:srgbClr val="FFFFFF"/>
      </a:lt1>
      <a:dk2>
        <a:srgbClr val="2F2F3F"/>
      </a:dk2>
      <a:lt2>
        <a:srgbClr val="D9F5F3"/>
      </a:lt2>
      <a:accent1>
        <a:srgbClr val="B172CD"/>
      </a:accent1>
      <a:accent2>
        <a:srgbClr val="8D3EB0"/>
      </a:accent2>
      <a:accent3>
        <a:srgbClr val="FD5C6C"/>
      </a:accent3>
      <a:accent4>
        <a:srgbClr val="9EC323"/>
      </a:accent4>
      <a:accent5>
        <a:srgbClr val="3D9BE2"/>
      </a:accent5>
      <a:accent6>
        <a:srgbClr val="FDA027"/>
      </a:accent6>
      <a:hlink>
        <a:srgbClr val="0563C1"/>
      </a:hlink>
      <a:folHlink>
        <a:srgbClr val="954F72"/>
      </a:folHlink>
    </a:clrScheme>
    <a:fontScheme name="Poppins_MCS">
      <a:majorFont>
        <a:latin typeface="Poppins Extra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5D8DF586940345BCA1FE832507B89A" ma:contentTypeVersion="15" ma:contentTypeDescription="Create a new document." ma:contentTypeScope="" ma:versionID="9c4dad075fbb571b5e52fd06dfe11aa5">
  <xsd:schema xmlns:xsd="http://www.w3.org/2001/XMLSchema" xmlns:xs="http://www.w3.org/2001/XMLSchema" xmlns:p="http://schemas.microsoft.com/office/2006/metadata/properties" xmlns:ns2="2e7939e8-d9bd-4197-b5ca-ef6e1ff1327b" xmlns:ns3="5f3fbcf9-7929-4669-aee0-273ea4de79ac" targetNamespace="http://schemas.microsoft.com/office/2006/metadata/properties" ma:root="true" ma:fieldsID="39a47eab18549ed710174bddad15a830" ns2:_="" ns3:_="">
    <xsd:import namespace="2e7939e8-d9bd-4197-b5ca-ef6e1ff1327b"/>
    <xsd:import namespace="5f3fbcf9-7929-4669-aee0-273ea4de79a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939e8-d9bd-4197-b5ca-ef6e1ff132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1400c39-6263-44eb-9109-7e6cd594168c"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3fbcf9-7929-4669-aee0-273ea4de79a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b25e7ad-d1b0-4b24-aadf-44e0f6c8fd61}" ma:internalName="TaxCatchAll" ma:showField="CatchAllData" ma:web="5f3fbcf9-7929-4669-aee0-273ea4de79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B64397-89D3-4D79-98D3-5612FC4DEDA6}"/>
</file>

<file path=customXml/itemProps2.xml><?xml version="1.0" encoding="utf-8"?>
<ds:datastoreItem xmlns:ds="http://schemas.openxmlformats.org/officeDocument/2006/customXml" ds:itemID="{F1D72B1F-5E3A-41A5-A65D-663649FD41BF}"/>
</file>

<file path=docProps/app.xml><?xml version="1.0" encoding="utf-8"?>
<Properties xmlns="http://schemas.openxmlformats.org/officeDocument/2006/extended-properties" xmlns:vt="http://schemas.openxmlformats.org/officeDocument/2006/docPropsVTypes">
  <TotalTime>229</TotalTime>
  <Words>1876</Words>
  <Application>Microsoft Office PowerPoint</Application>
  <PresentationFormat>Widescreen</PresentationFormat>
  <Paragraphs>160</Paragraphs>
  <Slides>25</Slides>
  <Notes>25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Microsoft YaHei UI Light</vt:lpstr>
      <vt:lpstr>Arial</vt:lpstr>
      <vt:lpstr>Calibri</vt:lpstr>
      <vt:lpstr>Poppins</vt:lpstr>
      <vt:lpstr>Poppins ExtraBold</vt:lpstr>
      <vt:lpstr>Symbol</vt:lpstr>
      <vt:lpstr>Times New Roman</vt:lpstr>
      <vt:lpstr>Office Theme</vt:lpstr>
      <vt:lpstr>Climate change and the ocean </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Objectives</vt:lpstr>
      <vt:lpstr>We will continue to fight for the ocean and protect wildlife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Brooks</dc:creator>
  <cp:lastModifiedBy>Mary Hayman</cp:lastModifiedBy>
  <cp:revision>13</cp:revision>
  <dcterms:created xsi:type="dcterms:W3CDTF">2021-04-12T14:26:30Z</dcterms:created>
  <dcterms:modified xsi:type="dcterms:W3CDTF">2022-03-11T12:19:18Z</dcterms:modified>
</cp:coreProperties>
</file>