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673" r:id="rId5"/>
  </p:sldMasterIdLst>
  <p:handoutMasterIdLst>
    <p:handoutMasterId r:id="rId16"/>
  </p:handoutMasterIdLst>
  <p:sldIdLst>
    <p:sldId id="267" r:id="rId6"/>
    <p:sldId id="269" r:id="rId7"/>
    <p:sldId id="271" r:id="rId8"/>
    <p:sldId id="272" r:id="rId9"/>
    <p:sldId id="274" r:id="rId10"/>
    <p:sldId id="275" r:id="rId11"/>
    <p:sldId id="276" r:id="rId12"/>
    <p:sldId id="277" r:id="rId13"/>
    <p:sldId id="27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04CEBA-8CD0-074C-8201-E92743A90BA3}" v="9" dt="2023-07-25T11:39:54.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1" autoAdjust="0"/>
    <p:restoredTop sz="94660"/>
  </p:normalViewPr>
  <p:slideViewPr>
    <p:cSldViewPr snapToGrid="0" showGuides="1">
      <p:cViewPr varScale="1">
        <p:scale>
          <a:sx n="86" d="100"/>
          <a:sy n="86" d="100"/>
        </p:scale>
        <p:origin x="514" y="58"/>
      </p:cViewPr>
      <p:guideLst/>
    </p:cSldViewPr>
  </p:slideViewPr>
  <p:notesTextViewPr>
    <p:cViewPr>
      <p:scale>
        <a:sx n="1" d="1"/>
        <a:sy n="1" d="1"/>
      </p:scale>
      <p:origin x="0" y="0"/>
    </p:cViewPr>
  </p:notesTextViewPr>
  <p:notesViewPr>
    <p:cSldViewPr snapToGrid="0" showGuides="1">
      <p:cViewPr varScale="1">
        <p:scale>
          <a:sx n="73" d="100"/>
          <a:sy n="73" d="100"/>
        </p:scale>
        <p:origin x="23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Hayman" userId="S::mary.hayman@mcsuk.org::7bc0382a-33fb-4d2a-a973-a1afff4a3b1f" providerId="AD" clId="Web-{B804CEBA-8CD0-074C-8201-E92743A90BA3}"/>
    <pc:docChg chg="modSld">
      <pc:chgData name="Mary Hayman" userId="S::mary.hayman@mcsuk.org::7bc0382a-33fb-4d2a-a973-a1afff4a3b1f" providerId="AD" clId="Web-{B804CEBA-8CD0-074C-8201-E92743A90BA3}" dt="2023-07-25T11:39:53.497" v="7" actId="20577"/>
      <pc:docMkLst>
        <pc:docMk/>
      </pc:docMkLst>
      <pc:sldChg chg="modSp">
        <pc:chgData name="Mary Hayman" userId="S::mary.hayman@mcsuk.org::7bc0382a-33fb-4d2a-a973-a1afff4a3b1f" providerId="AD" clId="Web-{B804CEBA-8CD0-074C-8201-E92743A90BA3}" dt="2023-07-25T11:39:53.497" v="7" actId="20577"/>
        <pc:sldMkLst>
          <pc:docMk/>
          <pc:sldMk cId="1418210770" sldId="267"/>
        </pc:sldMkLst>
        <pc:spChg chg="mod">
          <ac:chgData name="Mary Hayman" userId="S::mary.hayman@mcsuk.org::7bc0382a-33fb-4d2a-a973-a1afff4a3b1f" providerId="AD" clId="Web-{B804CEBA-8CD0-074C-8201-E92743A90BA3}" dt="2023-07-25T11:39:53.497" v="7" actId="20577"/>
          <ac:spMkLst>
            <pc:docMk/>
            <pc:sldMk cId="1418210770" sldId="267"/>
            <ac:spMk id="2" creationId="{A5F0EC8C-F38E-4568-95DE-D61A06A477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304DC7-B1A5-4308-92FD-E5EBE38128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D2D876A-E13E-479E-8E02-C4E5734789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E1F8E-F6ED-4D28-89C2-BA82F602EAA4}" type="datetimeFigureOut">
              <a:rPr lang="en-GB" smtClean="0"/>
              <a:t>25/07/2023</a:t>
            </a:fld>
            <a:endParaRPr lang="en-GB"/>
          </a:p>
        </p:txBody>
      </p:sp>
      <p:sp>
        <p:nvSpPr>
          <p:cNvPr id="4" name="Footer Placeholder 3">
            <a:extLst>
              <a:ext uri="{FF2B5EF4-FFF2-40B4-BE49-F238E27FC236}">
                <a16:creationId xmlns:a16="http://schemas.microsoft.com/office/drawing/2014/main" id="{90D75BE9-9D1E-4B39-9DB3-CA38B4A31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52491B-1901-4C5D-92B7-D2459BB0F2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FC0A9A-A158-41FC-82EA-CA2B710111E7}" type="slidenum">
              <a:rPr lang="en-GB" smtClean="0"/>
              <a:t>‹#›</a:t>
            </a:fld>
            <a:endParaRPr lang="en-GB"/>
          </a:p>
        </p:txBody>
      </p:sp>
    </p:spTree>
    <p:extLst>
      <p:ext uri="{BB962C8B-B14F-4D97-AF65-F5344CB8AC3E}">
        <p14:creationId xmlns:p14="http://schemas.microsoft.com/office/powerpoint/2010/main" val="18855443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_Columns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642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_Header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942E18-2E1D-4E2E-AFB5-ACCC693286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3870" b="51599"/>
          <a:stretch/>
        </p:blipFill>
        <p:spPr>
          <a:xfrm>
            <a:off x="1" y="-81025"/>
            <a:ext cx="12191998"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00625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Header_0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E733C5-DFA0-46E2-98BA-93580E7C19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5609"/>
          <a:stretch/>
        </p:blipFill>
        <p:spPr>
          <a:xfrm>
            <a:off x="0" y="-81025"/>
            <a:ext cx="12192000"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38999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_Text_01">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spTree>
    <p:extLst>
      <p:ext uri="{BB962C8B-B14F-4D97-AF65-F5344CB8AC3E}">
        <p14:creationId xmlns:p14="http://schemas.microsoft.com/office/powerpoint/2010/main" val="1751942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_Text_02">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6"/>
                </a:solidFill>
              </a:defRPr>
            </a:lvl1pPr>
          </a:lstStyle>
          <a:p>
            <a:pPr lvl="0"/>
            <a:r>
              <a:rPr lang="en-US" dirty="0"/>
              <a:t>Subtitle goes here</a:t>
            </a:r>
            <a:endParaRPr lang="en-GB" dirty="0"/>
          </a:p>
        </p:txBody>
      </p:sp>
    </p:spTree>
    <p:extLst>
      <p:ext uri="{BB962C8B-B14F-4D97-AF65-F5344CB8AC3E}">
        <p14:creationId xmlns:p14="http://schemas.microsoft.com/office/powerpoint/2010/main" val="127492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_Text_03">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dirty="0"/>
              <a:t>Subtitle goes here</a:t>
            </a:r>
            <a:endParaRPr lang="en-GB" dirty="0"/>
          </a:p>
        </p:txBody>
      </p:sp>
    </p:spTree>
    <p:extLst>
      <p:ext uri="{BB962C8B-B14F-4D97-AF65-F5344CB8AC3E}">
        <p14:creationId xmlns:p14="http://schemas.microsoft.com/office/powerpoint/2010/main" val="1010633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_Text_04">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dirty="0"/>
              <a:t>Subtitle goes here</a:t>
            </a:r>
            <a:endParaRPr lang="en-GB" dirty="0"/>
          </a:p>
        </p:txBody>
      </p:sp>
      <p:pic>
        <p:nvPicPr>
          <p:cNvPr id="3" name="Picture 2">
            <a:extLst>
              <a:ext uri="{FF2B5EF4-FFF2-40B4-BE49-F238E27FC236}">
                <a16:creationId xmlns:a16="http://schemas.microsoft.com/office/drawing/2014/main" id="{D25C95C2-FFC3-40CD-80CA-61D16C82AF0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25"/>
          <a:stretch/>
        </p:blipFill>
        <p:spPr>
          <a:xfrm>
            <a:off x="8164286" y="0"/>
            <a:ext cx="4027714" cy="6858000"/>
          </a:xfrm>
          <a:prstGeom prst="rect">
            <a:avLst/>
          </a:prstGeom>
        </p:spPr>
      </p:pic>
    </p:spTree>
    <p:extLst>
      <p:ext uri="{BB962C8B-B14F-4D97-AF65-F5344CB8AC3E}">
        <p14:creationId xmlns:p14="http://schemas.microsoft.com/office/powerpoint/2010/main" val="487613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_Text_05">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2"/>
                </a:solidFill>
              </a:defRPr>
            </a:lvl1pPr>
          </a:lstStyle>
          <a:p>
            <a:pPr lvl="0"/>
            <a:r>
              <a:rPr lang="en-US" dirty="0"/>
              <a:t>Subtitle goes here</a:t>
            </a:r>
            <a:endParaRPr lang="en-GB" dirty="0"/>
          </a:p>
        </p:txBody>
      </p:sp>
      <p:pic>
        <p:nvPicPr>
          <p:cNvPr id="4" name="Picture 3">
            <a:extLst>
              <a:ext uri="{FF2B5EF4-FFF2-40B4-BE49-F238E27FC236}">
                <a16:creationId xmlns:a16="http://schemas.microsoft.com/office/drawing/2014/main" id="{FA7F58A5-C37B-43E4-B618-76CC8266F229}"/>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25"/>
          <a:stretch/>
        </p:blipFill>
        <p:spPr>
          <a:xfrm>
            <a:off x="8164284" y="0"/>
            <a:ext cx="4027715" cy="6858000"/>
          </a:xfrm>
          <a:prstGeom prst="rect">
            <a:avLst/>
          </a:prstGeom>
        </p:spPr>
      </p:pic>
    </p:spTree>
    <p:extLst>
      <p:ext uri="{BB962C8B-B14F-4D97-AF65-F5344CB8AC3E}">
        <p14:creationId xmlns:p14="http://schemas.microsoft.com/office/powerpoint/2010/main" val="222077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pic>
        <p:nvPicPr>
          <p:cNvPr id="3" name="Picture 2">
            <a:extLst>
              <a:ext uri="{FF2B5EF4-FFF2-40B4-BE49-F238E27FC236}">
                <a16:creationId xmlns:a16="http://schemas.microsoft.com/office/drawing/2014/main" id="{F419D7F3-D19A-48A4-BF2A-6A634F4B280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55"/>
          <a:stretch/>
        </p:blipFill>
        <p:spPr>
          <a:xfrm>
            <a:off x="8164284" y="0"/>
            <a:ext cx="4027716" cy="6858000"/>
          </a:xfrm>
          <a:prstGeom prst="rect">
            <a:avLst/>
          </a:prstGeom>
        </p:spPr>
      </p:pic>
    </p:spTree>
    <p:extLst>
      <p:ext uri="{BB962C8B-B14F-4D97-AF65-F5344CB8AC3E}">
        <p14:creationId xmlns:p14="http://schemas.microsoft.com/office/powerpoint/2010/main" val="2349883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pic>
        <p:nvPicPr>
          <p:cNvPr id="4" name="Picture 3">
            <a:extLst>
              <a:ext uri="{FF2B5EF4-FFF2-40B4-BE49-F238E27FC236}">
                <a16:creationId xmlns:a16="http://schemas.microsoft.com/office/drawing/2014/main" id="{2A78AE98-F64C-40AB-BE77-9B53C9C233B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69727" y="0"/>
            <a:ext cx="4022273" cy="6858000"/>
          </a:xfrm>
          <a:prstGeom prst="rect">
            <a:avLst/>
          </a:prstGeom>
        </p:spPr>
      </p:pic>
    </p:spTree>
    <p:extLst>
      <p:ext uri="{BB962C8B-B14F-4D97-AF65-F5344CB8AC3E}">
        <p14:creationId xmlns:p14="http://schemas.microsoft.com/office/powerpoint/2010/main" val="116503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Split_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F1BF8-1746-4D4E-92DE-3A3FACFA225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51308" r="19432"/>
          <a:stretch/>
        </p:blipFill>
        <p:spPr>
          <a:xfrm>
            <a:off x="4033420" y="3518704"/>
            <a:ext cx="8158580"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dirty="0"/>
          </a:p>
        </p:txBody>
      </p:sp>
    </p:spTree>
    <p:extLst>
      <p:ext uri="{BB962C8B-B14F-4D97-AF65-F5344CB8AC3E}">
        <p14:creationId xmlns:p14="http://schemas.microsoft.com/office/powerpoint/2010/main" val="315156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3355960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dirty="0"/>
          </a:p>
        </p:txBody>
      </p:sp>
    </p:spTree>
    <p:extLst>
      <p:ext uri="{BB962C8B-B14F-4D97-AF65-F5344CB8AC3E}">
        <p14:creationId xmlns:p14="http://schemas.microsoft.com/office/powerpoint/2010/main" val="2486738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a:extLst>
              <a:ext uri="{FF2B5EF4-FFF2-40B4-BE49-F238E27FC236}">
                <a16:creationId xmlns:a16="http://schemas.microsoft.com/office/drawing/2014/main" id="{60B4B887-C7DC-4141-891F-BDB4D6E36771}"/>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 y="839"/>
            <a:ext cx="4129548" cy="6857161"/>
          </a:xfrm>
          <a:prstGeom prst="rect">
            <a:avLst/>
          </a:prstGeom>
        </p:spPr>
      </p:pic>
    </p:spTree>
    <p:extLst>
      <p:ext uri="{BB962C8B-B14F-4D97-AF65-F5344CB8AC3E}">
        <p14:creationId xmlns:p14="http://schemas.microsoft.com/office/powerpoint/2010/main" val="3292528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Tree>
    <p:extLst>
      <p:ext uri="{BB962C8B-B14F-4D97-AF65-F5344CB8AC3E}">
        <p14:creationId xmlns:p14="http://schemas.microsoft.com/office/powerpoint/2010/main" val="2546290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Tree>
    <p:extLst>
      <p:ext uri="{BB962C8B-B14F-4D97-AF65-F5344CB8AC3E}">
        <p14:creationId xmlns:p14="http://schemas.microsoft.com/office/powerpoint/2010/main" val="113115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Blocks_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3093234"/>
            <a:ext cx="3380148" cy="2940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3315302"/>
            <a:ext cx="2708475" cy="2356293"/>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3093234"/>
            <a:ext cx="3380148" cy="294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3093234"/>
            <a:ext cx="3380148" cy="2940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3" name="Picture Placeholder 2">
            <a:extLst>
              <a:ext uri="{FF2B5EF4-FFF2-40B4-BE49-F238E27FC236}">
                <a16:creationId xmlns:a16="http://schemas.microsoft.com/office/drawing/2014/main" id="{E5A4FD05-4100-459E-95DA-2B7A22F0C16A}"/>
              </a:ext>
            </a:extLst>
          </p:cNvPr>
          <p:cNvSpPr>
            <a:spLocks noGrp="1"/>
          </p:cNvSpPr>
          <p:nvPr>
            <p:ph type="pic" sz="quarter" idx="14"/>
          </p:nvPr>
        </p:nvSpPr>
        <p:spPr>
          <a:xfrm>
            <a:off x="763588" y="809625"/>
            <a:ext cx="3368675" cy="2268538"/>
          </a:xfrm>
        </p:spPr>
        <p:txBody>
          <a:bodyPr/>
          <a:lstStyle/>
          <a:p>
            <a:endParaRPr lang="en-GB"/>
          </a:p>
        </p:txBody>
      </p:sp>
      <p:sp>
        <p:nvSpPr>
          <p:cNvPr id="10" name="Picture Placeholder 2">
            <a:extLst>
              <a:ext uri="{FF2B5EF4-FFF2-40B4-BE49-F238E27FC236}">
                <a16:creationId xmlns:a16="http://schemas.microsoft.com/office/drawing/2014/main" id="{89A6BCCC-0890-47CA-82CB-B97B61FD6454}"/>
              </a:ext>
            </a:extLst>
          </p:cNvPr>
          <p:cNvSpPr>
            <a:spLocks noGrp="1"/>
          </p:cNvSpPr>
          <p:nvPr>
            <p:ph type="pic" sz="quarter" idx="15"/>
          </p:nvPr>
        </p:nvSpPr>
        <p:spPr>
          <a:xfrm>
            <a:off x="4394452" y="809625"/>
            <a:ext cx="3368675" cy="2268538"/>
          </a:xfrm>
        </p:spPr>
        <p:txBody>
          <a:bodyPr/>
          <a:lstStyle/>
          <a:p>
            <a:endParaRPr lang="en-GB"/>
          </a:p>
        </p:txBody>
      </p:sp>
      <p:sp>
        <p:nvSpPr>
          <p:cNvPr id="11" name="Picture Placeholder 2">
            <a:extLst>
              <a:ext uri="{FF2B5EF4-FFF2-40B4-BE49-F238E27FC236}">
                <a16:creationId xmlns:a16="http://schemas.microsoft.com/office/drawing/2014/main" id="{B5731E4A-4C59-44AB-B1E6-30E705257518}"/>
              </a:ext>
            </a:extLst>
          </p:cNvPr>
          <p:cNvSpPr>
            <a:spLocks noGrp="1"/>
          </p:cNvSpPr>
          <p:nvPr>
            <p:ph type="pic" sz="quarter" idx="16"/>
          </p:nvPr>
        </p:nvSpPr>
        <p:spPr>
          <a:xfrm>
            <a:off x="8059739" y="824696"/>
            <a:ext cx="3368675" cy="2268538"/>
          </a:xfrm>
        </p:spPr>
        <p:txBody>
          <a:bodyPr/>
          <a:lstStyle/>
          <a:p>
            <a:endParaRPr lang="en-GB"/>
          </a:p>
        </p:txBody>
      </p:sp>
    </p:spTree>
    <p:extLst>
      <p:ext uri="{BB962C8B-B14F-4D97-AF65-F5344CB8AC3E}">
        <p14:creationId xmlns:p14="http://schemas.microsoft.com/office/powerpoint/2010/main" val="4015670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Blank_Lef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763588"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6096000" y="1296363"/>
            <a:ext cx="5332412" cy="4265271"/>
          </a:xfrm>
        </p:spPr>
        <p:txBody>
          <a:bodyPr/>
          <a:lstStyle/>
          <a:p>
            <a:endParaRPr lang="en-GB" dirty="0"/>
          </a:p>
        </p:txBody>
      </p:sp>
    </p:spTree>
    <p:extLst>
      <p:ext uri="{BB962C8B-B14F-4D97-AF65-F5344CB8AC3E}">
        <p14:creationId xmlns:p14="http://schemas.microsoft.com/office/powerpoint/2010/main" val="3203783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Blank_Righ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6396942"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756212" y="1296363"/>
            <a:ext cx="5332412" cy="4265271"/>
          </a:xfrm>
        </p:spPr>
        <p:txBody>
          <a:bodyPr/>
          <a:lstStyle/>
          <a:p>
            <a:endParaRPr lang="en-GB" dirty="0"/>
          </a:p>
        </p:txBody>
      </p:sp>
    </p:spTree>
    <p:extLst>
      <p:ext uri="{BB962C8B-B14F-4D97-AF65-F5344CB8AC3E}">
        <p14:creationId xmlns:p14="http://schemas.microsoft.com/office/powerpoint/2010/main" val="1512532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act_Text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3434094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pact_Text_01">
    <p:bg>
      <p:bgPr>
        <a:solidFill>
          <a:schemeClr val="accent5"/>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3250281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pact_Text_02">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6043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699BD572-69C1-4FB4-B6D5-BA2F806E87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58580" y="-4273"/>
            <a:ext cx="4033420" cy="6869471"/>
          </a:xfrm>
          <a:prstGeom prst="rect">
            <a:avLst/>
          </a:prstGeom>
        </p:spPr>
      </p:pic>
    </p:spTree>
    <p:extLst>
      <p:ext uri="{BB962C8B-B14F-4D97-AF65-F5344CB8AC3E}">
        <p14:creationId xmlns:p14="http://schemas.microsoft.com/office/powerpoint/2010/main" val="373223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pact_Text_03">
    <p:bg>
      <p:bgPr>
        <a:solidFill>
          <a:schemeClr val="accent3"/>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2069071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pact_Text_Image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1088343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pact_Text_Image_01">
    <p:bg>
      <p:bgRef idx="1001">
        <a:schemeClr val="bg2"/>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dirty="0"/>
              <a:t>Big impactful text goes on this slide</a:t>
            </a:r>
            <a:endParaRPr lang="en-GB" dirty="0"/>
          </a:p>
        </p:txBody>
      </p:sp>
      <p:pic>
        <p:nvPicPr>
          <p:cNvPr id="4" name="Picture 3">
            <a:extLst>
              <a:ext uri="{FF2B5EF4-FFF2-40B4-BE49-F238E27FC236}">
                <a16:creationId xmlns:a16="http://schemas.microsoft.com/office/drawing/2014/main" id="{05F631B0-6BD1-4579-A196-5C01BE369D4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pic>
        <p:nvPicPr>
          <p:cNvPr id="5" name="Picture 4">
            <a:extLst>
              <a:ext uri="{FF2B5EF4-FFF2-40B4-BE49-F238E27FC236}">
                <a16:creationId xmlns:a16="http://schemas.microsoft.com/office/drawing/2014/main" id="{25870C9F-EED0-4C74-AB90-3E270957BA50}"/>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105750735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4167950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pic>
        <p:nvPicPr>
          <p:cNvPr id="5" name="Picture 4">
            <a:extLst>
              <a:ext uri="{FF2B5EF4-FFF2-40B4-BE49-F238E27FC236}">
                <a16:creationId xmlns:a16="http://schemas.microsoft.com/office/drawing/2014/main" id="{BDD4D0BA-A578-48D0-84A8-14A7A33209C9}"/>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2256612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pact_Text_Image_0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3422D-BC8E-482B-9AA9-107C4E50964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832"/>
          <a:stretch/>
        </p:blipFill>
        <p:spPr>
          <a:xfrm>
            <a:off x="1"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2277315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_0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36743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_0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6367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_03">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0F73B-468C-4A42-974B-5C0093414F0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23"/>
          <a:stretch/>
        </p:blipFill>
        <p:spPr>
          <a:xfrm>
            <a:off x="0" y="0"/>
            <a:ext cx="12192000" cy="6858000"/>
          </a:xfrm>
          <a:prstGeom prst="rect">
            <a:avLst/>
          </a:prstGeom>
        </p:spPr>
      </p:pic>
    </p:spTree>
    <p:extLst>
      <p:ext uri="{BB962C8B-B14F-4D97-AF65-F5344CB8AC3E}">
        <p14:creationId xmlns:p14="http://schemas.microsoft.com/office/powerpoint/2010/main" val="377296959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_04">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1698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Columns_03">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296934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_04">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87438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lank_0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5954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lank_0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42482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_05">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2B1BB-2556-4841-899C-2BCF54F5B55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428028358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_06">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5011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_07">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27042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_08">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E7A05-2FBB-4EA8-A6DF-3F1724F31EB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25123979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Columns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660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Columns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183131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a:extLst>
              <a:ext uri="{FF2B5EF4-FFF2-40B4-BE49-F238E27FC236}">
                <a16:creationId xmlns:a16="http://schemas.microsoft.com/office/drawing/2014/main" id="{2ED919DC-0DEF-4820-93C5-464B208F5D7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58580" y="0"/>
            <a:ext cx="4033419" cy="6858000"/>
          </a:xfrm>
          <a:prstGeom prst="rect">
            <a:avLst/>
          </a:prstGeom>
        </p:spPr>
      </p:pic>
    </p:spTree>
    <p:extLst>
      <p:ext uri="{BB962C8B-B14F-4D97-AF65-F5344CB8AC3E}">
        <p14:creationId xmlns:p14="http://schemas.microsoft.com/office/powerpoint/2010/main" val="57584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Header_0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5621"/>
          <a:stretch/>
        </p:blipFill>
        <p:spPr>
          <a:xfrm>
            <a:off x="0" y="0"/>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lvl1pPr>
          </a:lstStyle>
          <a:p>
            <a:pPr lvl="0"/>
            <a:r>
              <a:rPr lang="en-US" dirty="0"/>
              <a:t>Subtitle goes here</a:t>
            </a:r>
            <a:endParaRPr lang="en-GB" dirty="0"/>
          </a:p>
        </p:txBody>
      </p:sp>
    </p:spTree>
    <p:extLst>
      <p:ext uri="{BB962C8B-B14F-4D97-AF65-F5344CB8AC3E}">
        <p14:creationId xmlns:p14="http://schemas.microsoft.com/office/powerpoint/2010/main" val="317305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Header_0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7409"/>
          <a:stretch/>
        </p:blipFill>
        <p:spPr>
          <a:xfrm>
            <a:off x="0" y="-81025"/>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436410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F3911-C0AE-4467-81FF-502B2C944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430BA1-54B6-4655-B972-A06B03766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835988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99" r:id="rId3"/>
    <p:sldLayoutId id="2147483682" r:id="rId4"/>
    <p:sldLayoutId id="2147483657" r:id="rId5"/>
    <p:sldLayoutId id="2147483656" r:id="rId6"/>
    <p:sldLayoutId id="2147483698" r:id="rId7"/>
    <p:sldLayoutId id="2147483668" r:id="rId8"/>
    <p:sldLayoutId id="2147483669" r:id="rId9"/>
    <p:sldLayoutId id="2147483686" r:id="rId10"/>
    <p:sldLayoutId id="2147483670" r:id="rId11"/>
    <p:sldLayoutId id="2147483692" r:id="rId12"/>
    <p:sldLayoutId id="2147483693" r:id="rId13"/>
    <p:sldLayoutId id="2147483694" r:id="rId14"/>
    <p:sldLayoutId id="2147483695" r:id="rId15"/>
    <p:sldLayoutId id="2147483696" r:id="rId16"/>
    <p:sldLayoutId id="2147483697" r:id="rId17"/>
    <p:sldLayoutId id="2147483705" r:id="rId18"/>
    <p:sldLayoutId id="2147483666" r:id="rId19"/>
    <p:sldLayoutId id="2147483687" r:id="rId20"/>
    <p:sldLayoutId id="2147483700" r:id="rId21"/>
    <p:sldLayoutId id="2147483664" r:id="rId22"/>
    <p:sldLayoutId id="2147483685" r:id="rId23"/>
    <p:sldLayoutId id="2147483665" r:id="rId24"/>
    <p:sldLayoutId id="2147483659" r:id="rId25"/>
    <p:sldLayoutId id="2147483667" r:id="rId26"/>
    <p:sldLayoutId id="2147483660" r:id="rId27"/>
    <p:sldLayoutId id="2147483688" r:id="rId28"/>
    <p:sldLayoutId id="2147483661" r:id="rId29"/>
    <p:sldLayoutId id="2147483662" r:id="rId30"/>
    <p:sldLayoutId id="2147483671" r:id="rId31"/>
    <p:sldLayoutId id="2147483702" r:id="rId32"/>
    <p:sldLayoutId id="2147483672" r:id="rId33"/>
    <p:sldLayoutId id="2147483701" r:id="rId34"/>
    <p:sldLayoutId id="2147483681"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55CE6-9C2B-45B7-8739-ECCE80F84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942A78-A37C-4045-8C87-0D053D202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FA983C-297A-496E-8CA3-2217AAE66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CFD43-B163-46FB-A375-CEB2BE1DFD32}" type="datetimeFigureOut">
              <a:rPr lang="en-GB" smtClean="0"/>
              <a:t>25/07/2023</a:t>
            </a:fld>
            <a:endParaRPr lang="en-GB"/>
          </a:p>
        </p:txBody>
      </p:sp>
      <p:sp>
        <p:nvSpPr>
          <p:cNvPr id="5" name="Footer Placeholder 4">
            <a:extLst>
              <a:ext uri="{FF2B5EF4-FFF2-40B4-BE49-F238E27FC236}">
                <a16:creationId xmlns:a16="http://schemas.microsoft.com/office/drawing/2014/main" id="{8B70CA1E-F998-44C5-977C-11E0A8397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9D94D3-8D0A-4B26-BE0E-91EDACACF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0A753-6C5D-45B9-A1C6-A3FB5FF29914}" type="slidenum">
              <a:rPr lang="en-GB" smtClean="0"/>
              <a:t>‹#›</a:t>
            </a:fld>
            <a:endParaRPr lang="en-GB"/>
          </a:p>
        </p:txBody>
      </p:sp>
    </p:spTree>
    <p:extLst>
      <p:ext uri="{BB962C8B-B14F-4D97-AF65-F5344CB8AC3E}">
        <p14:creationId xmlns:p14="http://schemas.microsoft.com/office/powerpoint/2010/main" val="1778458342"/>
      </p:ext>
    </p:extLst>
  </p:cSld>
  <p:clrMap bg1="lt1" tx1="dk1" bg2="lt2" tx2="dk2" accent1="accent1" accent2="accent2" accent3="accent3" accent4="accent4" accent5="accent5" accent6="accent6" hlink="hlink" folHlink="folHlink"/>
  <p:sldLayoutIdLst>
    <p:sldLayoutId id="2147483674" r:id="rId1"/>
    <p:sldLayoutId id="2147483683" r:id="rId2"/>
    <p:sldLayoutId id="2147483678" r:id="rId3"/>
    <p:sldLayoutId id="2147483675" r:id="rId4"/>
    <p:sldLayoutId id="2147483689" r:id="rId5"/>
    <p:sldLayoutId id="2147483690" r:id="rId6"/>
    <p:sldLayoutId id="2147483691" r:id="rId7"/>
    <p:sldLayoutId id="2147483679" r:id="rId8"/>
    <p:sldLayoutId id="2147483676" r:id="rId9"/>
    <p:sldLayoutId id="2147483677"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F0EC8C-F38E-4568-95DE-D61A06A477E4}"/>
              </a:ext>
            </a:extLst>
          </p:cNvPr>
          <p:cNvSpPr txBox="1"/>
          <p:nvPr/>
        </p:nvSpPr>
        <p:spPr>
          <a:xfrm>
            <a:off x="983748" y="1796805"/>
            <a:ext cx="10224504" cy="2800767"/>
          </a:xfrm>
          <a:prstGeom prst="rect">
            <a:avLst/>
          </a:prstGeom>
          <a:noFill/>
        </p:spPr>
        <p:txBody>
          <a:bodyPr wrap="square" lIns="91440" tIns="45720" rIns="91440" bIns="45720" rtlCol="0" anchor="t">
            <a:spAutoFit/>
          </a:bodyPr>
          <a:lstStyle/>
          <a:p>
            <a:pPr algn="ctr"/>
            <a:r>
              <a:rPr lang="en-GB" sz="5400" b="1" dirty="0">
                <a:solidFill>
                  <a:schemeClr val="accent1"/>
                </a:solidFill>
              </a:rPr>
              <a:t>Viewpoints </a:t>
            </a:r>
            <a:br>
              <a:rPr lang="en-GB" sz="5400" b="1" dirty="0"/>
            </a:br>
            <a:r>
              <a:rPr lang="en-GB" sz="5400" b="1" dirty="0">
                <a:solidFill>
                  <a:schemeClr val="accent1"/>
                </a:solidFill>
              </a:rPr>
              <a:t>and values</a:t>
            </a:r>
          </a:p>
          <a:p>
            <a:pPr algn="ctr"/>
            <a:endParaRPr lang="en-GB" sz="4400" dirty="0"/>
          </a:p>
          <a:p>
            <a:pPr algn="ctr"/>
            <a:r>
              <a:rPr lang="en-GB" sz="2400" dirty="0"/>
              <a:t>Ages 4-7</a:t>
            </a:r>
            <a:endParaRPr lang="en-GB" sz="2400" dirty="0">
              <a:cs typeface="Poppins"/>
            </a:endParaRPr>
          </a:p>
        </p:txBody>
      </p:sp>
      <p:grpSp>
        <p:nvGrpSpPr>
          <p:cNvPr id="3" name="Group 2">
            <a:extLst>
              <a:ext uri="{FF2B5EF4-FFF2-40B4-BE49-F238E27FC236}">
                <a16:creationId xmlns:a16="http://schemas.microsoft.com/office/drawing/2014/main" id="{550F40D5-1237-1867-C6A7-BEC5B742DC66}"/>
              </a:ext>
            </a:extLst>
          </p:cNvPr>
          <p:cNvGrpSpPr/>
          <p:nvPr/>
        </p:nvGrpSpPr>
        <p:grpSpPr>
          <a:xfrm>
            <a:off x="726831" y="5400428"/>
            <a:ext cx="10738338" cy="909808"/>
            <a:chOff x="726831" y="5400428"/>
            <a:chExt cx="10738338" cy="909808"/>
          </a:xfrm>
        </p:grpSpPr>
        <p:pic>
          <p:nvPicPr>
            <p:cNvPr id="8" name="Picture 7" descr="Text&#10;&#10;Description automatically generated">
              <a:extLst>
                <a:ext uri="{FF2B5EF4-FFF2-40B4-BE49-F238E27FC236}">
                  <a16:creationId xmlns:a16="http://schemas.microsoft.com/office/drawing/2014/main" id="{72A69CC5-BA1B-9B05-8A94-A24380016F2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54986" y="5646809"/>
              <a:ext cx="1889090" cy="51947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AFCC317-62F3-0771-0C7B-EA0A4F33F2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98308" y="5460149"/>
              <a:ext cx="1683217" cy="850087"/>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E5717DB4-ADF0-11F5-DCC7-F258D6B2D92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55361" y="5646809"/>
              <a:ext cx="2655116" cy="513161"/>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B0B27A8D-57FA-A4CA-80CB-666301AC73B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6831" y="5460149"/>
              <a:ext cx="1797728" cy="746267"/>
            </a:xfrm>
            <a:prstGeom prst="rect">
              <a:avLst/>
            </a:prstGeom>
          </p:spPr>
        </p:pic>
        <p:pic>
          <p:nvPicPr>
            <p:cNvPr id="12" name="Picture 11">
              <a:extLst>
                <a:ext uri="{FF2B5EF4-FFF2-40B4-BE49-F238E27FC236}">
                  <a16:creationId xmlns:a16="http://schemas.microsoft.com/office/drawing/2014/main" id="{EDA770B3-003F-A86B-64D0-247DD1C19EC9}"/>
                </a:ext>
              </a:extLst>
            </p:cNvPr>
            <p:cNvPicPr>
              <a:picLocks noChangeAspect="1"/>
            </p:cNvPicPr>
            <p:nvPr/>
          </p:nvPicPr>
          <p:blipFill>
            <a:blip r:embed="rId6"/>
            <a:stretch>
              <a:fillRect/>
            </a:stretch>
          </p:blipFill>
          <p:spPr>
            <a:xfrm>
              <a:off x="10264153" y="5400428"/>
              <a:ext cx="1201016" cy="865707"/>
            </a:xfrm>
            <a:prstGeom prst="rect">
              <a:avLst/>
            </a:prstGeom>
          </p:spPr>
        </p:pic>
      </p:grpSp>
    </p:spTree>
    <p:extLst>
      <p:ext uri="{BB962C8B-B14F-4D97-AF65-F5344CB8AC3E}">
        <p14:creationId xmlns:p14="http://schemas.microsoft.com/office/powerpoint/2010/main" val="14182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4;p13">
            <a:extLst>
              <a:ext uri="{FF2B5EF4-FFF2-40B4-BE49-F238E27FC236}">
                <a16:creationId xmlns:a16="http://schemas.microsoft.com/office/drawing/2014/main" id="{CE73961F-E4B1-46C1-AF47-837A515252F7}"/>
              </a:ext>
            </a:extLst>
          </p:cNvPr>
          <p:cNvSpPr txBox="1">
            <a:spLocks/>
          </p:cNvSpPr>
          <p:nvPr/>
        </p:nvSpPr>
        <p:spPr>
          <a:xfrm>
            <a:off x="724623" y="460431"/>
            <a:ext cx="10818056" cy="678772"/>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b="1" dirty="0">
                <a:solidFill>
                  <a:schemeClr val="accent1"/>
                </a:solidFill>
              </a:rPr>
              <a:t>Visiting the beach</a:t>
            </a:r>
          </a:p>
        </p:txBody>
      </p:sp>
      <p:sp>
        <p:nvSpPr>
          <p:cNvPr id="9" name="Google Shape;54;p13">
            <a:extLst>
              <a:ext uri="{FF2B5EF4-FFF2-40B4-BE49-F238E27FC236}">
                <a16:creationId xmlns:a16="http://schemas.microsoft.com/office/drawing/2014/main" id="{41514846-1CBA-4002-A363-4A376991D176}"/>
              </a:ext>
            </a:extLst>
          </p:cNvPr>
          <p:cNvSpPr txBox="1">
            <a:spLocks/>
          </p:cNvSpPr>
          <p:nvPr/>
        </p:nvSpPr>
        <p:spPr>
          <a:xfrm>
            <a:off x="724623" y="1206155"/>
            <a:ext cx="10663037" cy="5571946"/>
          </a:xfrm>
          <a:prstGeom prst="rect">
            <a:avLst/>
          </a:prstGeom>
        </p:spPr>
        <p:txBody>
          <a:bodyPr spcFirstLastPara="1" wrap="square" lIns="91425" tIns="91425" rIns="91425" bIns="91425" numCol="1" spcCol="360000"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GB" sz="1600" dirty="0">
                <a:solidFill>
                  <a:schemeClr val="dk1"/>
                </a:solidFill>
              </a:rPr>
              <a:t>A visit to the beach can be a great opportunity to get the children to consider their personal feeling about being there and the physical and mental well-being benefits of being by the sea. Point out </a:t>
            </a:r>
            <a:br>
              <a:rPr lang="en-GB" sz="1600" dirty="0">
                <a:solidFill>
                  <a:schemeClr val="dk1"/>
                </a:solidFill>
              </a:rPr>
            </a:br>
            <a:r>
              <a:rPr lang="en-GB" sz="1600" dirty="0">
                <a:solidFill>
                  <a:schemeClr val="dk1"/>
                </a:solidFill>
              </a:rPr>
              <a:t>the effort needed to walk on sand. Share your own feelings about being on the beach. Here are some </a:t>
            </a:r>
            <a:br>
              <a:rPr lang="en-GB" sz="1600" dirty="0">
                <a:solidFill>
                  <a:schemeClr val="dk1"/>
                </a:solidFill>
              </a:rPr>
            </a:br>
            <a:r>
              <a:rPr lang="en-GB" sz="1600" dirty="0">
                <a:solidFill>
                  <a:schemeClr val="dk1"/>
                </a:solidFill>
              </a:rPr>
              <a:t>other ideas:</a:t>
            </a:r>
          </a:p>
          <a:p>
            <a:pPr marL="0" indent="0">
              <a:spcBef>
                <a:spcPts val="1200"/>
              </a:spcBef>
              <a:buFont typeface="Arial" panose="020B0604020202020204" pitchFamily="34" charset="0"/>
              <a:buNone/>
            </a:pPr>
            <a:endParaRPr lang="en-GB" sz="1400" dirty="0">
              <a:solidFill>
                <a:schemeClr val="dk1"/>
              </a:solidFill>
            </a:endParaRPr>
          </a:p>
          <a:p>
            <a:pPr marL="0" indent="0">
              <a:spcBef>
                <a:spcPts val="1200"/>
              </a:spcBef>
              <a:buFont typeface="Arial" panose="020B0604020202020204" pitchFamily="34" charset="0"/>
              <a:buNone/>
            </a:pPr>
            <a:r>
              <a:rPr lang="en-GB" sz="1800" b="1" dirty="0">
                <a:solidFill>
                  <a:schemeClr val="accent5"/>
                </a:solidFill>
              </a:rPr>
              <a:t>Explore their senses</a:t>
            </a:r>
          </a:p>
          <a:p>
            <a:pPr marL="0" indent="0">
              <a:spcBef>
                <a:spcPts val="1200"/>
              </a:spcBef>
              <a:buFont typeface="Arial" panose="020B0604020202020204" pitchFamily="34" charset="0"/>
              <a:buNone/>
            </a:pPr>
            <a:r>
              <a:rPr lang="en-GB" sz="1600" dirty="0">
                <a:solidFill>
                  <a:schemeClr val="dk1"/>
                </a:solidFill>
              </a:rPr>
              <a:t>Gather ideas, thoughts and words to describe each sense.</a:t>
            </a:r>
          </a:p>
          <a:p>
            <a:pPr marL="0" indent="0">
              <a:spcBef>
                <a:spcPts val="1200"/>
              </a:spcBef>
              <a:buFont typeface="Arial" panose="020B0604020202020204" pitchFamily="34" charset="0"/>
              <a:buNone/>
            </a:pPr>
            <a:r>
              <a:rPr lang="en-GB" sz="1600" dirty="0">
                <a:solidFill>
                  <a:schemeClr val="dk1"/>
                </a:solidFill>
              </a:rPr>
              <a:t>They could use this to write poetry about the sea.</a:t>
            </a:r>
          </a:p>
          <a:p>
            <a:pPr marL="0" indent="0">
              <a:spcBef>
                <a:spcPts val="1200"/>
              </a:spcBef>
              <a:buFont typeface="Arial" panose="020B0604020202020204" pitchFamily="34" charset="0"/>
              <a:buNone/>
            </a:pPr>
            <a:endParaRPr lang="en-GB" sz="1400" dirty="0">
              <a:solidFill>
                <a:schemeClr val="dk1"/>
              </a:solidFill>
            </a:endParaRPr>
          </a:p>
          <a:p>
            <a:pPr marL="0" indent="0">
              <a:spcBef>
                <a:spcPts val="1200"/>
              </a:spcBef>
              <a:buFont typeface="Arial" panose="020B0604020202020204" pitchFamily="34" charset="0"/>
              <a:buNone/>
            </a:pPr>
            <a:r>
              <a:rPr lang="en-GB" sz="1800" b="1" dirty="0">
                <a:solidFill>
                  <a:schemeClr val="accent5"/>
                </a:solidFill>
              </a:rPr>
              <a:t>Pebble pledge</a:t>
            </a:r>
          </a:p>
          <a:p>
            <a:pPr marL="0" indent="0">
              <a:spcBef>
                <a:spcPts val="1200"/>
              </a:spcBef>
              <a:buFont typeface="Arial" panose="020B0604020202020204" pitchFamily="34" charset="0"/>
              <a:buNone/>
            </a:pPr>
            <a:r>
              <a:rPr lang="en-GB" sz="1600" dirty="0">
                <a:solidFill>
                  <a:schemeClr val="dk1"/>
                </a:solidFill>
              </a:rPr>
              <a:t>A great activity if you have been learning about environmental issues relating to the sea. </a:t>
            </a:r>
          </a:p>
          <a:p>
            <a:pPr marL="0" indent="0">
              <a:spcBef>
                <a:spcPts val="1200"/>
              </a:spcBef>
              <a:buFont typeface="Arial" panose="020B0604020202020204" pitchFamily="34" charset="0"/>
              <a:buNone/>
            </a:pPr>
            <a:r>
              <a:rPr lang="en-GB" sz="1600" dirty="0">
                <a:solidFill>
                  <a:schemeClr val="dk1"/>
                </a:solidFill>
              </a:rPr>
              <a:t>Invite the children to hunt for a special pebble that they really like. Whilst hunting, encourage them to consider what they could do to help the oceans. Gather together and the children place the pebbles into a pile or circle whilst making a pledge. Invite them to share their pledge if they want to. </a:t>
            </a:r>
          </a:p>
          <a:p>
            <a:pPr marL="0" indent="0">
              <a:spcBef>
                <a:spcPts val="1200"/>
              </a:spcBef>
              <a:buFont typeface="Arial" panose="020B0604020202020204" pitchFamily="34" charset="0"/>
              <a:buNone/>
            </a:pPr>
            <a:endParaRPr lang="en-GB" sz="1400" dirty="0">
              <a:solidFill>
                <a:schemeClr val="dk1"/>
              </a:solidFill>
            </a:endParaRPr>
          </a:p>
        </p:txBody>
      </p:sp>
    </p:spTree>
    <p:extLst>
      <p:ext uri="{BB962C8B-B14F-4D97-AF65-F5344CB8AC3E}">
        <p14:creationId xmlns:p14="http://schemas.microsoft.com/office/powerpoint/2010/main" val="121676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0;p17">
            <a:extLst>
              <a:ext uri="{FF2B5EF4-FFF2-40B4-BE49-F238E27FC236}">
                <a16:creationId xmlns:a16="http://schemas.microsoft.com/office/drawing/2014/main" id="{3BA587B7-F07B-41EF-B5C0-B366A258D726}"/>
              </a:ext>
            </a:extLst>
          </p:cNvPr>
          <p:cNvPicPr preferRelativeResize="0"/>
          <p:nvPr/>
        </p:nvPicPr>
        <p:blipFill rotWithShape="1">
          <a:blip r:embed="rId2">
            <a:alphaModFix/>
          </a:blip>
          <a:srcRect t="2740" b="62831"/>
          <a:stretch/>
        </p:blipFill>
        <p:spPr>
          <a:xfrm>
            <a:off x="691936" y="600766"/>
            <a:ext cx="2023692" cy="2003664"/>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3052979" y="600766"/>
            <a:ext cx="8141763" cy="200366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Shelly - Beach Clean Organiser </a:t>
            </a:r>
            <a:endParaRPr lang="en-GB" sz="2600" dirty="0">
              <a:solidFill>
                <a:schemeClr val="dk1"/>
              </a:solidFill>
            </a:endParaRPr>
          </a:p>
          <a:p>
            <a:pPr marL="0" indent="0">
              <a:spcBef>
                <a:spcPts val="0"/>
              </a:spcBef>
              <a:buNone/>
            </a:pPr>
            <a:endParaRPr lang="en-GB" sz="1800"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I grew up in </a:t>
            </a:r>
            <a:r>
              <a:rPr lang="en-GB" sz="1600" dirty="0" err="1">
                <a:solidFill>
                  <a:schemeClr val="dk1"/>
                </a:solidFill>
              </a:rPr>
              <a:t>Bacton</a:t>
            </a:r>
            <a:r>
              <a:rPr lang="en-GB" sz="1600" dirty="0">
                <a:solidFill>
                  <a:schemeClr val="dk1"/>
                </a:solidFill>
              </a:rPr>
              <a:t> and have spent many days on the beach. I run beach cleans as a volunteer, covering the beaches from </a:t>
            </a:r>
            <a:r>
              <a:rPr lang="en-GB" sz="1600" dirty="0" err="1">
                <a:solidFill>
                  <a:schemeClr val="dk1"/>
                </a:solidFill>
              </a:rPr>
              <a:t>Trimingham</a:t>
            </a:r>
            <a:r>
              <a:rPr lang="en-GB" sz="1600" dirty="0">
                <a:solidFill>
                  <a:schemeClr val="dk1"/>
                </a:solidFill>
              </a:rPr>
              <a:t> to Sea Palling. My group is called North Norfolk Beach Cleans. I also volunteer for Friends of Horsey Seals during the pupping season.</a:t>
            </a:r>
            <a:endParaRPr lang="en-GB" sz="4000" b="1" dirty="0">
              <a:solidFill>
                <a:schemeClr val="accent1"/>
              </a:solidFill>
            </a:endParaRP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838807" y="2876842"/>
            <a:ext cx="10514385"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I love the beach and sea. It makes me feel good when I am with other people helping nature. Walking up sand dunes and along the beach carrying heavy bags keeps me fit! It is fun and relaxing too.</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It is important to look after the area. People need to see and learn about the habitat and wildlife in the MCZ. The sea plays an important part in looking after our planet so we need to look after it.</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Go out and enjoy the beauty of the beaches and sea. Learn about the sea and how every creature and plant plays an important part in the balance and health of our oceans and planet. Do little things like pick up litter, put litter in the bin, try to reuse wherever possible and avoid single-use plastic.</a:t>
            </a:r>
          </a:p>
          <a:p>
            <a:pPr marL="0" indent="0">
              <a:spcBef>
                <a:spcPts val="0"/>
              </a:spcBef>
              <a:buFont typeface="Arial" panose="020B0604020202020204" pitchFamily="34" charset="0"/>
              <a:buNone/>
            </a:pPr>
            <a:endParaRPr lang="en-GB" sz="4000" b="1" dirty="0">
              <a:solidFill>
                <a:schemeClr val="accent1"/>
              </a:solidFill>
            </a:endParaRPr>
          </a:p>
        </p:txBody>
      </p:sp>
    </p:spTree>
    <p:extLst>
      <p:ext uri="{BB962C8B-B14F-4D97-AF65-F5344CB8AC3E}">
        <p14:creationId xmlns:p14="http://schemas.microsoft.com/office/powerpoint/2010/main" val="198676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88;p18">
            <a:extLst>
              <a:ext uri="{FF2B5EF4-FFF2-40B4-BE49-F238E27FC236}">
                <a16:creationId xmlns:a16="http://schemas.microsoft.com/office/drawing/2014/main" id="{B15A5CA0-9256-4E5D-BA51-59F43E5B6B88}"/>
              </a:ext>
            </a:extLst>
          </p:cNvPr>
          <p:cNvPicPr preferRelativeResize="0"/>
          <p:nvPr/>
        </p:nvPicPr>
        <p:blipFill rotWithShape="1">
          <a:blip r:embed="rId2">
            <a:alphaModFix/>
          </a:blip>
          <a:srcRect l="17470" t="10166" r="17470" b="899"/>
          <a:stretch/>
        </p:blipFill>
        <p:spPr>
          <a:xfrm>
            <a:off x="387394" y="515356"/>
            <a:ext cx="2023692" cy="2003664"/>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566056" y="283303"/>
            <a:ext cx="9072570" cy="246776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Chris - snorkeller, photographer and lifeboat </a:t>
            </a:r>
            <a:br>
              <a:rPr lang="en-GB" sz="2600" b="1" dirty="0">
                <a:solidFill>
                  <a:schemeClr val="accent1"/>
                </a:solidFill>
              </a:rPr>
            </a:br>
            <a:r>
              <a:rPr lang="en-GB" sz="2600" b="1" dirty="0">
                <a:solidFill>
                  <a:schemeClr val="accent1"/>
                </a:solidFill>
              </a:rPr>
              <a:t>crew member</a:t>
            </a:r>
            <a:endParaRPr lang="en-GB" sz="1800"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I’ve lived in Sheringham all my life and enjoy walking along the beach (often with a bag for any rubbish I find), swimming in the sea, surfing and taking my boat out at Blakeney Point to see the seals. I enjoy snorkelling when the sea is clear to see the amazing sea life and take lots of photos and video.  I am also in the lifeboat crew at Sheringham. </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706481" y="2876842"/>
            <a:ext cx="10779037"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I love the way the sea changes so much between the seasons. From snorkelling in clear, warm water in summer to watching huge waves lash the beach in a winter storm. I really enjoy snorkelling and making the short films to show other people what a special place the chalk reef is.  I am on the lifeboat crew because I like to help people in trouble and it can be fun to go out on the lifeboat.</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It is important to find the balance between looking after the sea life of the MCZ and letting all of the users of the sea (crab fishermen, snorkellers, swimmers) do what they want to do. We need to make sure our Blue Flag beaches stay pollution-free and that our seas have as little plastic and rubbish thrown into them as possible as this harms the wildlife. </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The MCZ is a special place and needs our help so next time you go to the beach take a bag and pick up any rubbish you find.  The fish will thank you!</a:t>
            </a:r>
          </a:p>
        </p:txBody>
      </p:sp>
    </p:spTree>
    <p:extLst>
      <p:ext uri="{BB962C8B-B14F-4D97-AF65-F5344CB8AC3E}">
        <p14:creationId xmlns:p14="http://schemas.microsoft.com/office/powerpoint/2010/main" val="50855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98;p19">
            <a:extLst>
              <a:ext uri="{FF2B5EF4-FFF2-40B4-BE49-F238E27FC236}">
                <a16:creationId xmlns:a16="http://schemas.microsoft.com/office/drawing/2014/main" id="{39FC8805-3865-46FD-8CE2-172E0A0F8C26}"/>
              </a:ext>
            </a:extLst>
          </p:cNvPr>
          <p:cNvPicPr preferRelativeResize="0"/>
          <p:nvPr/>
        </p:nvPicPr>
        <p:blipFill rotWithShape="1">
          <a:blip r:embed="rId2">
            <a:alphaModFix/>
          </a:blip>
          <a:srcRect t="14257" b="14257"/>
          <a:stretch/>
        </p:blipFill>
        <p:spPr>
          <a:xfrm>
            <a:off x="645262" y="619344"/>
            <a:ext cx="2020107" cy="2020107"/>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885243" y="540757"/>
            <a:ext cx="8942411" cy="231006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Philip - RNLI lifeboat volunteer</a:t>
            </a:r>
            <a:endParaRPr lang="en-GB" sz="1600" b="1"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I was a fisherman at Cromer catching crabs, lobsters, whelk and herring. I joined the RNLI lifeboat and was on the crew for thirty years. Since I retired from the crew, I have taken on other roles at the RNLI Lifeboat Station. I go to the lifeboat station every week </a:t>
            </a:r>
            <a:br>
              <a:rPr lang="en-GB" sz="1600" dirty="0">
                <a:solidFill>
                  <a:schemeClr val="dk1"/>
                </a:solidFill>
              </a:rPr>
            </a:br>
            <a:r>
              <a:rPr lang="en-GB" sz="1600" dirty="0">
                <a:solidFill>
                  <a:schemeClr val="dk1"/>
                </a:solidFill>
              </a:rPr>
              <a:t>to raise public awareness about water safety. I was also in the RAF on Air Sea Rescue Launches. I walk my dog on the beach. My dog loves to swim in the sea!</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838806" y="2965619"/>
            <a:ext cx="10736327"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I love the beauty and power of the sea. I also love the way the beach, the colour of the sea and the weather are always changing. I volunteer for the RNLI because I want to help others to have fun whilst keeping safe. I also enjoy being part of the lifeboat team.</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 feel it is important that we protect and maintain the chalk reef so it can carry on as it has for many years. It is also important that fishermen can carry on and earn a living.</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My main message is to respect the sea and keep safe. Always have an adult with you when you swim. Learn how to float (starfish float on your back) - it is the one thing that will save you if you end up in the water. Visit rnli.org to find out more about keeping safe at the beach.</a:t>
            </a:r>
          </a:p>
        </p:txBody>
      </p:sp>
    </p:spTree>
    <p:extLst>
      <p:ext uri="{BB962C8B-B14F-4D97-AF65-F5344CB8AC3E}">
        <p14:creationId xmlns:p14="http://schemas.microsoft.com/office/powerpoint/2010/main" val="71965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06;p20">
            <a:extLst>
              <a:ext uri="{FF2B5EF4-FFF2-40B4-BE49-F238E27FC236}">
                <a16:creationId xmlns:a16="http://schemas.microsoft.com/office/drawing/2014/main" id="{9DCA3551-4F61-4F44-8798-697557480ED5}"/>
              </a:ext>
            </a:extLst>
          </p:cNvPr>
          <p:cNvPicPr preferRelativeResize="0"/>
          <p:nvPr/>
        </p:nvPicPr>
        <p:blipFill rotWithShape="1">
          <a:blip r:embed="rId2">
            <a:alphaModFix/>
          </a:blip>
          <a:srcRect t="10331" b="10331"/>
          <a:stretch/>
        </p:blipFill>
        <p:spPr>
          <a:xfrm>
            <a:off x="695521" y="600766"/>
            <a:ext cx="2020107" cy="2020107"/>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983307" y="600766"/>
            <a:ext cx="8122660" cy="200366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Ben - Surf school manager</a:t>
            </a:r>
            <a:endParaRPr lang="en-GB" sz="1600" b="1"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I run a surf school and surf shop in Cromer. I teach surf and stand up paddle board lessons but most of the time I’m managing the business. I love surfing and aim to get out whenever there are waves! My love for the sea began when I was about 10 years old and started going sea fishing. </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736713" y="2876842"/>
            <a:ext cx="10718573"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I am lucky that I get to combine my hobby with my work! I love the sense of freedom I get when I go surfing. The sea is so vast. Surfing, stand up paddleboarding and generally being in and by the sea are good for my fitness and mental well-being. It really helps me relax, be refreshed and continue positively with life. </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It is important that there is a balance in the way the MCZ is looked after. Tourism is a really important. People come here to surf, enjoy the view, see the wildlife and eat Cromer crabs. </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The North Norfolk coast is like a giant, free playground! Visit it and experience it. Take your shoes off and feel the water on your feet, go for a swim, try surfing lessons and make sure you keep safe. You will love it. The coast needs to be looked after for the future and the young people to come.</a:t>
            </a:r>
          </a:p>
        </p:txBody>
      </p:sp>
    </p:spTree>
    <p:extLst>
      <p:ext uri="{BB962C8B-B14F-4D97-AF65-F5344CB8AC3E}">
        <p14:creationId xmlns:p14="http://schemas.microsoft.com/office/powerpoint/2010/main" val="292437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15;p21">
            <a:extLst>
              <a:ext uri="{FF2B5EF4-FFF2-40B4-BE49-F238E27FC236}">
                <a16:creationId xmlns:a16="http://schemas.microsoft.com/office/drawing/2014/main" id="{484E3F23-0900-4E07-905E-CF39E49827F1}"/>
              </a:ext>
            </a:extLst>
          </p:cNvPr>
          <p:cNvPicPr preferRelativeResize="0"/>
          <p:nvPr/>
        </p:nvPicPr>
        <p:blipFill rotWithShape="1">
          <a:blip r:embed="rId2">
            <a:alphaModFix/>
          </a:blip>
          <a:srcRect l="30273" r="2205"/>
          <a:stretch/>
        </p:blipFill>
        <p:spPr>
          <a:xfrm>
            <a:off x="708889" y="600766"/>
            <a:ext cx="2006739" cy="2006739"/>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965550" y="600766"/>
            <a:ext cx="8449786" cy="226193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Kevin - Crab and lobster business manager</a:t>
            </a:r>
            <a:endParaRPr lang="en-GB" sz="1600" b="1"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I grew up part of a fishing family, helping to dress crabs in our kitchen when I was young. I was a trawler fisherman when I left school. In 1995, I set up my company and fished for crabs and lobsters. In 2013, we moved into our current factory which meant I didn’t have time to go out on the boat anymore. The factory now processes up to one million crabs a year. </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776664" y="2876842"/>
            <a:ext cx="10638672"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Having grown up in a fishing family, the sea and crabs have always been part of my life. Trawler fishing was a job to earn money but now I enjoy running my own business. I no longer go out to sea but I enjoy keeping up with the fishermen when I go to collect the crabs.</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It is important for everyone to take a balanced view and look at others’ points of view. We need to find a way for the </a:t>
            </a:r>
            <a:r>
              <a:rPr lang="en-GB" sz="1600" dirty="0" err="1">
                <a:solidFill>
                  <a:schemeClr val="dk1"/>
                </a:solidFill>
              </a:rPr>
              <a:t>fishering</a:t>
            </a:r>
            <a:r>
              <a:rPr lang="en-GB" sz="1600" dirty="0">
                <a:solidFill>
                  <a:schemeClr val="dk1"/>
                </a:solidFill>
              </a:rPr>
              <a:t> to keep going. Without the Cromer Crab, we would lose a way of life for many, jobs and the flavour of North Norfolk would change. Fishing practices may have to change a little to make sure they can keep going. </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The fishermen only take some of the crabs: lots of small ones are put back. Potting has a much lower impact on the sea habitat than trawling. Try some crab and lobster! </a:t>
            </a:r>
          </a:p>
        </p:txBody>
      </p:sp>
    </p:spTree>
    <p:extLst>
      <p:ext uri="{BB962C8B-B14F-4D97-AF65-F5344CB8AC3E}">
        <p14:creationId xmlns:p14="http://schemas.microsoft.com/office/powerpoint/2010/main" val="227112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25;p22">
            <a:extLst>
              <a:ext uri="{FF2B5EF4-FFF2-40B4-BE49-F238E27FC236}">
                <a16:creationId xmlns:a16="http://schemas.microsoft.com/office/drawing/2014/main" id="{51278E3F-3234-42C0-BCF5-879512BA40D3}"/>
              </a:ext>
            </a:extLst>
          </p:cNvPr>
          <p:cNvPicPr preferRelativeResize="0"/>
          <p:nvPr/>
        </p:nvPicPr>
        <p:blipFill rotWithShape="1">
          <a:blip r:embed="rId2">
            <a:alphaModFix/>
          </a:blip>
          <a:srcRect t="5567" b="27733"/>
          <a:stretch/>
        </p:blipFill>
        <p:spPr>
          <a:xfrm>
            <a:off x="708889" y="600765"/>
            <a:ext cx="2006739" cy="2006739"/>
          </a:xfrm>
          <a:prstGeom prst="ellipse">
            <a:avLst/>
          </a:prstGeom>
          <a:noFill/>
          <a:ln>
            <a:noFill/>
          </a:ln>
        </p:spPr>
      </p:pic>
      <p:sp>
        <p:nvSpPr>
          <p:cNvPr id="5" name="Google Shape;54;p13">
            <a:extLst>
              <a:ext uri="{FF2B5EF4-FFF2-40B4-BE49-F238E27FC236}">
                <a16:creationId xmlns:a16="http://schemas.microsoft.com/office/drawing/2014/main" id="{7ACDBCA0-0C06-4C6B-BF0E-66617D744E14}"/>
              </a:ext>
            </a:extLst>
          </p:cNvPr>
          <p:cNvSpPr txBox="1">
            <a:spLocks/>
          </p:cNvSpPr>
          <p:nvPr/>
        </p:nvSpPr>
        <p:spPr>
          <a:xfrm>
            <a:off x="2965551" y="600766"/>
            <a:ext cx="8486644" cy="226193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John - Fisherman with a fish shop</a:t>
            </a:r>
            <a:endParaRPr lang="en-GB" sz="1600" b="1" dirty="0">
              <a:solidFill>
                <a:schemeClr val="dk1"/>
              </a:solidFill>
            </a:endParaRP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The sea and me</a:t>
            </a:r>
          </a:p>
          <a:p>
            <a:pPr marL="0" indent="0">
              <a:spcBef>
                <a:spcPts val="0"/>
              </a:spcBef>
              <a:buNone/>
            </a:pPr>
            <a:r>
              <a:rPr lang="en-GB" sz="1600" dirty="0">
                <a:solidFill>
                  <a:schemeClr val="dk1"/>
                </a:solidFill>
              </a:rPr>
              <a:t>The sea has always been part of my life. My father was a fisherman and his father too. I go out on my boat fishing several times a week, weather permitting. On the days I don’t go out, I go and look at the sea instead. The crabs, lobsters and fish I catch are sold in our fish shop in Cromer. I was in the crew on the RNLI Cromer lifeboat crew for 36 years. </a:t>
            </a:r>
          </a:p>
        </p:txBody>
      </p:sp>
      <p:sp>
        <p:nvSpPr>
          <p:cNvPr id="10" name="Google Shape;54;p13">
            <a:extLst>
              <a:ext uri="{FF2B5EF4-FFF2-40B4-BE49-F238E27FC236}">
                <a16:creationId xmlns:a16="http://schemas.microsoft.com/office/drawing/2014/main" id="{89B69DCA-8F96-4EAC-BAC5-ED49B726A450}"/>
              </a:ext>
            </a:extLst>
          </p:cNvPr>
          <p:cNvSpPr txBox="1">
            <a:spLocks/>
          </p:cNvSpPr>
          <p:nvPr/>
        </p:nvSpPr>
        <p:spPr>
          <a:xfrm>
            <a:off x="736714" y="2947864"/>
            <a:ext cx="10715481" cy="398115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600" b="1" dirty="0">
                <a:solidFill>
                  <a:schemeClr val="dk1"/>
                </a:solidFill>
              </a:rPr>
              <a:t>How I feel about the sea</a:t>
            </a:r>
          </a:p>
          <a:p>
            <a:pPr marL="0" indent="0">
              <a:spcBef>
                <a:spcPts val="0"/>
              </a:spcBef>
              <a:buNone/>
            </a:pPr>
            <a:r>
              <a:rPr lang="en-GB" sz="1600" dirty="0">
                <a:solidFill>
                  <a:schemeClr val="dk1"/>
                </a:solidFill>
              </a:rPr>
              <a:t>I am lucky that I enjoy my job. There are days when being out on my boat is the best place in the world! The early mornings watching the sun come up are beautiful. There’s a real sense of freedom when you’re out on the sea but you have got to respect it.</a:t>
            </a:r>
          </a:p>
          <a:p>
            <a:pPr marL="0" indent="0">
              <a:spcBef>
                <a:spcPts val="0"/>
              </a:spcBef>
              <a:buNone/>
            </a:pPr>
            <a:endParaRPr lang="en-GB" sz="1600" dirty="0">
              <a:solidFill>
                <a:schemeClr val="dk1"/>
              </a:solidFill>
            </a:endParaRPr>
          </a:p>
          <a:p>
            <a:pPr marL="0" indent="0">
              <a:spcBef>
                <a:spcPts val="0"/>
              </a:spcBef>
              <a:buNone/>
            </a:pPr>
            <a:r>
              <a:rPr lang="en-GB" sz="1600" b="1" dirty="0">
                <a:solidFill>
                  <a:schemeClr val="dk1"/>
                </a:solidFill>
              </a:rPr>
              <a:t>The MCZ</a:t>
            </a:r>
          </a:p>
          <a:p>
            <a:pPr marL="0" indent="0">
              <a:spcBef>
                <a:spcPts val="0"/>
              </a:spcBef>
              <a:buNone/>
            </a:pPr>
            <a:r>
              <a:rPr lang="en-GB" sz="1600" dirty="0">
                <a:solidFill>
                  <a:schemeClr val="dk1"/>
                </a:solidFill>
              </a:rPr>
              <a:t>It is important to protect the balance between nature and man. The MCZ needs looking after. It is also a place where people earn a living. There are not many young people getting into fishing these days and it would be a huge loss if the local crab industry ended. It is important for Cromer and Norfolk. </a:t>
            </a:r>
          </a:p>
          <a:p>
            <a:pPr marL="0" indent="0">
              <a:spcBef>
                <a:spcPts val="0"/>
              </a:spcBef>
              <a:buNone/>
            </a:pPr>
            <a:endParaRPr lang="en-GB" sz="1600" b="1" dirty="0">
              <a:solidFill>
                <a:schemeClr val="dk1"/>
              </a:solidFill>
            </a:endParaRPr>
          </a:p>
          <a:p>
            <a:pPr marL="0" indent="0">
              <a:spcBef>
                <a:spcPts val="0"/>
              </a:spcBef>
              <a:buNone/>
            </a:pPr>
            <a:r>
              <a:rPr lang="en-GB" sz="1600" b="1" dirty="0">
                <a:solidFill>
                  <a:schemeClr val="dk1"/>
                </a:solidFill>
              </a:rPr>
              <a:t>My message </a:t>
            </a:r>
          </a:p>
          <a:p>
            <a:pPr marL="0" indent="0">
              <a:spcBef>
                <a:spcPts val="0"/>
              </a:spcBef>
              <a:buNone/>
            </a:pPr>
            <a:r>
              <a:rPr lang="en-GB" sz="1600" dirty="0">
                <a:solidFill>
                  <a:schemeClr val="dk1"/>
                </a:solidFill>
              </a:rPr>
              <a:t>We are lucky to have the chalk shoal here. There are very few food miles when you eat a Cromer crab because most are caught just a mile or two off the beach!</a:t>
            </a:r>
          </a:p>
        </p:txBody>
      </p:sp>
    </p:spTree>
    <p:extLst>
      <p:ext uri="{BB962C8B-B14F-4D97-AF65-F5344CB8AC3E}">
        <p14:creationId xmlns:p14="http://schemas.microsoft.com/office/powerpoint/2010/main" val="149606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1;p23">
            <a:extLst>
              <a:ext uri="{FF2B5EF4-FFF2-40B4-BE49-F238E27FC236}">
                <a16:creationId xmlns:a16="http://schemas.microsoft.com/office/drawing/2014/main" id="{1D96597C-6715-4A07-A140-CD2B367ECD21}"/>
              </a:ext>
            </a:extLst>
          </p:cNvPr>
          <p:cNvSpPr/>
          <p:nvPr/>
        </p:nvSpPr>
        <p:spPr>
          <a:xfrm>
            <a:off x="569497" y="429534"/>
            <a:ext cx="5144626" cy="2471105"/>
          </a:xfrm>
          <a:prstGeom prst="cloudCallout">
            <a:avLst>
              <a:gd name="adj1" fmla="val 42139"/>
              <a:gd name="adj2" fmla="val 60504"/>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2;p23">
            <a:extLst>
              <a:ext uri="{FF2B5EF4-FFF2-40B4-BE49-F238E27FC236}">
                <a16:creationId xmlns:a16="http://schemas.microsoft.com/office/drawing/2014/main" id="{B7B7BD18-BADE-4877-9FFE-E7BA83C44E8D}"/>
              </a:ext>
            </a:extLst>
          </p:cNvPr>
          <p:cNvSpPr/>
          <p:nvPr/>
        </p:nvSpPr>
        <p:spPr>
          <a:xfrm>
            <a:off x="6663302" y="303209"/>
            <a:ext cx="4959201" cy="2723756"/>
          </a:xfrm>
          <a:prstGeom prst="wedgeEllipseCallout">
            <a:avLst>
              <a:gd name="adj1" fmla="val -49664"/>
              <a:gd name="adj2" fmla="val 55512"/>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3;p23">
            <a:extLst>
              <a:ext uri="{FF2B5EF4-FFF2-40B4-BE49-F238E27FC236}">
                <a16:creationId xmlns:a16="http://schemas.microsoft.com/office/drawing/2014/main" id="{5E89D891-AEC5-41E8-834E-CB0991A14E75}"/>
              </a:ext>
            </a:extLst>
          </p:cNvPr>
          <p:cNvSpPr/>
          <p:nvPr/>
        </p:nvSpPr>
        <p:spPr>
          <a:xfrm>
            <a:off x="569497" y="3756588"/>
            <a:ext cx="5144626" cy="2471105"/>
          </a:xfrm>
          <a:prstGeom prst="cloudCallout">
            <a:avLst>
              <a:gd name="adj1" fmla="val 42139"/>
              <a:gd name="adj2" fmla="val 60504"/>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4;p23">
            <a:extLst>
              <a:ext uri="{FF2B5EF4-FFF2-40B4-BE49-F238E27FC236}">
                <a16:creationId xmlns:a16="http://schemas.microsoft.com/office/drawing/2014/main" id="{E4AE3191-BF1B-487D-A383-FB84FD299FEE}"/>
              </a:ext>
            </a:extLst>
          </p:cNvPr>
          <p:cNvSpPr/>
          <p:nvPr/>
        </p:nvSpPr>
        <p:spPr>
          <a:xfrm>
            <a:off x="6663302" y="3573379"/>
            <a:ext cx="4959201" cy="2654314"/>
          </a:xfrm>
          <a:prstGeom prst="wedgeEllipseCallout">
            <a:avLst>
              <a:gd name="adj1" fmla="val -49664"/>
              <a:gd name="adj2" fmla="val 55512"/>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57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5;p25">
            <a:extLst>
              <a:ext uri="{FF2B5EF4-FFF2-40B4-BE49-F238E27FC236}">
                <a16:creationId xmlns:a16="http://schemas.microsoft.com/office/drawing/2014/main" id="{60D37939-D6B9-481B-BF44-239143841861}"/>
              </a:ext>
            </a:extLst>
          </p:cNvPr>
          <p:cNvSpPr txBox="1">
            <a:spLocks/>
          </p:cNvSpPr>
          <p:nvPr/>
        </p:nvSpPr>
        <p:spPr>
          <a:xfrm>
            <a:off x="344512" y="296632"/>
            <a:ext cx="8991517" cy="2129690"/>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600" b="1" dirty="0">
                <a:solidFill>
                  <a:schemeClr val="accent1"/>
                </a:solidFill>
              </a:rPr>
              <a:t>The Sea and Me by:</a:t>
            </a:r>
            <a:r>
              <a:rPr lang="en-GB" sz="2200" dirty="0">
                <a:solidFill>
                  <a:schemeClr val="dk1"/>
                </a:solidFill>
              </a:rPr>
              <a:t> </a:t>
            </a:r>
          </a:p>
        </p:txBody>
      </p:sp>
      <p:sp>
        <p:nvSpPr>
          <p:cNvPr id="8" name="Google Shape;148;p25">
            <a:extLst>
              <a:ext uri="{FF2B5EF4-FFF2-40B4-BE49-F238E27FC236}">
                <a16:creationId xmlns:a16="http://schemas.microsoft.com/office/drawing/2014/main" id="{B1683E10-FED0-4954-81EA-D6FE8812E0E8}"/>
              </a:ext>
            </a:extLst>
          </p:cNvPr>
          <p:cNvSpPr txBox="1"/>
          <p:nvPr/>
        </p:nvSpPr>
        <p:spPr>
          <a:xfrm>
            <a:off x="5567424" y="248661"/>
            <a:ext cx="3047854"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t>How do I feel about the sea? Why?</a:t>
            </a:r>
            <a:endParaRPr sz="1600" dirty="0"/>
          </a:p>
        </p:txBody>
      </p:sp>
      <p:sp>
        <p:nvSpPr>
          <p:cNvPr id="10" name="Google Shape;149;p25">
            <a:extLst>
              <a:ext uri="{FF2B5EF4-FFF2-40B4-BE49-F238E27FC236}">
                <a16:creationId xmlns:a16="http://schemas.microsoft.com/office/drawing/2014/main" id="{123A3E58-B7C3-4BA1-AD6A-E8032870AA15}"/>
              </a:ext>
            </a:extLst>
          </p:cNvPr>
          <p:cNvSpPr txBox="1"/>
          <p:nvPr/>
        </p:nvSpPr>
        <p:spPr>
          <a:xfrm>
            <a:off x="9271861" y="393031"/>
            <a:ext cx="2349347"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t>What do I like to do at the seaside?</a:t>
            </a:r>
            <a:endParaRPr sz="1600" dirty="0"/>
          </a:p>
        </p:txBody>
      </p:sp>
      <p:sp>
        <p:nvSpPr>
          <p:cNvPr id="12" name="Google Shape;151;p25">
            <a:extLst>
              <a:ext uri="{FF2B5EF4-FFF2-40B4-BE49-F238E27FC236}">
                <a16:creationId xmlns:a16="http://schemas.microsoft.com/office/drawing/2014/main" id="{A5D8C7B8-6421-4E0E-BD36-619D26BFD4E8}"/>
              </a:ext>
            </a:extLst>
          </p:cNvPr>
          <p:cNvSpPr txBox="1"/>
          <p:nvPr/>
        </p:nvSpPr>
        <p:spPr>
          <a:xfrm>
            <a:off x="7180127" y="1022938"/>
            <a:ext cx="2402151"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t>What else is good about the sea?</a:t>
            </a:r>
            <a:endParaRPr sz="1600" dirty="0"/>
          </a:p>
        </p:txBody>
      </p:sp>
      <p:sp>
        <p:nvSpPr>
          <p:cNvPr id="2" name="Rectangle 1">
            <a:extLst>
              <a:ext uri="{FF2B5EF4-FFF2-40B4-BE49-F238E27FC236}">
                <a16:creationId xmlns:a16="http://schemas.microsoft.com/office/drawing/2014/main" id="{F4E261D2-F942-49D3-9F84-2095709D4AF3}"/>
              </a:ext>
            </a:extLst>
          </p:cNvPr>
          <p:cNvSpPr/>
          <p:nvPr/>
        </p:nvSpPr>
        <p:spPr>
          <a:xfrm>
            <a:off x="529532" y="1850373"/>
            <a:ext cx="11132936" cy="461459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E10DD90-CDA7-44D8-8550-A0D37D68E335}"/>
              </a:ext>
            </a:extLst>
          </p:cNvPr>
          <p:cNvSpPr txBox="1"/>
          <p:nvPr/>
        </p:nvSpPr>
        <p:spPr>
          <a:xfrm>
            <a:off x="576718" y="1960591"/>
            <a:ext cx="7804484" cy="369332"/>
          </a:xfrm>
          <a:prstGeom prst="rect">
            <a:avLst/>
          </a:prstGeom>
          <a:noFill/>
        </p:spPr>
        <p:txBody>
          <a:bodyPr wrap="square">
            <a:spAutoFit/>
          </a:bodyPr>
          <a:lstStyle/>
          <a:p>
            <a:r>
              <a:rPr lang="en-GB" sz="1800" dirty="0"/>
              <a:t>Use this space to write and draw your thoughts about the sea:</a:t>
            </a:r>
            <a:endParaRPr lang="en-GB" dirty="0"/>
          </a:p>
        </p:txBody>
      </p:sp>
      <p:cxnSp>
        <p:nvCxnSpPr>
          <p:cNvPr id="5" name="Straight Connector 4">
            <a:extLst>
              <a:ext uri="{FF2B5EF4-FFF2-40B4-BE49-F238E27FC236}">
                <a16:creationId xmlns:a16="http://schemas.microsoft.com/office/drawing/2014/main" id="{8C93F878-8F4D-DF66-A6F7-E37ECA76C790}"/>
              </a:ext>
            </a:extLst>
          </p:cNvPr>
          <p:cNvCxnSpPr>
            <a:cxnSpLocks/>
          </p:cNvCxnSpPr>
          <p:nvPr/>
        </p:nvCxnSpPr>
        <p:spPr>
          <a:xfrm>
            <a:off x="488272" y="1450254"/>
            <a:ext cx="4351998"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43110847"/>
      </p:ext>
    </p:extLst>
  </p:cSld>
  <p:clrMapOvr>
    <a:masterClrMapping/>
  </p:clrMapOvr>
</p:sld>
</file>

<file path=ppt/theme/theme1.xml><?xml version="1.0" encoding="utf-8"?>
<a:theme xmlns:a="http://schemas.openxmlformats.org/drawingml/2006/main" name="Content_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5D8DF586940345BCA1FE832507B89A" ma:contentTypeVersion="15" ma:contentTypeDescription="Create a new document." ma:contentTypeScope="" ma:versionID="9c4dad075fbb571b5e52fd06dfe11aa5">
  <xsd:schema xmlns:xsd="http://www.w3.org/2001/XMLSchema" xmlns:xs="http://www.w3.org/2001/XMLSchema" xmlns:p="http://schemas.microsoft.com/office/2006/metadata/properties" xmlns:ns2="2e7939e8-d9bd-4197-b5ca-ef6e1ff1327b" xmlns:ns3="5f3fbcf9-7929-4669-aee0-273ea4de79ac" targetNamespace="http://schemas.microsoft.com/office/2006/metadata/properties" ma:root="true" ma:fieldsID="39a47eab18549ed710174bddad15a830" ns2:_="" ns3:_="">
    <xsd:import namespace="2e7939e8-d9bd-4197-b5ca-ef6e1ff1327b"/>
    <xsd:import namespace="5f3fbcf9-7929-4669-aee0-273ea4de79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939e8-d9bd-4197-b5ca-ef6e1ff132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1400c39-6263-44eb-9109-7e6cd594168c"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3fbcf9-7929-4669-aee0-273ea4de79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25e7ad-d1b0-4b24-aadf-44e0f6c8fd61}" ma:internalName="TaxCatchAll" ma:showField="CatchAllData" ma:web="5f3fbcf9-7929-4669-aee0-273ea4de79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2e7939e8-d9bd-4197-b5ca-ef6e1ff1327b" xsi:nil="true"/>
    <TaxCatchAll xmlns="5f3fbcf9-7929-4669-aee0-273ea4de79ac" xsi:nil="true"/>
    <lcf76f155ced4ddcb4097134ff3c332f xmlns="2e7939e8-d9bd-4197-b5ca-ef6e1ff132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033051-B7A0-466B-9759-39AF2E6F5A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7939e8-d9bd-4197-b5ca-ef6e1ff1327b"/>
    <ds:schemaRef ds:uri="5f3fbcf9-7929-4669-aee0-273ea4de79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4881CC-352E-4387-96F8-747F9BF8A46D}">
  <ds:schemaRefs>
    <ds:schemaRef ds:uri="http://schemas.microsoft.com/sharepoint/v3/contenttype/forms"/>
  </ds:schemaRefs>
</ds:datastoreItem>
</file>

<file path=customXml/itemProps3.xml><?xml version="1.0" encoding="utf-8"?>
<ds:datastoreItem xmlns:ds="http://schemas.openxmlformats.org/officeDocument/2006/customXml" ds:itemID="{D9091066-377E-4B3D-A351-1A87A698FDB8}">
  <ds:schemaRefs>
    <ds:schemaRef ds:uri="c9183086-dd75-4fe7-9390-257df00f9d75"/>
    <ds:schemaRef ds:uri="http://purl.org/dc/elements/1.1/"/>
    <ds:schemaRef ds:uri="http://purl.org/dc/terms/"/>
    <ds:schemaRef ds:uri="http://schemas.microsoft.com/office/2006/documentManagement/types"/>
    <ds:schemaRef ds:uri="http://purl.org/dc/dcmitype/"/>
    <ds:schemaRef ds:uri="89462c4e-13d7-4ebd-8ab6-d05e28ed5e7c"/>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d68f711c-a538-410d-8e53-76f8270e1028"/>
    <ds:schemaRef ds:uri="476384d9-2b43-4f92-882d-ae7ebe513151"/>
    <ds:schemaRef ds:uri="2e7939e8-d9bd-4197-b5ca-ef6e1ff1327b"/>
    <ds:schemaRef ds:uri="5f3fbcf9-7929-4669-aee0-273ea4de79ac"/>
  </ds:schemaRefs>
</ds:datastoreItem>
</file>

<file path=docProps/app.xml><?xml version="1.0" encoding="utf-8"?>
<Properties xmlns="http://schemas.openxmlformats.org/officeDocument/2006/extended-properties" xmlns:vt="http://schemas.openxmlformats.org/officeDocument/2006/docPropsVTypes">
  <TotalTime>581</TotalTime>
  <Words>1792</Words>
  <Application>Microsoft Office PowerPoint</Application>
  <PresentationFormat>Widescreen</PresentationFormat>
  <Paragraphs>90</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Content_Slides</vt:lpstr>
      <vt:lpstr>Blank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I am here</dc:title>
  <dc:creator>Josh Brooks</dc:creator>
  <cp:lastModifiedBy>Mary Hayman</cp:lastModifiedBy>
  <cp:revision>46</cp:revision>
  <dcterms:created xsi:type="dcterms:W3CDTF">2021-04-23T08:38:01Z</dcterms:created>
  <dcterms:modified xsi:type="dcterms:W3CDTF">2023-07-25T11:39:57Z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0x0101002F5D8DF586940345BCA1FE832507B89A</vt:lpwstr>
  </property>
  <property fmtid="{D5CDD505-2E9C-101B-9397-08002B2CF9AE}" pid="3" name="MediaServiceImageTags">
    <vt:lpwstr/>
  </property>
  <property fmtid="{D5CDD505-2E9C-101B-9397-08002B2CF9AE}" pid="4" name="Order">
    <vt:r8>4445500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TemplateUrl">
    <vt:lpwstr/>
  </property>
  <property fmtid="{D5CDD505-2E9C-101B-9397-08002B2CF9AE}" pid="10" name="ComplianceAssetId">
    <vt:lpwstr/>
  </property>
</Properties>
</file>