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  <p:sldMasterId id="2147483673" r:id="rId5"/>
  </p:sldMasterIdLst>
  <p:notesMasterIdLst>
    <p:notesMasterId r:id="rId35"/>
  </p:notesMasterIdLst>
  <p:handoutMasterIdLst>
    <p:handoutMasterId r:id="rId36"/>
  </p:handoutMasterIdLst>
  <p:sldIdLst>
    <p:sldId id="267" r:id="rId6"/>
    <p:sldId id="269" r:id="rId7"/>
    <p:sldId id="270" r:id="rId8"/>
    <p:sldId id="271" r:id="rId9"/>
    <p:sldId id="272" r:id="rId10"/>
    <p:sldId id="299" r:id="rId11"/>
    <p:sldId id="297" r:id="rId12"/>
    <p:sldId id="274" r:id="rId13"/>
    <p:sldId id="277" r:id="rId14"/>
    <p:sldId id="278" r:id="rId15"/>
    <p:sldId id="279" r:id="rId16"/>
    <p:sldId id="275" r:id="rId17"/>
    <p:sldId id="296" r:id="rId18"/>
    <p:sldId id="276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9" r:id="rId28"/>
    <p:sldId id="290" r:id="rId29"/>
    <p:sldId id="291" r:id="rId30"/>
    <p:sldId id="292" r:id="rId31"/>
    <p:sldId id="293" r:id="rId32"/>
    <p:sldId id="294" r:id="rId33"/>
    <p:sldId id="2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B5FEE-A8FC-18A7-C3C5-1551EE45CD05}" v="1" dt="2023-07-21T10:13:37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00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3" d="100"/>
          <a:sy n="73" d="100"/>
        </p:scale>
        <p:origin x="23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304DC7-B1A5-4308-92FD-E5EBE38128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2D876A-E13E-479E-8E02-C4E5734789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E1F8E-F6ED-4D28-89C2-BA82F602EAA4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5BE9-9D1E-4B39-9DB3-CA38B4A31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2491B-1901-4C5D-92B7-D2459BB0F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C0A9A-A158-41FC-82EA-CA2B71011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44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4880-19C2-4E7E-85DA-A02E2114C13A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34065-4DB9-4980-B7C3-0047CBDAA5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96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 link: https://youtu.be/GxdOyWeSO4w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4065-4DB9-4980-B7C3-0047CBDAA59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3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 link: https://youtu.be/PakFoEbdYMo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4065-4DB9-4980-B7C3-0047CBDAA59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 one: https://youtu.be/C6z8zArQ9VY?t=158</a:t>
            </a:r>
          </a:p>
          <a:p>
            <a:endParaRPr lang="en-GB" dirty="0"/>
          </a:p>
          <a:p>
            <a:r>
              <a:rPr lang="en-GB" dirty="0"/>
              <a:t>Video two: https://youtu.be/D3T2T0jM_MY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4065-4DB9-4980-B7C3-0047CBDAA59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9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4065-4DB9-4980-B7C3-0047CBDAA59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449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4696862-A2A4-4DCF-9545-FF0EEF6A2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7310" y="738187"/>
            <a:ext cx="2939971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2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Header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42E18-2E1D-4E2E-AFB5-ACCC69328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0" b="51599"/>
          <a:stretch/>
        </p:blipFill>
        <p:spPr>
          <a:xfrm>
            <a:off x="1" y="-81025"/>
            <a:ext cx="12191998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25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733C5-DFA0-46E2-98BA-93580E7C1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09"/>
          <a:stretch/>
        </p:blipFill>
        <p:spPr>
          <a:xfrm>
            <a:off x="0" y="-81025"/>
            <a:ext cx="12192000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994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9699761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942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9699761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928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9699761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63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C95C2-FFC3-40CD-80CA-61D16C82A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/>
          <a:stretch/>
        </p:blipFill>
        <p:spPr>
          <a:xfrm>
            <a:off x="8164286" y="0"/>
            <a:ext cx="402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1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F58A5-C37B-43E4-B618-76CC8266F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/>
          <a:stretch/>
        </p:blipFill>
        <p:spPr>
          <a:xfrm>
            <a:off x="8164284" y="0"/>
            <a:ext cx="402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75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_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9D7F3-D19A-48A4-BF2A-6A634F4B2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5"/>
          <a:stretch/>
        </p:blipFill>
        <p:spPr>
          <a:xfrm>
            <a:off x="8164284" y="0"/>
            <a:ext cx="4027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8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Text_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176454"/>
            <a:ext cx="649373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1011607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8AE98-F64C-40AB-BE77-9B53C9C23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9727" y="0"/>
            <a:ext cx="4022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37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pli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F1BF8-1746-4D4E-92DE-3A3FACFA22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8" r="19432"/>
          <a:stretch/>
        </p:blipFill>
        <p:spPr>
          <a:xfrm>
            <a:off x="4033420" y="3518704"/>
            <a:ext cx="8158580" cy="33392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008" y="3949921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4033420" y="0"/>
            <a:ext cx="8158580" cy="35187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008" y="525804"/>
            <a:ext cx="6482164" cy="24768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033420" cy="685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56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9725D-9118-4968-854F-17E80D47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8163" y="0"/>
            <a:ext cx="4033837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960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Spli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C1E10A-3BBF-4AD8-BA98-5FF249609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8642" r="10168" b="22666"/>
          <a:stretch/>
        </p:blipFill>
        <p:spPr>
          <a:xfrm>
            <a:off x="4033419" y="3518704"/>
            <a:ext cx="8158581" cy="33392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008" y="3949921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4033420" y="0"/>
            <a:ext cx="8158580" cy="3518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008" y="525804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033420" cy="6858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738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Spli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C1E10A-3BBF-4AD8-BA98-5FF249609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t="28642" r="10168" b="22666"/>
          <a:stretch/>
        </p:blipFill>
        <p:spPr>
          <a:xfrm>
            <a:off x="4033419" y="3518704"/>
            <a:ext cx="8158581" cy="333929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7008" y="3949921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4033420" y="0"/>
            <a:ext cx="8158580" cy="3518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7008" y="525804"/>
            <a:ext cx="6482164" cy="2476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4B887-C7DC-4141-891F-BDB4D6E36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39"/>
            <a:ext cx="4129548" cy="685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28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ock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763589" y="824696"/>
            <a:ext cx="3380148" cy="5208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9595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EC48-4A1F-4DAA-95ED-B7E9049400C0}"/>
              </a:ext>
            </a:extLst>
          </p:cNvPr>
          <p:cNvSpPr/>
          <p:nvPr userDrawn="1"/>
        </p:nvSpPr>
        <p:spPr>
          <a:xfrm>
            <a:off x="4405926" y="824696"/>
            <a:ext cx="3380148" cy="5208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40A8A-F087-439A-8986-1A62A23DF97B}"/>
              </a:ext>
            </a:extLst>
          </p:cNvPr>
          <p:cNvSpPr/>
          <p:nvPr userDrawn="1"/>
        </p:nvSpPr>
        <p:spPr>
          <a:xfrm>
            <a:off x="8048263" y="824696"/>
            <a:ext cx="3380148" cy="5208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2AC78D-F2F6-4302-8CDD-04C6DAE478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1762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A17097-B7FE-4039-8FCC-901A1CBFC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4099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290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lock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763589" y="824696"/>
            <a:ext cx="3380148" cy="5208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9595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EC48-4A1F-4DAA-95ED-B7E9049400C0}"/>
              </a:ext>
            </a:extLst>
          </p:cNvPr>
          <p:cNvSpPr/>
          <p:nvPr userDrawn="1"/>
        </p:nvSpPr>
        <p:spPr>
          <a:xfrm>
            <a:off x="4405926" y="824696"/>
            <a:ext cx="3380148" cy="5208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40A8A-F087-439A-8986-1A62A23DF97B}"/>
              </a:ext>
            </a:extLst>
          </p:cNvPr>
          <p:cNvSpPr/>
          <p:nvPr userDrawn="1"/>
        </p:nvSpPr>
        <p:spPr>
          <a:xfrm>
            <a:off x="8048263" y="824696"/>
            <a:ext cx="3380148" cy="5208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2AC78D-F2F6-4302-8CDD-04C6DAE478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1762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A17097-B7FE-4039-8FCC-901A1CBFC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4099" y="1255007"/>
            <a:ext cx="2708475" cy="4416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55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ock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4CC5BB-6CD2-4164-A435-880A5253E731}"/>
              </a:ext>
            </a:extLst>
          </p:cNvPr>
          <p:cNvSpPr/>
          <p:nvPr userDrawn="1"/>
        </p:nvSpPr>
        <p:spPr>
          <a:xfrm>
            <a:off x="763589" y="3093234"/>
            <a:ext cx="3380148" cy="29400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9595" y="3315302"/>
            <a:ext cx="2708475" cy="2356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7EC48-4A1F-4DAA-95ED-B7E9049400C0}"/>
              </a:ext>
            </a:extLst>
          </p:cNvPr>
          <p:cNvSpPr/>
          <p:nvPr userDrawn="1"/>
        </p:nvSpPr>
        <p:spPr>
          <a:xfrm>
            <a:off x="4405926" y="3093234"/>
            <a:ext cx="3380148" cy="29400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40A8A-F087-439A-8986-1A62A23DF97B}"/>
              </a:ext>
            </a:extLst>
          </p:cNvPr>
          <p:cNvSpPr/>
          <p:nvPr userDrawn="1"/>
        </p:nvSpPr>
        <p:spPr>
          <a:xfrm>
            <a:off x="8048263" y="3093234"/>
            <a:ext cx="3380148" cy="294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2AC78D-F2F6-4302-8CDD-04C6DAE478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1762" y="3315302"/>
            <a:ext cx="2708475" cy="2356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A17097-B7FE-4039-8FCC-901A1CBFC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4099" y="3315302"/>
            <a:ext cx="2708475" cy="235629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4FD05-4100-459E-95DA-2B7A22F0C1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3588" y="809625"/>
            <a:ext cx="3368675" cy="226853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9A6BCCC-0890-47CA-82CB-B97B61FD6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4452" y="809625"/>
            <a:ext cx="3368675" cy="2268538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5731E4A-4C59-44AB-B1E6-30E705257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59739" y="824696"/>
            <a:ext cx="3368675" cy="226853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670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1296364"/>
            <a:ext cx="4919582" cy="42652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296363"/>
            <a:ext cx="5332412" cy="426527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783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CD598AC-A7F9-4639-AFAC-C16FA7EEF5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6942" y="1296364"/>
            <a:ext cx="4919582" cy="42652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FF4B9C-EC08-4210-AB11-2BD32DCE7F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6212" y="1296363"/>
            <a:ext cx="5332412" cy="426527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532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09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_Text_0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81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38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BD572-69C1-4FB4-B6D5-BA2F806E8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580" y="-4273"/>
            <a:ext cx="4033420" cy="68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3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868363"/>
            <a:ext cx="10302875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071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Image_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234AD-529E-4A33-A1E2-5B660603E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088" y="0"/>
            <a:ext cx="488791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343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_Text_Image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31B0-6BD1-4579-A196-5C01BE369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70C9F-EED0-4C74-AB90-3E270957B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07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Image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20F3-D2FB-4EC2-8E39-ADAEF469A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5"/>
          <a:stretch/>
        </p:blipFill>
        <p:spPr>
          <a:xfrm>
            <a:off x="0" y="0"/>
            <a:ext cx="73040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234AD-529E-4A33-A1E2-5B660603E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088" y="0"/>
            <a:ext cx="488791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95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_Text_Image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9B20F3-D2FB-4EC2-8E39-ADAEF469A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5"/>
          <a:stretch/>
        </p:blipFill>
        <p:spPr>
          <a:xfrm>
            <a:off x="0" y="0"/>
            <a:ext cx="73040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4D0BA-A578-48D0-84A8-14A7A3320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12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_Text_Image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73422D-BC8E-482B-9AA9-107C4E509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2"/>
          <a:stretch/>
        </p:blipFill>
        <p:spPr>
          <a:xfrm>
            <a:off x="1" y="0"/>
            <a:ext cx="7304088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C05C-1627-4A00-A9CC-8893088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989" y="868363"/>
            <a:ext cx="6007922" cy="52308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6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Big impactful text goes on this slide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234AD-529E-4A33-A1E2-5B660603E9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04088" y="0"/>
            <a:ext cx="4887912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15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367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3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0F73B-468C-4A42-974B-5C0093414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6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169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9725D-9118-4968-854F-17E80D47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8163" y="0"/>
            <a:ext cx="4033837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4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04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874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59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0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424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2B1BB-2556-4841-899C-2BCF54F5B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35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270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0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E7A05-2FBB-4EA8-A6DF-3F1724F3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97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4696862-A2A4-4DCF-9545-FF0EEF6A2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27310" y="738187"/>
            <a:ext cx="2939971" cy="5381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0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olumns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9725D-9118-4968-854F-17E80D47C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58163" y="0"/>
            <a:ext cx="4033837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1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Column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7CA4BD-3E02-4B22-B1D0-AEB772700005}"/>
              </a:ext>
            </a:extLst>
          </p:cNvPr>
          <p:cNvSpPr/>
          <p:nvPr userDrawn="1"/>
        </p:nvSpPr>
        <p:spPr>
          <a:xfrm>
            <a:off x="0" y="0"/>
            <a:ext cx="81585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F8C386-1B5A-4663-B288-FF3E875C67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588" y="752475"/>
            <a:ext cx="6482164" cy="5381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919DC-0DEF-4820-93C5-464B208F5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580" y="0"/>
            <a:ext cx="4033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41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54FD0-F618-4A19-B0FD-48851AAA3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21"/>
          <a:stretch/>
        </p:blipFill>
        <p:spPr>
          <a:xfrm>
            <a:off x="0" y="0"/>
            <a:ext cx="12191999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/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305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54FD0-F618-4A19-B0FD-48851AAA3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09"/>
          <a:stretch/>
        </p:blipFill>
        <p:spPr>
          <a:xfrm>
            <a:off x="0" y="-81025"/>
            <a:ext cx="12191999" cy="2013995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902ECED-52B5-4AA2-B949-B3EA380D3E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588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EEF143C-BEBF-443E-BB55-5F3E2D7EDE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2613" y="2503026"/>
            <a:ext cx="5185799" cy="36662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037003-64EB-42C1-A9C0-EB23CB144D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88" y="567470"/>
            <a:ext cx="6493739" cy="87905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F3911-C0AE-4467-81FF-502B2C944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30BA1-54B6-4655-B972-A06B03766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35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99" r:id="rId3"/>
    <p:sldLayoutId id="2147483682" r:id="rId4"/>
    <p:sldLayoutId id="2147483657" r:id="rId5"/>
    <p:sldLayoutId id="2147483656" r:id="rId6"/>
    <p:sldLayoutId id="2147483698" r:id="rId7"/>
    <p:sldLayoutId id="2147483668" r:id="rId8"/>
    <p:sldLayoutId id="2147483669" r:id="rId9"/>
    <p:sldLayoutId id="2147483686" r:id="rId10"/>
    <p:sldLayoutId id="2147483670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5" r:id="rId18"/>
    <p:sldLayoutId id="2147483666" r:id="rId19"/>
    <p:sldLayoutId id="2147483687" r:id="rId20"/>
    <p:sldLayoutId id="2147483700" r:id="rId21"/>
    <p:sldLayoutId id="2147483664" r:id="rId22"/>
    <p:sldLayoutId id="2147483685" r:id="rId23"/>
    <p:sldLayoutId id="2147483665" r:id="rId24"/>
    <p:sldLayoutId id="2147483659" r:id="rId25"/>
    <p:sldLayoutId id="2147483667" r:id="rId26"/>
    <p:sldLayoutId id="2147483660" r:id="rId27"/>
    <p:sldLayoutId id="2147483688" r:id="rId28"/>
    <p:sldLayoutId id="2147483661" r:id="rId29"/>
    <p:sldLayoutId id="2147483662" r:id="rId30"/>
    <p:sldLayoutId id="2147483671" r:id="rId31"/>
    <p:sldLayoutId id="2147483702" r:id="rId32"/>
    <p:sldLayoutId id="2147483672" r:id="rId33"/>
    <p:sldLayoutId id="2147483701" r:id="rId34"/>
    <p:sldLayoutId id="2147483681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B55CE6-9C2B-45B7-8739-ECCE80F8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42A78-A37C-4045-8C87-0D053D20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A983C-297A-496E-8CA3-2217AAE66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CFD43-B163-46FB-A375-CEB2BE1DFD32}" type="datetimeFigureOut">
              <a:rPr lang="en-GB" smtClean="0"/>
              <a:t>25/07/2023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0CA1E-F998-44C5-977C-11E0A8397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D94D3-8D0A-4B26-BE0E-91EDACACF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A753-6C5D-45B9-A1C6-A3FB5FF299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45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8" r:id="rId3"/>
    <p:sldLayoutId id="2147483675" r:id="rId4"/>
    <p:sldLayoutId id="2147483689" r:id="rId5"/>
    <p:sldLayoutId id="2147483690" r:id="rId6"/>
    <p:sldLayoutId id="2147483691" r:id="rId7"/>
    <p:sldLayoutId id="2147483679" r:id="rId8"/>
    <p:sldLayoutId id="2147483676" r:id="rId9"/>
    <p:sldLayoutId id="2147483677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8.xml"/><Relationship Id="rId1" Type="http://schemas.openxmlformats.org/officeDocument/2006/relationships/video" Target="https://www.youtube.com/embed/PakFoEbdYMo?feature=oembed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38.jpg"/><Relationship Id="rId7" Type="http://schemas.openxmlformats.org/officeDocument/2006/relationships/image" Target="../media/image4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2.jpg"/><Relationship Id="rId11" Type="http://schemas.openxmlformats.org/officeDocument/2006/relationships/image" Target="../media/image32.jpg"/><Relationship Id="rId5" Type="http://schemas.openxmlformats.org/officeDocument/2006/relationships/image" Target="../media/image29.jpg"/><Relationship Id="rId10" Type="http://schemas.openxmlformats.org/officeDocument/2006/relationships/image" Target="../media/image48.jpg"/><Relationship Id="rId4" Type="http://schemas.openxmlformats.org/officeDocument/2006/relationships/image" Target="../media/image50.jp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jpg"/><Relationship Id="rId5" Type="http://schemas.openxmlformats.org/officeDocument/2006/relationships/image" Target="../media/image38.jp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0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8.xml"/><Relationship Id="rId1" Type="http://schemas.openxmlformats.org/officeDocument/2006/relationships/video" Target="https://www.youtube.com/embed/C6z8zArQ9VY?start=158&amp;feature=oembed" TargetMode="Externa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8.xml"/><Relationship Id="rId1" Type="http://schemas.openxmlformats.org/officeDocument/2006/relationships/video" Target="https://www.youtube.com/embed/GxdOyWeSO4w?feature=oembed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0EC8C-F38E-4568-95DE-D61A06A477E4}"/>
              </a:ext>
            </a:extLst>
          </p:cNvPr>
          <p:cNvSpPr txBox="1"/>
          <p:nvPr/>
        </p:nvSpPr>
        <p:spPr>
          <a:xfrm>
            <a:off x="983748" y="1166490"/>
            <a:ext cx="102245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accent1"/>
                </a:solidFill>
              </a:rPr>
              <a:t>Fishing in the </a:t>
            </a:r>
            <a:br>
              <a:rPr lang="en-GB" sz="4800" b="1" dirty="0">
                <a:solidFill>
                  <a:schemeClr val="accent1"/>
                </a:solidFill>
              </a:rPr>
            </a:br>
            <a:r>
              <a:rPr lang="en-GB" sz="4800" b="1" dirty="0">
                <a:solidFill>
                  <a:schemeClr val="accent1"/>
                </a:solidFill>
              </a:rPr>
              <a:t>Cromer Shoal Chalk Beds </a:t>
            </a:r>
            <a:br>
              <a:rPr lang="en-GB" sz="4800" b="1" dirty="0">
                <a:solidFill>
                  <a:schemeClr val="accent5"/>
                </a:solidFill>
              </a:rPr>
            </a:br>
            <a:r>
              <a:rPr lang="en-GB" sz="4800" b="1" dirty="0">
                <a:solidFill>
                  <a:schemeClr val="accent1"/>
                </a:solidFill>
              </a:rPr>
              <a:t>Marine Conservation Zone</a:t>
            </a:r>
          </a:p>
          <a:p>
            <a:pPr algn="ctr"/>
            <a:endParaRPr lang="en-GB" sz="4400" dirty="0"/>
          </a:p>
          <a:p>
            <a:pPr algn="ctr"/>
            <a:r>
              <a:rPr lang="en-GB" sz="3200" dirty="0"/>
              <a:t>Ages 4-7 </a:t>
            </a:r>
          </a:p>
          <a:p>
            <a:pPr algn="ctr"/>
            <a:r>
              <a:rPr lang="en-GB" dirty="0"/>
              <a:t>Design and Technology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0F40D5-1237-1867-C6A7-BEC5B742DC66}"/>
              </a:ext>
            </a:extLst>
          </p:cNvPr>
          <p:cNvGrpSpPr/>
          <p:nvPr/>
        </p:nvGrpSpPr>
        <p:grpSpPr>
          <a:xfrm>
            <a:off x="726831" y="5400428"/>
            <a:ext cx="10738338" cy="909808"/>
            <a:chOff x="726831" y="5400428"/>
            <a:chExt cx="10738338" cy="909808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72A69CC5-BA1B-9B05-8A94-A24380016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986" y="5646809"/>
              <a:ext cx="1889090" cy="519474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AFCC317-62F3-0771-0C7B-EA0A4F33F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308" y="5460149"/>
              <a:ext cx="1683217" cy="850087"/>
            </a:xfrm>
            <a:prstGeom prst="rect">
              <a:avLst/>
            </a:prstGeom>
          </p:spPr>
        </p:pic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5717DB4-ADF0-11F5-DCC7-F258D6B2D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361" y="5646809"/>
              <a:ext cx="2655116" cy="513161"/>
            </a:xfrm>
            <a:prstGeom prst="rect">
              <a:avLst/>
            </a:prstGeom>
          </p:spPr>
        </p:pic>
        <p:pic>
          <p:nvPicPr>
            <p:cNvPr id="11" name="Picture 1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B0B27A8D-57FA-A4CA-80CB-666301AC7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31" y="5460149"/>
              <a:ext cx="1797728" cy="7462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A770B3-003F-A86B-64D0-247DD1C19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64153" y="5400428"/>
              <a:ext cx="1201016" cy="8657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21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61;p26">
            <a:extLst>
              <a:ext uri="{FF2B5EF4-FFF2-40B4-BE49-F238E27FC236}">
                <a16:creationId xmlns:a16="http://schemas.microsoft.com/office/drawing/2014/main" id="{5749C09C-80E0-413F-A1FD-612A0A84FE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225" r="29530"/>
          <a:stretch/>
        </p:blipFill>
        <p:spPr>
          <a:xfrm>
            <a:off x="6096000" y="-2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459883" y="3121487"/>
            <a:ext cx="3798278" cy="6150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pots are emptied.</a:t>
            </a:r>
            <a:endParaRPr lang="en-GB" sz="2400" dirty="0"/>
          </a:p>
        </p:txBody>
      </p:sp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30096A28-E3B9-4D7F-9544-D0030D672EB5}"/>
              </a:ext>
            </a:extLst>
          </p:cNvPr>
          <p:cNvSpPr txBox="1"/>
          <p:nvPr/>
        </p:nvSpPr>
        <p:spPr>
          <a:xfrm>
            <a:off x="10550641" y="6550198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Photo: christaylorphoto.co.uk</a:t>
            </a:r>
            <a:endParaRPr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90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337624" y="432172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crabs and lobsters are measured and checked.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58575FE-2713-467D-BC2E-340DD0906253}"/>
              </a:ext>
            </a:extLst>
          </p:cNvPr>
          <p:cNvSpPr txBox="1">
            <a:spLocks/>
          </p:cNvSpPr>
          <p:nvPr/>
        </p:nvSpPr>
        <p:spPr>
          <a:xfrm>
            <a:off x="1417617" y="5732264"/>
            <a:ext cx="10060239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</a:rPr>
              <a:t>If they are too small or are berried (have eggs) they are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</a:rPr>
              <a:t>thrown back.</a:t>
            </a:r>
          </a:p>
        </p:txBody>
      </p:sp>
      <p:pic>
        <p:nvPicPr>
          <p:cNvPr id="13" name="Google Shape;168;p27">
            <a:extLst>
              <a:ext uri="{FF2B5EF4-FFF2-40B4-BE49-F238E27FC236}">
                <a16:creationId xmlns:a16="http://schemas.microsoft.com/office/drawing/2014/main" id="{7284F94C-AE6A-4F08-BD9A-F7D30AF088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2206" y="1328264"/>
            <a:ext cx="3110326" cy="207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9;p27">
            <a:extLst>
              <a:ext uri="{FF2B5EF4-FFF2-40B4-BE49-F238E27FC236}">
                <a16:creationId xmlns:a16="http://schemas.microsoft.com/office/drawing/2014/main" id="{258E2AB8-6BED-4293-85C9-4D6E100192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617" y="3467105"/>
            <a:ext cx="3110326" cy="207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0;p27">
            <a:extLst>
              <a:ext uri="{FF2B5EF4-FFF2-40B4-BE49-F238E27FC236}">
                <a16:creationId xmlns:a16="http://schemas.microsoft.com/office/drawing/2014/main" id="{D49E5E7C-6A00-4530-B77E-2919C69042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4295" y="1328264"/>
            <a:ext cx="6316926" cy="421023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74;p27">
            <a:extLst>
              <a:ext uri="{FF2B5EF4-FFF2-40B4-BE49-F238E27FC236}">
                <a16:creationId xmlns:a16="http://schemas.microsoft.com/office/drawing/2014/main" id="{866CEBE2-D09D-463A-B1E6-1AA8BCD496C9}"/>
              </a:ext>
            </a:extLst>
          </p:cNvPr>
          <p:cNvSpPr txBox="1"/>
          <p:nvPr/>
        </p:nvSpPr>
        <p:spPr>
          <a:xfrm>
            <a:off x="2895181" y="3148943"/>
            <a:ext cx="170911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Photos: christaylorphoto.co.uk</a:t>
            </a:r>
            <a:endParaRPr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53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34;p23">
            <a:extLst>
              <a:ext uri="{FF2B5EF4-FFF2-40B4-BE49-F238E27FC236}">
                <a16:creationId xmlns:a16="http://schemas.microsoft.com/office/drawing/2014/main" id="{C52A99E2-3AC2-4BC5-914C-0CFA7F0380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103" r="12700"/>
          <a:stretch/>
        </p:blipFill>
        <p:spPr>
          <a:xfrm>
            <a:off x="6067862" y="-37188"/>
            <a:ext cx="6124138" cy="68951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3" y="2208602"/>
            <a:ext cx="5448887" cy="29880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crab pots are baited.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Fishers use a variety of bait - </a:t>
            </a:r>
            <a:r>
              <a:rPr lang="en-GB" sz="2400" dirty="0" err="1"/>
              <a:t>scad</a:t>
            </a:r>
            <a:r>
              <a:rPr lang="en-GB" sz="2400" dirty="0"/>
              <a:t>, flounder, gurnard and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salmon heads are commonly used. </a:t>
            </a:r>
          </a:p>
        </p:txBody>
      </p:sp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30096A28-E3B9-4D7F-9544-D0030D672EB5}"/>
              </a:ext>
            </a:extLst>
          </p:cNvPr>
          <p:cNvSpPr txBox="1"/>
          <p:nvPr/>
        </p:nvSpPr>
        <p:spPr>
          <a:xfrm>
            <a:off x="10560068" y="6550200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Photo: christaylorphoto.co.uk</a:t>
            </a:r>
            <a:endParaRPr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1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337623" y="528420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pots are stacked in the boat then taken to another area.</a:t>
            </a:r>
          </a:p>
        </p:txBody>
      </p:sp>
      <p:pic>
        <p:nvPicPr>
          <p:cNvPr id="5" name="Google Shape;124;p22">
            <a:extLst>
              <a:ext uri="{FF2B5EF4-FFF2-40B4-BE49-F238E27FC236}">
                <a16:creationId xmlns:a16="http://schemas.microsoft.com/office/drawing/2014/main" id="{47CF94A1-D320-4E3F-ABF2-34FE303DF47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483" y="1467025"/>
            <a:ext cx="7573031" cy="48396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7;p22">
            <a:extLst>
              <a:ext uri="{FF2B5EF4-FFF2-40B4-BE49-F238E27FC236}">
                <a16:creationId xmlns:a16="http://schemas.microsoft.com/office/drawing/2014/main" id="{A7529A2A-0658-43CB-8EC2-9499D9281202}"/>
              </a:ext>
            </a:extLst>
          </p:cNvPr>
          <p:cNvSpPr txBox="1"/>
          <p:nvPr/>
        </p:nvSpPr>
        <p:spPr>
          <a:xfrm>
            <a:off x="8248149" y="6021834"/>
            <a:ext cx="171872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christaylorphoto.co.uk</a:t>
            </a:r>
            <a:endParaRPr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56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44;p24">
            <a:extLst>
              <a:ext uri="{FF2B5EF4-FFF2-40B4-BE49-F238E27FC236}">
                <a16:creationId xmlns:a16="http://schemas.microsoft.com/office/drawing/2014/main" id="{1DA93FA2-90FD-4580-A101-62193F04A87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6432"/>
          <a:stretch/>
        </p:blipFill>
        <p:spPr>
          <a:xfrm>
            <a:off x="2444479" y="835226"/>
            <a:ext cx="6975746" cy="481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173976" y="233082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pots are lowered back into the sea</a:t>
            </a:r>
          </a:p>
        </p:txBody>
      </p:sp>
      <p:sp>
        <p:nvSpPr>
          <p:cNvPr id="8" name="Google Shape;127;p22">
            <a:extLst>
              <a:ext uri="{FF2B5EF4-FFF2-40B4-BE49-F238E27FC236}">
                <a16:creationId xmlns:a16="http://schemas.microsoft.com/office/drawing/2014/main" id="{A7529A2A-0658-43CB-8EC2-9499D9281202}"/>
              </a:ext>
            </a:extLst>
          </p:cNvPr>
          <p:cNvSpPr txBox="1"/>
          <p:nvPr/>
        </p:nvSpPr>
        <p:spPr>
          <a:xfrm>
            <a:off x="7814618" y="5414366"/>
            <a:ext cx="171872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christaylorphoto.co.uk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0CE5EA51-3F81-4445-0981-5202A9907C74}"/>
              </a:ext>
            </a:extLst>
          </p:cNvPr>
          <p:cNvSpPr txBox="1">
            <a:spLocks/>
          </p:cNvSpPr>
          <p:nvPr/>
        </p:nvSpPr>
        <p:spPr>
          <a:xfrm>
            <a:off x="1534050" y="5795899"/>
            <a:ext cx="9376556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fishers empty other shanks of pots then head back to shore with their catch.</a:t>
            </a:r>
          </a:p>
        </p:txBody>
      </p:sp>
    </p:spTree>
    <p:extLst>
      <p:ext uri="{BB962C8B-B14F-4D97-AF65-F5344CB8AC3E}">
        <p14:creationId xmlns:p14="http://schemas.microsoft.com/office/powerpoint/2010/main" val="196659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1248200" y="406914"/>
            <a:ext cx="9695600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When back on shore, the crabs and lobsters are transported alive to the factory.</a:t>
            </a:r>
          </a:p>
        </p:txBody>
      </p:sp>
      <p:pic>
        <p:nvPicPr>
          <p:cNvPr id="13" name="Google Shape;180;p28">
            <a:extLst>
              <a:ext uri="{FF2B5EF4-FFF2-40B4-BE49-F238E27FC236}">
                <a16:creationId xmlns:a16="http://schemas.microsoft.com/office/drawing/2014/main" id="{9E6528AC-8DFF-47D9-BB1A-CBD3DCE81E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673" y="1645385"/>
            <a:ext cx="5467087" cy="41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1;p28">
            <a:extLst>
              <a:ext uri="{FF2B5EF4-FFF2-40B4-BE49-F238E27FC236}">
                <a16:creationId xmlns:a16="http://schemas.microsoft.com/office/drawing/2014/main" id="{42B418A1-DBA5-447C-A7EC-D1B2CBABEE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7242" y="1645385"/>
            <a:ext cx="5467087" cy="410031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4B79549B-9B74-47D7-82EE-9593C68582CB}"/>
              </a:ext>
            </a:extLst>
          </p:cNvPr>
          <p:cNvSpPr txBox="1"/>
          <p:nvPr/>
        </p:nvSpPr>
        <p:spPr>
          <a:xfrm>
            <a:off x="4819512" y="5506321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CB85EFC7-798C-4FBB-8289-5D9F326626EE}"/>
              </a:ext>
            </a:extLst>
          </p:cNvPr>
          <p:cNvSpPr txBox="1"/>
          <p:nvPr/>
        </p:nvSpPr>
        <p:spPr>
          <a:xfrm>
            <a:off x="10449145" y="5472138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3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91;p29">
            <a:extLst>
              <a:ext uri="{FF2B5EF4-FFF2-40B4-BE49-F238E27FC236}">
                <a16:creationId xmlns:a16="http://schemas.microsoft.com/office/drawing/2014/main" id="{A85046E5-CBBA-439A-8683-07BDFC83DC2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3231" y="1498677"/>
            <a:ext cx="5486219" cy="411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;p29">
            <a:extLst>
              <a:ext uri="{FF2B5EF4-FFF2-40B4-BE49-F238E27FC236}">
                <a16:creationId xmlns:a16="http://schemas.microsoft.com/office/drawing/2014/main" id="{C71D917E-2EC1-4502-AD5D-C3C0EF3DB0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116" y="1502264"/>
            <a:ext cx="5476653" cy="41074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356380" y="509307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crabs and lobsters are stored alive at the factory.</a:t>
            </a:r>
          </a:p>
        </p:txBody>
      </p:sp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4B79549B-9B74-47D7-82EE-9593C68582CB}"/>
              </a:ext>
            </a:extLst>
          </p:cNvPr>
          <p:cNvSpPr txBox="1"/>
          <p:nvPr/>
        </p:nvSpPr>
        <p:spPr>
          <a:xfrm>
            <a:off x="4794517" y="5398424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CB85EFC7-798C-4FBB-8289-5D9F326626EE}"/>
              </a:ext>
            </a:extLst>
          </p:cNvPr>
          <p:cNvSpPr txBox="1"/>
          <p:nvPr/>
        </p:nvSpPr>
        <p:spPr>
          <a:xfrm>
            <a:off x="10477587" y="5378235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9" name="Google Shape;54;p13">
            <a:extLst>
              <a:ext uri="{FF2B5EF4-FFF2-40B4-BE49-F238E27FC236}">
                <a16:creationId xmlns:a16="http://schemas.microsoft.com/office/drawing/2014/main" id="{57723223-A059-4B1C-BA53-E6C60AB0A202}"/>
              </a:ext>
            </a:extLst>
          </p:cNvPr>
          <p:cNvSpPr txBox="1">
            <a:spLocks/>
          </p:cNvSpPr>
          <p:nvPr/>
        </p:nvSpPr>
        <p:spPr>
          <a:xfrm>
            <a:off x="675897" y="5746549"/>
            <a:ext cx="5486219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Lobsters are stored in tanks of circulating, filtered seawater.</a:t>
            </a: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11E76175-11E9-47A6-B759-50DBE74958BF}"/>
              </a:ext>
            </a:extLst>
          </p:cNvPr>
          <p:cNvSpPr txBox="1">
            <a:spLocks/>
          </p:cNvSpPr>
          <p:nvPr/>
        </p:nvSpPr>
        <p:spPr>
          <a:xfrm>
            <a:off x="6349400" y="5746549"/>
            <a:ext cx="5289369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Crabs are stored in large boxes.</a:t>
            </a:r>
          </a:p>
        </p:txBody>
      </p:sp>
    </p:spTree>
    <p:extLst>
      <p:ext uri="{BB962C8B-B14F-4D97-AF65-F5344CB8AC3E}">
        <p14:creationId xmlns:p14="http://schemas.microsoft.com/office/powerpoint/2010/main" val="3304852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02;p30">
            <a:extLst>
              <a:ext uri="{FF2B5EF4-FFF2-40B4-BE49-F238E27FC236}">
                <a16:creationId xmlns:a16="http://schemas.microsoft.com/office/drawing/2014/main" id="{326B5FCB-99EC-404D-B3E8-321A9CAFD5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4756" y="1484908"/>
            <a:ext cx="5467087" cy="410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1;p30">
            <a:extLst>
              <a:ext uri="{FF2B5EF4-FFF2-40B4-BE49-F238E27FC236}">
                <a16:creationId xmlns:a16="http://schemas.microsoft.com/office/drawing/2014/main" id="{D53AE267-C062-4D19-ADF3-B68D4E52BF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42" y="1484908"/>
            <a:ext cx="5476653" cy="41074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356380" y="490454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crabs and lobsters are stunned and then cooked.</a:t>
            </a:r>
          </a:p>
        </p:txBody>
      </p:sp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4B79549B-9B74-47D7-82EE-9593C68582CB}"/>
              </a:ext>
            </a:extLst>
          </p:cNvPr>
          <p:cNvSpPr txBox="1"/>
          <p:nvPr/>
        </p:nvSpPr>
        <p:spPr>
          <a:xfrm>
            <a:off x="4764186" y="5320016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CB85EFC7-798C-4FBB-8289-5D9F326626EE}"/>
              </a:ext>
            </a:extLst>
          </p:cNvPr>
          <p:cNvSpPr txBox="1"/>
          <p:nvPr/>
        </p:nvSpPr>
        <p:spPr>
          <a:xfrm>
            <a:off x="10412592" y="5320016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9" name="Google Shape;54;p13">
            <a:extLst>
              <a:ext uri="{FF2B5EF4-FFF2-40B4-BE49-F238E27FC236}">
                <a16:creationId xmlns:a16="http://schemas.microsoft.com/office/drawing/2014/main" id="{DC20D590-83AA-4CC2-876D-F5D14C7A9BCC}"/>
              </a:ext>
            </a:extLst>
          </p:cNvPr>
          <p:cNvSpPr txBox="1">
            <a:spLocks/>
          </p:cNvSpPr>
          <p:nvPr/>
        </p:nvSpPr>
        <p:spPr>
          <a:xfrm>
            <a:off x="954370" y="5765402"/>
            <a:ext cx="10503200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This all happens on a conveyor belt through the stunner and into the boiling water.</a:t>
            </a:r>
          </a:p>
        </p:txBody>
      </p:sp>
    </p:spTree>
    <p:extLst>
      <p:ext uri="{BB962C8B-B14F-4D97-AF65-F5344CB8AC3E}">
        <p14:creationId xmlns:p14="http://schemas.microsoft.com/office/powerpoint/2010/main" val="376279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13;p31">
            <a:extLst>
              <a:ext uri="{FF2B5EF4-FFF2-40B4-BE49-F238E27FC236}">
                <a16:creationId xmlns:a16="http://schemas.microsoft.com/office/drawing/2014/main" id="{2B364520-02FD-407D-BA34-F18CE4B4356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6707" y="1269769"/>
            <a:ext cx="5476653" cy="410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2;p31">
            <a:extLst>
              <a:ext uri="{FF2B5EF4-FFF2-40B4-BE49-F238E27FC236}">
                <a16:creationId xmlns:a16="http://schemas.microsoft.com/office/drawing/2014/main" id="{521904F9-FDD9-4FFD-9E1D-0E4557A4A4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31" y="1269769"/>
            <a:ext cx="5486219" cy="4114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6279" y="368630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They are then chilled and stored before being ‘dressed.’</a:t>
            </a:r>
          </a:p>
        </p:txBody>
      </p:sp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4B79549B-9B74-47D7-82EE-9593C68582CB}"/>
              </a:ext>
            </a:extLst>
          </p:cNvPr>
          <p:cNvSpPr txBox="1"/>
          <p:nvPr/>
        </p:nvSpPr>
        <p:spPr>
          <a:xfrm>
            <a:off x="4794517" y="5150273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CB85EFC7-798C-4FBB-8289-5D9F326626EE}"/>
              </a:ext>
            </a:extLst>
          </p:cNvPr>
          <p:cNvSpPr txBox="1"/>
          <p:nvPr/>
        </p:nvSpPr>
        <p:spPr>
          <a:xfrm>
            <a:off x="10431348" y="5109893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9" name="Google Shape;54;p13">
            <a:extLst>
              <a:ext uri="{FF2B5EF4-FFF2-40B4-BE49-F238E27FC236}">
                <a16:creationId xmlns:a16="http://schemas.microsoft.com/office/drawing/2014/main" id="{57723223-A059-4B1C-BA53-E6C60AB0A202}"/>
              </a:ext>
            </a:extLst>
          </p:cNvPr>
          <p:cNvSpPr txBox="1">
            <a:spLocks/>
          </p:cNvSpPr>
          <p:nvPr/>
        </p:nvSpPr>
        <p:spPr>
          <a:xfrm>
            <a:off x="553231" y="5458019"/>
            <a:ext cx="5271424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tx2"/>
                </a:solidFill>
              </a:rPr>
              <a:t>Dressing a crab means the meat is removed from the shell. </a:t>
            </a: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11E76175-11E9-47A6-B759-50DBE74958BF}"/>
              </a:ext>
            </a:extLst>
          </p:cNvPr>
          <p:cNvSpPr txBox="1">
            <a:spLocks/>
          </p:cNvSpPr>
          <p:nvPr/>
        </p:nvSpPr>
        <p:spPr>
          <a:xfrm>
            <a:off x="6236301" y="5458019"/>
            <a:ext cx="5486219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tx2"/>
                </a:solidFill>
              </a:rPr>
              <a:t>The meat is put back in shells that have been cleaned and sterilised in boiling water.</a:t>
            </a:r>
          </a:p>
        </p:txBody>
      </p:sp>
    </p:spTree>
    <p:extLst>
      <p:ext uri="{BB962C8B-B14F-4D97-AF65-F5344CB8AC3E}">
        <p14:creationId xmlns:p14="http://schemas.microsoft.com/office/powerpoint/2010/main" val="1211118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22;p32">
            <a:extLst>
              <a:ext uri="{FF2B5EF4-FFF2-40B4-BE49-F238E27FC236}">
                <a16:creationId xmlns:a16="http://schemas.microsoft.com/office/drawing/2014/main" id="{9F3D9B3A-80E9-4B99-8C8E-0ABD0FC830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844" r="11378"/>
          <a:stretch/>
        </p:blipFill>
        <p:spPr>
          <a:xfrm>
            <a:off x="6096000" y="0"/>
            <a:ext cx="6110068" cy="68624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358219" y="1155716"/>
            <a:ext cx="5311207" cy="2491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Dressing a crab!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/>
              <a:t>See a crab being dressed at Davies Fish Shop in Cromer:</a:t>
            </a:r>
          </a:p>
        </p:txBody>
      </p:sp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30096A28-E3B9-4D7F-9544-D0030D672EB5}"/>
              </a:ext>
            </a:extLst>
          </p:cNvPr>
          <p:cNvSpPr txBox="1"/>
          <p:nvPr/>
        </p:nvSpPr>
        <p:spPr>
          <a:xfrm>
            <a:off x="10906442" y="6550200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Photo: Rob Coleman</a:t>
            </a:r>
            <a:endParaRPr sz="800" dirty="0">
              <a:solidFill>
                <a:schemeClr val="bg1"/>
              </a:solidFill>
            </a:endParaRPr>
          </a:p>
        </p:txBody>
      </p:sp>
      <p:pic>
        <p:nvPicPr>
          <p:cNvPr id="3" name="Online Media 2" title="Video Tutorial: How to dress a Cromer crab">
            <a:hlinkClick r:id="" action="ppaction://media"/>
            <a:extLst>
              <a:ext uri="{FF2B5EF4-FFF2-40B4-BE49-F238E27FC236}">
                <a16:creationId xmlns:a16="http://schemas.microsoft.com/office/drawing/2014/main" id="{F98DA0BA-B858-0516-667C-65324EACA8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8219" y="3186260"/>
            <a:ext cx="5339075" cy="3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9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382307" y="2495515"/>
            <a:ext cx="5405934" cy="1866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800" b="1" dirty="0">
                <a:solidFill>
                  <a:schemeClr val="accent1"/>
                </a:solidFill>
              </a:rPr>
              <a:t>Have you ever seen crab pots stacked up by the sea?</a:t>
            </a:r>
          </a:p>
        </p:txBody>
      </p:sp>
      <p:pic>
        <p:nvPicPr>
          <p:cNvPr id="5" name="Google Shape;80;p17">
            <a:extLst>
              <a:ext uri="{FF2B5EF4-FFF2-40B4-BE49-F238E27FC236}">
                <a16:creationId xmlns:a16="http://schemas.microsoft.com/office/drawing/2014/main" id="{5131F664-74F5-468E-B05B-8F12F50849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6470" r="16251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779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30;p33">
            <a:extLst>
              <a:ext uri="{FF2B5EF4-FFF2-40B4-BE49-F238E27FC236}">
                <a16:creationId xmlns:a16="http://schemas.microsoft.com/office/drawing/2014/main" id="{34EA756B-6211-4D12-897D-0BD8F4801B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71493" y="1535267"/>
            <a:ext cx="5476653" cy="413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9;p33">
            <a:extLst>
              <a:ext uri="{FF2B5EF4-FFF2-40B4-BE49-F238E27FC236}">
                <a16:creationId xmlns:a16="http://schemas.microsoft.com/office/drawing/2014/main" id="{DA6BF92A-F3A9-4C04-8001-FA2673646F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54" y="1544781"/>
            <a:ext cx="5495596" cy="41216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413117" y="340493"/>
            <a:ext cx="11516752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dressed crabs are then labelled and boxed up ready to transport to the wholesaler, supermarket or restaurant.</a:t>
            </a:r>
          </a:p>
        </p:txBody>
      </p:sp>
      <p:sp>
        <p:nvSpPr>
          <p:cNvPr id="15" name="Google Shape;182;p28">
            <a:extLst>
              <a:ext uri="{FF2B5EF4-FFF2-40B4-BE49-F238E27FC236}">
                <a16:creationId xmlns:a16="http://schemas.microsoft.com/office/drawing/2014/main" id="{4B79549B-9B74-47D7-82EE-9593C68582CB}"/>
              </a:ext>
            </a:extLst>
          </p:cNvPr>
          <p:cNvSpPr txBox="1"/>
          <p:nvPr/>
        </p:nvSpPr>
        <p:spPr>
          <a:xfrm>
            <a:off x="4787532" y="5358731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6" name="Google Shape;183;p28">
            <a:extLst>
              <a:ext uri="{FF2B5EF4-FFF2-40B4-BE49-F238E27FC236}">
                <a16:creationId xmlns:a16="http://schemas.microsoft.com/office/drawing/2014/main" id="{CB85EFC7-798C-4FBB-8289-5D9F326626EE}"/>
              </a:ext>
            </a:extLst>
          </p:cNvPr>
          <p:cNvSpPr txBox="1"/>
          <p:nvPr/>
        </p:nvSpPr>
        <p:spPr>
          <a:xfrm>
            <a:off x="10339453" y="5372464"/>
            <a:ext cx="144178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7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22;p32">
            <a:extLst>
              <a:ext uri="{FF2B5EF4-FFF2-40B4-BE49-F238E27FC236}">
                <a16:creationId xmlns:a16="http://schemas.microsoft.com/office/drawing/2014/main" id="{9F3D9B3A-80E9-4B99-8C8E-0ABD0FC830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844" r="11378"/>
          <a:stretch/>
        </p:blipFill>
        <p:spPr>
          <a:xfrm>
            <a:off x="6096000" y="0"/>
            <a:ext cx="6110068" cy="68624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441029" y="3008342"/>
            <a:ext cx="5247250" cy="8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 crabs are ready to be bought and eaten!</a:t>
            </a:r>
          </a:p>
        </p:txBody>
      </p:sp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30096A28-E3B9-4D7F-9544-D0030D672EB5}"/>
              </a:ext>
            </a:extLst>
          </p:cNvPr>
          <p:cNvSpPr txBox="1"/>
          <p:nvPr/>
        </p:nvSpPr>
        <p:spPr>
          <a:xfrm>
            <a:off x="10803427" y="6428433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Photo: Rob Coleman</a:t>
            </a:r>
            <a:endParaRPr sz="800" dirty="0">
              <a:solidFill>
                <a:schemeClr val="bg1"/>
              </a:solidFill>
            </a:endParaRPr>
          </a:p>
        </p:txBody>
      </p:sp>
      <p:pic>
        <p:nvPicPr>
          <p:cNvPr id="7" name="Google Shape;238;p34">
            <a:extLst>
              <a:ext uri="{FF2B5EF4-FFF2-40B4-BE49-F238E27FC236}">
                <a16:creationId xmlns:a16="http://schemas.microsoft.com/office/drawing/2014/main" id="{B9401866-4C2A-4875-9639-26FC3DF122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687" r="17662"/>
          <a:stretch/>
        </p:blipFill>
        <p:spPr>
          <a:xfrm>
            <a:off x="5772440" y="1"/>
            <a:ext cx="6433627" cy="686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57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67;p36">
            <a:extLst>
              <a:ext uri="{FF2B5EF4-FFF2-40B4-BE49-F238E27FC236}">
                <a16:creationId xmlns:a16="http://schemas.microsoft.com/office/drawing/2014/main" id="{B84004AA-7B97-424F-8535-CC8FB7DE6B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7147" y="2938961"/>
            <a:ext cx="2300760" cy="14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4;p35">
            <a:extLst>
              <a:ext uri="{FF2B5EF4-FFF2-40B4-BE49-F238E27FC236}">
                <a16:creationId xmlns:a16="http://schemas.microsoft.com/office/drawing/2014/main" id="{8F790924-461C-4CAD-854D-C49C4A55A5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222"/>
          <a:stretch/>
        </p:blipFill>
        <p:spPr>
          <a:xfrm>
            <a:off x="8624486" y="1022666"/>
            <a:ext cx="2304899" cy="141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2;p35">
            <a:extLst>
              <a:ext uri="{FF2B5EF4-FFF2-40B4-BE49-F238E27FC236}">
                <a16:creationId xmlns:a16="http://schemas.microsoft.com/office/drawing/2014/main" id="{74A464E2-55F4-4499-A0F9-5E431B76E2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8476" y="1022666"/>
            <a:ext cx="2304895" cy="147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3;p35">
            <a:extLst>
              <a:ext uri="{FF2B5EF4-FFF2-40B4-BE49-F238E27FC236}">
                <a16:creationId xmlns:a16="http://schemas.microsoft.com/office/drawing/2014/main" id="{DEE61491-E455-45FD-868C-518DF6BF5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2092"/>
          <a:stretch/>
        </p:blipFill>
        <p:spPr>
          <a:xfrm>
            <a:off x="3427146" y="1022666"/>
            <a:ext cx="2304895" cy="147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5;p35">
            <a:extLst>
              <a:ext uri="{FF2B5EF4-FFF2-40B4-BE49-F238E27FC236}">
                <a16:creationId xmlns:a16="http://schemas.microsoft.com/office/drawing/2014/main" id="{E8E085F5-FEE3-43A7-8910-CA8967165496}"/>
              </a:ext>
            </a:extLst>
          </p:cNvPr>
          <p:cNvSpPr txBox="1"/>
          <p:nvPr/>
        </p:nvSpPr>
        <p:spPr>
          <a:xfrm>
            <a:off x="3427146" y="2439589"/>
            <a:ext cx="2304895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</a:rPr>
              <a:t>The fisher collects the pots in</a:t>
            </a:r>
            <a:endParaRPr sz="1100" b="1" dirty="0">
              <a:solidFill>
                <a:schemeClr val="bg1"/>
              </a:solidFill>
            </a:endParaRPr>
          </a:p>
        </p:txBody>
      </p:sp>
      <p:pic>
        <p:nvPicPr>
          <p:cNvPr id="19" name="Google Shape;247;p35">
            <a:extLst>
              <a:ext uri="{FF2B5EF4-FFF2-40B4-BE49-F238E27FC236}">
                <a16:creationId xmlns:a16="http://schemas.microsoft.com/office/drawing/2014/main" id="{0F18E98E-0E34-4A44-81BE-1DD9BD766DE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7736" b="1651"/>
          <a:stretch/>
        </p:blipFill>
        <p:spPr>
          <a:xfrm>
            <a:off x="6025816" y="1025865"/>
            <a:ext cx="2304895" cy="140922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48;p35">
            <a:extLst>
              <a:ext uri="{FF2B5EF4-FFF2-40B4-BE49-F238E27FC236}">
                <a16:creationId xmlns:a16="http://schemas.microsoft.com/office/drawing/2014/main" id="{14634D0D-27AF-4E87-8825-B78A38D62687}"/>
              </a:ext>
            </a:extLst>
          </p:cNvPr>
          <p:cNvSpPr txBox="1"/>
          <p:nvPr/>
        </p:nvSpPr>
        <p:spPr>
          <a:xfrm>
            <a:off x="6022232" y="2435087"/>
            <a:ext cx="2308479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</a:rPr>
              <a:t>The crabs are cooked</a:t>
            </a:r>
            <a:endParaRPr sz="1100" b="1" dirty="0">
              <a:solidFill>
                <a:schemeClr val="bg1"/>
              </a:solidFill>
            </a:endParaRPr>
          </a:p>
        </p:txBody>
      </p:sp>
      <p:sp>
        <p:nvSpPr>
          <p:cNvPr id="14" name="Google Shape;251;p35">
            <a:extLst>
              <a:ext uri="{FF2B5EF4-FFF2-40B4-BE49-F238E27FC236}">
                <a16:creationId xmlns:a16="http://schemas.microsoft.com/office/drawing/2014/main" id="{2D69E0C3-F7E5-4929-8141-1A2625143603}"/>
              </a:ext>
            </a:extLst>
          </p:cNvPr>
          <p:cNvSpPr txBox="1"/>
          <p:nvPr/>
        </p:nvSpPr>
        <p:spPr>
          <a:xfrm>
            <a:off x="828475" y="2438330"/>
            <a:ext cx="2304896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</a:rPr>
              <a:t>A crab sandwich ready to eat</a:t>
            </a:r>
            <a:endParaRPr sz="1100" b="1" dirty="0">
              <a:solidFill>
                <a:schemeClr val="bg1"/>
              </a:solidFill>
            </a:endParaRPr>
          </a:p>
        </p:txBody>
      </p:sp>
      <p:sp>
        <p:nvSpPr>
          <p:cNvPr id="24" name="Google Shape;251;p35">
            <a:extLst>
              <a:ext uri="{FF2B5EF4-FFF2-40B4-BE49-F238E27FC236}">
                <a16:creationId xmlns:a16="http://schemas.microsoft.com/office/drawing/2014/main" id="{134DFB0E-ED08-4F04-A465-70ABFD8F471D}"/>
              </a:ext>
            </a:extLst>
          </p:cNvPr>
          <p:cNvSpPr txBox="1"/>
          <p:nvPr/>
        </p:nvSpPr>
        <p:spPr>
          <a:xfrm>
            <a:off x="8624486" y="2438330"/>
            <a:ext cx="2304899" cy="338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bg1"/>
                </a:solidFill>
              </a:rPr>
              <a:t>Crabs are taken to the factory</a:t>
            </a:r>
            <a:endParaRPr sz="1000" b="1" dirty="0">
              <a:solidFill>
                <a:schemeClr val="bg1"/>
              </a:solidFill>
            </a:endParaRPr>
          </a:p>
        </p:txBody>
      </p:sp>
      <p:pic>
        <p:nvPicPr>
          <p:cNvPr id="25" name="Google Shape;249;p35">
            <a:extLst>
              <a:ext uri="{FF2B5EF4-FFF2-40B4-BE49-F238E27FC236}">
                <a16:creationId xmlns:a16="http://schemas.microsoft.com/office/drawing/2014/main" id="{2A8644E9-5671-4911-A727-01A4C6EC20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8222"/>
          <a:stretch/>
        </p:blipFill>
        <p:spPr>
          <a:xfrm>
            <a:off x="828475" y="2938961"/>
            <a:ext cx="2300761" cy="141242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51;p35">
            <a:extLst>
              <a:ext uri="{FF2B5EF4-FFF2-40B4-BE49-F238E27FC236}">
                <a16:creationId xmlns:a16="http://schemas.microsoft.com/office/drawing/2014/main" id="{896F5690-8C0F-45CC-997E-9C6FFFB4E82C}"/>
              </a:ext>
            </a:extLst>
          </p:cNvPr>
          <p:cNvSpPr txBox="1"/>
          <p:nvPr/>
        </p:nvSpPr>
        <p:spPr>
          <a:xfrm>
            <a:off x="827673" y="4345481"/>
            <a:ext cx="2300760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bg1"/>
                </a:solidFill>
              </a:rPr>
              <a:t>Packed ready for sale</a:t>
            </a:r>
          </a:p>
        </p:txBody>
      </p:sp>
      <p:sp>
        <p:nvSpPr>
          <p:cNvPr id="28" name="Google Shape;251;p35">
            <a:extLst>
              <a:ext uri="{FF2B5EF4-FFF2-40B4-BE49-F238E27FC236}">
                <a16:creationId xmlns:a16="http://schemas.microsoft.com/office/drawing/2014/main" id="{EDE31A15-A9F0-4459-B7A8-02805A4A1197}"/>
              </a:ext>
            </a:extLst>
          </p:cNvPr>
          <p:cNvSpPr txBox="1"/>
          <p:nvPr/>
        </p:nvSpPr>
        <p:spPr>
          <a:xfrm>
            <a:off x="3427146" y="4342541"/>
            <a:ext cx="2300761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bg1"/>
                </a:solidFill>
              </a:rPr>
              <a:t>A crab is living in the sea</a:t>
            </a:r>
          </a:p>
        </p:txBody>
      </p:sp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D3C2E510-4978-A791-28D9-9D3765B9CAE9}"/>
              </a:ext>
            </a:extLst>
          </p:cNvPr>
          <p:cNvSpPr txBox="1">
            <a:spLocks/>
          </p:cNvSpPr>
          <p:nvPr/>
        </p:nvSpPr>
        <p:spPr>
          <a:xfrm>
            <a:off x="727498" y="175729"/>
            <a:ext cx="11283755" cy="744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1"/>
                </a:solidFill>
              </a:rPr>
              <a:t>Sea to Sandwich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>
                <a:solidFill>
                  <a:schemeClr val="tx2"/>
                </a:solidFill>
              </a:rPr>
              <a:t>Can you put the pictures in the correct order to show how a crab becomes a crab sandwich?</a:t>
            </a:r>
          </a:p>
        </p:txBody>
      </p:sp>
      <p:pic>
        <p:nvPicPr>
          <p:cNvPr id="2" name="Google Shape;263;p36">
            <a:extLst>
              <a:ext uri="{FF2B5EF4-FFF2-40B4-BE49-F238E27FC236}">
                <a16:creationId xmlns:a16="http://schemas.microsoft.com/office/drawing/2014/main" id="{0A738FEA-8761-C946-E438-B9DC13014D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b="16708"/>
          <a:stretch/>
        </p:blipFill>
        <p:spPr>
          <a:xfrm>
            <a:off x="6022232" y="2938961"/>
            <a:ext cx="2308479" cy="14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1;p35">
            <a:extLst>
              <a:ext uri="{FF2B5EF4-FFF2-40B4-BE49-F238E27FC236}">
                <a16:creationId xmlns:a16="http://schemas.microsoft.com/office/drawing/2014/main" id="{103E5980-27B9-EDC5-CFE1-0C10754A48F9}"/>
              </a:ext>
            </a:extLst>
          </p:cNvPr>
          <p:cNvSpPr txBox="1"/>
          <p:nvPr/>
        </p:nvSpPr>
        <p:spPr>
          <a:xfrm>
            <a:off x="6022232" y="4342540"/>
            <a:ext cx="2308479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</a:rPr>
              <a:t>The crabs are dressed</a:t>
            </a:r>
            <a:endParaRPr sz="1100" b="1" dirty="0">
              <a:solidFill>
                <a:schemeClr val="bg1"/>
              </a:solidFill>
            </a:endParaRPr>
          </a:p>
        </p:txBody>
      </p:sp>
      <p:pic>
        <p:nvPicPr>
          <p:cNvPr id="5" name="Google Shape;269;p36">
            <a:extLst>
              <a:ext uri="{FF2B5EF4-FFF2-40B4-BE49-F238E27FC236}">
                <a16:creationId xmlns:a16="http://schemas.microsoft.com/office/drawing/2014/main" id="{05198B64-6A0B-3E2C-9FD5-9839F3ECDB3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22643"/>
          <a:stretch/>
        </p:blipFill>
        <p:spPr>
          <a:xfrm>
            <a:off x="8624486" y="2938961"/>
            <a:ext cx="2304899" cy="14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5;p35">
            <a:extLst>
              <a:ext uri="{FF2B5EF4-FFF2-40B4-BE49-F238E27FC236}">
                <a16:creationId xmlns:a16="http://schemas.microsoft.com/office/drawing/2014/main" id="{A0CD1E3B-7058-FA55-10DF-EBB478F598C9}"/>
              </a:ext>
            </a:extLst>
          </p:cNvPr>
          <p:cNvSpPr txBox="1"/>
          <p:nvPr/>
        </p:nvSpPr>
        <p:spPr>
          <a:xfrm>
            <a:off x="8624486" y="4351382"/>
            <a:ext cx="2300761" cy="353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bg1"/>
                </a:solidFill>
              </a:rPr>
              <a:t>Pots laid in shanks in the sea</a:t>
            </a:r>
            <a:endParaRPr sz="1100" b="1" dirty="0">
              <a:solidFill>
                <a:schemeClr val="bg1"/>
              </a:solidFill>
            </a:endParaRPr>
          </a:p>
        </p:txBody>
      </p:sp>
      <p:pic>
        <p:nvPicPr>
          <p:cNvPr id="7" name="Google Shape;264;p36">
            <a:extLst>
              <a:ext uri="{FF2B5EF4-FFF2-40B4-BE49-F238E27FC236}">
                <a16:creationId xmlns:a16="http://schemas.microsoft.com/office/drawing/2014/main" id="{21D00A08-2733-C1A2-5D4D-83729F4321A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5057" b="12778"/>
          <a:stretch/>
        </p:blipFill>
        <p:spPr>
          <a:xfrm>
            <a:off x="3427146" y="4874216"/>
            <a:ext cx="2300761" cy="13712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8;p35">
            <a:extLst>
              <a:ext uri="{FF2B5EF4-FFF2-40B4-BE49-F238E27FC236}">
                <a16:creationId xmlns:a16="http://schemas.microsoft.com/office/drawing/2014/main" id="{6B5B07A3-2351-F615-E2B0-4E353B26F64F}"/>
              </a:ext>
            </a:extLst>
          </p:cNvPr>
          <p:cNvSpPr txBox="1"/>
          <p:nvPr/>
        </p:nvSpPr>
        <p:spPr>
          <a:xfrm>
            <a:off x="3427146" y="6182165"/>
            <a:ext cx="2300761" cy="507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</a:rPr>
              <a:t>Transported to supermarket or restaurant</a:t>
            </a:r>
          </a:p>
        </p:txBody>
      </p:sp>
      <p:pic>
        <p:nvPicPr>
          <p:cNvPr id="11" name="Google Shape;271;p36">
            <a:extLst>
              <a:ext uri="{FF2B5EF4-FFF2-40B4-BE49-F238E27FC236}">
                <a16:creationId xmlns:a16="http://schemas.microsoft.com/office/drawing/2014/main" id="{AE8ACA3D-DC15-387C-667A-5F934752B40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b="6352"/>
          <a:stretch/>
        </p:blipFill>
        <p:spPr>
          <a:xfrm>
            <a:off x="6022232" y="4861058"/>
            <a:ext cx="2308479" cy="1321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1;p35">
            <a:extLst>
              <a:ext uri="{FF2B5EF4-FFF2-40B4-BE49-F238E27FC236}">
                <a16:creationId xmlns:a16="http://schemas.microsoft.com/office/drawing/2014/main" id="{1264F468-5ABA-F684-54C4-A5580083CD8F}"/>
              </a:ext>
            </a:extLst>
          </p:cNvPr>
          <p:cNvSpPr txBox="1"/>
          <p:nvPr/>
        </p:nvSpPr>
        <p:spPr>
          <a:xfrm>
            <a:off x="6022232" y="6159081"/>
            <a:ext cx="2308479" cy="523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</a:rPr>
              <a:t>The crabs are taken out of the pots and measured</a:t>
            </a:r>
          </a:p>
        </p:txBody>
      </p:sp>
    </p:spTree>
    <p:extLst>
      <p:ext uri="{BB962C8B-B14F-4D97-AF65-F5344CB8AC3E}">
        <p14:creationId xmlns:p14="http://schemas.microsoft.com/office/powerpoint/2010/main" val="1613146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71;p36">
            <a:extLst>
              <a:ext uri="{FF2B5EF4-FFF2-40B4-BE49-F238E27FC236}">
                <a16:creationId xmlns:a16="http://schemas.microsoft.com/office/drawing/2014/main" id="{6A115991-D87E-4F6A-82FE-E9550983DE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352"/>
          <a:stretch/>
        </p:blipFill>
        <p:spPr>
          <a:xfrm>
            <a:off x="866984" y="4046020"/>
            <a:ext cx="3111579" cy="194215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51;p35">
            <a:extLst>
              <a:ext uri="{FF2B5EF4-FFF2-40B4-BE49-F238E27FC236}">
                <a16:creationId xmlns:a16="http://schemas.microsoft.com/office/drawing/2014/main" id="{3FE213D9-0828-491D-A3B8-710C75DF3FB0}"/>
              </a:ext>
            </a:extLst>
          </p:cNvPr>
          <p:cNvSpPr txBox="1"/>
          <p:nvPr/>
        </p:nvSpPr>
        <p:spPr>
          <a:xfrm>
            <a:off x="866618" y="5947956"/>
            <a:ext cx="3112314" cy="553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bg1"/>
                </a:solidFill>
              </a:rPr>
              <a:t>The crabs are taken out of the pots and measured</a:t>
            </a:r>
          </a:p>
        </p:txBody>
      </p:sp>
      <p:sp>
        <p:nvSpPr>
          <p:cNvPr id="17" name="Google Shape;245;p35">
            <a:extLst>
              <a:ext uri="{FF2B5EF4-FFF2-40B4-BE49-F238E27FC236}">
                <a16:creationId xmlns:a16="http://schemas.microsoft.com/office/drawing/2014/main" id="{794B1B82-3C40-4AEE-B195-436E00A66FE9}"/>
              </a:ext>
            </a:extLst>
          </p:cNvPr>
          <p:cNvSpPr txBox="1"/>
          <p:nvPr/>
        </p:nvSpPr>
        <p:spPr>
          <a:xfrm>
            <a:off x="4521249" y="3335065"/>
            <a:ext cx="3156564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The pots are laid in shanks in the sea</a:t>
            </a:r>
            <a:endParaRPr sz="1200" b="1" dirty="0">
              <a:solidFill>
                <a:schemeClr val="bg1"/>
              </a:solidFill>
            </a:endParaRPr>
          </a:p>
        </p:txBody>
      </p:sp>
      <p:pic>
        <p:nvPicPr>
          <p:cNvPr id="18" name="Google Shape;269;p36">
            <a:extLst>
              <a:ext uri="{FF2B5EF4-FFF2-40B4-BE49-F238E27FC236}">
                <a16:creationId xmlns:a16="http://schemas.microsoft.com/office/drawing/2014/main" id="{6FAAAF08-6854-46EC-BACB-41EF9C7845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2643"/>
          <a:stretch/>
        </p:blipFill>
        <p:spPr>
          <a:xfrm>
            <a:off x="4528313" y="1405027"/>
            <a:ext cx="3149500" cy="194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67;p36">
            <a:extLst>
              <a:ext uri="{FF2B5EF4-FFF2-40B4-BE49-F238E27FC236}">
                <a16:creationId xmlns:a16="http://schemas.microsoft.com/office/drawing/2014/main" id="{B84004AA-7B97-424F-8535-CC8FB7DE6B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618" y="1415256"/>
            <a:ext cx="3112312" cy="197857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51;p35">
            <a:extLst>
              <a:ext uri="{FF2B5EF4-FFF2-40B4-BE49-F238E27FC236}">
                <a16:creationId xmlns:a16="http://schemas.microsoft.com/office/drawing/2014/main" id="{EDE31A15-A9F0-4459-B7A8-02805A4A1197}"/>
              </a:ext>
            </a:extLst>
          </p:cNvPr>
          <p:cNvSpPr txBox="1"/>
          <p:nvPr/>
        </p:nvSpPr>
        <p:spPr>
          <a:xfrm>
            <a:off x="866618" y="3335065"/>
            <a:ext cx="3114933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bg1"/>
                </a:solidFill>
              </a:rPr>
              <a:t>A crab is living in the sea</a:t>
            </a:r>
          </a:p>
        </p:txBody>
      </p:sp>
      <p:pic>
        <p:nvPicPr>
          <p:cNvPr id="23" name="Google Shape;244;p35">
            <a:extLst>
              <a:ext uri="{FF2B5EF4-FFF2-40B4-BE49-F238E27FC236}">
                <a16:creationId xmlns:a16="http://schemas.microsoft.com/office/drawing/2014/main" id="{8F790924-461C-4CAD-854D-C49C4A55A5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8222"/>
          <a:stretch/>
        </p:blipFill>
        <p:spPr>
          <a:xfrm>
            <a:off x="4531873" y="4043316"/>
            <a:ext cx="3112316" cy="19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727498" y="267485"/>
            <a:ext cx="11283755" cy="744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Sea to Sandwich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tx2"/>
                </a:solidFill>
              </a:rPr>
              <a:t>Did you get them in the right order?</a:t>
            </a:r>
          </a:p>
        </p:txBody>
      </p:sp>
      <p:pic>
        <p:nvPicPr>
          <p:cNvPr id="8" name="Google Shape;243;p35">
            <a:extLst>
              <a:ext uri="{FF2B5EF4-FFF2-40B4-BE49-F238E27FC236}">
                <a16:creationId xmlns:a16="http://schemas.microsoft.com/office/drawing/2014/main" id="{DEE61491-E455-45FD-868C-518DF6BF5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092"/>
          <a:stretch/>
        </p:blipFill>
        <p:spPr>
          <a:xfrm>
            <a:off x="8242266" y="1405027"/>
            <a:ext cx="3149503" cy="19458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45;p35">
            <a:extLst>
              <a:ext uri="{FF2B5EF4-FFF2-40B4-BE49-F238E27FC236}">
                <a16:creationId xmlns:a16="http://schemas.microsoft.com/office/drawing/2014/main" id="{E8E085F5-FEE3-43A7-8910-CA8967165496}"/>
              </a:ext>
            </a:extLst>
          </p:cNvPr>
          <p:cNvSpPr txBox="1"/>
          <p:nvPr/>
        </p:nvSpPr>
        <p:spPr>
          <a:xfrm>
            <a:off x="8239398" y="3330760"/>
            <a:ext cx="3149503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The fisher collects the pots in</a:t>
            </a:r>
            <a:endParaRPr sz="1200" b="1" dirty="0">
              <a:solidFill>
                <a:schemeClr val="bg1"/>
              </a:solidFill>
            </a:endParaRPr>
          </a:p>
        </p:txBody>
      </p:sp>
      <p:pic>
        <p:nvPicPr>
          <p:cNvPr id="19" name="Google Shape;247;p35">
            <a:extLst>
              <a:ext uri="{FF2B5EF4-FFF2-40B4-BE49-F238E27FC236}">
                <a16:creationId xmlns:a16="http://schemas.microsoft.com/office/drawing/2014/main" id="{0F18E98E-0E34-4A44-81BE-1DD9BD766DE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7736" b="1651"/>
          <a:stretch/>
        </p:blipFill>
        <p:spPr>
          <a:xfrm>
            <a:off x="8242266" y="4042354"/>
            <a:ext cx="3149501" cy="19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48;p35">
            <a:extLst>
              <a:ext uri="{FF2B5EF4-FFF2-40B4-BE49-F238E27FC236}">
                <a16:creationId xmlns:a16="http://schemas.microsoft.com/office/drawing/2014/main" id="{14634D0D-27AF-4E87-8825-B78A38D62687}"/>
              </a:ext>
            </a:extLst>
          </p:cNvPr>
          <p:cNvSpPr txBox="1"/>
          <p:nvPr/>
        </p:nvSpPr>
        <p:spPr>
          <a:xfrm>
            <a:off x="8227199" y="6039694"/>
            <a:ext cx="3164568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The crabs are cooked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24" name="Google Shape;251;p35">
            <a:extLst>
              <a:ext uri="{FF2B5EF4-FFF2-40B4-BE49-F238E27FC236}">
                <a16:creationId xmlns:a16="http://schemas.microsoft.com/office/drawing/2014/main" id="{134DFB0E-ED08-4F04-A465-70ABFD8F471D}"/>
              </a:ext>
            </a:extLst>
          </p:cNvPr>
          <p:cNvSpPr txBox="1"/>
          <p:nvPr/>
        </p:nvSpPr>
        <p:spPr>
          <a:xfrm>
            <a:off x="4531874" y="6045023"/>
            <a:ext cx="3112314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The crabs are taken to the factory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ED8B2-7D90-20A8-FF0E-40756CE11D75}"/>
              </a:ext>
            </a:extLst>
          </p:cNvPr>
          <p:cNvSpPr txBox="1"/>
          <p:nvPr/>
        </p:nvSpPr>
        <p:spPr>
          <a:xfrm>
            <a:off x="426190" y="1410033"/>
            <a:ext cx="38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04EA8-FB96-66D0-FC3E-A6684E7ADDB8}"/>
              </a:ext>
            </a:extLst>
          </p:cNvPr>
          <p:cNvSpPr txBox="1"/>
          <p:nvPr/>
        </p:nvSpPr>
        <p:spPr>
          <a:xfrm>
            <a:off x="4137310" y="1435157"/>
            <a:ext cx="38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2.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6BE1C-4040-C1B2-85CA-1C33239CB9C1}"/>
              </a:ext>
            </a:extLst>
          </p:cNvPr>
          <p:cNvSpPr txBox="1"/>
          <p:nvPr/>
        </p:nvSpPr>
        <p:spPr>
          <a:xfrm>
            <a:off x="7844172" y="1410033"/>
            <a:ext cx="38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3.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E126F2-BF41-8666-E28F-188ECB965D38}"/>
              </a:ext>
            </a:extLst>
          </p:cNvPr>
          <p:cNvSpPr txBox="1"/>
          <p:nvPr/>
        </p:nvSpPr>
        <p:spPr>
          <a:xfrm>
            <a:off x="388102" y="3970646"/>
            <a:ext cx="45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4.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B8876-A997-8404-D752-C2BD7000725A}"/>
              </a:ext>
            </a:extLst>
          </p:cNvPr>
          <p:cNvSpPr txBox="1"/>
          <p:nvPr/>
        </p:nvSpPr>
        <p:spPr>
          <a:xfrm>
            <a:off x="4128556" y="4046020"/>
            <a:ext cx="45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5.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70567-F657-9589-CF39-FD34D7FC9963}"/>
              </a:ext>
            </a:extLst>
          </p:cNvPr>
          <p:cNvSpPr txBox="1"/>
          <p:nvPr/>
        </p:nvSpPr>
        <p:spPr>
          <a:xfrm>
            <a:off x="7844172" y="4048427"/>
            <a:ext cx="45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6. </a:t>
            </a:r>
          </a:p>
        </p:txBody>
      </p:sp>
    </p:spTree>
    <p:extLst>
      <p:ext uri="{BB962C8B-B14F-4D97-AF65-F5344CB8AC3E}">
        <p14:creationId xmlns:p14="http://schemas.microsoft.com/office/powerpoint/2010/main" val="3684862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48;p35">
            <a:extLst>
              <a:ext uri="{FF2B5EF4-FFF2-40B4-BE49-F238E27FC236}">
                <a16:creationId xmlns:a16="http://schemas.microsoft.com/office/drawing/2014/main" id="{14634D0D-27AF-4E87-8825-B78A38D62687}"/>
              </a:ext>
            </a:extLst>
          </p:cNvPr>
          <p:cNvSpPr txBox="1"/>
          <p:nvPr/>
        </p:nvSpPr>
        <p:spPr>
          <a:xfrm>
            <a:off x="2538193" y="5950217"/>
            <a:ext cx="3112314" cy="553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bg1"/>
                </a:solidFill>
              </a:rPr>
              <a:t>Transported to the supermarket or restaurant</a:t>
            </a:r>
          </a:p>
        </p:txBody>
      </p:sp>
      <p:sp>
        <p:nvSpPr>
          <p:cNvPr id="14" name="Google Shape;251;p35">
            <a:extLst>
              <a:ext uri="{FF2B5EF4-FFF2-40B4-BE49-F238E27FC236}">
                <a16:creationId xmlns:a16="http://schemas.microsoft.com/office/drawing/2014/main" id="{2D69E0C3-F7E5-4929-8141-1A2625143603}"/>
              </a:ext>
            </a:extLst>
          </p:cNvPr>
          <p:cNvSpPr txBox="1"/>
          <p:nvPr/>
        </p:nvSpPr>
        <p:spPr>
          <a:xfrm>
            <a:off x="2538193" y="3361469"/>
            <a:ext cx="3112314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The crabs are dressed</a:t>
            </a:r>
            <a:endParaRPr sz="1200" b="1" dirty="0">
              <a:solidFill>
                <a:schemeClr val="bg1"/>
              </a:solidFill>
            </a:endParaRPr>
          </a:p>
        </p:txBody>
      </p:sp>
      <p:pic>
        <p:nvPicPr>
          <p:cNvPr id="16" name="Google Shape;263;p36">
            <a:extLst>
              <a:ext uri="{FF2B5EF4-FFF2-40B4-BE49-F238E27FC236}">
                <a16:creationId xmlns:a16="http://schemas.microsoft.com/office/drawing/2014/main" id="{727DE152-5BA5-4815-9BB6-FE85E6FE4B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6708"/>
          <a:stretch/>
        </p:blipFill>
        <p:spPr>
          <a:xfrm>
            <a:off x="2538194" y="1417272"/>
            <a:ext cx="3112314" cy="194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4;p36">
            <a:extLst>
              <a:ext uri="{FF2B5EF4-FFF2-40B4-BE49-F238E27FC236}">
                <a16:creationId xmlns:a16="http://schemas.microsoft.com/office/drawing/2014/main" id="{ECAD799A-6127-4CF6-8BC7-79BB03B3BC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057" b="12778"/>
          <a:stretch/>
        </p:blipFill>
        <p:spPr>
          <a:xfrm>
            <a:off x="2538194" y="4014674"/>
            <a:ext cx="3112314" cy="193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9;p35">
            <a:extLst>
              <a:ext uri="{FF2B5EF4-FFF2-40B4-BE49-F238E27FC236}">
                <a16:creationId xmlns:a16="http://schemas.microsoft.com/office/drawing/2014/main" id="{C7EDDF44-D107-41A0-9ABD-BF618A0606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222"/>
          <a:stretch/>
        </p:blipFill>
        <p:spPr>
          <a:xfrm>
            <a:off x="6541493" y="1413934"/>
            <a:ext cx="3112313" cy="194756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51;p35">
            <a:extLst>
              <a:ext uri="{FF2B5EF4-FFF2-40B4-BE49-F238E27FC236}">
                <a16:creationId xmlns:a16="http://schemas.microsoft.com/office/drawing/2014/main" id="{8CDD4A7C-F1AC-4E24-9155-BA9EE2907232}"/>
              </a:ext>
            </a:extLst>
          </p:cNvPr>
          <p:cNvSpPr txBox="1"/>
          <p:nvPr/>
        </p:nvSpPr>
        <p:spPr>
          <a:xfrm>
            <a:off x="6541493" y="3361469"/>
            <a:ext cx="3112314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chemeClr val="bg1"/>
                </a:solidFill>
              </a:rPr>
              <a:t>Packed ready for sale</a:t>
            </a:r>
          </a:p>
        </p:txBody>
      </p:sp>
      <p:pic>
        <p:nvPicPr>
          <p:cNvPr id="22" name="Google Shape;252;p35">
            <a:extLst>
              <a:ext uri="{FF2B5EF4-FFF2-40B4-BE49-F238E27FC236}">
                <a16:creationId xmlns:a16="http://schemas.microsoft.com/office/drawing/2014/main" id="{2BCFC9F7-6286-4718-9F07-817E906E9AB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5097" y="4014674"/>
            <a:ext cx="3112316" cy="20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51;p35">
            <a:extLst>
              <a:ext uri="{FF2B5EF4-FFF2-40B4-BE49-F238E27FC236}">
                <a16:creationId xmlns:a16="http://schemas.microsoft.com/office/drawing/2014/main" id="{B2982C74-37CE-4BFB-9A3B-1ED3C53CEA91}"/>
              </a:ext>
            </a:extLst>
          </p:cNvPr>
          <p:cNvSpPr txBox="1"/>
          <p:nvPr/>
        </p:nvSpPr>
        <p:spPr>
          <a:xfrm>
            <a:off x="6565099" y="6067574"/>
            <a:ext cx="3112314" cy="369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A crab sandwich ready to eat!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808FD-F4DF-D525-8C0D-DACA2FDFB098}"/>
              </a:ext>
            </a:extLst>
          </p:cNvPr>
          <p:cNvSpPr txBox="1"/>
          <p:nvPr/>
        </p:nvSpPr>
        <p:spPr>
          <a:xfrm>
            <a:off x="2066454" y="1413934"/>
            <a:ext cx="38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7.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3CC73-0B2F-9FCD-7DE2-09BFDDC004AA}"/>
              </a:ext>
            </a:extLst>
          </p:cNvPr>
          <p:cNvSpPr txBox="1"/>
          <p:nvPr/>
        </p:nvSpPr>
        <p:spPr>
          <a:xfrm>
            <a:off x="6054821" y="1413934"/>
            <a:ext cx="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8.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EDF5A-24D5-0307-EB17-AF05165D3F47}"/>
              </a:ext>
            </a:extLst>
          </p:cNvPr>
          <p:cNvSpPr txBox="1"/>
          <p:nvPr/>
        </p:nvSpPr>
        <p:spPr>
          <a:xfrm>
            <a:off x="2066454" y="4002712"/>
            <a:ext cx="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9.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F4AD9-D396-ECD0-1ACC-B470B7834720}"/>
              </a:ext>
            </a:extLst>
          </p:cNvPr>
          <p:cNvSpPr txBox="1"/>
          <p:nvPr/>
        </p:nvSpPr>
        <p:spPr>
          <a:xfrm>
            <a:off x="6015576" y="4011305"/>
            <a:ext cx="52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10. 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AC3E2761-3A85-01B7-3C74-589C5D31D499}"/>
              </a:ext>
            </a:extLst>
          </p:cNvPr>
          <p:cNvSpPr txBox="1">
            <a:spLocks/>
          </p:cNvSpPr>
          <p:nvPr/>
        </p:nvSpPr>
        <p:spPr>
          <a:xfrm>
            <a:off x="727498" y="267485"/>
            <a:ext cx="11283755" cy="744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600" b="1" dirty="0">
                <a:solidFill>
                  <a:schemeClr val="accent1"/>
                </a:solidFill>
              </a:rPr>
              <a:t>Sea to Sandwich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tx2"/>
                </a:solidFill>
              </a:rPr>
              <a:t>Did you get them in the right order?</a:t>
            </a:r>
          </a:p>
        </p:txBody>
      </p:sp>
    </p:spTree>
    <p:extLst>
      <p:ext uri="{BB962C8B-B14F-4D97-AF65-F5344CB8AC3E}">
        <p14:creationId xmlns:p14="http://schemas.microsoft.com/office/powerpoint/2010/main" val="1345355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08" y="365732"/>
            <a:ext cx="10897776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600" b="1" dirty="0">
                <a:solidFill>
                  <a:schemeClr val="accent1"/>
                </a:solidFill>
              </a:rPr>
              <a:t>The North Norfolk crab fishery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8" y="1002785"/>
            <a:ext cx="11544892" cy="5339470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dk1"/>
                </a:solidFill>
              </a:rPr>
              <a:t>This video shows crabs being dressed and served at Rocky Bottoms café:</a:t>
            </a:r>
          </a:p>
        </p:txBody>
      </p:sp>
      <p:pic>
        <p:nvPicPr>
          <p:cNvPr id="3" name="Online Media 2" title="Rocky Bottoms Cafe">
            <a:hlinkClick r:id="" action="ppaction://media"/>
            <a:extLst>
              <a:ext uri="{FF2B5EF4-FFF2-40B4-BE49-F238E27FC236}">
                <a16:creationId xmlns:a16="http://schemas.microsoft.com/office/drawing/2014/main" id="{BAF9458A-859C-3FF2-FA9B-0EBEC09450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3359" y="1890184"/>
            <a:ext cx="8145282" cy="46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08" y="1087626"/>
            <a:ext cx="10897780" cy="5339470"/>
          </a:xfrm>
          <a:prstGeom prst="rect">
            <a:avLst/>
          </a:prstGeom>
        </p:spPr>
        <p:txBody>
          <a:bodyPr spcFirstLastPara="1" wrap="square" lIns="91425" tIns="91425" rIns="91425" bIns="91425" numCol="1" spcCol="180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</a:rPr>
              <a:t>Have a go at making some savoury recipes using Cromer Crab!</a:t>
            </a:r>
            <a:br>
              <a:rPr lang="en-GB" sz="2400" dirty="0">
                <a:solidFill>
                  <a:schemeClr val="dk1"/>
                </a:solidFill>
              </a:rPr>
            </a:br>
            <a:endParaRPr lang="en-GB" sz="2400" dirty="0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</a:rPr>
              <a:t>Recipes include:</a:t>
            </a:r>
            <a:br>
              <a:rPr lang="en-GB" sz="2400" dirty="0">
                <a:solidFill>
                  <a:schemeClr val="dk1"/>
                </a:solidFill>
              </a:rPr>
            </a:br>
            <a:endParaRPr lang="en-GB" sz="2400"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dk1"/>
                </a:solidFill>
              </a:rPr>
              <a:t>Crab sandwich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dk1"/>
                </a:solidFill>
              </a:rPr>
              <a:t>Crab cakes (like fishcakes!)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chemeClr val="dk1"/>
                </a:solidFill>
              </a:rPr>
              <a:t>Crab and sweetcorn chowder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3BD491D0-9D9C-9D1E-D3AA-09C1FE7F8FED}"/>
              </a:ext>
            </a:extLst>
          </p:cNvPr>
          <p:cNvSpPr txBox="1">
            <a:spLocks/>
          </p:cNvSpPr>
          <p:nvPr/>
        </p:nvSpPr>
        <p:spPr>
          <a:xfrm>
            <a:off x="647108" y="365732"/>
            <a:ext cx="10897776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600" b="1" dirty="0">
                <a:solidFill>
                  <a:schemeClr val="accent1"/>
                </a:solidFill>
              </a:rPr>
              <a:t>Crab recipes</a:t>
            </a:r>
          </a:p>
        </p:txBody>
      </p:sp>
    </p:spTree>
    <p:extLst>
      <p:ext uri="{BB962C8B-B14F-4D97-AF65-F5344CB8AC3E}">
        <p14:creationId xmlns:p14="http://schemas.microsoft.com/office/powerpoint/2010/main" val="717081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243184"/>
            <a:ext cx="10897776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Crab sandwich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12" y="1087627"/>
            <a:ext cx="9769507" cy="5339470"/>
          </a:xfrm>
          <a:prstGeom prst="rect">
            <a:avLst/>
          </a:prstGeom>
        </p:spPr>
        <p:txBody>
          <a:bodyPr spcFirstLastPara="1" wrap="square" lIns="91425" tIns="91425" rIns="91425" bIns="91425" numCol="2" spcCol="180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sz="2400" b="1" dirty="0">
                <a:solidFill>
                  <a:schemeClr val="accent3"/>
                </a:solidFill>
              </a:rPr>
              <a:t>Ingredients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Bread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Butter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Crab meat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Mayonnaise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Salt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Pepper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Lemon juice</a:t>
            </a:r>
          </a:p>
          <a:p>
            <a:pPr>
              <a:spcBef>
                <a:spcPts val="1200"/>
              </a:spcBef>
            </a:pPr>
            <a:r>
              <a:rPr lang="en-GB" sz="2400" dirty="0">
                <a:solidFill>
                  <a:schemeClr val="dk1"/>
                </a:solidFill>
              </a:rPr>
              <a:t>Lettuce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b="1" dirty="0">
                <a:solidFill>
                  <a:schemeClr val="accent5"/>
                </a:solidFill>
              </a:rPr>
              <a:t>Method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Butter the bread.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Mix the crab meat with some mayonnaise, a squeeze of lemon juice and season with salt and pepper.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Spread the mixture onto the bread.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Add some lettuce and top with another slice of bread.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Serve!</a:t>
            </a:r>
          </a:p>
        </p:txBody>
      </p:sp>
    </p:spTree>
    <p:extLst>
      <p:ext uri="{BB962C8B-B14F-4D97-AF65-F5344CB8AC3E}">
        <p14:creationId xmlns:p14="http://schemas.microsoft.com/office/powerpoint/2010/main" val="224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243184"/>
            <a:ext cx="10897776" cy="1048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4000" b="1" dirty="0">
                <a:solidFill>
                  <a:schemeClr val="accent1"/>
                </a:solidFill>
              </a:rPr>
              <a:t>Crab cakes</a:t>
            </a:r>
            <a:br>
              <a:rPr lang="en-GB" sz="2000" b="1" dirty="0">
                <a:solidFill>
                  <a:schemeClr val="accent1"/>
                </a:solidFill>
              </a:rPr>
            </a:br>
            <a:r>
              <a:rPr lang="en-GB" sz="2000" b="1" dirty="0">
                <a:solidFill>
                  <a:schemeClr val="accent1"/>
                </a:solidFill>
              </a:rPr>
              <a:t>Makes 10 x 6cm crab cakes</a:t>
            </a:r>
            <a:endParaRPr lang="en-GB" sz="4000" b="1" dirty="0">
              <a:solidFill>
                <a:schemeClr val="accent1"/>
              </a:solidFill>
            </a:endParaRP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11" y="1291472"/>
            <a:ext cx="10897775" cy="5339470"/>
          </a:xfrm>
          <a:prstGeom prst="rect">
            <a:avLst/>
          </a:prstGeom>
        </p:spPr>
        <p:txBody>
          <a:bodyPr spcFirstLastPara="1" wrap="square" lIns="91425" tIns="91425" rIns="91425" bIns="91425" numCol="2" spcCol="180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accent3"/>
                </a:solidFill>
              </a:rPr>
              <a:t>Ingredients</a:t>
            </a:r>
            <a:endParaRPr lang="en-GB" sz="1600" b="1" dirty="0">
              <a:solidFill>
                <a:schemeClr val="accent3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3 spring onions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½ a bunch of fresh flat-leaf parsley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1 large free-range egg*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750g cooked crabmeat 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300g  potatoes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1 tsp ground pepper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1 tsp cayenne pepper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Pinch of salt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Plain flour*, for dusting</a:t>
            </a:r>
          </a:p>
          <a:p>
            <a:pPr>
              <a:spcBef>
                <a:spcPts val="1200"/>
              </a:spcBef>
            </a:pPr>
            <a:r>
              <a:rPr lang="en-GB" sz="1600" dirty="0">
                <a:solidFill>
                  <a:schemeClr val="dk1"/>
                </a:solidFill>
              </a:rPr>
              <a:t>Olive oil</a:t>
            </a:r>
          </a:p>
          <a:p>
            <a:pPr marL="0" indent="0">
              <a:spcBef>
                <a:spcPts val="1200"/>
              </a:spcBef>
              <a:buNone/>
            </a:pPr>
            <a:endParaRPr lang="en-GB" sz="20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accent5"/>
                </a:solidFill>
              </a:rPr>
              <a:t>Method</a:t>
            </a:r>
            <a:endParaRPr lang="en-GB" sz="1600" b="1" dirty="0">
              <a:solidFill>
                <a:schemeClr val="accent5"/>
              </a:solidFill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Peel, boil and mash the potatoes and leave </a:t>
            </a:r>
            <a:br>
              <a:rPr lang="en-GB" sz="1600" dirty="0">
                <a:solidFill>
                  <a:schemeClr val="dk1"/>
                </a:solidFill>
              </a:rPr>
            </a:br>
            <a:r>
              <a:rPr lang="en-GB" sz="1600" dirty="0">
                <a:solidFill>
                  <a:schemeClr val="dk1"/>
                </a:solidFill>
              </a:rPr>
              <a:t>to cool.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Trim and finely chop the spring onions.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Pick and finely chop the parsley.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Beat the egg.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Combine the crab meat, potatoes, spring onion, parsley, pepper, cayenne and egg in a bowl with a little salt.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Shape into 6cm cakes.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Dust with flour.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600" dirty="0">
                <a:solidFill>
                  <a:schemeClr val="dk1"/>
                </a:solidFill>
              </a:rPr>
              <a:t>Shallow-fry in oil over a medium heat for about 5 minutes each side or until golden brown.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5E95C-AEED-F05F-4C0F-B8788F4AE9DC}"/>
              </a:ext>
            </a:extLst>
          </p:cNvPr>
          <p:cNvSpPr txBox="1"/>
          <p:nvPr/>
        </p:nvSpPr>
        <p:spPr>
          <a:xfrm>
            <a:off x="647112" y="6049456"/>
            <a:ext cx="5320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200" dirty="0">
                <a:solidFill>
                  <a:schemeClr val="dk1"/>
                </a:solidFill>
              </a:rPr>
              <a:t>*Recipe can be made gluten free by substituting gluten-free flour</a:t>
            </a:r>
            <a:br>
              <a:rPr lang="en-GB" sz="1200" dirty="0">
                <a:solidFill>
                  <a:schemeClr val="dk1"/>
                </a:solidFill>
              </a:rPr>
            </a:br>
            <a:r>
              <a:rPr lang="en-GB" sz="1200" dirty="0">
                <a:solidFill>
                  <a:schemeClr val="dk1"/>
                </a:solidFill>
              </a:rPr>
              <a:t>*The egg can be substituted by egg-free mayonnaise</a:t>
            </a:r>
          </a:p>
        </p:txBody>
      </p:sp>
    </p:spTree>
    <p:extLst>
      <p:ext uri="{BB962C8B-B14F-4D97-AF65-F5344CB8AC3E}">
        <p14:creationId xmlns:p14="http://schemas.microsoft.com/office/powerpoint/2010/main" val="422645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47112" y="243184"/>
            <a:ext cx="10897776" cy="721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Crab chowder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0AA4486B-507C-4B9D-8913-05EF4E53E460}"/>
              </a:ext>
            </a:extLst>
          </p:cNvPr>
          <p:cNvSpPr txBox="1">
            <a:spLocks/>
          </p:cNvSpPr>
          <p:nvPr/>
        </p:nvSpPr>
        <p:spPr>
          <a:xfrm>
            <a:off x="647112" y="965078"/>
            <a:ext cx="10897780" cy="5355512"/>
          </a:xfrm>
          <a:prstGeom prst="rect">
            <a:avLst/>
          </a:prstGeom>
        </p:spPr>
        <p:txBody>
          <a:bodyPr spcFirstLastPara="1" wrap="square" lIns="91425" tIns="91425" rIns="91425" bIns="91425" numCol="3" spcCol="180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accent3"/>
                </a:solidFill>
              </a:rPr>
              <a:t>Ingredients</a:t>
            </a:r>
            <a:endParaRPr lang="en-GB" sz="1500" b="1" dirty="0">
              <a:solidFill>
                <a:schemeClr val="accent3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 tbsp olive oil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 small/medium onion, chopped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2 celery ribs, chopped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2 medium carrots, peeled + chopped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2 leeks, sliced into half-moons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2 large potatoes, peeled and diced into small cubes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 bay leaf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 tsp paprika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 tsp ground pepper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1½ tsp salt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 litre vegetable stock</a:t>
            </a:r>
          </a:p>
          <a:p>
            <a:pPr marL="0" indent="0">
              <a:spcBef>
                <a:spcPts val="1200"/>
              </a:spcBef>
              <a:buNone/>
            </a:pPr>
            <a:endParaRPr lang="en-GB" sz="1500" dirty="0">
              <a:solidFill>
                <a:schemeClr val="dk1"/>
              </a:solidFill>
            </a:endParaRP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2 large tins sweet corn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500g fresh crab meat 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100ml milk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100ml single cream</a:t>
            </a:r>
          </a:p>
          <a:p>
            <a:pPr>
              <a:spcBef>
                <a:spcPts val="1200"/>
              </a:spcBef>
            </a:pPr>
            <a:r>
              <a:rPr lang="en-GB" sz="1500" dirty="0">
                <a:solidFill>
                  <a:schemeClr val="dk1"/>
                </a:solidFill>
              </a:rPr>
              <a:t>¼ cup finely chopped fresh parsley</a:t>
            </a: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dk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GB" sz="1500" b="1" dirty="0">
              <a:solidFill>
                <a:schemeClr val="accent5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GB" sz="2000" b="1" dirty="0">
                <a:solidFill>
                  <a:schemeClr val="accent5"/>
                </a:solidFill>
              </a:rPr>
              <a:t>Method</a:t>
            </a:r>
            <a:endParaRPr lang="en-GB" sz="1500" b="1" dirty="0">
              <a:solidFill>
                <a:schemeClr val="accent5"/>
              </a:solidFill>
            </a:endParaRP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500" dirty="0">
                <a:solidFill>
                  <a:schemeClr val="dk1"/>
                </a:solidFill>
              </a:rPr>
              <a:t>In a large hob to oven dish, gently fry onions, celery, carrots, and leeks until soft.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500" dirty="0">
                <a:solidFill>
                  <a:schemeClr val="dk1"/>
                </a:solidFill>
              </a:rPr>
              <a:t>Add potatoes, bay leaf, paprika, pepper, salt and vegetable stock. Cook for about 8-10 minutes until the potatoes are halfway done.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500" dirty="0">
                <a:solidFill>
                  <a:schemeClr val="dk1"/>
                </a:solidFill>
              </a:rPr>
              <a:t>Puree 2 cups of the vegetable mixture in a food processor or blender until smooth. Stir the mixture back into the pot.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500" dirty="0">
                <a:solidFill>
                  <a:schemeClr val="dk1"/>
                </a:solidFill>
              </a:rPr>
              <a:t>Add sweetcorn, crab meat, milk and cream. Cook uncovered for about 8 minutes.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1500" dirty="0">
                <a:solidFill>
                  <a:schemeClr val="dk1"/>
                </a:solidFill>
              </a:rPr>
              <a:t>Stir in parsley and serve!</a:t>
            </a:r>
          </a:p>
        </p:txBody>
      </p:sp>
    </p:spTree>
    <p:extLst>
      <p:ext uri="{BB962C8B-B14F-4D97-AF65-F5344CB8AC3E}">
        <p14:creationId xmlns:p14="http://schemas.microsoft.com/office/powerpoint/2010/main" val="4000906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737254" y="395705"/>
            <a:ext cx="9898194" cy="3246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How do crab pots work?</a:t>
            </a:r>
          </a:p>
          <a:p>
            <a:pPr marL="0" indent="0">
              <a:spcBef>
                <a:spcPts val="0"/>
              </a:spcBef>
              <a:buNone/>
            </a:pPr>
            <a:endParaRPr lang="en-GB" sz="26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dk1"/>
                </a:solidFill>
              </a:rPr>
              <a:t>The crab pots are laid in lines called shanks.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dk1"/>
                </a:solidFill>
              </a:rPr>
              <a:t>There are usually 10 to 25 pots per shank depending on the size of the boat.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</p:txBody>
      </p:sp>
      <p:pic>
        <p:nvPicPr>
          <p:cNvPr id="4" name="Google Shape;88;p18">
            <a:extLst>
              <a:ext uri="{FF2B5EF4-FFF2-40B4-BE49-F238E27FC236}">
                <a16:creationId xmlns:a16="http://schemas.microsoft.com/office/drawing/2014/main" id="{44C8DBA7-DEB3-42C6-B532-50DA87F2DD9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24531" y="2881216"/>
            <a:ext cx="6542938" cy="35017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324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737254" y="396807"/>
            <a:ext cx="11179130" cy="881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How a parlour (crab) pot works: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</p:txBody>
      </p:sp>
      <p:pic>
        <p:nvPicPr>
          <p:cNvPr id="5" name="Google Shape;99;p19">
            <a:extLst>
              <a:ext uri="{FF2B5EF4-FFF2-40B4-BE49-F238E27FC236}">
                <a16:creationId xmlns:a16="http://schemas.microsoft.com/office/drawing/2014/main" id="{52771903-1E6E-4C12-B2D1-17AC4D6754B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3214283" y="1361354"/>
            <a:ext cx="5611365" cy="39158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5;p19">
            <a:extLst>
              <a:ext uri="{FF2B5EF4-FFF2-40B4-BE49-F238E27FC236}">
                <a16:creationId xmlns:a16="http://schemas.microsoft.com/office/drawing/2014/main" id="{0CD85FEA-5D19-4741-8CCC-76C7605B84F5}"/>
              </a:ext>
            </a:extLst>
          </p:cNvPr>
          <p:cNvSpPr txBox="1"/>
          <p:nvPr/>
        </p:nvSpPr>
        <p:spPr>
          <a:xfrm>
            <a:off x="641867" y="1800054"/>
            <a:ext cx="234146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1. </a:t>
            </a:r>
            <a:r>
              <a:rPr lang="en" sz="1600" dirty="0"/>
              <a:t>Bait (dead fish) </a:t>
            </a:r>
            <a:br>
              <a:rPr lang="en" sz="1600" dirty="0"/>
            </a:br>
            <a:r>
              <a:rPr lang="en" sz="1600" dirty="0"/>
              <a:t>is secured inside </a:t>
            </a:r>
            <a:br>
              <a:rPr lang="en" sz="1600" dirty="0"/>
            </a:br>
            <a:r>
              <a:rPr lang="en" sz="1600" dirty="0"/>
              <a:t>the pot between </a:t>
            </a:r>
            <a:br>
              <a:rPr lang="en" sz="1600" dirty="0"/>
            </a:br>
            <a:r>
              <a:rPr lang="en" sz="1600" dirty="0"/>
              <a:t>two pieces of cord</a:t>
            </a:r>
            <a:endParaRPr sz="1600" dirty="0"/>
          </a:p>
        </p:txBody>
      </p:sp>
      <p:sp>
        <p:nvSpPr>
          <p:cNvPr id="7" name="Google Shape;94;p19">
            <a:extLst>
              <a:ext uri="{FF2B5EF4-FFF2-40B4-BE49-F238E27FC236}">
                <a16:creationId xmlns:a16="http://schemas.microsoft.com/office/drawing/2014/main" id="{B70D0BA1-2DCA-4FD2-97A0-81D38B71090F}"/>
              </a:ext>
            </a:extLst>
          </p:cNvPr>
          <p:cNvSpPr txBox="1"/>
          <p:nvPr/>
        </p:nvSpPr>
        <p:spPr>
          <a:xfrm>
            <a:off x="542622" y="3444435"/>
            <a:ext cx="2404236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2.</a:t>
            </a:r>
            <a:r>
              <a:rPr lang="en" sz="1600" dirty="0"/>
              <a:t> Crabs and lobsters want to eat the bait so they move around the pot until they find a way in</a:t>
            </a:r>
            <a:endParaRPr sz="1600" dirty="0"/>
          </a:p>
        </p:txBody>
      </p:sp>
      <p:sp>
        <p:nvSpPr>
          <p:cNvPr id="8" name="Google Shape;96;p19">
            <a:extLst>
              <a:ext uri="{FF2B5EF4-FFF2-40B4-BE49-F238E27FC236}">
                <a16:creationId xmlns:a16="http://schemas.microsoft.com/office/drawing/2014/main" id="{42EC8102-597A-41C2-950C-DAC714D005DE}"/>
              </a:ext>
            </a:extLst>
          </p:cNvPr>
          <p:cNvSpPr txBox="1"/>
          <p:nvPr/>
        </p:nvSpPr>
        <p:spPr>
          <a:xfrm>
            <a:off x="563443" y="5496646"/>
            <a:ext cx="478979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3. </a:t>
            </a:r>
            <a:r>
              <a:rPr lang="en" sz="1600" dirty="0"/>
              <a:t>The crabs and lobster find an entrance. It’s easy for them to crawl into the wide opening and drop into the pot</a:t>
            </a:r>
            <a:endParaRPr sz="1600" dirty="0"/>
          </a:p>
        </p:txBody>
      </p:sp>
      <p:sp>
        <p:nvSpPr>
          <p:cNvPr id="9" name="Google Shape;97;p19">
            <a:extLst>
              <a:ext uri="{FF2B5EF4-FFF2-40B4-BE49-F238E27FC236}">
                <a16:creationId xmlns:a16="http://schemas.microsoft.com/office/drawing/2014/main" id="{FF087E7E-7D1C-4F46-AA13-523CBD5CE5F2}"/>
              </a:ext>
            </a:extLst>
          </p:cNvPr>
          <p:cNvSpPr txBox="1"/>
          <p:nvPr/>
        </p:nvSpPr>
        <p:spPr>
          <a:xfrm>
            <a:off x="6633943" y="5496646"/>
            <a:ext cx="438341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4. </a:t>
            </a:r>
            <a:r>
              <a:rPr lang="en" sz="1600" dirty="0"/>
              <a:t>When they finish eating, they look for a way out. They can’t get out the way they came in because it’s narrow and high up</a:t>
            </a:r>
            <a:endParaRPr sz="1600" dirty="0"/>
          </a:p>
        </p:txBody>
      </p:sp>
      <p:sp>
        <p:nvSpPr>
          <p:cNvPr id="10" name="Google Shape;98;p19">
            <a:extLst>
              <a:ext uri="{FF2B5EF4-FFF2-40B4-BE49-F238E27FC236}">
                <a16:creationId xmlns:a16="http://schemas.microsoft.com/office/drawing/2014/main" id="{034AC8C1-381F-41DB-BB0F-B6A50C3FEADA}"/>
              </a:ext>
            </a:extLst>
          </p:cNvPr>
          <p:cNvSpPr txBox="1"/>
          <p:nvPr/>
        </p:nvSpPr>
        <p:spPr>
          <a:xfrm>
            <a:off x="9201751" y="3823905"/>
            <a:ext cx="256834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5.</a:t>
            </a:r>
            <a:r>
              <a:rPr lang="en" sz="1600" dirty="0"/>
              <a:t> They find a way to go, but this takes them up the net slope</a:t>
            </a:r>
            <a:endParaRPr sz="1600" dirty="0"/>
          </a:p>
        </p:txBody>
      </p:sp>
      <p:sp>
        <p:nvSpPr>
          <p:cNvPr id="11" name="Google Shape;103;p19">
            <a:extLst>
              <a:ext uri="{FF2B5EF4-FFF2-40B4-BE49-F238E27FC236}">
                <a16:creationId xmlns:a16="http://schemas.microsoft.com/office/drawing/2014/main" id="{A868113B-CAC4-45AC-A58B-6E3CAF3CDFBF}"/>
              </a:ext>
            </a:extLst>
          </p:cNvPr>
          <p:cNvSpPr txBox="1"/>
          <p:nvPr/>
        </p:nvSpPr>
        <p:spPr>
          <a:xfrm>
            <a:off x="9201751" y="1154252"/>
            <a:ext cx="21084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</a:rPr>
              <a:t>6. </a:t>
            </a:r>
            <a:r>
              <a:rPr lang="en" sz="1600" dirty="0">
                <a:solidFill>
                  <a:schemeClr val="dk1"/>
                </a:solidFill>
              </a:rPr>
              <a:t>The slope leads into the ‘parlour’ which they drop into and stay until the pot is emptied by a fisher</a:t>
            </a:r>
            <a:endParaRPr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9CCA91-3B64-4247-B5ED-3CB66E0D30B5}"/>
              </a:ext>
            </a:extLst>
          </p:cNvPr>
          <p:cNvCxnSpPr>
            <a:cxnSpLocks/>
          </p:cNvCxnSpPr>
          <p:nvPr/>
        </p:nvCxnSpPr>
        <p:spPr>
          <a:xfrm flipH="1">
            <a:off x="7467600" y="1580839"/>
            <a:ext cx="1625473" cy="1848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7F234D-2A80-49E6-ADC6-C66340CFD453}"/>
              </a:ext>
            </a:extLst>
          </p:cNvPr>
          <p:cNvCxnSpPr>
            <a:cxnSpLocks/>
          </p:cNvCxnSpPr>
          <p:nvPr/>
        </p:nvCxnSpPr>
        <p:spPr>
          <a:xfrm flipH="1" flipV="1">
            <a:off x="6511734" y="3429000"/>
            <a:ext cx="2481007" cy="7898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89AB58-BCC1-4956-ACED-B75BF49D2CB0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958339" y="3621596"/>
            <a:ext cx="2404236" cy="18750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AB38C2-9BE4-4EB0-8AB3-9321E6128C5C}"/>
              </a:ext>
            </a:extLst>
          </p:cNvPr>
          <p:cNvCxnSpPr>
            <a:cxnSpLocks/>
          </p:cNvCxnSpPr>
          <p:nvPr/>
        </p:nvCxnSpPr>
        <p:spPr>
          <a:xfrm>
            <a:off x="2679432" y="2436994"/>
            <a:ext cx="2161426" cy="8355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05;p19">
            <a:extLst>
              <a:ext uri="{FF2B5EF4-FFF2-40B4-BE49-F238E27FC236}">
                <a16:creationId xmlns:a16="http://schemas.microsoft.com/office/drawing/2014/main" id="{D4A053B5-EB26-4F98-9C6D-532204A08417}"/>
              </a:ext>
            </a:extLst>
          </p:cNvPr>
          <p:cNvSpPr txBox="1"/>
          <p:nvPr/>
        </p:nvSpPr>
        <p:spPr>
          <a:xfrm>
            <a:off x="3628749" y="4969361"/>
            <a:ext cx="125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Rob Coleman</a:t>
            </a:r>
            <a:endParaRPr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9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737254" y="1459275"/>
            <a:ext cx="10049115" cy="5001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dk1"/>
                </a:solidFill>
              </a:rPr>
              <a:t>Crab fishers are out on the water most days, weather permitting, from March to October and less often during the winter.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dk1"/>
                </a:solidFill>
              </a:rPr>
              <a:t>Depending on tides, there can be early starts in the dark. They go out in varying weather conditions so long as the wind and waves are not too strong.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>
                <a:solidFill>
                  <a:schemeClr val="dk1"/>
                </a:solidFill>
              </a:rPr>
              <a:t>The cold temperatures in the winter mean there are fewer crabs, so this time of year is used to fix damaged pots and carry out maintenance of boats. 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000" b="1" dirty="0">
                <a:solidFill>
                  <a:schemeClr val="dk1"/>
                </a:solidFill>
              </a:rPr>
              <a:t>The video on the next slide shows a Cromer fisherman’s day at work out on his boat. </a:t>
            </a:r>
            <a:endParaRPr lang="en-GB" sz="2400" b="1" dirty="0">
              <a:solidFill>
                <a:schemeClr val="dk1"/>
              </a:solidFill>
            </a:endParaRPr>
          </a:p>
        </p:txBody>
      </p:sp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7DEEC478-03E1-6128-295C-108556FC494F}"/>
              </a:ext>
            </a:extLst>
          </p:cNvPr>
          <p:cNvSpPr txBox="1">
            <a:spLocks/>
          </p:cNvSpPr>
          <p:nvPr/>
        </p:nvSpPr>
        <p:spPr>
          <a:xfrm>
            <a:off x="737254" y="396807"/>
            <a:ext cx="11179130" cy="881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Life as a fisher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7F8D8F1C-2135-0536-F4C3-A8CB8FA6D223}"/>
              </a:ext>
            </a:extLst>
          </p:cNvPr>
          <p:cNvSpPr txBox="1">
            <a:spLocks/>
          </p:cNvSpPr>
          <p:nvPr/>
        </p:nvSpPr>
        <p:spPr>
          <a:xfrm>
            <a:off x="737254" y="396807"/>
            <a:ext cx="11179130" cy="881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accent1"/>
                </a:solidFill>
              </a:rPr>
              <a:t>Life as a fisher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4000" b="1" dirty="0">
              <a:solidFill>
                <a:schemeClr val="accent1"/>
              </a:solidFill>
            </a:endParaRPr>
          </a:p>
        </p:txBody>
      </p:sp>
      <p:pic>
        <p:nvPicPr>
          <p:cNvPr id="3" name="Online Media 2" title="Keep Hauling - crab fishing at Cromer with shanty music by The Sheringham Shantymen">
            <a:hlinkClick r:id="" action="ppaction://media"/>
            <a:extLst>
              <a:ext uri="{FF2B5EF4-FFF2-40B4-BE49-F238E27FC236}">
                <a16:creationId xmlns:a16="http://schemas.microsoft.com/office/drawing/2014/main" id="{99A00FE1-02A0-8665-7E10-200F4455F8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461" y="1378049"/>
            <a:ext cx="8996715" cy="50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3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533400" y="3006839"/>
            <a:ext cx="4389667" cy="835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F2F3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Edible (brown) crabs live in the sea.</a:t>
            </a:r>
          </a:p>
        </p:txBody>
      </p:sp>
      <p:pic>
        <p:nvPicPr>
          <p:cNvPr id="4" name="Google Shape;117;p21">
            <a:extLst>
              <a:ext uri="{FF2B5EF4-FFF2-40B4-BE49-F238E27FC236}">
                <a16:creationId xmlns:a16="http://schemas.microsoft.com/office/drawing/2014/main" id="{AE91A47E-08C0-4C8E-B8EF-D8446FFA22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796"/>
          <a:stretch/>
        </p:blipFill>
        <p:spPr>
          <a:xfrm>
            <a:off x="6081931" y="-23119"/>
            <a:ext cx="6096001" cy="68951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30096A28-E3B9-4D7F-9544-D0030D672EB5}"/>
              </a:ext>
            </a:extLst>
          </p:cNvPr>
          <p:cNvSpPr txBox="1"/>
          <p:nvPr/>
        </p:nvSpPr>
        <p:spPr>
          <a:xfrm>
            <a:off x="10465800" y="6564268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Photo: christaylorphoto.co.uk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1710E-1E30-4A05-1344-B72B073EC06F}"/>
              </a:ext>
            </a:extLst>
          </p:cNvPr>
          <p:cNvSpPr txBox="1"/>
          <p:nvPr/>
        </p:nvSpPr>
        <p:spPr>
          <a:xfrm>
            <a:off x="533400" y="684691"/>
            <a:ext cx="4981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B9B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Sea to Sandwich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B9B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1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5;p22">
            <a:extLst>
              <a:ext uri="{FF2B5EF4-FFF2-40B4-BE49-F238E27FC236}">
                <a16:creationId xmlns:a16="http://schemas.microsoft.com/office/drawing/2014/main" id="{594321ED-1220-4566-A1C5-71442A5F557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31543" y="1017156"/>
            <a:ext cx="6502932" cy="42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7;p22">
            <a:extLst>
              <a:ext uri="{FF2B5EF4-FFF2-40B4-BE49-F238E27FC236}">
                <a16:creationId xmlns:a16="http://schemas.microsoft.com/office/drawing/2014/main" id="{A7529A2A-0658-43CB-8EC2-9499D9281202}"/>
              </a:ext>
            </a:extLst>
          </p:cNvPr>
          <p:cNvSpPr txBox="1"/>
          <p:nvPr/>
        </p:nvSpPr>
        <p:spPr>
          <a:xfrm>
            <a:off x="7510014" y="4962268"/>
            <a:ext cx="171872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lt1"/>
                </a:solidFill>
              </a:rPr>
              <a:t>Photo: christaylorphoto.co.uk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58575FE-2713-467D-BC2E-340DD0906253}"/>
              </a:ext>
            </a:extLst>
          </p:cNvPr>
          <p:cNvSpPr txBox="1">
            <a:spLocks/>
          </p:cNvSpPr>
          <p:nvPr/>
        </p:nvSpPr>
        <p:spPr>
          <a:xfrm>
            <a:off x="2322354" y="5550017"/>
            <a:ext cx="7962071" cy="1204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</a:rPr>
              <a:t>Being a fisher can mean some early morning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</a:rPr>
              <a:t>starts depending on the tides.</a:t>
            </a:r>
          </a:p>
        </p:txBody>
      </p:sp>
    </p:spTree>
    <p:extLst>
      <p:ext uri="{BB962C8B-B14F-4D97-AF65-F5344CB8AC3E}">
        <p14:creationId xmlns:p14="http://schemas.microsoft.com/office/powerpoint/2010/main" val="77205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3;p25">
            <a:extLst>
              <a:ext uri="{FF2B5EF4-FFF2-40B4-BE49-F238E27FC236}">
                <a16:creationId xmlns:a16="http://schemas.microsoft.com/office/drawing/2014/main" id="{2CDD1A94-48B1-4246-9CAF-F180EF5CEF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247" r="20508"/>
          <a:stretch/>
        </p:blipFill>
        <p:spPr>
          <a:xfrm>
            <a:off x="6853287" y="527901"/>
            <a:ext cx="4702337" cy="57278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A9B92708-A583-403D-9CCC-6AF2ADCCDE03}"/>
              </a:ext>
            </a:extLst>
          </p:cNvPr>
          <p:cNvSpPr txBox="1">
            <a:spLocks/>
          </p:cNvSpPr>
          <p:nvPr/>
        </p:nvSpPr>
        <p:spPr>
          <a:xfrm>
            <a:off x="636376" y="380215"/>
            <a:ext cx="5566130" cy="20389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They go to their pots which are marked with flags.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4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tx2"/>
                </a:solidFill>
              </a:rPr>
              <a:t>They haul in their pots. </a:t>
            </a:r>
            <a:r>
              <a:rPr lang="en-GB" sz="2400" dirty="0"/>
              <a:t>The fishers use a winch to help raise the pots.</a:t>
            </a:r>
          </a:p>
        </p:txBody>
      </p:sp>
      <p:sp>
        <p:nvSpPr>
          <p:cNvPr id="6" name="Google Shape;118;p21">
            <a:extLst>
              <a:ext uri="{FF2B5EF4-FFF2-40B4-BE49-F238E27FC236}">
                <a16:creationId xmlns:a16="http://schemas.microsoft.com/office/drawing/2014/main" id="{30096A28-E3B9-4D7F-9544-D0030D672EB5}"/>
              </a:ext>
            </a:extLst>
          </p:cNvPr>
          <p:cNvSpPr txBox="1"/>
          <p:nvPr/>
        </p:nvSpPr>
        <p:spPr>
          <a:xfrm>
            <a:off x="9829424" y="5947992"/>
            <a:ext cx="172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bg1"/>
                </a:solidFill>
              </a:rPr>
              <a:t>Photos: christaylorphoto.co.uk</a:t>
            </a:r>
            <a:endParaRPr sz="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17AB2-DCFE-D850-0BEB-A28356E65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6" y="2549103"/>
            <a:ext cx="5566130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4753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_Slides">
  <a:themeElements>
    <a:clrScheme name="MCS_Presentations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00B9B0"/>
      </a:accent1>
      <a:accent2>
        <a:srgbClr val="B172CD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Slides">
  <a:themeElements>
    <a:clrScheme name="MCS_Presentations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00B9B0"/>
      </a:accent1>
      <a:accent2>
        <a:srgbClr val="B172CD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Poppins_MCS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7939e8-d9bd-4197-b5ca-ef6e1ff1327b">
      <Terms xmlns="http://schemas.microsoft.com/office/infopath/2007/PartnerControls"/>
    </lcf76f155ced4ddcb4097134ff3c332f>
    <TaxCatchAll xmlns="5f3fbcf9-7929-4669-aee0-273ea4de79ac" xsi:nil="true"/>
    <MediaLengthInSeconds xmlns="2e7939e8-d9bd-4197-b5ca-ef6e1ff1327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5D8DF586940345BCA1FE832507B89A" ma:contentTypeVersion="15" ma:contentTypeDescription="Create a new document." ma:contentTypeScope="" ma:versionID="9c4dad075fbb571b5e52fd06dfe11aa5">
  <xsd:schema xmlns:xsd="http://www.w3.org/2001/XMLSchema" xmlns:xs="http://www.w3.org/2001/XMLSchema" xmlns:p="http://schemas.microsoft.com/office/2006/metadata/properties" xmlns:ns2="2e7939e8-d9bd-4197-b5ca-ef6e1ff1327b" xmlns:ns3="5f3fbcf9-7929-4669-aee0-273ea4de79ac" targetNamespace="http://schemas.microsoft.com/office/2006/metadata/properties" ma:root="true" ma:fieldsID="39a47eab18549ed710174bddad15a830" ns2:_="" ns3:_="">
    <xsd:import namespace="2e7939e8-d9bd-4197-b5ca-ef6e1ff1327b"/>
    <xsd:import namespace="5f3fbcf9-7929-4669-aee0-273ea4de79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939e8-d9bd-4197-b5ca-ef6e1ff13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1400c39-6263-44eb-9109-7e6cd59416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fbcf9-7929-4669-aee0-273ea4de79a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b25e7ad-d1b0-4b24-aadf-44e0f6c8fd61}" ma:internalName="TaxCatchAll" ma:showField="CatchAllData" ma:web="5f3fbcf9-7929-4669-aee0-273ea4de79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091066-377E-4B3D-A351-1A87A698FDB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9183086-dd75-4fe7-9390-257df00f9d75"/>
    <ds:schemaRef ds:uri="http://purl.org/dc/elements/1.1/"/>
    <ds:schemaRef ds:uri="http://schemas.microsoft.com/office/2006/metadata/properties"/>
    <ds:schemaRef ds:uri="http://schemas.microsoft.com/office/infopath/2007/PartnerControls"/>
    <ds:schemaRef ds:uri="89462c4e-13d7-4ebd-8ab6-d05e28ed5e7c"/>
    <ds:schemaRef ds:uri="http://www.w3.org/XML/1998/namespace"/>
    <ds:schemaRef ds:uri="d68f711c-a538-410d-8e53-76f8270e1028"/>
    <ds:schemaRef ds:uri="476384d9-2b43-4f92-882d-ae7ebe513151"/>
    <ds:schemaRef ds:uri="2e7939e8-d9bd-4197-b5ca-ef6e1ff1327b"/>
    <ds:schemaRef ds:uri="5f3fbcf9-7929-4669-aee0-273ea4de79ac"/>
  </ds:schemaRefs>
</ds:datastoreItem>
</file>

<file path=customXml/itemProps2.xml><?xml version="1.0" encoding="utf-8"?>
<ds:datastoreItem xmlns:ds="http://schemas.openxmlformats.org/officeDocument/2006/customXml" ds:itemID="{998776BC-BFDA-44B3-981A-7D092884B4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939e8-d9bd-4197-b5ca-ef6e1ff1327b"/>
    <ds:schemaRef ds:uri="5f3fbcf9-7929-4669-aee0-273ea4de79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4881CC-352E-4387-96F8-747F9BF8A4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9607</TotalTime>
  <Words>1409</Words>
  <Application>Microsoft Office PowerPoint</Application>
  <PresentationFormat>Widescreen</PresentationFormat>
  <Paragraphs>203</Paragraphs>
  <Slides>29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Poppins</vt:lpstr>
      <vt:lpstr>Poppins ExtraBold</vt:lpstr>
      <vt:lpstr>Content_Slides</vt:lpstr>
      <vt:lpstr>Blank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I am here</dc:title>
  <dc:creator>Josh Brooks</dc:creator>
  <cp:lastModifiedBy>Mary Hayman</cp:lastModifiedBy>
  <cp:revision>50</cp:revision>
  <dcterms:created xsi:type="dcterms:W3CDTF">2021-04-23T08:38:01Z</dcterms:created>
  <dcterms:modified xsi:type="dcterms:W3CDTF">2023-07-25T10:58:55Z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0x0101002F5D8DF586940345BCA1FE832507B89A</vt:lpwstr>
  </property>
  <property fmtid="{D5CDD505-2E9C-101B-9397-08002B2CF9AE}" pid="3" name="MediaServiceImageTags">
    <vt:lpwstr/>
  </property>
  <property fmtid="{D5CDD505-2E9C-101B-9397-08002B2CF9AE}" pid="4" name="Order">
    <vt:lpwstr>4445900.00000000</vt:lpwstr>
  </property>
  <property fmtid="{D5CDD505-2E9C-101B-9397-08002B2CF9AE}" pid="5" name="xd_Signature">
    <vt:lpwstr/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</Properties>
</file>