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4"/>
    <p:sldMasterId id="2147483673" r:id="rId5"/>
  </p:sldMasterIdLst>
  <p:notesMasterIdLst>
    <p:notesMasterId r:id="rId47"/>
  </p:notesMasterIdLst>
  <p:handoutMasterIdLst>
    <p:handoutMasterId r:id="rId48"/>
  </p:handoutMasterIdLst>
  <p:sldIdLst>
    <p:sldId id="257" r:id="rId6"/>
    <p:sldId id="268" r:id="rId7"/>
    <p:sldId id="380" r:id="rId8"/>
    <p:sldId id="381" r:id="rId9"/>
    <p:sldId id="340" r:id="rId10"/>
    <p:sldId id="297" r:id="rId11"/>
    <p:sldId id="315" r:id="rId12"/>
    <p:sldId id="298" r:id="rId13"/>
    <p:sldId id="344" r:id="rId14"/>
    <p:sldId id="300" r:id="rId15"/>
    <p:sldId id="299" r:id="rId16"/>
    <p:sldId id="301" r:id="rId17"/>
    <p:sldId id="346" r:id="rId18"/>
    <p:sldId id="345" r:id="rId19"/>
    <p:sldId id="347" r:id="rId20"/>
    <p:sldId id="302" r:id="rId21"/>
    <p:sldId id="351" r:id="rId22"/>
    <p:sldId id="352" r:id="rId23"/>
    <p:sldId id="353" r:id="rId24"/>
    <p:sldId id="354" r:id="rId25"/>
    <p:sldId id="356" r:id="rId26"/>
    <p:sldId id="375" r:id="rId27"/>
    <p:sldId id="307" r:id="rId28"/>
    <p:sldId id="308" r:id="rId29"/>
    <p:sldId id="309" r:id="rId30"/>
    <p:sldId id="360" r:id="rId31"/>
    <p:sldId id="361" r:id="rId32"/>
    <p:sldId id="310" r:id="rId33"/>
    <p:sldId id="311" r:id="rId34"/>
    <p:sldId id="312" r:id="rId35"/>
    <p:sldId id="362" r:id="rId36"/>
    <p:sldId id="364" r:id="rId37"/>
    <p:sldId id="359" r:id="rId38"/>
    <p:sldId id="367" r:id="rId39"/>
    <p:sldId id="368" r:id="rId40"/>
    <p:sldId id="369" r:id="rId41"/>
    <p:sldId id="370" r:id="rId42"/>
    <p:sldId id="371" r:id="rId43"/>
    <p:sldId id="372" r:id="rId44"/>
    <p:sldId id="373" r:id="rId45"/>
    <p:sldId id="37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160" userDrawn="1">
          <p15:clr>
            <a:srgbClr val="A4A3A4"/>
          </p15:clr>
        </p15:guide>
        <p15:guide id="4"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1" autoAdjust="0"/>
    <p:restoredTop sz="86432" autoAdjust="0"/>
  </p:normalViewPr>
  <p:slideViewPr>
    <p:cSldViewPr snapToGrid="0" showGuides="1">
      <p:cViewPr varScale="1">
        <p:scale>
          <a:sx n="74" d="100"/>
          <a:sy n="74" d="100"/>
        </p:scale>
        <p:origin x="994" y="67"/>
      </p:cViewPr>
      <p:guideLst>
        <p:guide orient="horz" pos="2160"/>
        <p:guide pos="3840"/>
      </p:guideLst>
    </p:cSldViewPr>
  </p:slideViewPr>
  <p:notesTextViewPr>
    <p:cViewPr>
      <p:scale>
        <a:sx n="1" d="1"/>
        <a:sy n="1" d="1"/>
      </p:scale>
      <p:origin x="0" y="0"/>
    </p:cViewPr>
  </p:notesTextViewPr>
  <p:notesViewPr>
    <p:cSldViewPr snapToGrid="0" showGuides="1">
      <p:cViewPr varScale="1">
        <p:scale>
          <a:sx n="73" d="100"/>
          <a:sy n="73" d="100"/>
        </p:scale>
        <p:origin x="2340"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304DC7-B1A5-4308-92FD-E5EBE38128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D2D876A-E13E-479E-8E02-C4E5734789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1E1F8E-F6ED-4D28-89C2-BA82F602EAA4}" type="datetimeFigureOut">
              <a:rPr lang="en-GB" smtClean="0"/>
              <a:t>25/07/2023</a:t>
            </a:fld>
            <a:endParaRPr lang="en-GB"/>
          </a:p>
        </p:txBody>
      </p:sp>
      <p:sp>
        <p:nvSpPr>
          <p:cNvPr id="4" name="Footer Placeholder 3">
            <a:extLst>
              <a:ext uri="{FF2B5EF4-FFF2-40B4-BE49-F238E27FC236}">
                <a16:creationId xmlns:a16="http://schemas.microsoft.com/office/drawing/2014/main" id="{90D75BE9-9D1E-4B39-9DB3-CA38B4A31F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A52491B-1901-4C5D-92B7-D2459BB0F2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FC0A9A-A158-41FC-82EA-CA2B710111E7}" type="slidenum">
              <a:rPr lang="en-GB" smtClean="0"/>
              <a:t>‹#›</a:t>
            </a:fld>
            <a:endParaRPr lang="en-GB"/>
          </a:p>
        </p:txBody>
      </p:sp>
    </p:spTree>
    <p:extLst>
      <p:ext uri="{BB962C8B-B14F-4D97-AF65-F5344CB8AC3E}">
        <p14:creationId xmlns:p14="http://schemas.microsoft.com/office/powerpoint/2010/main" val="18855443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C2BFD-33C4-4A97-8CF5-678244EF70FD}" type="datetimeFigureOut">
              <a:rPr lang="en-GB" smtClean="0"/>
              <a:t>25/07/2023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401915-2709-4D6C-B378-0B2CD0A1806C}" type="slidenum">
              <a:rPr lang="en-GB" smtClean="0"/>
              <a:t>‹#›</a:t>
            </a:fld>
            <a:endParaRPr lang="en-GB"/>
          </a:p>
        </p:txBody>
      </p:sp>
    </p:spTree>
    <p:extLst>
      <p:ext uri="{BB962C8B-B14F-4D97-AF65-F5344CB8AC3E}">
        <p14:creationId xmlns:p14="http://schemas.microsoft.com/office/powerpoint/2010/main" val="3445617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16tExrrMkt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rVPooS9iiN8"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dk1"/>
                </a:solidFill>
              </a:rPr>
              <a:t>3.5 minutes (no narrative): </a:t>
            </a:r>
            <a:r>
              <a:rPr lang="en-GB" sz="1200" dirty="0">
                <a:solidFill>
                  <a:schemeClr val="dk1"/>
                </a:solidFill>
                <a:hlinkClick r:id="rId3"/>
              </a:rPr>
              <a:t>https://www.youtube.com/watch?v=16tExrrMktA</a:t>
            </a:r>
            <a:endParaRPr lang="en-GB" sz="1200" dirty="0">
              <a:solidFill>
                <a:schemeClr val="dk1"/>
              </a:solidFill>
            </a:endParaRPr>
          </a:p>
          <a:p>
            <a:endParaRPr lang="en-GB" dirty="0"/>
          </a:p>
        </p:txBody>
      </p:sp>
      <p:sp>
        <p:nvSpPr>
          <p:cNvPr id="4" name="Slide Number Placeholder 3"/>
          <p:cNvSpPr>
            <a:spLocks noGrp="1"/>
          </p:cNvSpPr>
          <p:nvPr>
            <p:ph type="sldNum" sz="quarter" idx="5"/>
          </p:nvPr>
        </p:nvSpPr>
        <p:spPr/>
        <p:txBody>
          <a:bodyPr/>
          <a:lstStyle/>
          <a:p>
            <a:fld id="{4C401915-2709-4D6C-B378-0B2CD0A1806C}" type="slidenum">
              <a:rPr lang="en-GB" smtClean="0"/>
              <a:t>3</a:t>
            </a:fld>
            <a:endParaRPr lang="en-GB"/>
          </a:p>
        </p:txBody>
      </p:sp>
    </p:spTree>
    <p:extLst>
      <p:ext uri="{BB962C8B-B14F-4D97-AF65-F5344CB8AC3E}">
        <p14:creationId xmlns:p14="http://schemas.microsoft.com/office/powerpoint/2010/main" val="2475205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buFont typeface="Arial" panose="020B0604020202020204" pitchFamily="34" charset="0"/>
              <a:buNone/>
            </a:pPr>
            <a:r>
              <a:rPr lang="en-GB" sz="1200" dirty="0">
                <a:solidFill>
                  <a:schemeClr val="dk1"/>
                </a:solidFill>
              </a:rPr>
              <a:t>10.5 minutes (with narrative): </a:t>
            </a:r>
            <a:r>
              <a:rPr lang="en-GB" sz="1200" dirty="0">
                <a:solidFill>
                  <a:schemeClr val="dk1"/>
                </a:solidFill>
                <a:hlinkClick r:id="rId3"/>
              </a:rPr>
              <a:t>https://www.youtube.com/watch?v=rVPooS9iiN8</a:t>
            </a:r>
            <a:endParaRPr lang="en-GB" sz="1200" dirty="0">
              <a:solidFill>
                <a:schemeClr val="dk1"/>
              </a:solidFill>
            </a:endParaRPr>
          </a:p>
          <a:p>
            <a:endParaRPr lang="en-GB" dirty="0"/>
          </a:p>
        </p:txBody>
      </p:sp>
      <p:sp>
        <p:nvSpPr>
          <p:cNvPr id="4" name="Slide Number Placeholder 3"/>
          <p:cNvSpPr>
            <a:spLocks noGrp="1"/>
          </p:cNvSpPr>
          <p:nvPr>
            <p:ph type="sldNum" sz="quarter" idx="5"/>
          </p:nvPr>
        </p:nvSpPr>
        <p:spPr/>
        <p:txBody>
          <a:bodyPr/>
          <a:lstStyle/>
          <a:p>
            <a:fld id="{4C401915-2709-4D6C-B378-0B2CD0A1806C}" type="slidenum">
              <a:rPr lang="en-GB" smtClean="0"/>
              <a:t>4</a:t>
            </a:fld>
            <a:endParaRPr lang="en-GB"/>
          </a:p>
        </p:txBody>
      </p:sp>
    </p:spTree>
    <p:extLst>
      <p:ext uri="{BB962C8B-B14F-4D97-AF65-F5344CB8AC3E}">
        <p14:creationId xmlns:p14="http://schemas.microsoft.com/office/powerpoint/2010/main" val="624685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_Columns_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0" y="0"/>
            <a:ext cx="815858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9">
            <a:extLst>
              <a:ext uri="{FF2B5EF4-FFF2-40B4-BE49-F238E27FC236}">
                <a16:creationId xmlns:a16="http://schemas.microsoft.com/office/drawing/2014/main" id="{84696862-A2A4-4DCF-9545-FF0EEF6A2068}"/>
              </a:ext>
            </a:extLst>
          </p:cNvPr>
          <p:cNvSpPr>
            <a:spLocks noGrp="1"/>
          </p:cNvSpPr>
          <p:nvPr>
            <p:ph type="body" sz="quarter" idx="11"/>
          </p:nvPr>
        </p:nvSpPr>
        <p:spPr>
          <a:xfrm>
            <a:off x="8727310" y="738187"/>
            <a:ext cx="2939971" cy="53816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6421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_Header_0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942E18-2E1D-4E2E-AFB5-ACCC6932863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23870" b="51599"/>
          <a:stretch/>
        </p:blipFill>
        <p:spPr>
          <a:xfrm>
            <a:off x="1" y="-81025"/>
            <a:ext cx="12191998" cy="2013995"/>
          </a:xfrm>
          <a:prstGeom prst="rect">
            <a:avLst/>
          </a:prstGeom>
        </p:spPr>
      </p:pic>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9">
            <a:extLst>
              <a:ext uri="{FF2B5EF4-FFF2-40B4-BE49-F238E27FC236}">
                <a16:creationId xmlns:a16="http://schemas.microsoft.com/office/drawing/2014/main" id="{DEEF143C-BEBF-443E-BB55-5F3E2D7EDE39}"/>
              </a:ext>
            </a:extLst>
          </p:cNvPr>
          <p:cNvSpPr>
            <a:spLocks noGrp="1"/>
          </p:cNvSpPr>
          <p:nvPr>
            <p:ph type="body" sz="quarter" idx="12"/>
          </p:nvPr>
        </p:nvSpPr>
        <p:spPr>
          <a:xfrm>
            <a:off x="6242613"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567470"/>
            <a:ext cx="6493739" cy="879053"/>
          </a:xfrm>
        </p:spPr>
        <p:txBody>
          <a:bodyPr>
            <a:normAutofit/>
          </a:bodyPr>
          <a:lstStyle>
            <a:lvl1pPr marL="0" indent="0">
              <a:buFontTx/>
              <a:buNone/>
              <a:defRPr sz="4800" b="1">
                <a:solidFill>
                  <a:schemeClr val="bg1"/>
                </a:solidFill>
              </a:defRPr>
            </a:lvl1pPr>
          </a:lstStyle>
          <a:p>
            <a:pPr lvl="0"/>
            <a:r>
              <a:rPr lang="en-US" dirty="0"/>
              <a:t>Subtitle goes here</a:t>
            </a:r>
            <a:endParaRPr lang="en-GB" dirty="0"/>
          </a:p>
        </p:txBody>
      </p:sp>
    </p:spTree>
    <p:extLst>
      <p:ext uri="{BB962C8B-B14F-4D97-AF65-F5344CB8AC3E}">
        <p14:creationId xmlns:p14="http://schemas.microsoft.com/office/powerpoint/2010/main" val="3006253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Header_0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E733C5-DFA0-46E2-98BA-93580E7C190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75609"/>
          <a:stretch/>
        </p:blipFill>
        <p:spPr>
          <a:xfrm>
            <a:off x="0" y="-81025"/>
            <a:ext cx="12192000" cy="2013995"/>
          </a:xfrm>
          <a:prstGeom prst="rect">
            <a:avLst/>
          </a:prstGeom>
        </p:spPr>
      </p:pic>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9">
            <a:extLst>
              <a:ext uri="{FF2B5EF4-FFF2-40B4-BE49-F238E27FC236}">
                <a16:creationId xmlns:a16="http://schemas.microsoft.com/office/drawing/2014/main" id="{DEEF143C-BEBF-443E-BB55-5F3E2D7EDE39}"/>
              </a:ext>
            </a:extLst>
          </p:cNvPr>
          <p:cNvSpPr>
            <a:spLocks noGrp="1"/>
          </p:cNvSpPr>
          <p:nvPr>
            <p:ph type="body" sz="quarter" idx="12"/>
          </p:nvPr>
        </p:nvSpPr>
        <p:spPr>
          <a:xfrm>
            <a:off x="6242613"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567470"/>
            <a:ext cx="6493739" cy="879053"/>
          </a:xfrm>
        </p:spPr>
        <p:txBody>
          <a:bodyPr>
            <a:normAutofit/>
          </a:bodyPr>
          <a:lstStyle>
            <a:lvl1pPr marL="0" indent="0">
              <a:buFontTx/>
              <a:buNone/>
              <a:defRPr sz="4800" b="1">
                <a:solidFill>
                  <a:schemeClr val="bg1"/>
                </a:solidFill>
              </a:defRPr>
            </a:lvl1pPr>
          </a:lstStyle>
          <a:p>
            <a:pPr lvl="0"/>
            <a:r>
              <a:rPr lang="en-US" dirty="0"/>
              <a:t>Subtitle goes here</a:t>
            </a:r>
            <a:endParaRPr lang="en-GB" dirty="0"/>
          </a:p>
        </p:txBody>
      </p:sp>
    </p:spTree>
    <p:extLst>
      <p:ext uri="{BB962C8B-B14F-4D97-AF65-F5344CB8AC3E}">
        <p14:creationId xmlns:p14="http://schemas.microsoft.com/office/powerpoint/2010/main" val="3389994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mple_Text_01">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176454"/>
            <a:ext cx="9699761"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1011607"/>
            <a:ext cx="6493739" cy="879053"/>
          </a:xfrm>
        </p:spPr>
        <p:txBody>
          <a:bodyPr>
            <a:normAutofit/>
          </a:bodyPr>
          <a:lstStyle>
            <a:lvl1pPr marL="0" indent="0">
              <a:buFontTx/>
              <a:buNone/>
              <a:defRPr sz="4800" b="1">
                <a:solidFill>
                  <a:schemeClr val="accent1"/>
                </a:solidFill>
              </a:defRPr>
            </a:lvl1pPr>
          </a:lstStyle>
          <a:p>
            <a:pPr lvl="0"/>
            <a:r>
              <a:rPr lang="en-US" dirty="0"/>
              <a:t>Subtitle goes here</a:t>
            </a:r>
            <a:endParaRPr lang="en-GB" dirty="0"/>
          </a:p>
        </p:txBody>
      </p:sp>
    </p:spTree>
    <p:extLst>
      <p:ext uri="{BB962C8B-B14F-4D97-AF65-F5344CB8AC3E}">
        <p14:creationId xmlns:p14="http://schemas.microsoft.com/office/powerpoint/2010/main" val="1751942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mple_Text_02">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176454"/>
            <a:ext cx="9699761"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1011607"/>
            <a:ext cx="6493739" cy="879053"/>
          </a:xfrm>
        </p:spPr>
        <p:txBody>
          <a:bodyPr>
            <a:normAutofit/>
          </a:bodyPr>
          <a:lstStyle>
            <a:lvl1pPr marL="0" indent="0">
              <a:buFontTx/>
              <a:buNone/>
              <a:defRPr sz="4800" b="1">
                <a:solidFill>
                  <a:schemeClr val="accent6"/>
                </a:solidFill>
              </a:defRPr>
            </a:lvl1pPr>
          </a:lstStyle>
          <a:p>
            <a:pPr lvl="0"/>
            <a:r>
              <a:rPr lang="en-US" dirty="0"/>
              <a:t>Subtitle goes here</a:t>
            </a:r>
            <a:endParaRPr lang="en-GB" dirty="0"/>
          </a:p>
        </p:txBody>
      </p:sp>
    </p:spTree>
    <p:extLst>
      <p:ext uri="{BB962C8B-B14F-4D97-AF65-F5344CB8AC3E}">
        <p14:creationId xmlns:p14="http://schemas.microsoft.com/office/powerpoint/2010/main" val="1274928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mple_Text_03">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176454"/>
            <a:ext cx="9699761"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1011607"/>
            <a:ext cx="6493739" cy="879053"/>
          </a:xfrm>
        </p:spPr>
        <p:txBody>
          <a:bodyPr>
            <a:normAutofit/>
          </a:bodyPr>
          <a:lstStyle>
            <a:lvl1pPr marL="0" indent="0">
              <a:buFontTx/>
              <a:buNone/>
              <a:defRPr sz="4800" b="1">
                <a:solidFill>
                  <a:schemeClr val="accent3"/>
                </a:solidFill>
              </a:defRPr>
            </a:lvl1pPr>
          </a:lstStyle>
          <a:p>
            <a:pPr lvl="0"/>
            <a:r>
              <a:rPr lang="en-US" dirty="0"/>
              <a:t>Subtitle goes here</a:t>
            </a:r>
            <a:endParaRPr lang="en-GB" dirty="0"/>
          </a:p>
        </p:txBody>
      </p:sp>
    </p:spTree>
    <p:extLst>
      <p:ext uri="{BB962C8B-B14F-4D97-AF65-F5344CB8AC3E}">
        <p14:creationId xmlns:p14="http://schemas.microsoft.com/office/powerpoint/2010/main" val="1010633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mple_Text_04">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176454"/>
            <a:ext cx="649373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1011607"/>
            <a:ext cx="6493739" cy="879053"/>
          </a:xfrm>
        </p:spPr>
        <p:txBody>
          <a:bodyPr>
            <a:normAutofit/>
          </a:bodyPr>
          <a:lstStyle>
            <a:lvl1pPr marL="0" indent="0">
              <a:buFontTx/>
              <a:buNone/>
              <a:defRPr sz="4800" b="1">
                <a:solidFill>
                  <a:schemeClr val="accent3"/>
                </a:solidFill>
              </a:defRPr>
            </a:lvl1pPr>
          </a:lstStyle>
          <a:p>
            <a:pPr lvl="0"/>
            <a:r>
              <a:rPr lang="en-US" dirty="0"/>
              <a:t>Subtitle goes here</a:t>
            </a:r>
            <a:endParaRPr lang="en-GB" dirty="0"/>
          </a:p>
        </p:txBody>
      </p:sp>
      <p:pic>
        <p:nvPicPr>
          <p:cNvPr id="3" name="Picture 2">
            <a:extLst>
              <a:ext uri="{FF2B5EF4-FFF2-40B4-BE49-F238E27FC236}">
                <a16:creationId xmlns:a16="http://schemas.microsoft.com/office/drawing/2014/main" id="{D25C95C2-FFC3-40CD-80CA-61D16C82AF0D}"/>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60225"/>
          <a:stretch/>
        </p:blipFill>
        <p:spPr>
          <a:xfrm>
            <a:off x="8164286" y="0"/>
            <a:ext cx="4027714" cy="6858000"/>
          </a:xfrm>
          <a:prstGeom prst="rect">
            <a:avLst/>
          </a:prstGeom>
        </p:spPr>
      </p:pic>
    </p:spTree>
    <p:extLst>
      <p:ext uri="{BB962C8B-B14F-4D97-AF65-F5344CB8AC3E}">
        <p14:creationId xmlns:p14="http://schemas.microsoft.com/office/powerpoint/2010/main" val="487613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mple_Text_05">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176454"/>
            <a:ext cx="649373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1011607"/>
            <a:ext cx="6493739" cy="879053"/>
          </a:xfrm>
        </p:spPr>
        <p:txBody>
          <a:bodyPr>
            <a:normAutofit/>
          </a:bodyPr>
          <a:lstStyle>
            <a:lvl1pPr marL="0" indent="0">
              <a:buFontTx/>
              <a:buNone/>
              <a:defRPr sz="4800" b="1">
                <a:solidFill>
                  <a:schemeClr val="accent2"/>
                </a:solidFill>
              </a:defRPr>
            </a:lvl1pPr>
          </a:lstStyle>
          <a:p>
            <a:pPr lvl="0"/>
            <a:r>
              <a:rPr lang="en-US" dirty="0"/>
              <a:t>Subtitle goes here</a:t>
            </a:r>
            <a:endParaRPr lang="en-GB" dirty="0"/>
          </a:p>
        </p:txBody>
      </p:sp>
      <p:pic>
        <p:nvPicPr>
          <p:cNvPr id="4" name="Picture 3">
            <a:extLst>
              <a:ext uri="{FF2B5EF4-FFF2-40B4-BE49-F238E27FC236}">
                <a16:creationId xmlns:a16="http://schemas.microsoft.com/office/drawing/2014/main" id="{FA7F58A5-C37B-43E4-B618-76CC8266F229}"/>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60225"/>
          <a:stretch/>
        </p:blipFill>
        <p:spPr>
          <a:xfrm>
            <a:off x="8164284" y="0"/>
            <a:ext cx="4027715" cy="6858000"/>
          </a:xfrm>
          <a:prstGeom prst="rect">
            <a:avLst/>
          </a:prstGeom>
        </p:spPr>
      </p:pic>
    </p:spTree>
    <p:extLst>
      <p:ext uri="{BB962C8B-B14F-4D97-AF65-F5344CB8AC3E}">
        <p14:creationId xmlns:p14="http://schemas.microsoft.com/office/powerpoint/2010/main" val="2220775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mple_Text_06">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176454"/>
            <a:ext cx="649373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1011607"/>
            <a:ext cx="6493739" cy="879053"/>
          </a:xfrm>
        </p:spPr>
        <p:txBody>
          <a:bodyPr>
            <a:normAutofit/>
          </a:bodyPr>
          <a:lstStyle>
            <a:lvl1pPr marL="0" indent="0">
              <a:buFontTx/>
              <a:buNone/>
              <a:defRPr sz="4800" b="1">
                <a:solidFill>
                  <a:schemeClr val="accent1"/>
                </a:solidFill>
              </a:defRPr>
            </a:lvl1pPr>
          </a:lstStyle>
          <a:p>
            <a:pPr lvl="0"/>
            <a:r>
              <a:rPr lang="en-US" dirty="0"/>
              <a:t>Subtitle goes here</a:t>
            </a:r>
            <a:endParaRPr lang="en-GB" dirty="0"/>
          </a:p>
        </p:txBody>
      </p:sp>
      <p:pic>
        <p:nvPicPr>
          <p:cNvPr id="3" name="Picture 2">
            <a:extLst>
              <a:ext uri="{FF2B5EF4-FFF2-40B4-BE49-F238E27FC236}">
                <a16:creationId xmlns:a16="http://schemas.microsoft.com/office/drawing/2014/main" id="{F419D7F3-D19A-48A4-BF2A-6A634F4B280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60255"/>
          <a:stretch/>
        </p:blipFill>
        <p:spPr>
          <a:xfrm>
            <a:off x="8164284" y="0"/>
            <a:ext cx="4027716" cy="6858000"/>
          </a:xfrm>
          <a:prstGeom prst="rect">
            <a:avLst/>
          </a:prstGeom>
        </p:spPr>
      </p:pic>
    </p:spTree>
    <p:extLst>
      <p:ext uri="{BB962C8B-B14F-4D97-AF65-F5344CB8AC3E}">
        <p14:creationId xmlns:p14="http://schemas.microsoft.com/office/powerpoint/2010/main" val="2349883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imple_Text_06">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176454"/>
            <a:ext cx="649373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1011607"/>
            <a:ext cx="6493739" cy="879053"/>
          </a:xfrm>
        </p:spPr>
        <p:txBody>
          <a:bodyPr>
            <a:normAutofit/>
          </a:bodyPr>
          <a:lstStyle>
            <a:lvl1pPr marL="0" indent="0">
              <a:buFontTx/>
              <a:buNone/>
              <a:defRPr sz="4800" b="1">
                <a:solidFill>
                  <a:schemeClr val="accent1"/>
                </a:solidFill>
              </a:defRPr>
            </a:lvl1pPr>
          </a:lstStyle>
          <a:p>
            <a:pPr lvl="0"/>
            <a:r>
              <a:rPr lang="en-US" dirty="0"/>
              <a:t>Subtitle goes here</a:t>
            </a:r>
            <a:endParaRPr lang="en-GB" dirty="0"/>
          </a:p>
        </p:txBody>
      </p:sp>
      <p:pic>
        <p:nvPicPr>
          <p:cNvPr id="4" name="Picture 3">
            <a:extLst>
              <a:ext uri="{FF2B5EF4-FFF2-40B4-BE49-F238E27FC236}">
                <a16:creationId xmlns:a16="http://schemas.microsoft.com/office/drawing/2014/main" id="{2A78AE98-F64C-40AB-BE77-9B53C9C233B4}"/>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8169727" y="0"/>
            <a:ext cx="4022273" cy="6858000"/>
          </a:xfrm>
          <a:prstGeom prst="rect">
            <a:avLst/>
          </a:prstGeom>
        </p:spPr>
      </p:pic>
    </p:spTree>
    <p:extLst>
      <p:ext uri="{BB962C8B-B14F-4D97-AF65-F5344CB8AC3E}">
        <p14:creationId xmlns:p14="http://schemas.microsoft.com/office/powerpoint/2010/main" val="1165037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_Split_0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5F1BF8-1746-4D4E-92DE-3A3FACFA225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51308" r="19432"/>
          <a:stretch/>
        </p:blipFill>
        <p:spPr>
          <a:xfrm>
            <a:off x="4033420" y="3518704"/>
            <a:ext cx="8158580" cy="3339296"/>
          </a:xfrm>
          <a:prstGeom prst="rect">
            <a:avLst/>
          </a:prstGeom>
        </p:spPr>
      </p:pic>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4797008" y="3949921"/>
            <a:ext cx="6482164" cy="2476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9D4CC5BB-6CD2-4164-A435-880A5253E731}"/>
              </a:ext>
            </a:extLst>
          </p:cNvPr>
          <p:cNvSpPr/>
          <p:nvPr userDrawn="1"/>
        </p:nvSpPr>
        <p:spPr>
          <a:xfrm>
            <a:off x="4033420" y="0"/>
            <a:ext cx="8158580" cy="35187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p:nvPr>
        </p:nvSpPr>
        <p:spPr>
          <a:xfrm>
            <a:off x="4797008" y="525804"/>
            <a:ext cx="6482164" cy="24768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AEFF4B9C-EC08-4210-AB11-2BD32DCE7F2B}"/>
              </a:ext>
            </a:extLst>
          </p:cNvPr>
          <p:cNvSpPr>
            <a:spLocks noGrp="1"/>
          </p:cNvSpPr>
          <p:nvPr>
            <p:ph type="pic" sz="quarter" idx="12"/>
          </p:nvPr>
        </p:nvSpPr>
        <p:spPr>
          <a:xfrm>
            <a:off x="1" y="0"/>
            <a:ext cx="4033420" cy="6858000"/>
          </a:xfrm>
        </p:spPr>
        <p:txBody>
          <a:bodyPr/>
          <a:lstStyle/>
          <a:p>
            <a:endParaRPr lang="en-GB" dirty="0"/>
          </a:p>
        </p:txBody>
      </p:sp>
    </p:spTree>
    <p:extLst>
      <p:ext uri="{BB962C8B-B14F-4D97-AF65-F5344CB8AC3E}">
        <p14:creationId xmlns:p14="http://schemas.microsoft.com/office/powerpoint/2010/main" val="3151567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_Columns_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0" y="0"/>
            <a:ext cx="815858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Picture Placeholder 2">
            <a:extLst>
              <a:ext uri="{FF2B5EF4-FFF2-40B4-BE49-F238E27FC236}">
                <a16:creationId xmlns:a16="http://schemas.microsoft.com/office/drawing/2014/main" id="{BA89725D-9118-4968-854F-17E80D47C01C}"/>
              </a:ext>
            </a:extLst>
          </p:cNvPr>
          <p:cNvSpPr>
            <a:spLocks noGrp="1"/>
          </p:cNvSpPr>
          <p:nvPr>
            <p:ph type="pic" sz="quarter" idx="11"/>
          </p:nvPr>
        </p:nvSpPr>
        <p:spPr>
          <a:xfrm>
            <a:off x="8158163" y="0"/>
            <a:ext cx="4033837" cy="6858000"/>
          </a:xfrm>
        </p:spPr>
        <p:txBody>
          <a:bodyPr/>
          <a:lstStyle/>
          <a:p>
            <a:endParaRPr lang="en-GB"/>
          </a:p>
        </p:txBody>
      </p:sp>
    </p:spTree>
    <p:extLst>
      <p:ext uri="{BB962C8B-B14F-4D97-AF65-F5344CB8AC3E}">
        <p14:creationId xmlns:p14="http://schemas.microsoft.com/office/powerpoint/2010/main" val="33559605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_Split_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C1E10A-3BBF-4AD8-BA98-5FF249609C0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9262" t="28642" r="10168" b="22666"/>
          <a:stretch/>
        </p:blipFill>
        <p:spPr>
          <a:xfrm>
            <a:off x="4033419" y="3518704"/>
            <a:ext cx="8158581" cy="3339296"/>
          </a:xfrm>
          <a:prstGeom prst="rect">
            <a:avLst/>
          </a:prstGeom>
        </p:spPr>
      </p:pic>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4797008" y="3949921"/>
            <a:ext cx="6482164" cy="2476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9D4CC5BB-6CD2-4164-A435-880A5253E731}"/>
              </a:ext>
            </a:extLst>
          </p:cNvPr>
          <p:cNvSpPr/>
          <p:nvPr userDrawn="1"/>
        </p:nvSpPr>
        <p:spPr>
          <a:xfrm>
            <a:off x="4033420" y="0"/>
            <a:ext cx="8158580" cy="35187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p:nvPr>
        </p:nvSpPr>
        <p:spPr>
          <a:xfrm>
            <a:off x="4797008" y="525804"/>
            <a:ext cx="6482164" cy="2476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AEFF4B9C-EC08-4210-AB11-2BD32DCE7F2B}"/>
              </a:ext>
            </a:extLst>
          </p:cNvPr>
          <p:cNvSpPr>
            <a:spLocks noGrp="1"/>
          </p:cNvSpPr>
          <p:nvPr>
            <p:ph type="pic" sz="quarter" idx="12"/>
          </p:nvPr>
        </p:nvSpPr>
        <p:spPr>
          <a:xfrm>
            <a:off x="1" y="0"/>
            <a:ext cx="4033420" cy="6858000"/>
          </a:xfrm>
        </p:spPr>
        <p:txBody>
          <a:bodyPr/>
          <a:lstStyle/>
          <a:p>
            <a:endParaRPr lang="en-GB" dirty="0"/>
          </a:p>
        </p:txBody>
      </p:sp>
    </p:spTree>
    <p:extLst>
      <p:ext uri="{BB962C8B-B14F-4D97-AF65-F5344CB8AC3E}">
        <p14:creationId xmlns:p14="http://schemas.microsoft.com/office/powerpoint/2010/main" val="2486738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ent_Split_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C1E10A-3BBF-4AD8-BA98-5FF249609C0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9262" t="28642" r="10168" b="22666"/>
          <a:stretch/>
        </p:blipFill>
        <p:spPr>
          <a:xfrm>
            <a:off x="4033419" y="3518704"/>
            <a:ext cx="8158581" cy="3339296"/>
          </a:xfrm>
          <a:prstGeom prst="rect">
            <a:avLst/>
          </a:prstGeom>
        </p:spPr>
      </p:pic>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4797008" y="3949921"/>
            <a:ext cx="6482164" cy="2476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9D4CC5BB-6CD2-4164-A435-880A5253E731}"/>
              </a:ext>
            </a:extLst>
          </p:cNvPr>
          <p:cNvSpPr/>
          <p:nvPr userDrawn="1"/>
        </p:nvSpPr>
        <p:spPr>
          <a:xfrm>
            <a:off x="4033420" y="0"/>
            <a:ext cx="8158580" cy="35187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p:nvPr>
        </p:nvSpPr>
        <p:spPr>
          <a:xfrm>
            <a:off x="4797008" y="525804"/>
            <a:ext cx="6482164" cy="2476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60B4B887-C7DC-4141-891F-BDB4D6E3677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1" y="839"/>
            <a:ext cx="4129548" cy="6857161"/>
          </a:xfrm>
          <a:prstGeom prst="rect">
            <a:avLst/>
          </a:prstGeom>
        </p:spPr>
      </p:pic>
    </p:spTree>
    <p:extLst>
      <p:ext uri="{BB962C8B-B14F-4D97-AF65-F5344CB8AC3E}">
        <p14:creationId xmlns:p14="http://schemas.microsoft.com/office/powerpoint/2010/main" val="3292528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Blocks_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4CC5BB-6CD2-4164-A435-880A5253E731}"/>
              </a:ext>
            </a:extLst>
          </p:cNvPr>
          <p:cNvSpPr/>
          <p:nvPr userDrawn="1"/>
        </p:nvSpPr>
        <p:spPr>
          <a:xfrm>
            <a:off x="763589" y="824696"/>
            <a:ext cx="3380148" cy="5208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hasCustomPrompt="1"/>
          </p:nvPr>
        </p:nvSpPr>
        <p:spPr>
          <a:xfrm>
            <a:off x="1099595" y="1255007"/>
            <a:ext cx="2708475" cy="4416587"/>
          </a:xfrm>
        </p:spPr>
        <p:txBody>
          <a:bodyPr>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
        <p:nvSpPr>
          <p:cNvPr id="12" name="Rectangle 11">
            <a:extLst>
              <a:ext uri="{FF2B5EF4-FFF2-40B4-BE49-F238E27FC236}">
                <a16:creationId xmlns:a16="http://schemas.microsoft.com/office/drawing/2014/main" id="{15A7EC48-4A1F-4DAA-95ED-B7E9049400C0}"/>
              </a:ext>
            </a:extLst>
          </p:cNvPr>
          <p:cNvSpPr/>
          <p:nvPr userDrawn="1"/>
        </p:nvSpPr>
        <p:spPr>
          <a:xfrm>
            <a:off x="4405926" y="824696"/>
            <a:ext cx="3380148" cy="52086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2140A8A-F087-439A-8986-1A62A23DF97B}"/>
              </a:ext>
            </a:extLst>
          </p:cNvPr>
          <p:cNvSpPr/>
          <p:nvPr userDrawn="1"/>
        </p:nvSpPr>
        <p:spPr>
          <a:xfrm>
            <a:off x="8048263" y="824696"/>
            <a:ext cx="3380148" cy="52086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9">
            <a:extLst>
              <a:ext uri="{FF2B5EF4-FFF2-40B4-BE49-F238E27FC236}">
                <a16:creationId xmlns:a16="http://schemas.microsoft.com/office/drawing/2014/main" id="{6D2AC78D-F2F6-4302-8CDD-04C6DAE47816}"/>
              </a:ext>
            </a:extLst>
          </p:cNvPr>
          <p:cNvSpPr>
            <a:spLocks noGrp="1"/>
          </p:cNvSpPr>
          <p:nvPr>
            <p:ph type="body" sz="quarter" idx="12" hasCustomPrompt="1"/>
          </p:nvPr>
        </p:nvSpPr>
        <p:spPr>
          <a:xfrm>
            <a:off x="4741762" y="1255007"/>
            <a:ext cx="2708475" cy="4416587"/>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
        <p:nvSpPr>
          <p:cNvPr id="15" name="Text Placeholder 9">
            <a:extLst>
              <a:ext uri="{FF2B5EF4-FFF2-40B4-BE49-F238E27FC236}">
                <a16:creationId xmlns:a16="http://schemas.microsoft.com/office/drawing/2014/main" id="{FEA17097-B7FE-4039-8FCC-901A1CBFCC68}"/>
              </a:ext>
            </a:extLst>
          </p:cNvPr>
          <p:cNvSpPr>
            <a:spLocks noGrp="1"/>
          </p:cNvSpPr>
          <p:nvPr>
            <p:ph type="body" sz="quarter" idx="13" hasCustomPrompt="1"/>
          </p:nvPr>
        </p:nvSpPr>
        <p:spPr>
          <a:xfrm>
            <a:off x="8384099" y="1255007"/>
            <a:ext cx="2708475" cy="4416587"/>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Tree>
    <p:extLst>
      <p:ext uri="{BB962C8B-B14F-4D97-AF65-F5344CB8AC3E}">
        <p14:creationId xmlns:p14="http://schemas.microsoft.com/office/powerpoint/2010/main" val="2546290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_Blocks_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4CC5BB-6CD2-4164-A435-880A5253E731}"/>
              </a:ext>
            </a:extLst>
          </p:cNvPr>
          <p:cNvSpPr/>
          <p:nvPr userDrawn="1"/>
        </p:nvSpPr>
        <p:spPr>
          <a:xfrm>
            <a:off x="763589" y="824696"/>
            <a:ext cx="3380148" cy="5208607"/>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hasCustomPrompt="1"/>
          </p:nvPr>
        </p:nvSpPr>
        <p:spPr>
          <a:xfrm>
            <a:off x="1099595" y="1255007"/>
            <a:ext cx="2708475" cy="4416587"/>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
        <p:nvSpPr>
          <p:cNvPr id="12" name="Rectangle 11">
            <a:extLst>
              <a:ext uri="{FF2B5EF4-FFF2-40B4-BE49-F238E27FC236}">
                <a16:creationId xmlns:a16="http://schemas.microsoft.com/office/drawing/2014/main" id="{15A7EC48-4A1F-4DAA-95ED-B7E9049400C0}"/>
              </a:ext>
            </a:extLst>
          </p:cNvPr>
          <p:cNvSpPr/>
          <p:nvPr userDrawn="1"/>
        </p:nvSpPr>
        <p:spPr>
          <a:xfrm>
            <a:off x="4405926" y="824696"/>
            <a:ext cx="3380148" cy="5208607"/>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2140A8A-F087-439A-8986-1A62A23DF97B}"/>
              </a:ext>
            </a:extLst>
          </p:cNvPr>
          <p:cNvSpPr/>
          <p:nvPr userDrawn="1"/>
        </p:nvSpPr>
        <p:spPr>
          <a:xfrm>
            <a:off x="8048263" y="824696"/>
            <a:ext cx="3380148" cy="52086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4" name="Text Placeholder 9">
            <a:extLst>
              <a:ext uri="{FF2B5EF4-FFF2-40B4-BE49-F238E27FC236}">
                <a16:creationId xmlns:a16="http://schemas.microsoft.com/office/drawing/2014/main" id="{6D2AC78D-F2F6-4302-8CDD-04C6DAE47816}"/>
              </a:ext>
            </a:extLst>
          </p:cNvPr>
          <p:cNvSpPr>
            <a:spLocks noGrp="1"/>
          </p:cNvSpPr>
          <p:nvPr>
            <p:ph type="body" sz="quarter" idx="12" hasCustomPrompt="1"/>
          </p:nvPr>
        </p:nvSpPr>
        <p:spPr>
          <a:xfrm>
            <a:off x="4741762" y="1255007"/>
            <a:ext cx="2708475" cy="4416587"/>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
        <p:nvSpPr>
          <p:cNvPr id="15" name="Text Placeholder 9">
            <a:extLst>
              <a:ext uri="{FF2B5EF4-FFF2-40B4-BE49-F238E27FC236}">
                <a16:creationId xmlns:a16="http://schemas.microsoft.com/office/drawing/2014/main" id="{FEA17097-B7FE-4039-8FCC-901A1CBFCC68}"/>
              </a:ext>
            </a:extLst>
          </p:cNvPr>
          <p:cNvSpPr>
            <a:spLocks noGrp="1"/>
          </p:cNvSpPr>
          <p:nvPr>
            <p:ph type="body" sz="quarter" idx="13" hasCustomPrompt="1"/>
          </p:nvPr>
        </p:nvSpPr>
        <p:spPr>
          <a:xfrm>
            <a:off x="8384099" y="1255007"/>
            <a:ext cx="2708475" cy="4416587"/>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Tree>
    <p:extLst>
      <p:ext uri="{BB962C8B-B14F-4D97-AF65-F5344CB8AC3E}">
        <p14:creationId xmlns:p14="http://schemas.microsoft.com/office/powerpoint/2010/main" val="1131155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Blocks_0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4CC5BB-6CD2-4164-A435-880A5253E731}"/>
              </a:ext>
            </a:extLst>
          </p:cNvPr>
          <p:cNvSpPr/>
          <p:nvPr userDrawn="1"/>
        </p:nvSpPr>
        <p:spPr>
          <a:xfrm>
            <a:off x="763589" y="3093234"/>
            <a:ext cx="3380148" cy="29400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hasCustomPrompt="1"/>
          </p:nvPr>
        </p:nvSpPr>
        <p:spPr>
          <a:xfrm>
            <a:off x="1099595" y="3315302"/>
            <a:ext cx="2708475" cy="2356293"/>
          </a:xfrm>
        </p:spPr>
        <p:txBody>
          <a:bodyPr>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
        <p:nvSpPr>
          <p:cNvPr id="12" name="Rectangle 11">
            <a:extLst>
              <a:ext uri="{FF2B5EF4-FFF2-40B4-BE49-F238E27FC236}">
                <a16:creationId xmlns:a16="http://schemas.microsoft.com/office/drawing/2014/main" id="{15A7EC48-4A1F-4DAA-95ED-B7E9049400C0}"/>
              </a:ext>
            </a:extLst>
          </p:cNvPr>
          <p:cNvSpPr/>
          <p:nvPr userDrawn="1"/>
        </p:nvSpPr>
        <p:spPr>
          <a:xfrm>
            <a:off x="4405926" y="3093234"/>
            <a:ext cx="3380148" cy="29400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2140A8A-F087-439A-8986-1A62A23DF97B}"/>
              </a:ext>
            </a:extLst>
          </p:cNvPr>
          <p:cNvSpPr/>
          <p:nvPr userDrawn="1"/>
        </p:nvSpPr>
        <p:spPr>
          <a:xfrm>
            <a:off x="8048263" y="3093234"/>
            <a:ext cx="3380148" cy="2940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9">
            <a:extLst>
              <a:ext uri="{FF2B5EF4-FFF2-40B4-BE49-F238E27FC236}">
                <a16:creationId xmlns:a16="http://schemas.microsoft.com/office/drawing/2014/main" id="{6D2AC78D-F2F6-4302-8CDD-04C6DAE47816}"/>
              </a:ext>
            </a:extLst>
          </p:cNvPr>
          <p:cNvSpPr>
            <a:spLocks noGrp="1"/>
          </p:cNvSpPr>
          <p:nvPr>
            <p:ph type="body" sz="quarter" idx="12" hasCustomPrompt="1"/>
          </p:nvPr>
        </p:nvSpPr>
        <p:spPr>
          <a:xfrm>
            <a:off x="4741762" y="3315302"/>
            <a:ext cx="2708475" cy="2356293"/>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
        <p:nvSpPr>
          <p:cNvPr id="15" name="Text Placeholder 9">
            <a:extLst>
              <a:ext uri="{FF2B5EF4-FFF2-40B4-BE49-F238E27FC236}">
                <a16:creationId xmlns:a16="http://schemas.microsoft.com/office/drawing/2014/main" id="{FEA17097-B7FE-4039-8FCC-901A1CBFCC68}"/>
              </a:ext>
            </a:extLst>
          </p:cNvPr>
          <p:cNvSpPr>
            <a:spLocks noGrp="1"/>
          </p:cNvSpPr>
          <p:nvPr>
            <p:ph type="body" sz="quarter" idx="13" hasCustomPrompt="1"/>
          </p:nvPr>
        </p:nvSpPr>
        <p:spPr>
          <a:xfrm>
            <a:off x="8384099" y="3315302"/>
            <a:ext cx="2708475" cy="2356293"/>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
        <p:nvSpPr>
          <p:cNvPr id="3" name="Picture Placeholder 2">
            <a:extLst>
              <a:ext uri="{FF2B5EF4-FFF2-40B4-BE49-F238E27FC236}">
                <a16:creationId xmlns:a16="http://schemas.microsoft.com/office/drawing/2014/main" id="{E5A4FD05-4100-459E-95DA-2B7A22F0C16A}"/>
              </a:ext>
            </a:extLst>
          </p:cNvPr>
          <p:cNvSpPr>
            <a:spLocks noGrp="1"/>
          </p:cNvSpPr>
          <p:nvPr>
            <p:ph type="pic" sz="quarter" idx="14"/>
          </p:nvPr>
        </p:nvSpPr>
        <p:spPr>
          <a:xfrm>
            <a:off x="763588" y="809625"/>
            <a:ext cx="3368675" cy="2268538"/>
          </a:xfrm>
        </p:spPr>
        <p:txBody>
          <a:bodyPr/>
          <a:lstStyle/>
          <a:p>
            <a:endParaRPr lang="en-GB"/>
          </a:p>
        </p:txBody>
      </p:sp>
      <p:sp>
        <p:nvSpPr>
          <p:cNvPr id="10" name="Picture Placeholder 2">
            <a:extLst>
              <a:ext uri="{FF2B5EF4-FFF2-40B4-BE49-F238E27FC236}">
                <a16:creationId xmlns:a16="http://schemas.microsoft.com/office/drawing/2014/main" id="{89A6BCCC-0890-47CA-82CB-B97B61FD6454}"/>
              </a:ext>
            </a:extLst>
          </p:cNvPr>
          <p:cNvSpPr>
            <a:spLocks noGrp="1"/>
          </p:cNvSpPr>
          <p:nvPr>
            <p:ph type="pic" sz="quarter" idx="15"/>
          </p:nvPr>
        </p:nvSpPr>
        <p:spPr>
          <a:xfrm>
            <a:off x="4394452" y="809625"/>
            <a:ext cx="3368675" cy="2268538"/>
          </a:xfrm>
        </p:spPr>
        <p:txBody>
          <a:bodyPr/>
          <a:lstStyle/>
          <a:p>
            <a:endParaRPr lang="en-GB"/>
          </a:p>
        </p:txBody>
      </p:sp>
      <p:sp>
        <p:nvSpPr>
          <p:cNvPr id="11" name="Picture Placeholder 2">
            <a:extLst>
              <a:ext uri="{FF2B5EF4-FFF2-40B4-BE49-F238E27FC236}">
                <a16:creationId xmlns:a16="http://schemas.microsoft.com/office/drawing/2014/main" id="{B5731E4A-4C59-44AB-B1E6-30E705257518}"/>
              </a:ext>
            </a:extLst>
          </p:cNvPr>
          <p:cNvSpPr>
            <a:spLocks noGrp="1"/>
          </p:cNvSpPr>
          <p:nvPr>
            <p:ph type="pic" sz="quarter" idx="16"/>
          </p:nvPr>
        </p:nvSpPr>
        <p:spPr>
          <a:xfrm>
            <a:off x="8059739" y="824696"/>
            <a:ext cx="3368675" cy="2268538"/>
          </a:xfrm>
        </p:spPr>
        <p:txBody>
          <a:bodyPr/>
          <a:lstStyle/>
          <a:p>
            <a:endParaRPr lang="en-GB"/>
          </a:p>
        </p:txBody>
      </p:sp>
    </p:spTree>
    <p:extLst>
      <p:ext uri="{BB962C8B-B14F-4D97-AF65-F5344CB8AC3E}">
        <p14:creationId xmlns:p14="http://schemas.microsoft.com/office/powerpoint/2010/main" val="4015670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Blank_Left">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p:nvPr>
        </p:nvSpPr>
        <p:spPr>
          <a:xfrm>
            <a:off x="763588" y="1296364"/>
            <a:ext cx="4919582" cy="426527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AEFF4B9C-EC08-4210-AB11-2BD32DCE7F2B}"/>
              </a:ext>
            </a:extLst>
          </p:cNvPr>
          <p:cNvSpPr>
            <a:spLocks noGrp="1"/>
          </p:cNvSpPr>
          <p:nvPr>
            <p:ph type="pic" sz="quarter" idx="12"/>
          </p:nvPr>
        </p:nvSpPr>
        <p:spPr>
          <a:xfrm>
            <a:off x="6096000" y="1296363"/>
            <a:ext cx="5332412" cy="4265271"/>
          </a:xfrm>
        </p:spPr>
        <p:txBody>
          <a:bodyPr/>
          <a:lstStyle/>
          <a:p>
            <a:endParaRPr lang="en-GB" dirty="0"/>
          </a:p>
        </p:txBody>
      </p:sp>
    </p:spTree>
    <p:extLst>
      <p:ext uri="{BB962C8B-B14F-4D97-AF65-F5344CB8AC3E}">
        <p14:creationId xmlns:p14="http://schemas.microsoft.com/office/powerpoint/2010/main" val="32037832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Blank_Right">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p:nvPr>
        </p:nvSpPr>
        <p:spPr>
          <a:xfrm>
            <a:off x="6396942" y="1296364"/>
            <a:ext cx="4919582" cy="426527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AEFF4B9C-EC08-4210-AB11-2BD32DCE7F2B}"/>
              </a:ext>
            </a:extLst>
          </p:cNvPr>
          <p:cNvSpPr>
            <a:spLocks noGrp="1"/>
          </p:cNvSpPr>
          <p:nvPr>
            <p:ph type="pic" sz="quarter" idx="12"/>
          </p:nvPr>
        </p:nvSpPr>
        <p:spPr>
          <a:xfrm>
            <a:off x="756212" y="1296363"/>
            <a:ext cx="5332412" cy="4265271"/>
          </a:xfrm>
        </p:spPr>
        <p:txBody>
          <a:bodyPr/>
          <a:lstStyle/>
          <a:p>
            <a:endParaRPr lang="en-GB" dirty="0"/>
          </a:p>
        </p:txBody>
      </p:sp>
    </p:spTree>
    <p:extLst>
      <p:ext uri="{BB962C8B-B14F-4D97-AF65-F5344CB8AC3E}">
        <p14:creationId xmlns:p14="http://schemas.microsoft.com/office/powerpoint/2010/main" val="15125328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pact_Text_01">
    <p:bg>
      <p:bgPr>
        <a:solidFill>
          <a:schemeClr val="accent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890588" y="868363"/>
            <a:ext cx="10302875" cy="5230812"/>
          </a:xfrm>
        </p:spPr>
        <p:txBody>
          <a:bodyPr anchor="ctr" anchorCtr="0">
            <a:normAutofit/>
          </a:bodyPr>
          <a:lstStyle>
            <a:lvl1pPr marL="0" indent="0">
              <a:buNone/>
              <a:defRPr sz="8000" b="1">
                <a:solidFill>
                  <a:schemeClr val="bg1"/>
                </a:solidFill>
              </a:defRPr>
            </a:lvl1pPr>
          </a:lstStyle>
          <a:p>
            <a:pPr lvl="0"/>
            <a:r>
              <a:rPr lang="en-US" dirty="0"/>
              <a:t>Big impactful text goes on this slide</a:t>
            </a:r>
            <a:endParaRPr lang="en-GB" dirty="0"/>
          </a:p>
        </p:txBody>
      </p:sp>
    </p:spTree>
    <p:extLst>
      <p:ext uri="{BB962C8B-B14F-4D97-AF65-F5344CB8AC3E}">
        <p14:creationId xmlns:p14="http://schemas.microsoft.com/office/powerpoint/2010/main" val="3434094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mpact_Text_01">
    <p:bg>
      <p:bgPr>
        <a:solidFill>
          <a:schemeClr val="accent5"/>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890588" y="868363"/>
            <a:ext cx="10302875" cy="5230812"/>
          </a:xfrm>
        </p:spPr>
        <p:txBody>
          <a:bodyPr anchor="ctr" anchorCtr="0">
            <a:normAutofit/>
          </a:bodyPr>
          <a:lstStyle>
            <a:lvl1pPr marL="0" indent="0">
              <a:buNone/>
              <a:defRPr sz="8000" b="1">
                <a:solidFill>
                  <a:schemeClr val="bg1"/>
                </a:solidFill>
              </a:defRPr>
            </a:lvl1pPr>
          </a:lstStyle>
          <a:p>
            <a:pPr lvl="0"/>
            <a:r>
              <a:rPr lang="en-US" dirty="0"/>
              <a:t>Big impactful text goes on this slide</a:t>
            </a:r>
            <a:endParaRPr lang="en-GB" dirty="0"/>
          </a:p>
        </p:txBody>
      </p:sp>
    </p:spTree>
    <p:extLst>
      <p:ext uri="{BB962C8B-B14F-4D97-AF65-F5344CB8AC3E}">
        <p14:creationId xmlns:p14="http://schemas.microsoft.com/office/powerpoint/2010/main" val="32502813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pact_Text_02">
    <p:bg>
      <p:bgPr>
        <a:solidFill>
          <a:schemeClr val="tx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890588" y="868363"/>
            <a:ext cx="10302875" cy="5230812"/>
          </a:xfrm>
        </p:spPr>
        <p:txBody>
          <a:bodyPr anchor="ctr" anchorCtr="0">
            <a:normAutofit/>
          </a:bodyPr>
          <a:lstStyle>
            <a:lvl1pPr marL="0" indent="0">
              <a:buNone/>
              <a:defRPr sz="8000" b="1">
                <a:solidFill>
                  <a:schemeClr val="bg1"/>
                </a:solidFill>
              </a:defRPr>
            </a:lvl1pPr>
          </a:lstStyle>
          <a:p>
            <a:pPr lvl="0"/>
            <a:r>
              <a:rPr lang="en-US" dirty="0"/>
              <a:t>Big impactful text goes on this slide</a:t>
            </a:r>
            <a:endParaRPr lang="en-GB" dirty="0"/>
          </a:p>
        </p:txBody>
      </p:sp>
    </p:spTree>
    <p:extLst>
      <p:ext uri="{BB962C8B-B14F-4D97-AF65-F5344CB8AC3E}">
        <p14:creationId xmlns:p14="http://schemas.microsoft.com/office/powerpoint/2010/main" val="6043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_Columns_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0" y="0"/>
            <a:ext cx="81585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699BD572-69C1-4FB4-B6D5-BA2F806E873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8158580" y="-4273"/>
            <a:ext cx="4033420" cy="6869471"/>
          </a:xfrm>
          <a:prstGeom prst="rect">
            <a:avLst/>
          </a:prstGeom>
        </p:spPr>
      </p:pic>
    </p:spTree>
    <p:extLst>
      <p:ext uri="{BB962C8B-B14F-4D97-AF65-F5344CB8AC3E}">
        <p14:creationId xmlns:p14="http://schemas.microsoft.com/office/powerpoint/2010/main" val="373223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pact_Text_03">
    <p:bg>
      <p:bgPr>
        <a:solidFill>
          <a:schemeClr val="accent3"/>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890588" y="868363"/>
            <a:ext cx="10302875" cy="5230812"/>
          </a:xfrm>
        </p:spPr>
        <p:txBody>
          <a:bodyPr anchor="ctr" anchorCtr="0">
            <a:normAutofit/>
          </a:bodyPr>
          <a:lstStyle>
            <a:lvl1pPr marL="0" indent="0">
              <a:buNone/>
              <a:defRPr sz="8000" b="1">
                <a:solidFill>
                  <a:schemeClr val="bg1"/>
                </a:solidFill>
              </a:defRPr>
            </a:lvl1pPr>
          </a:lstStyle>
          <a:p>
            <a:pPr lvl="0"/>
            <a:r>
              <a:rPr lang="en-US" dirty="0"/>
              <a:t>Big impactful text goes on this slide</a:t>
            </a:r>
            <a:endParaRPr lang="en-GB" dirty="0"/>
          </a:p>
        </p:txBody>
      </p:sp>
    </p:spTree>
    <p:extLst>
      <p:ext uri="{BB962C8B-B14F-4D97-AF65-F5344CB8AC3E}">
        <p14:creationId xmlns:p14="http://schemas.microsoft.com/office/powerpoint/2010/main" val="20690715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pact_Text_Image_01">
    <p:bg>
      <p:bgPr>
        <a:solidFill>
          <a:schemeClr val="accent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797989" y="868363"/>
            <a:ext cx="6007922" cy="5230812"/>
          </a:xfrm>
        </p:spPr>
        <p:txBody>
          <a:bodyPr anchor="ctr" anchorCtr="0">
            <a:normAutofit/>
          </a:bodyPr>
          <a:lstStyle>
            <a:lvl1pPr marL="0" indent="0">
              <a:buNone/>
              <a:defRPr sz="6600" b="1">
                <a:solidFill>
                  <a:schemeClr val="bg1"/>
                </a:solidFill>
              </a:defRPr>
            </a:lvl1pPr>
          </a:lstStyle>
          <a:p>
            <a:pPr lvl="0"/>
            <a:r>
              <a:rPr lang="en-US" dirty="0"/>
              <a:t>Big impactful text goes on this slide</a:t>
            </a:r>
            <a:endParaRPr lang="en-GB" dirty="0"/>
          </a:p>
        </p:txBody>
      </p:sp>
      <p:sp>
        <p:nvSpPr>
          <p:cNvPr id="3" name="Picture Placeholder 2">
            <a:extLst>
              <a:ext uri="{FF2B5EF4-FFF2-40B4-BE49-F238E27FC236}">
                <a16:creationId xmlns:a16="http://schemas.microsoft.com/office/drawing/2014/main" id="{DF2234AD-529E-4A33-A1E2-5B660603E9F1}"/>
              </a:ext>
            </a:extLst>
          </p:cNvPr>
          <p:cNvSpPr>
            <a:spLocks noGrp="1"/>
          </p:cNvSpPr>
          <p:nvPr>
            <p:ph type="pic" sz="quarter" idx="11"/>
          </p:nvPr>
        </p:nvSpPr>
        <p:spPr>
          <a:xfrm>
            <a:off x="7304088" y="0"/>
            <a:ext cx="4887912" cy="6858000"/>
          </a:xfrm>
        </p:spPr>
        <p:txBody>
          <a:bodyPr/>
          <a:lstStyle/>
          <a:p>
            <a:endParaRPr lang="en-GB"/>
          </a:p>
        </p:txBody>
      </p:sp>
    </p:spTree>
    <p:extLst>
      <p:ext uri="{BB962C8B-B14F-4D97-AF65-F5344CB8AC3E}">
        <p14:creationId xmlns:p14="http://schemas.microsoft.com/office/powerpoint/2010/main" val="1088343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Impact_Text_Image_01">
    <p:bg>
      <p:bgRef idx="1001">
        <a:schemeClr val="bg2"/>
      </p:bgRef>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797989" y="868363"/>
            <a:ext cx="6007922" cy="5230812"/>
          </a:xfrm>
        </p:spPr>
        <p:txBody>
          <a:bodyPr anchor="ctr" anchorCtr="0">
            <a:normAutofit/>
          </a:bodyPr>
          <a:lstStyle>
            <a:lvl1pPr marL="0" indent="0">
              <a:buNone/>
              <a:defRPr sz="6600" b="1">
                <a:solidFill>
                  <a:schemeClr val="tx1"/>
                </a:solidFill>
              </a:defRPr>
            </a:lvl1pPr>
          </a:lstStyle>
          <a:p>
            <a:pPr lvl="0"/>
            <a:r>
              <a:rPr lang="en-US" dirty="0"/>
              <a:t>Big impactful text goes on this slide</a:t>
            </a:r>
            <a:endParaRPr lang="en-GB" dirty="0"/>
          </a:p>
        </p:txBody>
      </p:sp>
      <p:pic>
        <p:nvPicPr>
          <p:cNvPr id="4" name="Picture 3">
            <a:extLst>
              <a:ext uri="{FF2B5EF4-FFF2-40B4-BE49-F238E27FC236}">
                <a16:creationId xmlns:a16="http://schemas.microsoft.com/office/drawing/2014/main" id="{05F631B0-6BD1-4579-A196-5C01BE369D44}"/>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7304088" y="0"/>
            <a:ext cx="4887912" cy="6858000"/>
          </a:xfrm>
          <a:prstGeom prst="rect">
            <a:avLst/>
          </a:prstGeom>
        </p:spPr>
      </p:pic>
      <p:pic>
        <p:nvPicPr>
          <p:cNvPr id="5" name="Picture 4">
            <a:extLst>
              <a:ext uri="{FF2B5EF4-FFF2-40B4-BE49-F238E27FC236}">
                <a16:creationId xmlns:a16="http://schemas.microsoft.com/office/drawing/2014/main" id="{25870C9F-EED0-4C74-AB90-3E270957BA50}"/>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7304088" y="0"/>
            <a:ext cx="4887912" cy="6858000"/>
          </a:xfrm>
          <a:prstGeom prst="rect">
            <a:avLst/>
          </a:prstGeom>
        </p:spPr>
      </p:pic>
    </p:spTree>
    <p:extLst>
      <p:ext uri="{BB962C8B-B14F-4D97-AF65-F5344CB8AC3E}">
        <p14:creationId xmlns:p14="http://schemas.microsoft.com/office/powerpoint/2010/main" val="1057507353"/>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pact_Text_Image_0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9B20F3-D2FB-4EC2-8E39-ADAEF469AD5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27925"/>
          <a:stretch/>
        </p:blipFill>
        <p:spPr>
          <a:xfrm>
            <a:off x="0" y="0"/>
            <a:ext cx="7304088" cy="6858000"/>
          </a:xfrm>
          <a:prstGeom prst="rect">
            <a:avLst/>
          </a:prstGeom>
        </p:spPr>
      </p:pic>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797989" y="868363"/>
            <a:ext cx="6007922" cy="5230812"/>
          </a:xfrm>
        </p:spPr>
        <p:txBody>
          <a:bodyPr anchor="ctr" anchorCtr="0">
            <a:normAutofit/>
          </a:bodyPr>
          <a:lstStyle>
            <a:lvl1pPr marL="0" indent="0">
              <a:buNone/>
              <a:defRPr sz="6600" b="1">
                <a:solidFill>
                  <a:schemeClr val="bg1"/>
                </a:solidFill>
              </a:defRPr>
            </a:lvl1pPr>
          </a:lstStyle>
          <a:p>
            <a:pPr lvl="0"/>
            <a:r>
              <a:rPr lang="en-US" dirty="0"/>
              <a:t>Big impactful text goes on this slide</a:t>
            </a:r>
            <a:endParaRPr lang="en-GB" dirty="0"/>
          </a:p>
        </p:txBody>
      </p:sp>
      <p:sp>
        <p:nvSpPr>
          <p:cNvPr id="3" name="Picture Placeholder 2">
            <a:extLst>
              <a:ext uri="{FF2B5EF4-FFF2-40B4-BE49-F238E27FC236}">
                <a16:creationId xmlns:a16="http://schemas.microsoft.com/office/drawing/2014/main" id="{DF2234AD-529E-4A33-A1E2-5B660603E9F1}"/>
              </a:ext>
            </a:extLst>
          </p:cNvPr>
          <p:cNvSpPr>
            <a:spLocks noGrp="1"/>
          </p:cNvSpPr>
          <p:nvPr>
            <p:ph type="pic" sz="quarter" idx="11"/>
          </p:nvPr>
        </p:nvSpPr>
        <p:spPr>
          <a:xfrm>
            <a:off x="7304088" y="0"/>
            <a:ext cx="4887912" cy="6858000"/>
          </a:xfrm>
        </p:spPr>
        <p:txBody>
          <a:bodyPr/>
          <a:lstStyle/>
          <a:p>
            <a:endParaRPr lang="en-GB"/>
          </a:p>
        </p:txBody>
      </p:sp>
    </p:spTree>
    <p:extLst>
      <p:ext uri="{BB962C8B-B14F-4D97-AF65-F5344CB8AC3E}">
        <p14:creationId xmlns:p14="http://schemas.microsoft.com/office/powerpoint/2010/main" val="4167950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Impact_Text_Image_0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9B20F3-D2FB-4EC2-8E39-ADAEF469AD5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27925"/>
          <a:stretch/>
        </p:blipFill>
        <p:spPr>
          <a:xfrm>
            <a:off x="0" y="0"/>
            <a:ext cx="7304088" cy="6858000"/>
          </a:xfrm>
          <a:prstGeom prst="rect">
            <a:avLst/>
          </a:prstGeom>
        </p:spPr>
      </p:pic>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797989" y="868363"/>
            <a:ext cx="6007922" cy="5230812"/>
          </a:xfrm>
        </p:spPr>
        <p:txBody>
          <a:bodyPr anchor="ctr" anchorCtr="0">
            <a:normAutofit/>
          </a:bodyPr>
          <a:lstStyle>
            <a:lvl1pPr marL="0" indent="0">
              <a:buNone/>
              <a:defRPr sz="6600" b="1">
                <a:solidFill>
                  <a:schemeClr val="bg1"/>
                </a:solidFill>
              </a:defRPr>
            </a:lvl1pPr>
          </a:lstStyle>
          <a:p>
            <a:pPr lvl="0"/>
            <a:r>
              <a:rPr lang="en-US" dirty="0"/>
              <a:t>Big impactful text goes on this slide</a:t>
            </a:r>
            <a:endParaRPr lang="en-GB" dirty="0"/>
          </a:p>
        </p:txBody>
      </p:sp>
      <p:pic>
        <p:nvPicPr>
          <p:cNvPr id="5" name="Picture 4">
            <a:extLst>
              <a:ext uri="{FF2B5EF4-FFF2-40B4-BE49-F238E27FC236}">
                <a16:creationId xmlns:a16="http://schemas.microsoft.com/office/drawing/2014/main" id="{BDD4D0BA-A578-48D0-84A8-14A7A33209C9}"/>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7304088" y="0"/>
            <a:ext cx="4887912" cy="6858000"/>
          </a:xfrm>
          <a:prstGeom prst="rect">
            <a:avLst/>
          </a:prstGeom>
        </p:spPr>
      </p:pic>
    </p:spTree>
    <p:extLst>
      <p:ext uri="{BB962C8B-B14F-4D97-AF65-F5344CB8AC3E}">
        <p14:creationId xmlns:p14="http://schemas.microsoft.com/office/powerpoint/2010/main" val="2256612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pact_Text_Image_03">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73422D-BC8E-482B-9AA9-107C4E50964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27832"/>
          <a:stretch/>
        </p:blipFill>
        <p:spPr>
          <a:xfrm>
            <a:off x="1" y="0"/>
            <a:ext cx="7304088" cy="6858000"/>
          </a:xfrm>
          <a:prstGeom prst="rect">
            <a:avLst/>
          </a:prstGeom>
        </p:spPr>
      </p:pic>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797989" y="868363"/>
            <a:ext cx="6007922" cy="5230812"/>
          </a:xfrm>
        </p:spPr>
        <p:txBody>
          <a:bodyPr anchor="ctr" anchorCtr="0">
            <a:normAutofit/>
          </a:bodyPr>
          <a:lstStyle>
            <a:lvl1pPr marL="0" indent="0">
              <a:buNone/>
              <a:defRPr sz="6600" b="1">
                <a:solidFill>
                  <a:schemeClr val="tx1"/>
                </a:solidFill>
              </a:defRPr>
            </a:lvl1pPr>
          </a:lstStyle>
          <a:p>
            <a:pPr lvl="0"/>
            <a:r>
              <a:rPr lang="en-US" dirty="0"/>
              <a:t>Big impactful text goes on this slide</a:t>
            </a:r>
            <a:endParaRPr lang="en-GB" dirty="0"/>
          </a:p>
        </p:txBody>
      </p:sp>
      <p:sp>
        <p:nvSpPr>
          <p:cNvPr id="3" name="Picture Placeholder 2">
            <a:extLst>
              <a:ext uri="{FF2B5EF4-FFF2-40B4-BE49-F238E27FC236}">
                <a16:creationId xmlns:a16="http://schemas.microsoft.com/office/drawing/2014/main" id="{DF2234AD-529E-4A33-A1E2-5B660603E9F1}"/>
              </a:ext>
            </a:extLst>
          </p:cNvPr>
          <p:cNvSpPr>
            <a:spLocks noGrp="1"/>
          </p:cNvSpPr>
          <p:nvPr>
            <p:ph type="pic" sz="quarter" idx="11"/>
          </p:nvPr>
        </p:nvSpPr>
        <p:spPr>
          <a:xfrm>
            <a:off x="7304088" y="0"/>
            <a:ext cx="4887912" cy="6858000"/>
          </a:xfrm>
        </p:spPr>
        <p:txBody>
          <a:bodyPr/>
          <a:lstStyle/>
          <a:p>
            <a:endParaRPr lang="en-GB"/>
          </a:p>
        </p:txBody>
      </p:sp>
    </p:spTree>
    <p:extLst>
      <p:ext uri="{BB962C8B-B14F-4D97-AF65-F5344CB8AC3E}">
        <p14:creationId xmlns:p14="http://schemas.microsoft.com/office/powerpoint/2010/main" val="22773154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_0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367433"/>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_0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863675"/>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_03">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E0F73B-468C-4A42-974B-5C0093414F0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16923"/>
          <a:stretch/>
        </p:blipFill>
        <p:spPr>
          <a:xfrm>
            <a:off x="0" y="0"/>
            <a:ext cx="12192000" cy="6858000"/>
          </a:xfrm>
          <a:prstGeom prst="rect">
            <a:avLst/>
          </a:prstGeom>
        </p:spPr>
      </p:pic>
    </p:spTree>
    <p:extLst>
      <p:ext uri="{BB962C8B-B14F-4D97-AF65-F5344CB8AC3E}">
        <p14:creationId xmlns:p14="http://schemas.microsoft.com/office/powerpoint/2010/main" val="377296959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_04">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516987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Columns_03">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Picture Placeholder 2">
            <a:extLst>
              <a:ext uri="{FF2B5EF4-FFF2-40B4-BE49-F238E27FC236}">
                <a16:creationId xmlns:a16="http://schemas.microsoft.com/office/drawing/2014/main" id="{BA89725D-9118-4968-854F-17E80D47C01C}"/>
              </a:ext>
            </a:extLst>
          </p:cNvPr>
          <p:cNvSpPr>
            <a:spLocks noGrp="1"/>
          </p:cNvSpPr>
          <p:nvPr>
            <p:ph type="pic" sz="quarter" idx="11"/>
          </p:nvPr>
        </p:nvSpPr>
        <p:spPr>
          <a:xfrm>
            <a:off x="8158163" y="0"/>
            <a:ext cx="4033837" cy="6858000"/>
          </a:xfrm>
        </p:spPr>
        <p:txBody>
          <a:bodyPr/>
          <a:lstStyle/>
          <a:p>
            <a:endParaRPr lang="en-GB"/>
          </a:p>
        </p:txBody>
      </p:sp>
    </p:spTree>
    <p:extLst>
      <p:ext uri="{BB962C8B-B14F-4D97-AF65-F5344CB8AC3E}">
        <p14:creationId xmlns:p14="http://schemas.microsoft.com/office/powerpoint/2010/main" val="296934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_04">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874382"/>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Blank_04">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759545"/>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Blank_04">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424825"/>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_05">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72B1BB-2556-4841-899C-2BCF54F5B55D}"/>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16944"/>
          <a:stretch/>
        </p:blipFill>
        <p:spPr>
          <a:xfrm>
            <a:off x="0" y="0"/>
            <a:ext cx="12192000" cy="6858000"/>
          </a:xfrm>
          <a:prstGeom prst="rect">
            <a:avLst/>
          </a:prstGeom>
        </p:spPr>
      </p:pic>
    </p:spTree>
    <p:extLst>
      <p:ext uri="{BB962C8B-B14F-4D97-AF65-F5344CB8AC3E}">
        <p14:creationId xmlns:p14="http://schemas.microsoft.com/office/powerpoint/2010/main" val="4280283581"/>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_06">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350112"/>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_07">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27042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_08">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AE7A05-2FBB-4EA8-A6DF-3F1724F31EB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16944"/>
          <a:stretch/>
        </p:blipFill>
        <p:spPr>
          <a:xfrm>
            <a:off x="0" y="0"/>
            <a:ext cx="12192000" cy="6858000"/>
          </a:xfrm>
          <a:prstGeom prst="rect">
            <a:avLst/>
          </a:prstGeom>
        </p:spPr>
      </p:pic>
    </p:spTree>
    <p:extLst>
      <p:ext uri="{BB962C8B-B14F-4D97-AF65-F5344CB8AC3E}">
        <p14:creationId xmlns:p14="http://schemas.microsoft.com/office/powerpoint/2010/main" val="251239792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Columns_0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0" y="0"/>
            <a:ext cx="815858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9">
            <a:extLst>
              <a:ext uri="{FF2B5EF4-FFF2-40B4-BE49-F238E27FC236}">
                <a16:creationId xmlns:a16="http://schemas.microsoft.com/office/drawing/2014/main" id="{84696862-A2A4-4DCF-9545-FF0EEF6A2068}"/>
              </a:ext>
            </a:extLst>
          </p:cNvPr>
          <p:cNvSpPr>
            <a:spLocks noGrp="1"/>
          </p:cNvSpPr>
          <p:nvPr>
            <p:ph type="body" sz="quarter" idx="11"/>
          </p:nvPr>
        </p:nvSpPr>
        <p:spPr>
          <a:xfrm>
            <a:off x="8727310" y="738187"/>
            <a:ext cx="2939971" cy="5381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16602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Columns_05">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0" y="0"/>
            <a:ext cx="815858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Picture Placeholder 2">
            <a:extLst>
              <a:ext uri="{FF2B5EF4-FFF2-40B4-BE49-F238E27FC236}">
                <a16:creationId xmlns:a16="http://schemas.microsoft.com/office/drawing/2014/main" id="{BA89725D-9118-4968-854F-17E80D47C01C}"/>
              </a:ext>
            </a:extLst>
          </p:cNvPr>
          <p:cNvSpPr>
            <a:spLocks noGrp="1"/>
          </p:cNvSpPr>
          <p:nvPr>
            <p:ph type="pic" sz="quarter" idx="11"/>
          </p:nvPr>
        </p:nvSpPr>
        <p:spPr>
          <a:xfrm>
            <a:off x="8158163" y="0"/>
            <a:ext cx="4033837" cy="6858000"/>
          </a:xfrm>
        </p:spPr>
        <p:txBody>
          <a:bodyPr/>
          <a:lstStyle/>
          <a:p>
            <a:endParaRPr lang="en-GB"/>
          </a:p>
        </p:txBody>
      </p:sp>
    </p:spTree>
    <p:extLst>
      <p:ext uri="{BB962C8B-B14F-4D97-AF65-F5344CB8AC3E}">
        <p14:creationId xmlns:p14="http://schemas.microsoft.com/office/powerpoint/2010/main" val="1831313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_Columns_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0" y="0"/>
            <a:ext cx="815858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4" name="Picture 3">
            <a:extLst>
              <a:ext uri="{FF2B5EF4-FFF2-40B4-BE49-F238E27FC236}">
                <a16:creationId xmlns:a16="http://schemas.microsoft.com/office/drawing/2014/main" id="{2ED919DC-0DEF-4820-93C5-464B208F5D74}"/>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8158580" y="0"/>
            <a:ext cx="4033419" cy="6858000"/>
          </a:xfrm>
          <a:prstGeom prst="rect">
            <a:avLst/>
          </a:prstGeom>
        </p:spPr>
      </p:pic>
    </p:spTree>
    <p:extLst>
      <p:ext uri="{BB962C8B-B14F-4D97-AF65-F5344CB8AC3E}">
        <p14:creationId xmlns:p14="http://schemas.microsoft.com/office/powerpoint/2010/main" val="575841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Header_0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354FD0-F618-4A19-B0FD-48851AAA32F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75621"/>
          <a:stretch/>
        </p:blipFill>
        <p:spPr>
          <a:xfrm>
            <a:off x="0" y="0"/>
            <a:ext cx="12191999" cy="2013995"/>
          </a:xfrm>
          <a:prstGeom prst="rect">
            <a:avLst/>
          </a:prstGeom>
        </p:spPr>
      </p:pic>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9">
            <a:extLst>
              <a:ext uri="{FF2B5EF4-FFF2-40B4-BE49-F238E27FC236}">
                <a16:creationId xmlns:a16="http://schemas.microsoft.com/office/drawing/2014/main" id="{DEEF143C-BEBF-443E-BB55-5F3E2D7EDE39}"/>
              </a:ext>
            </a:extLst>
          </p:cNvPr>
          <p:cNvSpPr>
            <a:spLocks noGrp="1"/>
          </p:cNvSpPr>
          <p:nvPr>
            <p:ph type="body" sz="quarter" idx="12"/>
          </p:nvPr>
        </p:nvSpPr>
        <p:spPr>
          <a:xfrm>
            <a:off x="6242613"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567470"/>
            <a:ext cx="6493739" cy="879053"/>
          </a:xfrm>
        </p:spPr>
        <p:txBody>
          <a:bodyPr>
            <a:normAutofit/>
          </a:bodyPr>
          <a:lstStyle>
            <a:lvl1pPr marL="0" indent="0">
              <a:buFontTx/>
              <a:buNone/>
              <a:defRPr sz="4800" b="1"/>
            </a:lvl1pPr>
          </a:lstStyle>
          <a:p>
            <a:pPr lvl="0"/>
            <a:r>
              <a:rPr lang="en-US" dirty="0"/>
              <a:t>Subtitle goes here</a:t>
            </a:r>
            <a:endParaRPr lang="en-GB" dirty="0"/>
          </a:p>
        </p:txBody>
      </p:sp>
    </p:spTree>
    <p:extLst>
      <p:ext uri="{BB962C8B-B14F-4D97-AF65-F5344CB8AC3E}">
        <p14:creationId xmlns:p14="http://schemas.microsoft.com/office/powerpoint/2010/main" val="317305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Header_02">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354FD0-F618-4A19-B0FD-48851AAA32F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77409"/>
          <a:stretch/>
        </p:blipFill>
        <p:spPr>
          <a:xfrm>
            <a:off x="0" y="-81025"/>
            <a:ext cx="12191999" cy="2013995"/>
          </a:xfrm>
          <a:prstGeom prst="rect">
            <a:avLst/>
          </a:prstGeom>
        </p:spPr>
      </p:pic>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9">
            <a:extLst>
              <a:ext uri="{FF2B5EF4-FFF2-40B4-BE49-F238E27FC236}">
                <a16:creationId xmlns:a16="http://schemas.microsoft.com/office/drawing/2014/main" id="{DEEF143C-BEBF-443E-BB55-5F3E2D7EDE39}"/>
              </a:ext>
            </a:extLst>
          </p:cNvPr>
          <p:cNvSpPr>
            <a:spLocks noGrp="1"/>
          </p:cNvSpPr>
          <p:nvPr>
            <p:ph type="body" sz="quarter" idx="12"/>
          </p:nvPr>
        </p:nvSpPr>
        <p:spPr>
          <a:xfrm>
            <a:off x="6242613"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567470"/>
            <a:ext cx="6493739" cy="879053"/>
          </a:xfrm>
        </p:spPr>
        <p:txBody>
          <a:bodyPr>
            <a:normAutofit/>
          </a:bodyPr>
          <a:lstStyle>
            <a:lvl1pPr marL="0" indent="0">
              <a:buFontTx/>
              <a:buNone/>
              <a:defRPr sz="4800" b="1">
                <a:solidFill>
                  <a:schemeClr val="bg1"/>
                </a:solidFill>
              </a:defRPr>
            </a:lvl1pPr>
          </a:lstStyle>
          <a:p>
            <a:pPr lvl="0"/>
            <a:r>
              <a:rPr lang="en-US" dirty="0"/>
              <a:t>Subtitle goes here</a:t>
            </a:r>
            <a:endParaRPr lang="en-GB" dirty="0"/>
          </a:p>
        </p:txBody>
      </p:sp>
    </p:spTree>
    <p:extLst>
      <p:ext uri="{BB962C8B-B14F-4D97-AF65-F5344CB8AC3E}">
        <p14:creationId xmlns:p14="http://schemas.microsoft.com/office/powerpoint/2010/main" val="3436410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7F3911-C0AE-4467-81FF-502B2C9446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430BA1-54B6-4655-B972-A06B03766D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2835988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99" r:id="rId3"/>
    <p:sldLayoutId id="2147483682" r:id="rId4"/>
    <p:sldLayoutId id="2147483657" r:id="rId5"/>
    <p:sldLayoutId id="2147483656" r:id="rId6"/>
    <p:sldLayoutId id="2147483698" r:id="rId7"/>
    <p:sldLayoutId id="2147483668" r:id="rId8"/>
    <p:sldLayoutId id="2147483669" r:id="rId9"/>
    <p:sldLayoutId id="2147483686" r:id="rId10"/>
    <p:sldLayoutId id="2147483670" r:id="rId11"/>
    <p:sldLayoutId id="2147483692" r:id="rId12"/>
    <p:sldLayoutId id="2147483693" r:id="rId13"/>
    <p:sldLayoutId id="2147483694" r:id="rId14"/>
    <p:sldLayoutId id="2147483695" r:id="rId15"/>
    <p:sldLayoutId id="2147483696" r:id="rId16"/>
    <p:sldLayoutId id="2147483697" r:id="rId17"/>
    <p:sldLayoutId id="2147483705" r:id="rId18"/>
    <p:sldLayoutId id="2147483666" r:id="rId19"/>
    <p:sldLayoutId id="2147483687" r:id="rId20"/>
    <p:sldLayoutId id="2147483700" r:id="rId21"/>
    <p:sldLayoutId id="2147483664" r:id="rId22"/>
    <p:sldLayoutId id="2147483685" r:id="rId23"/>
    <p:sldLayoutId id="2147483665" r:id="rId24"/>
    <p:sldLayoutId id="2147483659" r:id="rId25"/>
    <p:sldLayoutId id="2147483667" r:id="rId26"/>
    <p:sldLayoutId id="2147483660" r:id="rId27"/>
    <p:sldLayoutId id="2147483688" r:id="rId28"/>
    <p:sldLayoutId id="2147483661" r:id="rId29"/>
    <p:sldLayoutId id="2147483662" r:id="rId30"/>
    <p:sldLayoutId id="2147483671" r:id="rId31"/>
    <p:sldLayoutId id="2147483702" r:id="rId32"/>
    <p:sldLayoutId id="2147483672" r:id="rId33"/>
    <p:sldLayoutId id="2147483701" r:id="rId34"/>
    <p:sldLayoutId id="2147483681"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B55CE6-9C2B-45B7-8739-ECCE80F848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942A78-A37C-4045-8C87-0D053D2025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FA983C-297A-496E-8CA3-2217AAE663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6CFD43-B163-46FB-A375-CEB2BE1DFD32}" type="datetimeFigureOut">
              <a:rPr lang="en-GB" smtClean="0"/>
              <a:t>25/07/2023</a:t>
            </a:fld>
            <a:endParaRPr lang="en-GB"/>
          </a:p>
        </p:txBody>
      </p:sp>
      <p:sp>
        <p:nvSpPr>
          <p:cNvPr id="5" name="Footer Placeholder 4">
            <a:extLst>
              <a:ext uri="{FF2B5EF4-FFF2-40B4-BE49-F238E27FC236}">
                <a16:creationId xmlns:a16="http://schemas.microsoft.com/office/drawing/2014/main" id="{8B70CA1E-F998-44C5-977C-11E0A83978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C9D94D3-8D0A-4B26-BE0E-91EDACACF1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E0A753-6C5D-45B9-A1C6-A3FB5FF29914}" type="slidenum">
              <a:rPr lang="en-GB" smtClean="0"/>
              <a:t>‹#›</a:t>
            </a:fld>
            <a:endParaRPr lang="en-GB"/>
          </a:p>
        </p:txBody>
      </p:sp>
    </p:spTree>
    <p:extLst>
      <p:ext uri="{BB962C8B-B14F-4D97-AF65-F5344CB8AC3E}">
        <p14:creationId xmlns:p14="http://schemas.microsoft.com/office/powerpoint/2010/main" val="1778458342"/>
      </p:ext>
    </p:extLst>
  </p:cSld>
  <p:clrMap bg1="lt1" tx1="dk1" bg2="lt2" tx2="dk2" accent1="accent1" accent2="accent2" accent3="accent3" accent4="accent4" accent5="accent5" accent6="accent6" hlink="hlink" folHlink="folHlink"/>
  <p:sldLayoutIdLst>
    <p:sldLayoutId id="2147483674" r:id="rId1"/>
    <p:sldLayoutId id="2147483683" r:id="rId2"/>
    <p:sldLayoutId id="2147483678" r:id="rId3"/>
    <p:sldLayoutId id="2147483675" r:id="rId4"/>
    <p:sldLayoutId id="2147483689" r:id="rId5"/>
    <p:sldLayoutId id="2147483690" r:id="rId6"/>
    <p:sldLayoutId id="2147483691" r:id="rId7"/>
    <p:sldLayoutId id="2147483679" r:id="rId8"/>
    <p:sldLayoutId id="2147483676" r:id="rId9"/>
    <p:sldLayoutId id="2147483677"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image" Target="../media/image39.jpg"/><Relationship Id="rId1" Type="http://schemas.openxmlformats.org/officeDocument/2006/relationships/slideLayout" Target="../slideLayouts/slideLayout3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image" Target="../media/image45.png"/><Relationship Id="rId1" Type="http://schemas.openxmlformats.org/officeDocument/2006/relationships/slideLayout" Target="../slideLayouts/slideLayout38.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47.jp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38.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jpg"/></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38.xml"/><Relationship Id="rId4" Type="http://schemas.openxmlformats.org/officeDocument/2006/relationships/image" Target="../media/image59.jpg"/></Relationships>
</file>

<file path=ppt/slides/_rels/slide21.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0.jpg"/><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image" Target="../media/image39.jpg"/><Relationship Id="rId1" Type="http://schemas.openxmlformats.org/officeDocument/2006/relationships/slideLayout" Target="../slideLayouts/slideLayout38.xml"/><Relationship Id="rId6" Type="http://schemas.openxmlformats.org/officeDocument/2006/relationships/image" Target="../media/image44.jpg"/><Relationship Id="rId11" Type="http://schemas.openxmlformats.org/officeDocument/2006/relationships/image" Target="../media/image58.jpg"/><Relationship Id="rId5" Type="http://schemas.openxmlformats.org/officeDocument/2006/relationships/image" Target="../media/image43.png"/><Relationship Id="rId10" Type="http://schemas.openxmlformats.org/officeDocument/2006/relationships/image" Target="../media/image53.jpg"/><Relationship Id="rId4" Type="http://schemas.openxmlformats.org/officeDocument/2006/relationships/image" Target="../media/image42.png"/><Relationship Id="rId9" Type="http://schemas.openxmlformats.org/officeDocument/2006/relationships/image" Target="../media/image50.jp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4.jpg"/><Relationship Id="rId7" Type="http://schemas.openxmlformats.org/officeDocument/2006/relationships/image" Target="../media/image40.jpg"/><Relationship Id="rId12" Type="http://schemas.openxmlformats.org/officeDocument/2006/relationships/image" Target="../media/image48.png"/><Relationship Id="rId2" Type="http://schemas.openxmlformats.org/officeDocument/2006/relationships/image" Target="../media/image39.jpg"/><Relationship Id="rId1" Type="http://schemas.openxmlformats.org/officeDocument/2006/relationships/slideLayout" Target="../slideLayouts/slideLayout38.xml"/><Relationship Id="rId6" Type="http://schemas.openxmlformats.org/officeDocument/2006/relationships/image" Target="../media/image45.png"/><Relationship Id="rId11" Type="http://schemas.openxmlformats.org/officeDocument/2006/relationships/image" Target="../media/image50.jpg"/><Relationship Id="rId5" Type="http://schemas.openxmlformats.org/officeDocument/2006/relationships/image" Target="../media/image47.jpg"/><Relationship Id="rId10" Type="http://schemas.openxmlformats.org/officeDocument/2006/relationships/image" Target="../media/image58.jpg"/><Relationship Id="rId4" Type="http://schemas.openxmlformats.org/officeDocument/2006/relationships/image" Target="../media/image53.jpg"/><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55.png"/><Relationship Id="rId1" Type="http://schemas.openxmlformats.org/officeDocument/2006/relationships/slideLayout" Target="../slideLayouts/slideLayout38.xml"/><Relationship Id="rId5" Type="http://schemas.openxmlformats.org/officeDocument/2006/relationships/image" Target="../media/image60.jpg"/><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53.jpg"/><Relationship Id="rId1" Type="http://schemas.openxmlformats.org/officeDocument/2006/relationships/slideLayout" Target="../slideLayouts/slideLayout38.xml"/><Relationship Id="rId5" Type="http://schemas.openxmlformats.org/officeDocument/2006/relationships/image" Target="../media/image62.jp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8.png"/><Relationship Id="rId1" Type="http://schemas.openxmlformats.org/officeDocument/2006/relationships/slideLayout" Target="../slideLayouts/slideLayout38.xml"/><Relationship Id="rId5" Type="http://schemas.openxmlformats.org/officeDocument/2006/relationships/image" Target="../media/image42.png"/><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8.png"/><Relationship Id="rId1" Type="http://schemas.openxmlformats.org/officeDocument/2006/relationships/slideLayout" Target="../slideLayouts/slideLayout38.xml"/><Relationship Id="rId6" Type="http://schemas.openxmlformats.org/officeDocument/2006/relationships/image" Target="../media/image65.jpg"/><Relationship Id="rId5" Type="http://schemas.openxmlformats.org/officeDocument/2006/relationships/image" Target="../media/image49.jp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png"/><Relationship Id="rId1" Type="http://schemas.openxmlformats.org/officeDocument/2006/relationships/slideLayout" Target="../slideLayouts/slideLayout38.xml"/><Relationship Id="rId6" Type="http://schemas.openxmlformats.org/officeDocument/2006/relationships/image" Target="../media/image64.jpeg"/><Relationship Id="rId5" Type="http://schemas.openxmlformats.org/officeDocument/2006/relationships/image" Target="../media/image60.jp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40.jpg"/><Relationship Id="rId1" Type="http://schemas.openxmlformats.org/officeDocument/2006/relationships/slideLayout" Target="../slideLayouts/slideLayout38.xml"/><Relationship Id="rId5" Type="http://schemas.openxmlformats.org/officeDocument/2006/relationships/image" Target="../media/image49.jp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jpg"/><Relationship Id="rId1" Type="http://schemas.openxmlformats.org/officeDocument/2006/relationships/slideLayout" Target="../slideLayouts/slideLayout38.xml"/><Relationship Id="rId6" Type="http://schemas.openxmlformats.org/officeDocument/2006/relationships/image" Target="../media/image39.jpg"/><Relationship Id="rId5" Type="http://schemas.openxmlformats.org/officeDocument/2006/relationships/image" Target="../media/image61.png"/><Relationship Id="rId4" Type="http://schemas.openxmlformats.org/officeDocument/2006/relationships/image" Target="../media/image62.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8.xml"/><Relationship Id="rId1" Type="http://schemas.openxmlformats.org/officeDocument/2006/relationships/video" Target="https://www.youtube.com/embed/16tExrrMktA?feature=oembed" TargetMode="External"/><Relationship Id="rId4" Type="http://schemas.openxmlformats.org/officeDocument/2006/relationships/image" Target="../media/image24.jpeg"/></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42.png"/><Relationship Id="rId2" Type="http://schemas.openxmlformats.org/officeDocument/2006/relationships/image" Target="../media/image63.png"/><Relationship Id="rId1" Type="http://schemas.openxmlformats.org/officeDocument/2006/relationships/slideLayout" Target="../slideLayouts/slideLayout38.xml"/><Relationship Id="rId6" Type="http://schemas.openxmlformats.org/officeDocument/2006/relationships/image" Target="../media/image62.jpg"/><Relationship Id="rId5" Type="http://schemas.openxmlformats.org/officeDocument/2006/relationships/image" Target="../media/image55.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8.png"/><Relationship Id="rId1" Type="http://schemas.openxmlformats.org/officeDocument/2006/relationships/slideLayout" Target="../slideLayouts/slideLayout38.xml"/><Relationship Id="rId6" Type="http://schemas.openxmlformats.org/officeDocument/2006/relationships/image" Target="../media/image65.jpg"/><Relationship Id="rId5" Type="http://schemas.openxmlformats.org/officeDocument/2006/relationships/image" Target="../media/image49.jp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8.xml"/><Relationship Id="rId6" Type="http://schemas.openxmlformats.org/officeDocument/2006/relationships/image" Target="../media/image68.jpeg"/><Relationship Id="rId5" Type="http://schemas.openxmlformats.org/officeDocument/2006/relationships/image" Target="../media/image60.jp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70.pn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8.xml"/><Relationship Id="rId1" Type="http://schemas.openxmlformats.org/officeDocument/2006/relationships/video" Target="https://www.youtube.com/embed/rVPooS9iiN8?feature=oembed" TargetMode="External"/><Relationship Id="rId4" Type="http://schemas.openxmlformats.org/officeDocument/2006/relationships/image" Target="../media/image25.jpeg"/></Relationships>
</file>

<file path=ppt/slides/_rels/slide4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4;p13">
            <a:extLst>
              <a:ext uri="{FF2B5EF4-FFF2-40B4-BE49-F238E27FC236}">
                <a16:creationId xmlns:a16="http://schemas.microsoft.com/office/drawing/2014/main" id="{CE73961F-E4B1-46C1-AF47-837A515252F7}"/>
              </a:ext>
            </a:extLst>
          </p:cNvPr>
          <p:cNvSpPr txBox="1">
            <a:spLocks/>
          </p:cNvSpPr>
          <p:nvPr/>
        </p:nvSpPr>
        <p:spPr>
          <a:xfrm>
            <a:off x="2699978" y="2139463"/>
            <a:ext cx="6792043" cy="3697003"/>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5400" b="1" dirty="0">
                <a:solidFill>
                  <a:schemeClr val="accent1"/>
                </a:solidFill>
              </a:rPr>
              <a:t>Wildlife in the MCZ</a:t>
            </a:r>
          </a:p>
          <a:p>
            <a:pPr marL="0" indent="0" algn="ctr">
              <a:spcBef>
                <a:spcPts val="0"/>
              </a:spcBef>
              <a:buFont typeface="Arial" panose="020B0604020202020204" pitchFamily="34" charset="0"/>
              <a:buNone/>
            </a:pPr>
            <a:endParaRPr lang="en-GB" sz="5400" dirty="0"/>
          </a:p>
          <a:p>
            <a:pPr marL="0" indent="0" algn="ctr">
              <a:spcBef>
                <a:spcPts val="0"/>
              </a:spcBef>
              <a:buFont typeface="Arial" panose="020B0604020202020204" pitchFamily="34" charset="0"/>
              <a:buNone/>
            </a:pPr>
            <a:br>
              <a:rPr lang="en-GB" dirty="0"/>
            </a:br>
            <a:r>
              <a:rPr lang="en-GB" dirty="0"/>
              <a:t>Ages 7-11</a:t>
            </a:r>
          </a:p>
        </p:txBody>
      </p:sp>
      <p:grpSp>
        <p:nvGrpSpPr>
          <p:cNvPr id="12" name="Group 11">
            <a:extLst>
              <a:ext uri="{FF2B5EF4-FFF2-40B4-BE49-F238E27FC236}">
                <a16:creationId xmlns:a16="http://schemas.microsoft.com/office/drawing/2014/main" id="{C200E756-2D92-BEDA-E6C1-1E36D372820B}"/>
              </a:ext>
            </a:extLst>
          </p:cNvPr>
          <p:cNvGrpSpPr/>
          <p:nvPr/>
        </p:nvGrpSpPr>
        <p:grpSpPr>
          <a:xfrm>
            <a:off x="751141" y="5590085"/>
            <a:ext cx="10738338" cy="909808"/>
            <a:chOff x="726831" y="5400428"/>
            <a:chExt cx="10738338" cy="909808"/>
          </a:xfrm>
        </p:grpSpPr>
        <p:pic>
          <p:nvPicPr>
            <p:cNvPr id="13" name="Picture 12" descr="Text&#10;&#10;Description automatically generated">
              <a:extLst>
                <a:ext uri="{FF2B5EF4-FFF2-40B4-BE49-F238E27FC236}">
                  <a16:creationId xmlns:a16="http://schemas.microsoft.com/office/drawing/2014/main" id="{5CD06EE7-5F88-F607-CDA0-8C7D70E415D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854986" y="5646809"/>
              <a:ext cx="1889090" cy="519474"/>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FD9FEB38-117E-7805-B7D3-6EDED426621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98308" y="5460149"/>
              <a:ext cx="1683217" cy="850087"/>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D1A68F28-93F0-7497-6A19-024FF47C544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955361" y="5646809"/>
              <a:ext cx="2655116" cy="513161"/>
            </a:xfrm>
            <a:prstGeom prst="rect">
              <a:avLst/>
            </a:prstGeom>
          </p:spPr>
        </p:pic>
        <p:pic>
          <p:nvPicPr>
            <p:cNvPr id="16" name="Picture 15" descr="A picture containing text, sign&#10;&#10;Description automatically generated">
              <a:extLst>
                <a:ext uri="{FF2B5EF4-FFF2-40B4-BE49-F238E27FC236}">
                  <a16:creationId xmlns:a16="http://schemas.microsoft.com/office/drawing/2014/main" id="{D5A54C0C-A0D1-0C98-9019-A2DF4F2D414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26831" y="5460149"/>
              <a:ext cx="1797728" cy="746267"/>
            </a:xfrm>
            <a:prstGeom prst="rect">
              <a:avLst/>
            </a:prstGeom>
          </p:spPr>
        </p:pic>
        <p:pic>
          <p:nvPicPr>
            <p:cNvPr id="17" name="Picture 16">
              <a:extLst>
                <a:ext uri="{FF2B5EF4-FFF2-40B4-BE49-F238E27FC236}">
                  <a16:creationId xmlns:a16="http://schemas.microsoft.com/office/drawing/2014/main" id="{E387A42A-15E9-2983-F9D9-E7A331A95658}"/>
                </a:ext>
              </a:extLst>
            </p:cNvPr>
            <p:cNvPicPr>
              <a:picLocks noChangeAspect="1"/>
            </p:cNvPicPr>
            <p:nvPr/>
          </p:nvPicPr>
          <p:blipFill>
            <a:blip r:embed="rId6"/>
            <a:stretch>
              <a:fillRect/>
            </a:stretch>
          </p:blipFill>
          <p:spPr>
            <a:xfrm>
              <a:off x="10264153" y="5400428"/>
              <a:ext cx="1201016" cy="865707"/>
            </a:xfrm>
            <a:prstGeom prst="rect">
              <a:avLst/>
            </a:prstGeom>
          </p:spPr>
        </p:pic>
      </p:grpSp>
    </p:spTree>
    <p:extLst>
      <p:ext uri="{BB962C8B-B14F-4D97-AF65-F5344CB8AC3E}">
        <p14:creationId xmlns:p14="http://schemas.microsoft.com/office/powerpoint/2010/main" val="3606934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647112" y="2210145"/>
            <a:ext cx="5448887" cy="1107319"/>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600" b="1" dirty="0">
                <a:solidFill>
                  <a:schemeClr val="accent1"/>
                </a:solidFill>
              </a:rPr>
              <a:t>Plastics</a:t>
            </a:r>
          </a:p>
        </p:txBody>
      </p:sp>
      <p:sp>
        <p:nvSpPr>
          <p:cNvPr id="7" name="Google Shape;54;p13">
            <a:extLst>
              <a:ext uri="{FF2B5EF4-FFF2-40B4-BE49-F238E27FC236}">
                <a16:creationId xmlns:a16="http://schemas.microsoft.com/office/drawing/2014/main" id="{0AA4486B-507C-4B9D-8913-05EF4E53E460}"/>
              </a:ext>
            </a:extLst>
          </p:cNvPr>
          <p:cNvSpPr txBox="1">
            <a:spLocks/>
          </p:cNvSpPr>
          <p:nvPr/>
        </p:nvSpPr>
        <p:spPr>
          <a:xfrm>
            <a:off x="647112" y="2763805"/>
            <a:ext cx="5134714" cy="2758929"/>
          </a:xfrm>
          <a:prstGeom prst="rect">
            <a:avLst/>
          </a:prstGeom>
        </p:spPr>
        <p:txBody>
          <a:bodyPr spcFirstLastPara="1" wrap="square" lIns="91425" tIns="91425" rIns="91425" bIns="91425" numCol="1" spcCol="180000"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GB" sz="1800" dirty="0">
                <a:solidFill>
                  <a:schemeClr val="dk1"/>
                </a:solidFill>
              </a:rPr>
              <a:t>Beach cleaners regularly collect litter from the beaches. </a:t>
            </a:r>
          </a:p>
          <a:p>
            <a:pPr marL="0" indent="0">
              <a:spcBef>
                <a:spcPts val="1200"/>
              </a:spcBef>
              <a:buFont typeface="Arial" panose="020B0604020202020204" pitchFamily="34" charset="0"/>
              <a:buNone/>
            </a:pPr>
            <a:r>
              <a:rPr lang="en-GB" sz="1800" dirty="0">
                <a:solidFill>
                  <a:schemeClr val="dk1"/>
                </a:solidFill>
              </a:rPr>
              <a:t>They have noticed lots of pieces of plastic edging from crab pots getting washed up on beaches. Use of plastic free, stainless-steel pots has the potential to remove this problem, but they are more expensive. </a:t>
            </a:r>
          </a:p>
        </p:txBody>
      </p:sp>
      <p:pic>
        <p:nvPicPr>
          <p:cNvPr id="8" name="Google Shape;103;p19">
            <a:extLst>
              <a:ext uri="{FF2B5EF4-FFF2-40B4-BE49-F238E27FC236}">
                <a16:creationId xmlns:a16="http://schemas.microsoft.com/office/drawing/2014/main" id="{202CBCC8-AEB3-4431-80B4-BFAD7A7C72CF}"/>
              </a:ext>
            </a:extLst>
          </p:cNvPr>
          <p:cNvPicPr preferRelativeResize="0"/>
          <p:nvPr/>
        </p:nvPicPr>
        <p:blipFill rotWithShape="1">
          <a:blip r:embed="rId2">
            <a:alphaModFix/>
          </a:blip>
          <a:srcRect l="12975" r="20359"/>
          <a:stretch/>
        </p:blipFill>
        <p:spPr>
          <a:xfrm>
            <a:off x="6095999" y="0"/>
            <a:ext cx="6096001" cy="6858000"/>
          </a:xfrm>
          <a:prstGeom prst="rect">
            <a:avLst/>
          </a:prstGeom>
          <a:noFill/>
          <a:ln>
            <a:noFill/>
          </a:ln>
        </p:spPr>
      </p:pic>
      <p:sp>
        <p:nvSpPr>
          <p:cNvPr id="9" name="Google Shape;104;p19">
            <a:extLst>
              <a:ext uri="{FF2B5EF4-FFF2-40B4-BE49-F238E27FC236}">
                <a16:creationId xmlns:a16="http://schemas.microsoft.com/office/drawing/2014/main" id="{19399DA6-B1F2-4BD3-8B6E-2EC72D3D42F1}"/>
              </a:ext>
            </a:extLst>
          </p:cNvPr>
          <p:cNvSpPr txBox="1"/>
          <p:nvPr/>
        </p:nvSpPr>
        <p:spPr>
          <a:xfrm>
            <a:off x="10931205" y="6550200"/>
            <a:ext cx="2227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Photo: Rob Coleman</a:t>
            </a:r>
            <a:endParaRPr sz="800">
              <a:solidFill>
                <a:schemeClr val="lt1"/>
              </a:solidFill>
            </a:endParaRPr>
          </a:p>
        </p:txBody>
      </p:sp>
    </p:spTree>
    <p:extLst>
      <p:ext uri="{BB962C8B-B14F-4D97-AF65-F5344CB8AC3E}">
        <p14:creationId xmlns:p14="http://schemas.microsoft.com/office/powerpoint/2010/main" val="6395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89;p17">
            <a:extLst>
              <a:ext uri="{FF2B5EF4-FFF2-40B4-BE49-F238E27FC236}">
                <a16:creationId xmlns:a16="http://schemas.microsoft.com/office/drawing/2014/main" id="{1DC1AF20-F954-424E-BA04-1106D61AD6AE}"/>
              </a:ext>
            </a:extLst>
          </p:cNvPr>
          <p:cNvPicPr preferRelativeResize="0"/>
          <p:nvPr/>
        </p:nvPicPr>
        <p:blipFill>
          <a:blip r:embed="rId2">
            <a:alphaModFix/>
          </a:blip>
          <a:stretch>
            <a:fillRect/>
          </a:stretch>
        </p:blipFill>
        <p:spPr>
          <a:xfrm>
            <a:off x="6410179" y="1371606"/>
            <a:ext cx="5448886" cy="4312995"/>
          </a:xfrm>
          <a:prstGeom prst="rect">
            <a:avLst/>
          </a:prstGeom>
          <a:noFill/>
          <a:ln>
            <a:noFill/>
          </a:ln>
        </p:spPr>
      </p:pic>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647112" y="2005283"/>
            <a:ext cx="5448887" cy="1107319"/>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600" b="1" dirty="0">
                <a:solidFill>
                  <a:schemeClr val="accent1"/>
                </a:solidFill>
              </a:rPr>
              <a:t>Oil, gas and windfarm development</a:t>
            </a:r>
          </a:p>
        </p:txBody>
      </p:sp>
      <p:sp>
        <p:nvSpPr>
          <p:cNvPr id="7" name="Google Shape;54;p13">
            <a:extLst>
              <a:ext uri="{FF2B5EF4-FFF2-40B4-BE49-F238E27FC236}">
                <a16:creationId xmlns:a16="http://schemas.microsoft.com/office/drawing/2014/main" id="{0AA4486B-507C-4B9D-8913-05EF4E53E460}"/>
              </a:ext>
            </a:extLst>
          </p:cNvPr>
          <p:cNvSpPr txBox="1">
            <a:spLocks/>
          </p:cNvSpPr>
          <p:nvPr/>
        </p:nvSpPr>
        <p:spPr>
          <a:xfrm>
            <a:off x="647109" y="3022600"/>
            <a:ext cx="5134714" cy="2882900"/>
          </a:xfrm>
          <a:prstGeom prst="rect">
            <a:avLst/>
          </a:prstGeom>
        </p:spPr>
        <p:txBody>
          <a:bodyPr spcFirstLastPara="1" wrap="square" lIns="91425" tIns="91425" rIns="91425" bIns="91425" numCol="1" spcCol="180000"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GB" sz="1800" dirty="0">
                <a:solidFill>
                  <a:schemeClr val="dk1"/>
                </a:solidFill>
              </a:rPr>
              <a:t>The MCZ designation means extra considerations need to be made before permission is granted for development within the area. </a:t>
            </a:r>
          </a:p>
          <a:p>
            <a:pPr marL="0" indent="0">
              <a:spcBef>
                <a:spcPts val="1200"/>
              </a:spcBef>
              <a:buFont typeface="Arial" panose="020B0604020202020204" pitchFamily="34" charset="0"/>
              <a:buNone/>
            </a:pPr>
            <a:r>
              <a:rPr lang="en-GB" sz="1800" dirty="0">
                <a:solidFill>
                  <a:schemeClr val="dk1"/>
                </a:solidFill>
              </a:rPr>
              <a:t>A new wind farm altered its planned cable route to avoid the MCZ.</a:t>
            </a:r>
          </a:p>
        </p:txBody>
      </p:sp>
    </p:spTree>
    <p:extLst>
      <p:ext uri="{BB962C8B-B14F-4D97-AF65-F5344CB8AC3E}">
        <p14:creationId xmlns:p14="http://schemas.microsoft.com/office/powerpoint/2010/main" val="3103095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647112" y="391886"/>
            <a:ext cx="5448887" cy="1107319"/>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600" b="1" dirty="0">
                <a:solidFill>
                  <a:schemeClr val="accent1"/>
                </a:solidFill>
              </a:rPr>
              <a:t>Coastal defence works</a:t>
            </a:r>
          </a:p>
        </p:txBody>
      </p:sp>
      <p:sp>
        <p:nvSpPr>
          <p:cNvPr id="7" name="Google Shape;54;p13">
            <a:extLst>
              <a:ext uri="{FF2B5EF4-FFF2-40B4-BE49-F238E27FC236}">
                <a16:creationId xmlns:a16="http://schemas.microsoft.com/office/drawing/2014/main" id="{0AA4486B-507C-4B9D-8913-05EF4E53E460}"/>
              </a:ext>
            </a:extLst>
          </p:cNvPr>
          <p:cNvSpPr txBox="1">
            <a:spLocks/>
          </p:cNvSpPr>
          <p:nvPr/>
        </p:nvSpPr>
        <p:spPr>
          <a:xfrm>
            <a:off x="647112" y="838034"/>
            <a:ext cx="5134714" cy="6041683"/>
          </a:xfrm>
          <a:prstGeom prst="rect">
            <a:avLst/>
          </a:prstGeom>
        </p:spPr>
        <p:txBody>
          <a:bodyPr spcFirstLastPara="1" wrap="square" lIns="91425" tIns="91425" rIns="91425" bIns="91425" numCol="1" spcCol="180000"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GB" sz="1700" dirty="0">
                <a:solidFill>
                  <a:schemeClr val="dk1"/>
                </a:solidFill>
              </a:rPr>
              <a:t>The North Norfolk coast is vulnerable to erosion as the cliffs wear away and fall into the sea causing the loss of farmland, housing and industry.</a:t>
            </a:r>
          </a:p>
          <a:p>
            <a:pPr marL="0" indent="0">
              <a:spcBef>
                <a:spcPts val="1200"/>
              </a:spcBef>
              <a:buFont typeface="Arial" panose="020B0604020202020204" pitchFamily="34" charset="0"/>
              <a:buNone/>
            </a:pPr>
            <a:r>
              <a:rPr lang="en-GB" sz="1700" dirty="0">
                <a:solidFill>
                  <a:schemeClr val="dk1"/>
                </a:solidFill>
              </a:rPr>
              <a:t>You can see various methods of coastal defence along the coast including: </a:t>
            </a:r>
          </a:p>
          <a:p>
            <a:pPr>
              <a:spcBef>
                <a:spcPts val="1200"/>
              </a:spcBef>
            </a:pPr>
            <a:r>
              <a:rPr lang="en-GB" sz="1700" dirty="0">
                <a:solidFill>
                  <a:schemeClr val="dk1"/>
                </a:solidFill>
              </a:rPr>
              <a:t>Groynes</a:t>
            </a:r>
          </a:p>
          <a:p>
            <a:pPr>
              <a:spcBef>
                <a:spcPts val="1200"/>
              </a:spcBef>
            </a:pPr>
            <a:r>
              <a:rPr lang="en-GB" sz="1700" dirty="0">
                <a:solidFill>
                  <a:schemeClr val="dk1"/>
                </a:solidFill>
              </a:rPr>
              <a:t>Revetments </a:t>
            </a:r>
          </a:p>
          <a:p>
            <a:pPr>
              <a:spcBef>
                <a:spcPts val="1200"/>
              </a:spcBef>
            </a:pPr>
            <a:r>
              <a:rPr lang="en-GB" sz="1700" dirty="0">
                <a:solidFill>
                  <a:schemeClr val="dk1"/>
                </a:solidFill>
              </a:rPr>
              <a:t>Boulder barriers </a:t>
            </a:r>
          </a:p>
          <a:p>
            <a:pPr>
              <a:spcBef>
                <a:spcPts val="1200"/>
              </a:spcBef>
            </a:pPr>
            <a:r>
              <a:rPr lang="en-GB" sz="1700" dirty="0">
                <a:solidFill>
                  <a:schemeClr val="dk1"/>
                </a:solidFill>
              </a:rPr>
              <a:t>Sea walls</a:t>
            </a:r>
          </a:p>
          <a:p>
            <a:pPr>
              <a:spcBef>
                <a:spcPts val="1200"/>
              </a:spcBef>
            </a:pPr>
            <a:r>
              <a:rPr lang="en-GB" sz="1700" dirty="0" err="1">
                <a:solidFill>
                  <a:schemeClr val="dk1"/>
                </a:solidFill>
              </a:rPr>
              <a:t>Sandscaping</a:t>
            </a:r>
            <a:endParaRPr lang="en-GB" sz="1700" dirty="0">
              <a:solidFill>
                <a:schemeClr val="dk1"/>
              </a:solidFill>
            </a:endParaRPr>
          </a:p>
          <a:p>
            <a:pPr marL="0" indent="0">
              <a:spcBef>
                <a:spcPts val="1200"/>
              </a:spcBef>
              <a:buFont typeface="Arial" panose="020B0604020202020204" pitchFamily="34" charset="0"/>
              <a:buNone/>
            </a:pPr>
            <a:r>
              <a:rPr lang="en-GB" sz="1700" dirty="0">
                <a:solidFill>
                  <a:schemeClr val="dk1"/>
                </a:solidFill>
              </a:rPr>
              <a:t>There was a big </a:t>
            </a:r>
            <a:r>
              <a:rPr lang="en-GB" sz="1700" dirty="0" err="1">
                <a:solidFill>
                  <a:schemeClr val="dk1"/>
                </a:solidFill>
              </a:rPr>
              <a:t>sandscaping</a:t>
            </a:r>
            <a:r>
              <a:rPr lang="en-GB" sz="1700" dirty="0">
                <a:solidFill>
                  <a:schemeClr val="dk1"/>
                </a:solidFill>
              </a:rPr>
              <a:t> project at </a:t>
            </a:r>
            <a:r>
              <a:rPr lang="en-GB" sz="1700" dirty="0" err="1">
                <a:solidFill>
                  <a:schemeClr val="dk1"/>
                </a:solidFill>
              </a:rPr>
              <a:t>Bacton</a:t>
            </a:r>
            <a:r>
              <a:rPr lang="en-GB" sz="1700" dirty="0">
                <a:solidFill>
                  <a:schemeClr val="dk1"/>
                </a:solidFill>
              </a:rPr>
              <a:t> in 2019 where 1.8 million cubic metres of sand were added to the beach. </a:t>
            </a:r>
          </a:p>
          <a:p>
            <a:pPr marL="0" indent="0">
              <a:spcBef>
                <a:spcPts val="1200"/>
              </a:spcBef>
              <a:buFont typeface="Arial" panose="020B0604020202020204" pitchFamily="34" charset="0"/>
              <a:buNone/>
            </a:pPr>
            <a:r>
              <a:rPr lang="en-GB" sz="1700" dirty="0">
                <a:solidFill>
                  <a:schemeClr val="dk1"/>
                </a:solidFill>
              </a:rPr>
              <a:t>These methods can all affect the seabed </a:t>
            </a:r>
            <a:br>
              <a:rPr lang="en-GB" sz="1700" dirty="0">
                <a:solidFill>
                  <a:schemeClr val="dk1"/>
                </a:solidFill>
              </a:rPr>
            </a:br>
            <a:r>
              <a:rPr lang="en-GB" sz="1700" dirty="0">
                <a:solidFill>
                  <a:schemeClr val="dk1"/>
                </a:solidFill>
              </a:rPr>
              <a:t>and the wildlife in the MCZ. </a:t>
            </a:r>
          </a:p>
        </p:txBody>
      </p:sp>
      <p:sp>
        <p:nvSpPr>
          <p:cNvPr id="10" name="Google Shape;120;p21">
            <a:extLst>
              <a:ext uri="{FF2B5EF4-FFF2-40B4-BE49-F238E27FC236}">
                <a16:creationId xmlns:a16="http://schemas.microsoft.com/office/drawing/2014/main" id="{964AEFF7-66D1-4A5F-8598-1FCADB747F80}"/>
              </a:ext>
            </a:extLst>
          </p:cNvPr>
          <p:cNvSpPr txBox="1"/>
          <p:nvPr/>
        </p:nvSpPr>
        <p:spPr>
          <a:xfrm>
            <a:off x="10818699" y="6550254"/>
            <a:ext cx="1735251"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lt1"/>
                </a:solidFill>
              </a:rPr>
              <a:t>Photo: Rob Coleman</a:t>
            </a:r>
            <a:endParaRPr sz="800" dirty="0">
              <a:solidFill>
                <a:schemeClr val="lt1"/>
              </a:solidFill>
            </a:endParaRPr>
          </a:p>
        </p:txBody>
      </p:sp>
      <p:pic>
        <p:nvPicPr>
          <p:cNvPr id="8" name="Google Shape;122;p21">
            <a:extLst>
              <a:ext uri="{FF2B5EF4-FFF2-40B4-BE49-F238E27FC236}">
                <a16:creationId xmlns:a16="http://schemas.microsoft.com/office/drawing/2014/main" id="{5D77D24B-18F1-46AB-B005-98E84394C08B}"/>
              </a:ext>
            </a:extLst>
          </p:cNvPr>
          <p:cNvPicPr preferRelativeResize="0"/>
          <p:nvPr/>
        </p:nvPicPr>
        <p:blipFill rotWithShape="1">
          <a:blip r:embed="rId2">
            <a:alphaModFix/>
          </a:blip>
          <a:srcRect l="18126" r="15206"/>
          <a:stretch/>
        </p:blipFill>
        <p:spPr>
          <a:xfrm>
            <a:off x="6095998" y="0"/>
            <a:ext cx="6096001" cy="6858000"/>
          </a:xfrm>
          <a:prstGeom prst="rect">
            <a:avLst/>
          </a:prstGeom>
          <a:noFill/>
          <a:ln>
            <a:noFill/>
          </a:ln>
        </p:spPr>
      </p:pic>
    </p:spTree>
    <p:extLst>
      <p:ext uri="{BB962C8B-B14F-4D97-AF65-F5344CB8AC3E}">
        <p14:creationId xmlns:p14="http://schemas.microsoft.com/office/powerpoint/2010/main" val="1516752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647112" y="2294039"/>
            <a:ext cx="5448887" cy="1107319"/>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600" b="1" dirty="0">
                <a:solidFill>
                  <a:schemeClr val="accent1"/>
                </a:solidFill>
              </a:rPr>
              <a:t>Damage from trawling and dredging</a:t>
            </a:r>
          </a:p>
        </p:txBody>
      </p:sp>
      <p:sp>
        <p:nvSpPr>
          <p:cNvPr id="7" name="Google Shape;54;p13">
            <a:extLst>
              <a:ext uri="{FF2B5EF4-FFF2-40B4-BE49-F238E27FC236}">
                <a16:creationId xmlns:a16="http://schemas.microsoft.com/office/drawing/2014/main" id="{0AA4486B-507C-4B9D-8913-05EF4E53E460}"/>
              </a:ext>
            </a:extLst>
          </p:cNvPr>
          <p:cNvSpPr txBox="1">
            <a:spLocks/>
          </p:cNvSpPr>
          <p:nvPr/>
        </p:nvSpPr>
        <p:spPr>
          <a:xfrm>
            <a:off x="647109" y="3311356"/>
            <a:ext cx="5134714" cy="1284705"/>
          </a:xfrm>
          <a:prstGeom prst="rect">
            <a:avLst/>
          </a:prstGeom>
        </p:spPr>
        <p:txBody>
          <a:bodyPr spcFirstLastPara="1" wrap="square" lIns="91425" tIns="91425" rIns="91425" bIns="91425" numCol="1" spcCol="180000"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GB" sz="1800" dirty="0">
                <a:solidFill>
                  <a:schemeClr val="dk1"/>
                </a:solidFill>
              </a:rPr>
              <a:t>45% of the area was already a no-trawl and no-dredge area. A byelaw has extended this to 93% of the MCZ. </a:t>
            </a:r>
          </a:p>
        </p:txBody>
      </p:sp>
      <p:pic>
        <p:nvPicPr>
          <p:cNvPr id="6" name="Google Shape;130;p22">
            <a:extLst>
              <a:ext uri="{FF2B5EF4-FFF2-40B4-BE49-F238E27FC236}">
                <a16:creationId xmlns:a16="http://schemas.microsoft.com/office/drawing/2014/main" id="{64B4EA45-01DB-49EE-9054-49281B1A1035}"/>
              </a:ext>
            </a:extLst>
          </p:cNvPr>
          <p:cNvPicPr preferRelativeResize="0"/>
          <p:nvPr/>
        </p:nvPicPr>
        <p:blipFill>
          <a:blip r:embed="rId2">
            <a:alphaModFix/>
          </a:blip>
          <a:stretch>
            <a:fillRect/>
          </a:stretch>
        </p:blipFill>
        <p:spPr>
          <a:xfrm>
            <a:off x="6362053" y="1899615"/>
            <a:ext cx="5518826" cy="3015986"/>
          </a:xfrm>
          <a:prstGeom prst="rect">
            <a:avLst/>
          </a:prstGeom>
          <a:noFill/>
          <a:ln>
            <a:noFill/>
          </a:ln>
        </p:spPr>
      </p:pic>
    </p:spTree>
    <p:extLst>
      <p:ext uri="{BB962C8B-B14F-4D97-AF65-F5344CB8AC3E}">
        <p14:creationId xmlns:p14="http://schemas.microsoft.com/office/powerpoint/2010/main" val="889401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40;p23">
            <a:extLst>
              <a:ext uri="{FF2B5EF4-FFF2-40B4-BE49-F238E27FC236}">
                <a16:creationId xmlns:a16="http://schemas.microsoft.com/office/drawing/2014/main" id="{F4F2B1AF-9E94-40A8-8877-586BCB24A67F}"/>
              </a:ext>
            </a:extLst>
          </p:cNvPr>
          <p:cNvPicPr preferRelativeResize="0"/>
          <p:nvPr/>
        </p:nvPicPr>
        <p:blipFill rotWithShape="1">
          <a:blip r:embed="rId2">
            <a:alphaModFix/>
          </a:blip>
          <a:srcRect b="9378"/>
          <a:stretch/>
        </p:blipFill>
        <p:spPr>
          <a:xfrm>
            <a:off x="6107898" y="3470697"/>
            <a:ext cx="6096000" cy="3475782"/>
          </a:xfrm>
          <a:prstGeom prst="rect">
            <a:avLst/>
          </a:prstGeom>
          <a:noFill/>
          <a:ln>
            <a:noFill/>
          </a:ln>
        </p:spPr>
      </p:pic>
      <p:pic>
        <p:nvPicPr>
          <p:cNvPr id="6" name="Google Shape;111;p20">
            <a:extLst>
              <a:ext uri="{FF2B5EF4-FFF2-40B4-BE49-F238E27FC236}">
                <a16:creationId xmlns:a16="http://schemas.microsoft.com/office/drawing/2014/main" id="{04E47F04-BFEE-4089-ABF4-AF3960D6B8BE}"/>
              </a:ext>
            </a:extLst>
          </p:cNvPr>
          <p:cNvPicPr preferRelativeResize="0"/>
          <p:nvPr/>
        </p:nvPicPr>
        <p:blipFill rotWithShape="1">
          <a:blip r:embed="rId3">
            <a:alphaModFix/>
          </a:blip>
          <a:srcRect l="6271" t="23252" r="26148" b="18933"/>
          <a:stretch/>
        </p:blipFill>
        <p:spPr>
          <a:xfrm>
            <a:off x="6120063" y="-5085"/>
            <a:ext cx="6096000" cy="3475782"/>
          </a:xfrm>
          <a:prstGeom prst="rect">
            <a:avLst/>
          </a:prstGeom>
          <a:noFill/>
          <a:ln>
            <a:noFill/>
          </a:ln>
        </p:spPr>
      </p:pic>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647112" y="823367"/>
            <a:ext cx="5448887" cy="1107319"/>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600" b="1" dirty="0">
                <a:solidFill>
                  <a:schemeClr val="accent1"/>
                </a:solidFill>
              </a:rPr>
              <a:t>Overfishing</a:t>
            </a:r>
          </a:p>
        </p:txBody>
      </p:sp>
      <p:sp>
        <p:nvSpPr>
          <p:cNvPr id="7" name="Google Shape;54;p13">
            <a:extLst>
              <a:ext uri="{FF2B5EF4-FFF2-40B4-BE49-F238E27FC236}">
                <a16:creationId xmlns:a16="http://schemas.microsoft.com/office/drawing/2014/main" id="{0AA4486B-507C-4B9D-8913-05EF4E53E460}"/>
              </a:ext>
            </a:extLst>
          </p:cNvPr>
          <p:cNvSpPr txBox="1">
            <a:spLocks/>
          </p:cNvSpPr>
          <p:nvPr/>
        </p:nvSpPr>
        <p:spPr>
          <a:xfrm>
            <a:off x="647112" y="1377027"/>
            <a:ext cx="5134714" cy="4813047"/>
          </a:xfrm>
          <a:prstGeom prst="rect">
            <a:avLst/>
          </a:prstGeom>
        </p:spPr>
        <p:txBody>
          <a:bodyPr spcFirstLastPara="1" wrap="square" lIns="91425" tIns="91425" rIns="91425" bIns="91425" numCol="1" spcCol="180000"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GB" sz="1800" dirty="0">
                <a:solidFill>
                  <a:schemeClr val="dk1"/>
                </a:solidFill>
              </a:rPr>
              <a:t>Overfishing is the catching of fish (or crabs!) faster than they can reproduce which causes numbers to decline.</a:t>
            </a:r>
          </a:p>
          <a:p>
            <a:pPr marL="0" indent="0">
              <a:spcBef>
                <a:spcPts val="1200"/>
              </a:spcBef>
              <a:buFont typeface="Arial" panose="020B0604020202020204" pitchFamily="34" charset="0"/>
              <a:buNone/>
            </a:pPr>
            <a:r>
              <a:rPr lang="en-GB" sz="1800" dirty="0">
                <a:solidFill>
                  <a:schemeClr val="dk1"/>
                </a:solidFill>
              </a:rPr>
              <a:t>Data about crab numbers and fishing effort is collected to monitor crab populations.</a:t>
            </a:r>
          </a:p>
          <a:p>
            <a:pPr marL="0" indent="0">
              <a:spcBef>
                <a:spcPts val="1200"/>
              </a:spcBef>
              <a:buFont typeface="Arial" panose="020B0604020202020204" pitchFamily="34" charset="0"/>
              <a:buNone/>
            </a:pPr>
            <a:r>
              <a:rPr lang="en-GB" sz="1800" dirty="0">
                <a:solidFill>
                  <a:schemeClr val="dk1"/>
                </a:solidFill>
              </a:rPr>
              <a:t>Some laws are in place to help prevent overfishing:</a:t>
            </a:r>
          </a:p>
          <a:p>
            <a:pPr marL="0" indent="0">
              <a:spcBef>
                <a:spcPts val="1200"/>
              </a:spcBef>
              <a:buFont typeface="Arial" panose="020B0604020202020204" pitchFamily="34" charset="0"/>
              <a:buNone/>
            </a:pPr>
            <a:r>
              <a:rPr lang="en-GB" sz="1800" dirty="0">
                <a:solidFill>
                  <a:schemeClr val="dk1"/>
                </a:solidFill>
              </a:rPr>
              <a:t>Fishers are not allowed to land crabs that are smaller than 115mm across their shell. This means they have at least one year to reproduce before being caught. </a:t>
            </a:r>
          </a:p>
          <a:p>
            <a:pPr marL="0" indent="0">
              <a:spcBef>
                <a:spcPts val="1200"/>
              </a:spcBef>
              <a:buFont typeface="Arial" panose="020B0604020202020204" pitchFamily="34" charset="0"/>
              <a:buNone/>
            </a:pPr>
            <a:r>
              <a:rPr lang="en-GB" sz="1800" dirty="0">
                <a:solidFill>
                  <a:schemeClr val="dk1"/>
                </a:solidFill>
              </a:rPr>
              <a:t>Berried crabs and lobsters (with eggs) are thrown back.</a:t>
            </a:r>
          </a:p>
        </p:txBody>
      </p:sp>
      <p:sp>
        <p:nvSpPr>
          <p:cNvPr id="10" name="Google Shape;120;p21">
            <a:extLst>
              <a:ext uri="{FF2B5EF4-FFF2-40B4-BE49-F238E27FC236}">
                <a16:creationId xmlns:a16="http://schemas.microsoft.com/office/drawing/2014/main" id="{964AEFF7-66D1-4A5F-8598-1FCADB747F80}"/>
              </a:ext>
            </a:extLst>
          </p:cNvPr>
          <p:cNvSpPr txBox="1"/>
          <p:nvPr/>
        </p:nvSpPr>
        <p:spPr>
          <a:xfrm>
            <a:off x="10456749" y="6550254"/>
            <a:ext cx="1735251"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Photo: christaylorphoto.co.uk</a:t>
            </a:r>
            <a:endParaRPr sz="800">
              <a:solidFill>
                <a:schemeClr val="lt1"/>
              </a:solidFill>
            </a:endParaRPr>
          </a:p>
        </p:txBody>
      </p:sp>
    </p:spTree>
    <p:extLst>
      <p:ext uri="{BB962C8B-B14F-4D97-AF65-F5344CB8AC3E}">
        <p14:creationId xmlns:p14="http://schemas.microsoft.com/office/powerpoint/2010/main" val="3592534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49;p24">
            <a:extLst>
              <a:ext uri="{FF2B5EF4-FFF2-40B4-BE49-F238E27FC236}">
                <a16:creationId xmlns:a16="http://schemas.microsoft.com/office/drawing/2014/main" id="{68212B7B-646F-4776-B55E-11F055F590B5}"/>
              </a:ext>
            </a:extLst>
          </p:cNvPr>
          <p:cNvPicPr preferRelativeResize="0"/>
          <p:nvPr/>
        </p:nvPicPr>
        <p:blipFill rotWithShape="1">
          <a:blip r:embed="rId2">
            <a:alphaModFix/>
          </a:blip>
          <a:srcRect l="6108" r="27203"/>
          <a:stretch/>
        </p:blipFill>
        <p:spPr>
          <a:xfrm>
            <a:off x="6095999" y="2397"/>
            <a:ext cx="6096001" cy="6855603"/>
          </a:xfrm>
          <a:prstGeom prst="rect">
            <a:avLst/>
          </a:prstGeom>
          <a:noFill/>
          <a:ln>
            <a:noFill/>
          </a:ln>
        </p:spPr>
      </p:pic>
      <p:sp>
        <p:nvSpPr>
          <p:cNvPr id="11" name="Google Shape;120;p21">
            <a:extLst>
              <a:ext uri="{FF2B5EF4-FFF2-40B4-BE49-F238E27FC236}">
                <a16:creationId xmlns:a16="http://schemas.microsoft.com/office/drawing/2014/main" id="{E0A8D9BA-BCF6-4236-8571-9CDB2B764736}"/>
              </a:ext>
            </a:extLst>
          </p:cNvPr>
          <p:cNvSpPr txBox="1"/>
          <p:nvPr/>
        </p:nvSpPr>
        <p:spPr>
          <a:xfrm>
            <a:off x="10907126" y="6550254"/>
            <a:ext cx="1735251"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lt1"/>
                </a:solidFill>
              </a:rPr>
              <a:t>Photo: Rob Coleman</a:t>
            </a:r>
            <a:endParaRPr sz="800" dirty="0">
              <a:solidFill>
                <a:schemeClr val="lt1"/>
              </a:solidFill>
            </a:endParaRPr>
          </a:p>
        </p:txBody>
      </p:sp>
      <p:sp>
        <p:nvSpPr>
          <p:cNvPr id="9" name="Google Shape;54;p13">
            <a:extLst>
              <a:ext uri="{FF2B5EF4-FFF2-40B4-BE49-F238E27FC236}">
                <a16:creationId xmlns:a16="http://schemas.microsoft.com/office/drawing/2014/main" id="{31B1F727-3A2A-473C-AEEE-3324222B502A}"/>
              </a:ext>
            </a:extLst>
          </p:cNvPr>
          <p:cNvSpPr txBox="1">
            <a:spLocks/>
          </p:cNvSpPr>
          <p:nvPr/>
        </p:nvSpPr>
        <p:spPr>
          <a:xfrm>
            <a:off x="647114" y="787319"/>
            <a:ext cx="5448887" cy="1107319"/>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600" b="1" dirty="0">
                <a:solidFill>
                  <a:schemeClr val="accent1"/>
                </a:solidFill>
              </a:rPr>
              <a:t>Environmental impact of potting in the MCZ</a:t>
            </a:r>
          </a:p>
        </p:txBody>
      </p:sp>
      <p:sp>
        <p:nvSpPr>
          <p:cNvPr id="10" name="Google Shape;54;p13">
            <a:extLst>
              <a:ext uri="{FF2B5EF4-FFF2-40B4-BE49-F238E27FC236}">
                <a16:creationId xmlns:a16="http://schemas.microsoft.com/office/drawing/2014/main" id="{1929251D-6FBD-4BCF-B31E-F5EB85CABBA6}"/>
              </a:ext>
            </a:extLst>
          </p:cNvPr>
          <p:cNvSpPr txBox="1">
            <a:spLocks/>
          </p:cNvSpPr>
          <p:nvPr/>
        </p:nvSpPr>
        <p:spPr>
          <a:xfrm>
            <a:off x="647114" y="1671027"/>
            <a:ext cx="5134714" cy="4638137"/>
          </a:xfrm>
          <a:prstGeom prst="rect">
            <a:avLst/>
          </a:prstGeom>
        </p:spPr>
        <p:txBody>
          <a:bodyPr spcFirstLastPara="1" wrap="square" lIns="91425" tIns="91425" rIns="91425" bIns="91425" numCol="1" spcCol="180000" anchor="t" anchorCtr="0">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GB" sz="1800" dirty="0">
                <a:solidFill>
                  <a:schemeClr val="dk1"/>
                </a:solidFill>
              </a:rPr>
              <a:t>In 2019, a study found that potting fisheries were linked to physical damage to chalk outcrops. </a:t>
            </a:r>
          </a:p>
          <a:p>
            <a:pPr marL="0" indent="0">
              <a:spcBef>
                <a:spcPts val="1200"/>
              </a:spcBef>
              <a:buFont typeface="Arial" panose="020B0604020202020204" pitchFamily="34" charset="0"/>
              <a:buNone/>
            </a:pPr>
            <a:r>
              <a:rPr lang="en-GB" sz="1800" dirty="0">
                <a:solidFill>
                  <a:schemeClr val="dk1"/>
                </a:solidFill>
              </a:rPr>
              <a:t>Pots and ropes can scour the chalk as they move in the currents. This can damage the chalk and the life that is attached to it.</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B1B26"/>
                </a:solidFill>
                <a:effectLst/>
                <a:uLnTx/>
                <a:uFillTx/>
                <a:latin typeface="Poppins"/>
                <a:ea typeface="+mn-ea"/>
                <a:cs typeface="+mn-cs"/>
              </a:rPr>
              <a:t>A code of practise has been written so fishermen minimise the impact of lost and stored pots.</a:t>
            </a:r>
            <a:endParaRPr lang="en-GB" sz="1800" dirty="0">
              <a:solidFill>
                <a:schemeClr val="dk1"/>
              </a:solidFill>
            </a:endParaRPr>
          </a:p>
          <a:p>
            <a:pPr marL="0" indent="0">
              <a:spcBef>
                <a:spcPts val="1200"/>
              </a:spcBef>
              <a:buFont typeface="Arial" panose="020B0604020202020204" pitchFamily="34" charset="0"/>
              <a:buNone/>
            </a:pPr>
            <a:r>
              <a:rPr lang="en-GB" sz="1800" dirty="0">
                <a:solidFill>
                  <a:schemeClr val="dk1"/>
                </a:solidFill>
              </a:rPr>
              <a:t>Research to map the seabed and fishing activity is ongoing. This will improve understanding of the area and the impact of fishing on the chalk. Depending on findings, laws may be brought in to minimise impact.</a:t>
            </a:r>
          </a:p>
        </p:txBody>
      </p:sp>
    </p:spTree>
    <p:extLst>
      <p:ext uri="{BB962C8B-B14F-4D97-AF65-F5344CB8AC3E}">
        <p14:creationId xmlns:p14="http://schemas.microsoft.com/office/powerpoint/2010/main" val="1644894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19;p21">
            <a:extLst>
              <a:ext uri="{FF2B5EF4-FFF2-40B4-BE49-F238E27FC236}">
                <a16:creationId xmlns:a16="http://schemas.microsoft.com/office/drawing/2014/main" id="{00FA0AF9-1E0D-43FE-95F1-3E5ACAE9BD00}"/>
              </a:ext>
            </a:extLst>
          </p:cNvPr>
          <p:cNvPicPr preferRelativeResize="0"/>
          <p:nvPr/>
        </p:nvPicPr>
        <p:blipFill rotWithShape="1">
          <a:blip r:embed="rId2">
            <a:alphaModFix/>
          </a:blip>
          <a:srcRect l="19252" r="21676"/>
          <a:stretch/>
        </p:blipFill>
        <p:spPr>
          <a:xfrm>
            <a:off x="6095999" y="-5086"/>
            <a:ext cx="6096001" cy="6877964"/>
          </a:xfrm>
          <a:prstGeom prst="rect">
            <a:avLst/>
          </a:prstGeom>
          <a:noFill/>
          <a:ln>
            <a:noFill/>
          </a:ln>
        </p:spPr>
      </p:pic>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647109" y="2246840"/>
            <a:ext cx="5448887" cy="1107319"/>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600" b="1" i="0" u="none" strike="noStrike" kern="1200" cap="none" spc="0" normalizeH="0" baseline="0" noProof="0" dirty="0">
                <a:ln>
                  <a:noFill/>
                </a:ln>
                <a:solidFill>
                  <a:srgbClr val="00B9B0"/>
                </a:solidFill>
                <a:effectLst/>
                <a:uLnTx/>
                <a:uFillTx/>
                <a:latin typeface="Poppins"/>
                <a:ea typeface="+mn-ea"/>
                <a:cs typeface="+mn-cs"/>
              </a:rPr>
              <a:t>Amazing wildlife</a:t>
            </a:r>
          </a:p>
        </p:txBody>
      </p:sp>
      <p:sp>
        <p:nvSpPr>
          <p:cNvPr id="7" name="Google Shape;54;p13">
            <a:extLst>
              <a:ext uri="{FF2B5EF4-FFF2-40B4-BE49-F238E27FC236}">
                <a16:creationId xmlns:a16="http://schemas.microsoft.com/office/drawing/2014/main" id="{0AA4486B-507C-4B9D-8913-05EF4E53E460}"/>
              </a:ext>
            </a:extLst>
          </p:cNvPr>
          <p:cNvSpPr txBox="1">
            <a:spLocks/>
          </p:cNvSpPr>
          <p:nvPr/>
        </p:nvSpPr>
        <p:spPr>
          <a:xfrm>
            <a:off x="647106" y="2800499"/>
            <a:ext cx="5134714" cy="2948257"/>
          </a:xfrm>
          <a:prstGeom prst="rect">
            <a:avLst/>
          </a:prstGeom>
        </p:spPr>
        <p:txBody>
          <a:bodyPr spcFirstLastPara="1" wrap="square" lIns="91425" tIns="91425" rIns="91425" bIns="91425" numCol="1" spcCol="180000"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B1B26"/>
                </a:solidFill>
                <a:effectLst/>
                <a:uLnTx/>
                <a:uFillTx/>
                <a:latin typeface="Poppins"/>
                <a:ea typeface="+mn-ea"/>
                <a:cs typeface="+mn-cs"/>
              </a:rPr>
              <a:t>There are lots of amazing creatures living in the Marine Conservation Zone. </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B1B26"/>
                </a:solidFill>
                <a:effectLst/>
                <a:uLnTx/>
                <a:uFillTx/>
                <a:latin typeface="Poppins"/>
                <a:ea typeface="+mn-ea"/>
                <a:cs typeface="+mn-cs"/>
              </a:rPr>
              <a:t>Threats to the wildlife that lives there are being monitored and new laws may be brought in to help the wildlife.</a:t>
            </a:r>
          </a:p>
        </p:txBody>
      </p:sp>
      <p:sp>
        <p:nvSpPr>
          <p:cNvPr id="11" name="Google Shape;120;p21">
            <a:extLst>
              <a:ext uri="{FF2B5EF4-FFF2-40B4-BE49-F238E27FC236}">
                <a16:creationId xmlns:a16="http://schemas.microsoft.com/office/drawing/2014/main" id="{E0A8D9BA-BCF6-4236-8571-9CDB2B764736}"/>
              </a:ext>
            </a:extLst>
          </p:cNvPr>
          <p:cNvSpPr txBox="1"/>
          <p:nvPr/>
        </p:nvSpPr>
        <p:spPr>
          <a:xfrm>
            <a:off x="10456749" y="6550254"/>
            <a:ext cx="1735251" cy="307746"/>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800" b="0" i="0" u="none" strike="noStrike" kern="1200" cap="none" spc="0" normalizeH="0" baseline="0" noProof="0">
                <a:ln>
                  <a:noFill/>
                </a:ln>
                <a:solidFill>
                  <a:srgbClr val="FFFFFF"/>
                </a:solidFill>
                <a:effectLst/>
                <a:uLnTx/>
                <a:uFillTx/>
                <a:latin typeface="Poppins"/>
                <a:ea typeface="+mn-ea"/>
                <a:cs typeface="+mn-cs"/>
              </a:rPr>
              <a:t>Photo: christaylorphoto.co.uk</a:t>
            </a:r>
            <a:endParaRPr kumimoji="0" sz="800" b="0" i="0" u="none" strike="noStrike" kern="1200" cap="none" spc="0" normalizeH="0" baseline="0" noProof="0">
              <a:ln>
                <a:noFill/>
              </a:ln>
              <a:solidFill>
                <a:srgbClr val="FFFFFF"/>
              </a:solidFill>
              <a:effectLst/>
              <a:uLnTx/>
              <a:uFillTx/>
              <a:latin typeface="Poppins"/>
              <a:ea typeface="+mn-ea"/>
              <a:cs typeface="+mn-cs"/>
            </a:endParaRPr>
          </a:p>
        </p:txBody>
      </p:sp>
    </p:spTree>
    <p:extLst>
      <p:ext uri="{BB962C8B-B14F-4D97-AF65-F5344CB8AC3E}">
        <p14:creationId xmlns:p14="http://schemas.microsoft.com/office/powerpoint/2010/main" val="456363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Google Shape;254;p35">
            <a:extLst>
              <a:ext uri="{FF2B5EF4-FFF2-40B4-BE49-F238E27FC236}">
                <a16:creationId xmlns:a16="http://schemas.microsoft.com/office/drawing/2014/main" id="{1D3D36DF-0655-499C-919D-5982B2D661C8}"/>
              </a:ext>
            </a:extLst>
          </p:cNvPr>
          <p:cNvPicPr preferRelativeResize="0"/>
          <p:nvPr/>
        </p:nvPicPr>
        <p:blipFill rotWithShape="1">
          <a:blip r:embed="rId2">
            <a:alphaModFix/>
          </a:blip>
          <a:srcRect b="3646"/>
          <a:stretch/>
        </p:blipFill>
        <p:spPr>
          <a:xfrm>
            <a:off x="900381" y="1144655"/>
            <a:ext cx="3058282" cy="2210043"/>
          </a:xfrm>
          <a:prstGeom prst="rect">
            <a:avLst/>
          </a:prstGeom>
          <a:noFill/>
          <a:ln>
            <a:noFill/>
          </a:ln>
        </p:spPr>
      </p:pic>
      <p:pic>
        <p:nvPicPr>
          <p:cNvPr id="49" name="Google Shape;193;p30">
            <a:extLst>
              <a:ext uri="{FF2B5EF4-FFF2-40B4-BE49-F238E27FC236}">
                <a16:creationId xmlns:a16="http://schemas.microsoft.com/office/drawing/2014/main" id="{9D0103D5-9B55-49A8-A95B-81114F0961CA}"/>
              </a:ext>
            </a:extLst>
          </p:cNvPr>
          <p:cNvPicPr preferRelativeResize="0"/>
          <p:nvPr/>
        </p:nvPicPr>
        <p:blipFill rotWithShape="1">
          <a:blip r:embed="rId3">
            <a:alphaModFix/>
          </a:blip>
          <a:srcRect b="6080"/>
          <a:stretch/>
        </p:blipFill>
        <p:spPr>
          <a:xfrm>
            <a:off x="8207776" y="4034626"/>
            <a:ext cx="3113449" cy="2193108"/>
          </a:xfrm>
          <a:prstGeom prst="rect">
            <a:avLst/>
          </a:prstGeom>
          <a:noFill/>
          <a:ln>
            <a:noFill/>
          </a:ln>
        </p:spPr>
      </p:pic>
      <p:pic>
        <p:nvPicPr>
          <p:cNvPr id="42" name="Google Shape;192;p30">
            <a:extLst>
              <a:ext uri="{FF2B5EF4-FFF2-40B4-BE49-F238E27FC236}">
                <a16:creationId xmlns:a16="http://schemas.microsoft.com/office/drawing/2014/main" id="{651F7F06-3625-41B0-A262-FF40B83BF9C9}"/>
              </a:ext>
            </a:extLst>
          </p:cNvPr>
          <p:cNvPicPr preferRelativeResize="0"/>
          <p:nvPr/>
        </p:nvPicPr>
        <p:blipFill rotWithShape="1">
          <a:blip r:embed="rId4">
            <a:alphaModFix/>
          </a:blip>
          <a:srcRect t="-1" b="416"/>
          <a:stretch/>
        </p:blipFill>
        <p:spPr>
          <a:xfrm>
            <a:off x="4539275" y="4034626"/>
            <a:ext cx="3113449" cy="2220946"/>
          </a:xfrm>
          <a:prstGeom prst="rect">
            <a:avLst/>
          </a:prstGeom>
          <a:noFill/>
          <a:ln>
            <a:noFill/>
          </a:ln>
        </p:spPr>
      </p:pic>
      <p:pic>
        <p:nvPicPr>
          <p:cNvPr id="40" name="Google Shape;194;p30">
            <a:extLst>
              <a:ext uri="{FF2B5EF4-FFF2-40B4-BE49-F238E27FC236}">
                <a16:creationId xmlns:a16="http://schemas.microsoft.com/office/drawing/2014/main" id="{AF31EF73-9523-479E-8E9B-9BC3B1D2F143}"/>
              </a:ext>
            </a:extLst>
          </p:cNvPr>
          <p:cNvPicPr preferRelativeResize="0"/>
          <p:nvPr/>
        </p:nvPicPr>
        <p:blipFill rotWithShape="1">
          <a:blip r:embed="rId5">
            <a:alphaModFix/>
          </a:blip>
          <a:srcRect t="2756" r="8206"/>
          <a:stretch/>
        </p:blipFill>
        <p:spPr>
          <a:xfrm>
            <a:off x="900381" y="4034626"/>
            <a:ext cx="3088232" cy="2180517"/>
          </a:xfrm>
          <a:prstGeom prst="rect">
            <a:avLst/>
          </a:prstGeom>
          <a:noFill/>
          <a:ln>
            <a:noFill/>
          </a:ln>
        </p:spPr>
      </p:pic>
      <p:pic>
        <p:nvPicPr>
          <p:cNvPr id="34" name="Google Shape;191;p30">
            <a:extLst>
              <a:ext uri="{FF2B5EF4-FFF2-40B4-BE49-F238E27FC236}">
                <a16:creationId xmlns:a16="http://schemas.microsoft.com/office/drawing/2014/main" id="{4706E026-9E18-4B3A-B4F2-BD6CEE43299D}"/>
              </a:ext>
            </a:extLst>
          </p:cNvPr>
          <p:cNvPicPr preferRelativeResize="0"/>
          <p:nvPr/>
        </p:nvPicPr>
        <p:blipFill rotWithShape="1">
          <a:blip r:embed="rId6">
            <a:alphaModFix/>
          </a:blip>
          <a:srcRect l="9869" r="9970"/>
          <a:stretch/>
        </p:blipFill>
        <p:spPr>
          <a:xfrm>
            <a:off x="8207777" y="1121159"/>
            <a:ext cx="3058282" cy="2220947"/>
          </a:xfrm>
          <a:prstGeom prst="rect">
            <a:avLst/>
          </a:prstGeom>
          <a:noFill/>
          <a:ln>
            <a:noFill/>
          </a:ln>
        </p:spPr>
      </p:pic>
      <p:pic>
        <p:nvPicPr>
          <p:cNvPr id="26" name="Google Shape;189;p30">
            <a:extLst>
              <a:ext uri="{FF2B5EF4-FFF2-40B4-BE49-F238E27FC236}">
                <a16:creationId xmlns:a16="http://schemas.microsoft.com/office/drawing/2014/main" id="{ADF82E82-499F-4880-ADD6-6E4213BA73F9}"/>
              </a:ext>
            </a:extLst>
          </p:cNvPr>
          <p:cNvPicPr preferRelativeResize="0"/>
          <p:nvPr/>
        </p:nvPicPr>
        <p:blipFill rotWithShape="1">
          <a:blip r:embed="rId7">
            <a:alphaModFix/>
          </a:blip>
          <a:srcRect b="4888"/>
          <a:stretch/>
        </p:blipFill>
        <p:spPr>
          <a:xfrm>
            <a:off x="4526495" y="1139202"/>
            <a:ext cx="3113449" cy="2220947"/>
          </a:xfrm>
          <a:prstGeom prst="rect">
            <a:avLst/>
          </a:prstGeom>
          <a:noFill/>
          <a:ln>
            <a:noFill/>
          </a:ln>
        </p:spPr>
      </p:pic>
      <p:sp>
        <p:nvSpPr>
          <p:cNvPr id="31" name="Google Shape;54;p13">
            <a:extLst>
              <a:ext uri="{FF2B5EF4-FFF2-40B4-BE49-F238E27FC236}">
                <a16:creationId xmlns:a16="http://schemas.microsoft.com/office/drawing/2014/main" id="{9E968BF5-50FA-4B30-B935-A061971BF149}"/>
              </a:ext>
            </a:extLst>
          </p:cNvPr>
          <p:cNvSpPr txBox="1">
            <a:spLocks/>
          </p:cNvSpPr>
          <p:nvPr/>
        </p:nvSpPr>
        <p:spPr>
          <a:xfrm>
            <a:off x="2708592" y="251032"/>
            <a:ext cx="6774816" cy="1107319"/>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600" b="1" dirty="0">
                <a:solidFill>
                  <a:schemeClr val="accent1"/>
                </a:solidFill>
              </a:rPr>
              <a:t>Grouping creatures from the MCZ</a:t>
            </a:r>
          </a:p>
        </p:txBody>
      </p:sp>
      <p:sp>
        <p:nvSpPr>
          <p:cNvPr id="29" name="Google Shape;141;p23">
            <a:extLst>
              <a:ext uri="{FF2B5EF4-FFF2-40B4-BE49-F238E27FC236}">
                <a16:creationId xmlns:a16="http://schemas.microsoft.com/office/drawing/2014/main" id="{FA77BD43-F04F-4B4E-9EF6-0FBBBFBE92CB}"/>
              </a:ext>
            </a:extLst>
          </p:cNvPr>
          <p:cNvSpPr txBox="1"/>
          <p:nvPr/>
        </p:nvSpPr>
        <p:spPr>
          <a:xfrm>
            <a:off x="4490402" y="3136643"/>
            <a:ext cx="1757825" cy="2923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solidFill>
                  <a:schemeClr val="lt1"/>
                </a:solidFill>
              </a:rPr>
              <a:t>Photo: Rob Coleman</a:t>
            </a:r>
            <a:endParaRPr sz="700" dirty="0">
              <a:solidFill>
                <a:schemeClr val="lt1"/>
              </a:solidFill>
            </a:endParaRPr>
          </a:p>
        </p:txBody>
      </p:sp>
      <p:sp>
        <p:nvSpPr>
          <p:cNvPr id="36" name="Google Shape;141;p23">
            <a:extLst>
              <a:ext uri="{FF2B5EF4-FFF2-40B4-BE49-F238E27FC236}">
                <a16:creationId xmlns:a16="http://schemas.microsoft.com/office/drawing/2014/main" id="{FB0B0154-BEF1-4EDF-AD40-B45EECEDBAAE}"/>
              </a:ext>
            </a:extLst>
          </p:cNvPr>
          <p:cNvSpPr txBox="1"/>
          <p:nvPr/>
        </p:nvSpPr>
        <p:spPr>
          <a:xfrm>
            <a:off x="8207776" y="3113254"/>
            <a:ext cx="1757825" cy="2923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solidFill>
                  <a:schemeClr val="lt1"/>
                </a:solidFill>
              </a:rPr>
              <a:t>Photo: Rob Coleman</a:t>
            </a:r>
            <a:endParaRPr sz="700" dirty="0">
              <a:solidFill>
                <a:schemeClr val="lt1"/>
              </a:solidFill>
            </a:endParaRPr>
          </a:p>
        </p:txBody>
      </p:sp>
      <p:sp>
        <p:nvSpPr>
          <p:cNvPr id="48" name="Google Shape;141;p23">
            <a:extLst>
              <a:ext uri="{FF2B5EF4-FFF2-40B4-BE49-F238E27FC236}">
                <a16:creationId xmlns:a16="http://schemas.microsoft.com/office/drawing/2014/main" id="{D49E1E5F-3E53-4202-A3EF-AE2966FEE0A8}"/>
              </a:ext>
            </a:extLst>
          </p:cNvPr>
          <p:cNvSpPr txBox="1"/>
          <p:nvPr/>
        </p:nvSpPr>
        <p:spPr>
          <a:xfrm>
            <a:off x="4594528" y="6030973"/>
            <a:ext cx="1757825" cy="2923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solidFill>
                  <a:schemeClr val="lt1"/>
                </a:solidFill>
              </a:rPr>
              <a:t>Photo: Rob Coleman</a:t>
            </a:r>
            <a:endParaRPr sz="700" dirty="0">
              <a:solidFill>
                <a:schemeClr val="lt1"/>
              </a:solidFill>
            </a:endParaRPr>
          </a:p>
        </p:txBody>
      </p:sp>
      <p:sp>
        <p:nvSpPr>
          <p:cNvPr id="52" name="Google Shape;141;p23">
            <a:extLst>
              <a:ext uri="{FF2B5EF4-FFF2-40B4-BE49-F238E27FC236}">
                <a16:creationId xmlns:a16="http://schemas.microsoft.com/office/drawing/2014/main" id="{D4218FDE-D426-436A-A4E5-7CC5A9F6F47C}"/>
              </a:ext>
            </a:extLst>
          </p:cNvPr>
          <p:cNvSpPr txBox="1"/>
          <p:nvPr/>
        </p:nvSpPr>
        <p:spPr>
          <a:xfrm>
            <a:off x="8207776" y="5989756"/>
            <a:ext cx="1757825" cy="2923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solidFill>
                  <a:schemeClr val="lt1"/>
                </a:solidFill>
              </a:rPr>
              <a:t>Photo: Rob Coleman</a:t>
            </a:r>
            <a:endParaRPr sz="700" dirty="0">
              <a:solidFill>
                <a:schemeClr val="lt1"/>
              </a:solidFill>
            </a:endParaRPr>
          </a:p>
        </p:txBody>
      </p:sp>
    </p:spTree>
    <p:extLst>
      <p:ext uri="{BB962C8B-B14F-4D97-AF65-F5344CB8AC3E}">
        <p14:creationId xmlns:p14="http://schemas.microsoft.com/office/powerpoint/2010/main" val="271411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206;p31">
            <a:extLst>
              <a:ext uri="{FF2B5EF4-FFF2-40B4-BE49-F238E27FC236}">
                <a16:creationId xmlns:a16="http://schemas.microsoft.com/office/drawing/2014/main" id="{0F35187C-7DE4-4125-BCFE-36811BFAC2D0}"/>
              </a:ext>
            </a:extLst>
          </p:cNvPr>
          <p:cNvPicPr preferRelativeResize="0"/>
          <p:nvPr/>
        </p:nvPicPr>
        <p:blipFill rotWithShape="1">
          <a:blip r:embed="rId2">
            <a:alphaModFix/>
          </a:blip>
          <a:srcRect b="3044"/>
          <a:stretch/>
        </p:blipFill>
        <p:spPr>
          <a:xfrm>
            <a:off x="8199236" y="4044160"/>
            <a:ext cx="3113448" cy="2162308"/>
          </a:xfrm>
          <a:prstGeom prst="rect">
            <a:avLst/>
          </a:prstGeom>
          <a:noFill/>
          <a:ln>
            <a:noFill/>
          </a:ln>
        </p:spPr>
      </p:pic>
      <p:pic>
        <p:nvPicPr>
          <p:cNvPr id="19" name="Google Shape;210;p31">
            <a:extLst>
              <a:ext uri="{FF2B5EF4-FFF2-40B4-BE49-F238E27FC236}">
                <a16:creationId xmlns:a16="http://schemas.microsoft.com/office/drawing/2014/main" id="{7B55ECFD-2C1A-4C7F-A83E-779EE0D97A72}"/>
              </a:ext>
            </a:extLst>
          </p:cNvPr>
          <p:cNvPicPr preferRelativeResize="0"/>
          <p:nvPr/>
        </p:nvPicPr>
        <p:blipFill rotWithShape="1">
          <a:blip r:embed="rId3">
            <a:alphaModFix/>
          </a:blip>
          <a:srcRect b="13294"/>
          <a:stretch/>
        </p:blipFill>
        <p:spPr>
          <a:xfrm>
            <a:off x="4605825" y="4043862"/>
            <a:ext cx="3035243" cy="2193108"/>
          </a:xfrm>
          <a:prstGeom prst="rect">
            <a:avLst/>
          </a:prstGeom>
          <a:noFill/>
          <a:ln>
            <a:noFill/>
          </a:ln>
        </p:spPr>
      </p:pic>
      <p:pic>
        <p:nvPicPr>
          <p:cNvPr id="17" name="Google Shape;208;p31">
            <a:extLst>
              <a:ext uri="{FF2B5EF4-FFF2-40B4-BE49-F238E27FC236}">
                <a16:creationId xmlns:a16="http://schemas.microsoft.com/office/drawing/2014/main" id="{D286CAC8-C790-478C-9C9C-591597392304}"/>
              </a:ext>
            </a:extLst>
          </p:cNvPr>
          <p:cNvPicPr preferRelativeResize="0"/>
          <p:nvPr/>
        </p:nvPicPr>
        <p:blipFill rotWithShape="1">
          <a:blip r:embed="rId4">
            <a:alphaModFix/>
          </a:blip>
          <a:srcRect b="8702"/>
          <a:stretch/>
        </p:blipFill>
        <p:spPr>
          <a:xfrm>
            <a:off x="894692" y="4047217"/>
            <a:ext cx="3153413" cy="2159251"/>
          </a:xfrm>
          <a:prstGeom prst="rect">
            <a:avLst/>
          </a:prstGeom>
          <a:noFill/>
          <a:ln>
            <a:noFill/>
          </a:ln>
        </p:spPr>
      </p:pic>
      <p:pic>
        <p:nvPicPr>
          <p:cNvPr id="16" name="Google Shape;205;p31">
            <a:extLst>
              <a:ext uri="{FF2B5EF4-FFF2-40B4-BE49-F238E27FC236}">
                <a16:creationId xmlns:a16="http://schemas.microsoft.com/office/drawing/2014/main" id="{8F6D9595-F9AB-463F-B88E-4EF2D8840F5F}"/>
              </a:ext>
            </a:extLst>
          </p:cNvPr>
          <p:cNvPicPr preferRelativeResize="0"/>
          <p:nvPr/>
        </p:nvPicPr>
        <p:blipFill rotWithShape="1">
          <a:blip r:embed="rId5">
            <a:alphaModFix/>
          </a:blip>
          <a:srcRect l="9190" t="-1209" r="10614" b="1209"/>
          <a:stretch/>
        </p:blipFill>
        <p:spPr>
          <a:xfrm>
            <a:off x="8207301" y="1135380"/>
            <a:ext cx="3057403" cy="2219317"/>
          </a:xfrm>
          <a:prstGeom prst="rect">
            <a:avLst/>
          </a:prstGeom>
          <a:noFill/>
          <a:ln>
            <a:noFill/>
          </a:ln>
        </p:spPr>
      </p:pic>
      <p:pic>
        <p:nvPicPr>
          <p:cNvPr id="15" name="Google Shape;209;p31">
            <a:extLst>
              <a:ext uri="{FF2B5EF4-FFF2-40B4-BE49-F238E27FC236}">
                <a16:creationId xmlns:a16="http://schemas.microsoft.com/office/drawing/2014/main" id="{EF9567EC-705F-4694-BCBB-FB2B53504082}"/>
              </a:ext>
            </a:extLst>
          </p:cNvPr>
          <p:cNvPicPr preferRelativeResize="0"/>
          <p:nvPr/>
        </p:nvPicPr>
        <p:blipFill rotWithShape="1">
          <a:blip r:embed="rId6">
            <a:alphaModFix/>
          </a:blip>
          <a:srcRect b="6093"/>
          <a:stretch/>
        </p:blipFill>
        <p:spPr>
          <a:xfrm>
            <a:off x="4575842" y="1162218"/>
            <a:ext cx="3058283" cy="2153968"/>
          </a:xfrm>
          <a:prstGeom prst="rect">
            <a:avLst/>
          </a:prstGeom>
          <a:noFill/>
          <a:ln>
            <a:noFill/>
          </a:ln>
        </p:spPr>
      </p:pic>
      <p:pic>
        <p:nvPicPr>
          <p:cNvPr id="14" name="Google Shape;207;p31">
            <a:extLst>
              <a:ext uri="{FF2B5EF4-FFF2-40B4-BE49-F238E27FC236}">
                <a16:creationId xmlns:a16="http://schemas.microsoft.com/office/drawing/2014/main" id="{3641B03B-2018-423D-952B-23BDAB83A040}"/>
              </a:ext>
            </a:extLst>
          </p:cNvPr>
          <p:cNvPicPr preferRelativeResize="0"/>
          <p:nvPr/>
        </p:nvPicPr>
        <p:blipFill rotWithShape="1">
          <a:blip r:embed="rId7">
            <a:alphaModFix/>
          </a:blip>
          <a:srcRect b="7531"/>
          <a:stretch/>
        </p:blipFill>
        <p:spPr>
          <a:xfrm>
            <a:off x="890974" y="1147322"/>
            <a:ext cx="3113449" cy="2159251"/>
          </a:xfrm>
          <a:prstGeom prst="rect">
            <a:avLst/>
          </a:prstGeom>
          <a:noFill/>
          <a:ln>
            <a:noFill/>
          </a:ln>
        </p:spPr>
      </p:pic>
      <p:sp>
        <p:nvSpPr>
          <p:cNvPr id="37" name="Google Shape;141;p23">
            <a:extLst>
              <a:ext uri="{FF2B5EF4-FFF2-40B4-BE49-F238E27FC236}">
                <a16:creationId xmlns:a16="http://schemas.microsoft.com/office/drawing/2014/main" id="{F9B80DBC-1F76-4E52-986B-C645F4900909}"/>
              </a:ext>
            </a:extLst>
          </p:cNvPr>
          <p:cNvSpPr txBox="1"/>
          <p:nvPr/>
        </p:nvSpPr>
        <p:spPr>
          <a:xfrm>
            <a:off x="890974" y="3014216"/>
            <a:ext cx="1757825" cy="2923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solidFill>
                  <a:schemeClr val="lt1"/>
                </a:solidFill>
              </a:rPr>
              <a:t>Photo: Rob Coleman</a:t>
            </a:r>
            <a:endParaRPr sz="700" dirty="0">
              <a:solidFill>
                <a:schemeClr val="lt1"/>
              </a:solidFill>
            </a:endParaRPr>
          </a:p>
        </p:txBody>
      </p:sp>
      <p:sp>
        <p:nvSpPr>
          <p:cNvPr id="29" name="Google Shape;141;p23">
            <a:extLst>
              <a:ext uri="{FF2B5EF4-FFF2-40B4-BE49-F238E27FC236}">
                <a16:creationId xmlns:a16="http://schemas.microsoft.com/office/drawing/2014/main" id="{FA77BD43-F04F-4B4E-9EF6-0FBBBFBE92CB}"/>
              </a:ext>
            </a:extLst>
          </p:cNvPr>
          <p:cNvSpPr txBox="1"/>
          <p:nvPr/>
        </p:nvSpPr>
        <p:spPr>
          <a:xfrm>
            <a:off x="4594528" y="3023829"/>
            <a:ext cx="1757825" cy="2923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solidFill>
                  <a:schemeClr val="lt1"/>
                </a:solidFill>
              </a:rPr>
              <a:t>Photo: Rob Coleman</a:t>
            </a:r>
            <a:endParaRPr sz="700" dirty="0">
              <a:solidFill>
                <a:schemeClr val="lt1"/>
              </a:solidFill>
            </a:endParaRPr>
          </a:p>
        </p:txBody>
      </p:sp>
      <p:sp>
        <p:nvSpPr>
          <p:cNvPr id="36" name="Google Shape;141;p23">
            <a:extLst>
              <a:ext uri="{FF2B5EF4-FFF2-40B4-BE49-F238E27FC236}">
                <a16:creationId xmlns:a16="http://schemas.microsoft.com/office/drawing/2014/main" id="{FB0B0154-BEF1-4EDF-AD40-B45EECEDBAAE}"/>
              </a:ext>
            </a:extLst>
          </p:cNvPr>
          <p:cNvSpPr txBox="1"/>
          <p:nvPr/>
        </p:nvSpPr>
        <p:spPr>
          <a:xfrm>
            <a:off x="8206422" y="3062341"/>
            <a:ext cx="1757825" cy="2923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solidFill>
                  <a:schemeClr val="lt1"/>
                </a:solidFill>
              </a:rPr>
              <a:t>Photo: Rob Coleman</a:t>
            </a:r>
            <a:endParaRPr sz="700" dirty="0">
              <a:solidFill>
                <a:schemeClr val="lt1"/>
              </a:solidFill>
            </a:endParaRPr>
          </a:p>
        </p:txBody>
      </p:sp>
      <p:sp>
        <p:nvSpPr>
          <p:cNvPr id="48" name="Google Shape;141;p23">
            <a:extLst>
              <a:ext uri="{FF2B5EF4-FFF2-40B4-BE49-F238E27FC236}">
                <a16:creationId xmlns:a16="http://schemas.microsoft.com/office/drawing/2014/main" id="{D49E1E5F-3E53-4202-A3EF-AE2966FEE0A8}"/>
              </a:ext>
            </a:extLst>
          </p:cNvPr>
          <p:cNvSpPr txBox="1"/>
          <p:nvPr/>
        </p:nvSpPr>
        <p:spPr>
          <a:xfrm>
            <a:off x="4594528" y="5947409"/>
            <a:ext cx="1757825" cy="2923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700" dirty="0">
                <a:solidFill>
                  <a:schemeClr val="lt1"/>
                </a:solidFill>
              </a:rPr>
              <a:t>Photo: christaylorphoto.co.uk</a:t>
            </a:r>
          </a:p>
        </p:txBody>
      </p:sp>
      <p:sp>
        <p:nvSpPr>
          <p:cNvPr id="52" name="Google Shape;141;p23">
            <a:extLst>
              <a:ext uri="{FF2B5EF4-FFF2-40B4-BE49-F238E27FC236}">
                <a16:creationId xmlns:a16="http://schemas.microsoft.com/office/drawing/2014/main" id="{D4218FDE-D426-436A-A4E5-7CC5A9F6F47C}"/>
              </a:ext>
            </a:extLst>
          </p:cNvPr>
          <p:cNvSpPr txBox="1"/>
          <p:nvPr/>
        </p:nvSpPr>
        <p:spPr>
          <a:xfrm>
            <a:off x="8223299" y="5934997"/>
            <a:ext cx="1757825" cy="2923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solidFill>
                  <a:schemeClr val="lt1"/>
                </a:solidFill>
              </a:rPr>
              <a:t>Photo: Rob Coleman</a:t>
            </a:r>
            <a:endParaRPr sz="700" dirty="0">
              <a:solidFill>
                <a:schemeClr val="lt1"/>
              </a:solidFill>
            </a:endParaRPr>
          </a:p>
        </p:txBody>
      </p:sp>
      <p:sp>
        <p:nvSpPr>
          <p:cNvPr id="18" name="Google Shape;141;p23">
            <a:extLst>
              <a:ext uri="{FF2B5EF4-FFF2-40B4-BE49-F238E27FC236}">
                <a16:creationId xmlns:a16="http://schemas.microsoft.com/office/drawing/2014/main" id="{63B647AF-D000-41D5-BCD7-85C503913805}"/>
              </a:ext>
            </a:extLst>
          </p:cNvPr>
          <p:cNvSpPr txBox="1"/>
          <p:nvPr/>
        </p:nvSpPr>
        <p:spPr>
          <a:xfrm>
            <a:off x="908470" y="5914977"/>
            <a:ext cx="1757825" cy="2923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solidFill>
                  <a:schemeClr val="lt1"/>
                </a:solidFill>
              </a:rPr>
              <a:t>Photo: Rob Coleman</a:t>
            </a:r>
            <a:endParaRPr sz="700" dirty="0">
              <a:solidFill>
                <a:schemeClr val="lt1"/>
              </a:solidFill>
            </a:endParaRPr>
          </a:p>
        </p:txBody>
      </p:sp>
      <p:sp>
        <p:nvSpPr>
          <p:cNvPr id="2" name="Google Shape;54;p13">
            <a:extLst>
              <a:ext uri="{FF2B5EF4-FFF2-40B4-BE49-F238E27FC236}">
                <a16:creationId xmlns:a16="http://schemas.microsoft.com/office/drawing/2014/main" id="{42E2A76F-426D-AC74-D4BC-9E31B5A8EE65}"/>
              </a:ext>
            </a:extLst>
          </p:cNvPr>
          <p:cNvSpPr txBox="1">
            <a:spLocks/>
          </p:cNvSpPr>
          <p:nvPr/>
        </p:nvSpPr>
        <p:spPr>
          <a:xfrm>
            <a:off x="2708592" y="251032"/>
            <a:ext cx="6774816" cy="1107319"/>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600" b="1" dirty="0">
                <a:solidFill>
                  <a:schemeClr val="accent1"/>
                </a:solidFill>
              </a:rPr>
              <a:t>Grouping creatures from the MCZ</a:t>
            </a:r>
          </a:p>
        </p:txBody>
      </p:sp>
    </p:spTree>
    <p:extLst>
      <p:ext uri="{BB962C8B-B14F-4D97-AF65-F5344CB8AC3E}">
        <p14:creationId xmlns:p14="http://schemas.microsoft.com/office/powerpoint/2010/main" val="660369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230;p32">
            <a:extLst>
              <a:ext uri="{FF2B5EF4-FFF2-40B4-BE49-F238E27FC236}">
                <a16:creationId xmlns:a16="http://schemas.microsoft.com/office/drawing/2014/main" id="{E66C9A6A-CE47-4648-AB24-EFED8A8A3F4C}"/>
              </a:ext>
            </a:extLst>
          </p:cNvPr>
          <p:cNvPicPr preferRelativeResize="0"/>
          <p:nvPr/>
        </p:nvPicPr>
        <p:blipFill rotWithShape="1">
          <a:blip r:embed="rId2">
            <a:alphaModFix/>
          </a:blip>
          <a:srcRect b="11375"/>
          <a:stretch/>
        </p:blipFill>
        <p:spPr>
          <a:xfrm>
            <a:off x="8175747" y="4047816"/>
            <a:ext cx="3085033" cy="2191950"/>
          </a:xfrm>
          <a:prstGeom prst="rect">
            <a:avLst/>
          </a:prstGeom>
          <a:noFill/>
          <a:ln>
            <a:noFill/>
          </a:ln>
        </p:spPr>
      </p:pic>
      <p:pic>
        <p:nvPicPr>
          <p:cNvPr id="27" name="Google Shape;224;p32">
            <a:extLst>
              <a:ext uri="{FF2B5EF4-FFF2-40B4-BE49-F238E27FC236}">
                <a16:creationId xmlns:a16="http://schemas.microsoft.com/office/drawing/2014/main" id="{E3B4ABEF-0DE9-4B5D-B9FA-08E8894E3E51}"/>
              </a:ext>
            </a:extLst>
          </p:cNvPr>
          <p:cNvPicPr preferRelativeResize="0"/>
          <p:nvPr/>
        </p:nvPicPr>
        <p:blipFill rotWithShape="1">
          <a:blip r:embed="rId3">
            <a:alphaModFix/>
          </a:blip>
          <a:srcRect l="25780" r="7491"/>
          <a:stretch/>
        </p:blipFill>
        <p:spPr>
          <a:xfrm>
            <a:off x="4605825" y="4041065"/>
            <a:ext cx="3012202" cy="2185093"/>
          </a:xfrm>
          <a:prstGeom prst="rect">
            <a:avLst/>
          </a:prstGeom>
          <a:noFill/>
          <a:ln>
            <a:noFill/>
          </a:ln>
        </p:spPr>
      </p:pic>
      <p:pic>
        <p:nvPicPr>
          <p:cNvPr id="26" name="Google Shape;226;p32">
            <a:extLst>
              <a:ext uri="{FF2B5EF4-FFF2-40B4-BE49-F238E27FC236}">
                <a16:creationId xmlns:a16="http://schemas.microsoft.com/office/drawing/2014/main" id="{683EAD01-D331-497F-95A8-CC9BB50F0477}"/>
              </a:ext>
            </a:extLst>
          </p:cNvPr>
          <p:cNvPicPr preferRelativeResize="0"/>
          <p:nvPr/>
        </p:nvPicPr>
        <p:blipFill rotWithShape="1">
          <a:blip r:embed="rId4">
            <a:alphaModFix/>
          </a:blip>
          <a:srcRect b="9616"/>
          <a:stretch/>
        </p:blipFill>
        <p:spPr>
          <a:xfrm>
            <a:off x="894692" y="4041456"/>
            <a:ext cx="3177476" cy="2153969"/>
          </a:xfrm>
          <a:prstGeom prst="rect">
            <a:avLst/>
          </a:prstGeom>
          <a:noFill/>
          <a:ln>
            <a:noFill/>
          </a:ln>
        </p:spPr>
      </p:pic>
      <p:pic>
        <p:nvPicPr>
          <p:cNvPr id="25" name="Google Shape;225;p32">
            <a:extLst>
              <a:ext uri="{FF2B5EF4-FFF2-40B4-BE49-F238E27FC236}">
                <a16:creationId xmlns:a16="http://schemas.microsoft.com/office/drawing/2014/main" id="{D8B439EE-58E9-4547-87F3-886822C1B85E}"/>
              </a:ext>
            </a:extLst>
          </p:cNvPr>
          <p:cNvPicPr preferRelativeResize="0"/>
          <p:nvPr/>
        </p:nvPicPr>
        <p:blipFill rotWithShape="1">
          <a:blip r:embed="rId5">
            <a:alphaModFix/>
          </a:blip>
          <a:srcRect b="5950"/>
          <a:stretch/>
        </p:blipFill>
        <p:spPr>
          <a:xfrm>
            <a:off x="8151684" y="1159935"/>
            <a:ext cx="3065468" cy="2162308"/>
          </a:xfrm>
          <a:prstGeom prst="rect">
            <a:avLst/>
          </a:prstGeom>
          <a:noFill/>
          <a:ln>
            <a:noFill/>
          </a:ln>
        </p:spPr>
      </p:pic>
      <p:pic>
        <p:nvPicPr>
          <p:cNvPr id="23" name="Google Shape;223;p32">
            <a:extLst>
              <a:ext uri="{FF2B5EF4-FFF2-40B4-BE49-F238E27FC236}">
                <a16:creationId xmlns:a16="http://schemas.microsoft.com/office/drawing/2014/main" id="{510D4599-ED5E-42DD-8B64-338021FACFF7}"/>
              </a:ext>
            </a:extLst>
          </p:cNvPr>
          <p:cNvPicPr preferRelativeResize="0"/>
          <p:nvPr/>
        </p:nvPicPr>
        <p:blipFill rotWithShape="1">
          <a:blip r:embed="rId6">
            <a:alphaModFix/>
          </a:blip>
          <a:srcRect r="31653"/>
          <a:stretch/>
        </p:blipFill>
        <p:spPr>
          <a:xfrm>
            <a:off x="4582784" y="1175209"/>
            <a:ext cx="3035243" cy="2149636"/>
          </a:xfrm>
          <a:prstGeom prst="rect">
            <a:avLst/>
          </a:prstGeom>
          <a:noFill/>
          <a:ln>
            <a:noFill/>
          </a:ln>
        </p:spPr>
      </p:pic>
      <p:pic>
        <p:nvPicPr>
          <p:cNvPr id="21" name="Google Shape;222;p32">
            <a:extLst>
              <a:ext uri="{FF2B5EF4-FFF2-40B4-BE49-F238E27FC236}">
                <a16:creationId xmlns:a16="http://schemas.microsoft.com/office/drawing/2014/main" id="{468A627E-5D47-4E26-8AA8-F434D97070CB}"/>
              </a:ext>
            </a:extLst>
          </p:cNvPr>
          <p:cNvPicPr preferRelativeResize="0"/>
          <p:nvPr/>
        </p:nvPicPr>
        <p:blipFill rotWithShape="1">
          <a:blip r:embed="rId7">
            <a:alphaModFix/>
          </a:blip>
          <a:srcRect t="8413" b="-173"/>
          <a:stretch/>
        </p:blipFill>
        <p:spPr>
          <a:xfrm>
            <a:off x="879317" y="1183497"/>
            <a:ext cx="3125106" cy="2153969"/>
          </a:xfrm>
          <a:prstGeom prst="rect">
            <a:avLst/>
          </a:prstGeom>
          <a:noFill/>
          <a:ln>
            <a:noFill/>
          </a:ln>
        </p:spPr>
      </p:pic>
      <p:sp>
        <p:nvSpPr>
          <p:cNvPr id="48" name="Google Shape;141;p23">
            <a:extLst>
              <a:ext uri="{FF2B5EF4-FFF2-40B4-BE49-F238E27FC236}">
                <a16:creationId xmlns:a16="http://schemas.microsoft.com/office/drawing/2014/main" id="{D49E1E5F-3E53-4202-A3EF-AE2966FEE0A8}"/>
              </a:ext>
            </a:extLst>
          </p:cNvPr>
          <p:cNvSpPr txBox="1"/>
          <p:nvPr/>
        </p:nvSpPr>
        <p:spPr>
          <a:xfrm>
            <a:off x="4594528" y="5947409"/>
            <a:ext cx="1757825" cy="2923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700" dirty="0">
                <a:solidFill>
                  <a:schemeClr val="lt1"/>
                </a:solidFill>
              </a:rPr>
              <a:t>Photo: christaylorphoto.co.uk</a:t>
            </a:r>
          </a:p>
        </p:txBody>
      </p:sp>
      <p:sp>
        <p:nvSpPr>
          <p:cNvPr id="52" name="Google Shape;141;p23">
            <a:extLst>
              <a:ext uri="{FF2B5EF4-FFF2-40B4-BE49-F238E27FC236}">
                <a16:creationId xmlns:a16="http://schemas.microsoft.com/office/drawing/2014/main" id="{D4218FDE-D426-436A-A4E5-7CC5A9F6F47C}"/>
              </a:ext>
            </a:extLst>
          </p:cNvPr>
          <p:cNvSpPr txBox="1"/>
          <p:nvPr/>
        </p:nvSpPr>
        <p:spPr>
          <a:xfrm>
            <a:off x="8151684" y="5955931"/>
            <a:ext cx="1757825" cy="2923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solidFill>
                  <a:schemeClr val="lt1"/>
                </a:solidFill>
              </a:rPr>
              <a:t>Photo: Paul Naylor</a:t>
            </a:r>
            <a:endParaRPr sz="700" dirty="0">
              <a:solidFill>
                <a:schemeClr val="lt1"/>
              </a:solidFill>
            </a:endParaRPr>
          </a:p>
        </p:txBody>
      </p:sp>
      <p:sp>
        <p:nvSpPr>
          <p:cNvPr id="22" name="Google Shape;141;p23">
            <a:extLst>
              <a:ext uri="{FF2B5EF4-FFF2-40B4-BE49-F238E27FC236}">
                <a16:creationId xmlns:a16="http://schemas.microsoft.com/office/drawing/2014/main" id="{215635CB-CC72-4B32-9A84-704D01A78D0C}"/>
              </a:ext>
            </a:extLst>
          </p:cNvPr>
          <p:cNvSpPr txBox="1"/>
          <p:nvPr/>
        </p:nvSpPr>
        <p:spPr>
          <a:xfrm>
            <a:off x="803902" y="3094117"/>
            <a:ext cx="1757825" cy="2923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700" dirty="0">
                <a:solidFill>
                  <a:schemeClr val="lt1"/>
                </a:solidFill>
              </a:rPr>
              <a:t>Photo: christaylorphoto.co.uk</a:t>
            </a:r>
          </a:p>
        </p:txBody>
      </p:sp>
      <p:sp>
        <p:nvSpPr>
          <p:cNvPr id="24" name="Google Shape;141;p23">
            <a:extLst>
              <a:ext uri="{FF2B5EF4-FFF2-40B4-BE49-F238E27FC236}">
                <a16:creationId xmlns:a16="http://schemas.microsoft.com/office/drawing/2014/main" id="{C4EE9DF1-AD45-41BD-94FE-436FF13280DA}"/>
              </a:ext>
            </a:extLst>
          </p:cNvPr>
          <p:cNvSpPr txBox="1"/>
          <p:nvPr/>
        </p:nvSpPr>
        <p:spPr>
          <a:xfrm>
            <a:off x="4551226" y="3118516"/>
            <a:ext cx="1757825" cy="2923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700" dirty="0">
                <a:solidFill>
                  <a:schemeClr val="lt1"/>
                </a:solidFill>
              </a:rPr>
              <a:t>Photo: christaylorphoto.co.uk</a:t>
            </a:r>
          </a:p>
        </p:txBody>
      </p:sp>
      <p:sp>
        <p:nvSpPr>
          <p:cNvPr id="2" name="Google Shape;54;p13">
            <a:extLst>
              <a:ext uri="{FF2B5EF4-FFF2-40B4-BE49-F238E27FC236}">
                <a16:creationId xmlns:a16="http://schemas.microsoft.com/office/drawing/2014/main" id="{875CF754-CB13-3DF0-5B7D-7C0C4DEC3FA2}"/>
              </a:ext>
            </a:extLst>
          </p:cNvPr>
          <p:cNvSpPr txBox="1">
            <a:spLocks/>
          </p:cNvSpPr>
          <p:nvPr/>
        </p:nvSpPr>
        <p:spPr>
          <a:xfrm>
            <a:off x="2708592" y="251032"/>
            <a:ext cx="6774816" cy="1107319"/>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600" b="1" dirty="0">
                <a:solidFill>
                  <a:schemeClr val="accent1"/>
                </a:solidFill>
              </a:rPr>
              <a:t>Grouping creatures from the MCZ</a:t>
            </a:r>
          </a:p>
        </p:txBody>
      </p:sp>
    </p:spTree>
    <p:extLst>
      <p:ext uri="{BB962C8B-B14F-4D97-AF65-F5344CB8AC3E}">
        <p14:creationId xmlns:p14="http://schemas.microsoft.com/office/powerpoint/2010/main" val="4018455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17;p21">
            <a:extLst>
              <a:ext uri="{FF2B5EF4-FFF2-40B4-BE49-F238E27FC236}">
                <a16:creationId xmlns:a16="http://schemas.microsoft.com/office/drawing/2014/main" id="{55F409DB-7800-44D9-891D-84B19E149CA1}"/>
              </a:ext>
            </a:extLst>
          </p:cNvPr>
          <p:cNvPicPr preferRelativeResize="0"/>
          <p:nvPr/>
        </p:nvPicPr>
        <p:blipFill rotWithShape="1">
          <a:blip r:embed="rId2">
            <a:alphaModFix/>
          </a:blip>
          <a:srcRect l="43796"/>
          <a:stretch/>
        </p:blipFill>
        <p:spPr>
          <a:xfrm>
            <a:off x="6081931" y="-23119"/>
            <a:ext cx="6096001" cy="6895187"/>
          </a:xfrm>
          <a:prstGeom prst="rect">
            <a:avLst/>
          </a:prstGeom>
          <a:noFill/>
          <a:ln>
            <a:noFill/>
          </a:ln>
        </p:spPr>
      </p:pic>
      <p:sp>
        <p:nvSpPr>
          <p:cNvPr id="6" name="Google Shape;118;p21">
            <a:extLst>
              <a:ext uri="{FF2B5EF4-FFF2-40B4-BE49-F238E27FC236}">
                <a16:creationId xmlns:a16="http://schemas.microsoft.com/office/drawing/2014/main" id="{1F920B87-332C-4CB8-8AB9-43E7093B1461}"/>
              </a:ext>
            </a:extLst>
          </p:cNvPr>
          <p:cNvSpPr txBox="1"/>
          <p:nvPr/>
        </p:nvSpPr>
        <p:spPr>
          <a:xfrm>
            <a:off x="10465800" y="6428433"/>
            <a:ext cx="1726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bg1"/>
                </a:solidFill>
              </a:rPr>
              <a:t>Photo: christaylorphoto.co.uk</a:t>
            </a:r>
            <a:endParaRPr sz="800" dirty="0">
              <a:solidFill>
                <a:schemeClr val="bg1"/>
              </a:solidFill>
            </a:endParaRPr>
          </a:p>
        </p:txBody>
      </p:sp>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647112" y="1764274"/>
            <a:ext cx="5448887" cy="721894"/>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b="1" dirty="0">
                <a:solidFill>
                  <a:schemeClr val="accent1"/>
                </a:solidFill>
              </a:rPr>
              <a:t>Wildlife in the MCZ</a:t>
            </a:r>
            <a:endParaRPr lang="en-GB" sz="1400" b="1" dirty="0">
              <a:solidFill>
                <a:schemeClr val="accent1"/>
              </a:solidFill>
            </a:endParaRPr>
          </a:p>
        </p:txBody>
      </p:sp>
      <p:sp>
        <p:nvSpPr>
          <p:cNvPr id="7" name="Google Shape;54;p13">
            <a:extLst>
              <a:ext uri="{FF2B5EF4-FFF2-40B4-BE49-F238E27FC236}">
                <a16:creationId xmlns:a16="http://schemas.microsoft.com/office/drawing/2014/main" id="{0AA4486B-507C-4B9D-8913-05EF4E53E460}"/>
              </a:ext>
            </a:extLst>
          </p:cNvPr>
          <p:cNvSpPr txBox="1">
            <a:spLocks/>
          </p:cNvSpPr>
          <p:nvPr/>
        </p:nvSpPr>
        <p:spPr>
          <a:xfrm>
            <a:off x="647112" y="2486168"/>
            <a:ext cx="5134714" cy="3019086"/>
          </a:xfrm>
          <a:prstGeom prst="rect">
            <a:avLst/>
          </a:prstGeom>
        </p:spPr>
        <p:txBody>
          <a:bodyPr spcFirstLastPara="1" wrap="square" lIns="91425" tIns="91425" rIns="91425" bIns="91425" numCol="1" spcCol="180000"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GB" sz="1800" dirty="0">
                <a:solidFill>
                  <a:schemeClr val="dk1"/>
                </a:solidFill>
              </a:rPr>
              <a:t>Much of the wildlife in the Cromer Shoal Chalk Beds Marine Conservation Zone is hidden beneath the surface but it is pretty amazing! Over 350 species of marine animals and plants have been recorded in the MCZ.</a:t>
            </a:r>
          </a:p>
          <a:p>
            <a:pPr marL="0" indent="0">
              <a:spcBef>
                <a:spcPts val="1200"/>
              </a:spcBef>
              <a:buFont typeface="Arial" panose="020B0604020202020204" pitchFamily="34" charset="0"/>
              <a:buNone/>
            </a:pPr>
            <a:r>
              <a:rPr lang="en-GB" sz="1800" dirty="0">
                <a:solidFill>
                  <a:schemeClr val="dk1"/>
                </a:solidFill>
              </a:rPr>
              <a:t>Watch the videos on the next slides to see some of the amazing creatures that live there.</a:t>
            </a:r>
          </a:p>
        </p:txBody>
      </p:sp>
    </p:spTree>
    <p:extLst>
      <p:ext uri="{BB962C8B-B14F-4D97-AF65-F5344CB8AC3E}">
        <p14:creationId xmlns:p14="http://schemas.microsoft.com/office/powerpoint/2010/main" val="1081214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oogle Shape;239;p33">
            <a:extLst>
              <a:ext uri="{FF2B5EF4-FFF2-40B4-BE49-F238E27FC236}">
                <a16:creationId xmlns:a16="http://schemas.microsoft.com/office/drawing/2014/main" id="{3B294099-309C-4C78-9BC5-6583142A2135}"/>
              </a:ext>
            </a:extLst>
          </p:cNvPr>
          <p:cNvPicPr preferRelativeResize="0"/>
          <p:nvPr/>
        </p:nvPicPr>
        <p:blipFill rotWithShape="1">
          <a:blip r:embed="rId2">
            <a:alphaModFix/>
          </a:blip>
          <a:srcRect l="13616" t="25" b="4639"/>
          <a:stretch/>
        </p:blipFill>
        <p:spPr>
          <a:xfrm>
            <a:off x="8151684" y="2319640"/>
            <a:ext cx="3109095" cy="2115240"/>
          </a:xfrm>
          <a:prstGeom prst="rect">
            <a:avLst/>
          </a:prstGeom>
          <a:noFill/>
          <a:ln>
            <a:noFill/>
          </a:ln>
        </p:spPr>
      </p:pic>
      <p:pic>
        <p:nvPicPr>
          <p:cNvPr id="14" name="Google Shape;241;p33">
            <a:extLst>
              <a:ext uri="{FF2B5EF4-FFF2-40B4-BE49-F238E27FC236}">
                <a16:creationId xmlns:a16="http://schemas.microsoft.com/office/drawing/2014/main" id="{CE382561-AD1C-4365-B97E-04269DB6F863}"/>
              </a:ext>
            </a:extLst>
          </p:cNvPr>
          <p:cNvPicPr preferRelativeResize="0"/>
          <p:nvPr/>
        </p:nvPicPr>
        <p:blipFill rotWithShape="1">
          <a:blip r:embed="rId3">
            <a:alphaModFix/>
          </a:blip>
          <a:srcRect b="7172"/>
          <a:stretch/>
        </p:blipFill>
        <p:spPr>
          <a:xfrm>
            <a:off x="4583735" y="2340190"/>
            <a:ext cx="3034291" cy="2115240"/>
          </a:xfrm>
          <a:prstGeom prst="rect">
            <a:avLst/>
          </a:prstGeom>
          <a:noFill/>
          <a:ln>
            <a:noFill/>
          </a:ln>
        </p:spPr>
      </p:pic>
      <p:pic>
        <p:nvPicPr>
          <p:cNvPr id="13" name="Google Shape;236;p33">
            <a:extLst>
              <a:ext uri="{FF2B5EF4-FFF2-40B4-BE49-F238E27FC236}">
                <a16:creationId xmlns:a16="http://schemas.microsoft.com/office/drawing/2014/main" id="{28D6A16A-B9F2-4B12-8AB3-4F606445F855}"/>
              </a:ext>
            </a:extLst>
          </p:cNvPr>
          <p:cNvPicPr preferRelativeResize="0"/>
          <p:nvPr/>
        </p:nvPicPr>
        <p:blipFill rotWithShape="1">
          <a:blip r:embed="rId4">
            <a:alphaModFix/>
          </a:blip>
          <a:srcRect b="8629"/>
          <a:stretch/>
        </p:blipFill>
        <p:spPr>
          <a:xfrm>
            <a:off x="894692" y="2358505"/>
            <a:ext cx="3109731" cy="2115239"/>
          </a:xfrm>
          <a:prstGeom prst="rect">
            <a:avLst/>
          </a:prstGeom>
          <a:noFill/>
          <a:ln>
            <a:noFill/>
          </a:ln>
        </p:spPr>
      </p:pic>
      <p:sp>
        <p:nvSpPr>
          <p:cNvPr id="22" name="Google Shape;141;p23">
            <a:extLst>
              <a:ext uri="{FF2B5EF4-FFF2-40B4-BE49-F238E27FC236}">
                <a16:creationId xmlns:a16="http://schemas.microsoft.com/office/drawing/2014/main" id="{215635CB-CC72-4B32-9A84-704D01A78D0C}"/>
              </a:ext>
            </a:extLst>
          </p:cNvPr>
          <p:cNvSpPr txBox="1"/>
          <p:nvPr/>
        </p:nvSpPr>
        <p:spPr>
          <a:xfrm>
            <a:off x="879317" y="4226699"/>
            <a:ext cx="1757825" cy="2923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700" dirty="0">
                <a:solidFill>
                  <a:schemeClr val="lt1"/>
                </a:solidFill>
              </a:rPr>
              <a:t>Photo: christaylorphoto.co.uk</a:t>
            </a:r>
          </a:p>
        </p:txBody>
      </p:sp>
      <p:sp>
        <p:nvSpPr>
          <p:cNvPr id="16" name="Google Shape;141;p23">
            <a:extLst>
              <a:ext uri="{FF2B5EF4-FFF2-40B4-BE49-F238E27FC236}">
                <a16:creationId xmlns:a16="http://schemas.microsoft.com/office/drawing/2014/main" id="{800EA777-B0AF-4D14-9D1B-DDB3B2C633D0}"/>
              </a:ext>
            </a:extLst>
          </p:cNvPr>
          <p:cNvSpPr txBox="1"/>
          <p:nvPr/>
        </p:nvSpPr>
        <p:spPr>
          <a:xfrm>
            <a:off x="8173275" y="4224898"/>
            <a:ext cx="1757825" cy="2923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700" dirty="0">
                <a:solidFill>
                  <a:schemeClr val="lt1"/>
                </a:solidFill>
              </a:rPr>
              <a:t>Photo: christaylorphoto.co.uk</a:t>
            </a:r>
          </a:p>
        </p:txBody>
      </p:sp>
      <p:sp>
        <p:nvSpPr>
          <p:cNvPr id="2" name="Google Shape;54;p13">
            <a:extLst>
              <a:ext uri="{FF2B5EF4-FFF2-40B4-BE49-F238E27FC236}">
                <a16:creationId xmlns:a16="http://schemas.microsoft.com/office/drawing/2014/main" id="{12918A0B-4F25-D0D2-FD72-028D572E7164}"/>
              </a:ext>
            </a:extLst>
          </p:cNvPr>
          <p:cNvSpPr txBox="1">
            <a:spLocks/>
          </p:cNvSpPr>
          <p:nvPr/>
        </p:nvSpPr>
        <p:spPr>
          <a:xfrm>
            <a:off x="2708592" y="251032"/>
            <a:ext cx="6774816" cy="1107319"/>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600" b="1" dirty="0">
                <a:solidFill>
                  <a:schemeClr val="accent1"/>
                </a:solidFill>
              </a:rPr>
              <a:t>Grouping creatures from the MCZ</a:t>
            </a:r>
          </a:p>
        </p:txBody>
      </p:sp>
    </p:spTree>
    <p:extLst>
      <p:ext uri="{BB962C8B-B14F-4D97-AF65-F5344CB8AC3E}">
        <p14:creationId xmlns:p14="http://schemas.microsoft.com/office/powerpoint/2010/main" val="2737181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Google Shape;254;p35">
            <a:extLst>
              <a:ext uri="{FF2B5EF4-FFF2-40B4-BE49-F238E27FC236}">
                <a16:creationId xmlns:a16="http://schemas.microsoft.com/office/drawing/2014/main" id="{1D3D36DF-0655-499C-919D-5982B2D661C8}"/>
              </a:ext>
            </a:extLst>
          </p:cNvPr>
          <p:cNvPicPr preferRelativeResize="0"/>
          <p:nvPr/>
        </p:nvPicPr>
        <p:blipFill rotWithShape="1">
          <a:blip r:embed="rId2">
            <a:alphaModFix/>
          </a:blip>
          <a:srcRect b="3646"/>
          <a:stretch/>
        </p:blipFill>
        <p:spPr>
          <a:xfrm>
            <a:off x="3406401" y="344805"/>
            <a:ext cx="2490767" cy="1799932"/>
          </a:xfrm>
          <a:prstGeom prst="rect">
            <a:avLst/>
          </a:prstGeom>
          <a:noFill/>
          <a:ln>
            <a:noFill/>
          </a:ln>
        </p:spPr>
      </p:pic>
      <p:pic>
        <p:nvPicPr>
          <p:cNvPr id="49" name="Google Shape;193;p30">
            <a:extLst>
              <a:ext uri="{FF2B5EF4-FFF2-40B4-BE49-F238E27FC236}">
                <a16:creationId xmlns:a16="http://schemas.microsoft.com/office/drawing/2014/main" id="{9D0103D5-9B55-49A8-A95B-81114F0961CA}"/>
              </a:ext>
            </a:extLst>
          </p:cNvPr>
          <p:cNvPicPr preferRelativeResize="0"/>
          <p:nvPr/>
        </p:nvPicPr>
        <p:blipFill rotWithShape="1">
          <a:blip r:embed="rId3">
            <a:alphaModFix/>
          </a:blip>
          <a:srcRect b="6080"/>
          <a:stretch/>
        </p:blipFill>
        <p:spPr>
          <a:xfrm>
            <a:off x="6266321" y="2485344"/>
            <a:ext cx="2535698" cy="1786142"/>
          </a:xfrm>
          <a:prstGeom prst="rect">
            <a:avLst/>
          </a:prstGeom>
          <a:noFill/>
          <a:ln>
            <a:noFill/>
          </a:ln>
        </p:spPr>
      </p:pic>
      <p:pic>
        <p:nvPicPr>
          <p:cNvPr id="40" name="Google Shape;194;p30">
            <a:extLst>
              <a:ext uri="{FF2B5EF4-FFF2-40B4-BE49-F238E27FC236}">
                <a16:creationId xmlns:a16="http://schemas.microsoft.com/office/drawing/2014/main" id="{AF31EF73-9523-479E-8E9B-9BC3B1D2F143}"/>
              </a:ext>
            </a:extLst>
          </p:cNvPr>
          <p:cNvPicPr preferRelativeResize="0"/>
          <p:nvPr/>
        </p:nvPicPr>
        <p:blipFill rotWithShape="1">
          <a:blip r:embed="rId4">
            <a:alphaModFix/>
          </a:blip>
          <a:srcRect t="2756" r="8206"/>
          <a:stretch/>
        </p:blipFill>
        <p:spPr>
          <a:xfrm>
            <a:off x="572726" y="4711419"/>
            <a:ext cx="2515160" cy="1775887"/>
          </a:xfrm>
          <a:prstGeom prst="rect">
            <a:avLst/>
          </a:prstGeom>
          <a:noFill/>
          <a:ln>
            <a:noFill/>
          </a:ln>
        </p:spPr>
      </p:pic>
      <p:pic>
        <p:nvPicPr>
          <p:cNvPr id="34" name="Google Shape;191;p30">
            <a:extLst>
              <a:ext uri="{FF2B5EF4-FFF2-40B4-BE49-F238E27FC236}">
                <a16:creationId xmlns:a16="http://schemas.microsoft.com/office/drawing/2014/main" id="{4706E026-9E18-4B3A-B4F2-BD6CEE43299D}"/>
              </a:ext>
            </a:extLst>
          </p:cNvPr>
          <p:cNvPicPr preferRelativeResize="0"/>
          <p:nvPr/>
        </p:nvPicPr>
        <p:blipFill rotWithShape="1">
          <a:blip r:embed="rId5">
            <a:alphaModFix/>
          </a:blip>
          <a:srcRect l="9869" r="9970"/>
          <a:stretch/>
        </p:blipFill>
        <p:spPr>
          <a:xfrm>
            <a:off x="3432451" y="4694956"/>
            <a:ext cx="2490767" cy="1808813"/>
          </a:xfrm>
          <a:prstGeom prst="rect">
            <a:avLst/>
          </a:prstGeom>
          <a:noFill/>
          <a:ln>
            <a:noFill/>
          </a:ln>
        </p:spPr>
      </p:pic>
      <p:pic>
        <p:nvPicPr>
          <p:cNvPr id="26" name="Google Shape;189;p30">
            <a:extLst>
              <a:ext uri="{FF2B5EF4-FFF2-40B4-BE49-F238E27FC236}">
                <a16:creationId xmlns:a16="http://schemas.microsoft.com/office/drawing/2014/main" id="{ADF82E82-499F-4880-ADD6-6E4213BA73F9}"/>
              </a:ext>
            </a:extLst>
          </p:cNvPr>
          <p:cNvPicPr preferRelativeResize="0"/>
          <p:nvPr/>
        </p:nvPicPr>
        <p:blipFill rotWithShape="1">
          <a:blip r:embed="rId6">
            <a:alphaModFix/>
          </a:blip>
          <a:srcRect b="4888"/>
          <a:stretch/>
        </p:blipFill>
        <p:spPr>
          <a:xfrm>
            <a:off x="6222138" y="340364"/>
            <a:ext cx="2535698" cy="1808814"/>
          </a:xfrm>
          <a:prstGeom prst="rect">
            <a:avLst/>
          </a:prstGeom>
          <a:noFill/>
          <a:ln>
            <a:noFill/>
          </a:ln>
        </p:spPr>
      </p:pic>
      <p:sp>
        <p:nvSpPr>
          <p:cNvPr id="31" name="Google Shape;54;p13">
            <a:extLst>
              <a:ext uri="{FF2B5EF4-FFF2-40B4-BE49-F238E27FC236}">
                <a16:creationId xmlns:a16="http://schemas.microsoft.com/office/drawing/2014/main" id="{9E968BF5-50FA-4B30-B935-A061971BF149}"/>
              </a:ext>
            </a:extLst>
          </p:cNvPr>
          <p:cNvSpPr txBox="1">
            <a:spLocks/>
          </p:cNvSpPr>
          <p:nvPr/>
        </p:nvSpPr>
        <p:spPr>
          <a:xfrm>
            <a:off x="434877" y="467645"/>
            <a:ext cx="3120340" cy="2220947"/>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400" b="1" dirty="0">
                <a:solidFill>
                  <a:schemeClr val="accent1"/>
                </a:solidFill>
              </a:rPr>
              <a:t>The </a:t>
            </a:r>
            <a:r>
              <a:rPr lang="en-GB" sz="2400" b="1" dirty="0" err="1">
                <a:solidFill>
                  <a:schemeClr val="accent1"/>
                </a:solidFill>
              </a:rPr>
              <a:t>phylums</a:t>
            </a:r>
            <a:r>
              <a:rPr lang="en-GB" sz="2400" b="1" dirty="0">
                <a:solidFill>
                  <a:schemeClr val="accent1"/>
                </a:solidFill>
              </a:rPr>
              <a:t> </a:t>
            </a:r>
          </a:p>
          <a:p>
            <a:pPr marL="0" indent="0">
              <a:spcBef>
                <a:spcPts val="0"/>
              </a:spcBef>
              <a:buFont typeface="Arial" panose="020B0604020202020204" pitchFamily="34" charset="0"/>
              <a:buNone/>
            </a:pPr>
            <a:r>
              <a:rPr lang="en-GB" sz="2400" b="1" dirty="0">
                <a:solidFill>
                  <a:schemeClr val="accent1"/>
                </a:solidFill>
              </a:rPr>
              <a:t>molluscs, crustaceans and echinoderms</a:t>
            </a:r>
          </a:p>
        </p:txBody>
      </p:sp>
      <p:pic>
        <p:nvPicPr>
          <p:cNvPr id="13" name="Google Shape;206;p31">
            <a:extLst>
              <a:ext uri="{FF2B5EF4-FFF2-40B4-BE49-F238E27FC236}">
                <a16:creationId xmlns:a16="http://schemas.microsoft.com/office/drawing/2014/main" id="{2E12FF83-B9F6-4E55-9417-338FC9370215}"/>
              </a:ext>
            </a:extLst>
          </p:cNvPr>
          <p:cNvPicPr preferRelativeResize="0"/>
          <p:nvPr/>
        </p:nvPicPr>
        <p:blipFill rotWithShape="1">
          <a:blip r:embed="rId7">
            <a:alphaModFix/>
          </a:blip>
          <a:srcRect b="3044"/>
          <a:stretch/>
        </p:blipFill>
        <p:spPr>
          <a:xfrm>
            <a:off x="3422527" y="2497887"/>
            <a:ext cx="2535696" cy="1761056"/>
          </a:xfrm>
          <a:prstGeom prst="rect">
            <a:avLst/>
          </a:prstGeom>
          <a:noFill/>
          <a:ln>
            <a:noFill/>
          </a:ln>
        </p:spPr>
      </p:pic>
      <p:pic>
        <p:nvPicPr>
          <p:cNvPr id="14" name="Google Shape;208;p31">
            <a:extLst>
              <a:ext uri="{FF2B5EF4-FFF2-40B4-BE49-F238E27FC236}">
                <a16:creationId xmlns:a16="http://schemas.microsoft.com/office/drawing/2014/main" id="{CD6B7350-9822-4E2B-B34A-220A19418D54}"/>
              </a:ext>
            </a:extLst>
          </p:cNvPr>
          <p:cNvPicPr preferRelativeResize="0"/>
          <p:nvPr/>
        </p:nvPicPr>
        <p:blipFill rotWithShape="1">
          <a:blip r:embed="rId8">
            <a:alphaModFix/>
          </a:blip>
          <a:srcRect b="8702"/>
          <a:stretch/>
        </p:blipFill>
        <p:spPr>
          <a:xfrm>
            <a:off x="546184" y="2499132"/>
            <a:ext cx="2568245" cy="1758566"/>
          </a:xfrm>
          <a:prstGeom prst="rect">
            <a:avLst/>
          </a:prstGeom>
          <a:noFill/>
          <a:ln>
            <a:noFill/>
          </a:ln>
        </p:spPr>
      </p:pic>
      <p:pic>
        <p:nvPicPr>
          <p:cNvPr id="15" name="Google Shape;207;p31">
            <a:extLst>
              <a:ext uri="{FF2B5EF4-FFF2-40B4-BE49-F238E27FC236}">
                <a16:creationId xmlns:a16="http://schemas.microsoft.com/office/drawing/2014/main" id="{4B9D2BF5-C2D2-428D-A39F-1787019EAD4F}"/>
              </a:ext>
            </a:extLst>
          </p:cNvPr>
          <p:cNvPicPr preferRelativeResize="0"/>
          <p:nvPr/>
        </p:nvPicPr>
        <p:blipFill rotWithShape="1">
          <a:blip r:embed="rId9">
            <a:alphaModFix/>
          </a:blip>
          <a:srcRect b="7531"/>
          <a:stretch/>
        </p:blipFill>
        <p:spPr>
          <a:xfrm>
            <a:off x="9083576" y="4720079"/>
            <a:ext cx="2535698" cy="1758567"/>
          </a:xfrm>
          <a:prstGeom prst="rect">
            <a:avLst/>
          </a:prstGeom>
          <a:noFill/>
          <a:ln>
            <a:noFill/>
          </a:ln>
        </p:spPr>
      </p:pic>
      <p:pic>
        <p:nvPicPr>
          <p:cNvPr id="16" name="Google Shape;226;p32">
            <a:extLst>
              <a:ext uri="{FF2B5EF4-FFF2-40B4-BE49-F238E27FC236}">
                <a16:creationId xmlns:a16="http://schemas.microsoft.com/office/drawing/2014/main" id="{B612F12A-967A-4926-B5A4-F1A42758E9EC}"/>
              </a:ext>
            </a:extLst>
          </p:cNvPr>
          <p:cNvPicPr preferRelativeResize="0"/>
          <p:nvPr/>
        </p:nvPicPr>
        <p:blipFill rotWithShape="1">
          <a:blip r:embed="rId10">
            <a:alphaModFix/>
          </a:blip>
          <a:srcRect b="9616"/>
          <a:stretch/>
        </p:blipFill>
        <p:spPr>
          <a:xfrm>
            <a:off x="9082806" y="367639"/>
            <a:ext cx="2587843" cy="1754265"/>
          </a:xfrm>
          <a:prstGeom prst="rect">
            <a:avLst/>
          </a:prstGeom>
          <a:noFill/>
          <a:ln>
            <a:noFill/>
          </a:ln>
        </p:spPr>
      </p:pic>
      <p:pic>
        <p:nvPicPr>
          <p:cNvPr id="17" name="Google Shape;241;p33">
            <a:extLst>
              <a:ext uri="{FF2B5EF4-FFF2-40B4-BE49-F238E27FC236}">
                <a16:creationId xmlns:a16="http://schemas.microsoft.com/office/drawing/2014/main" id="{96A3D54E-A0D2-402E-BA49-83539BDFD399}"/>
              </a:ext>
            </a:extLst>
          </p:cNvPr>
          <p:cNvPicPr preferRelativeResize="0"/>
          <p:nvPr/>
        </p:nvPicPr>
        <p:blipFill rotWithShape="1">
          <a:blip r:embed="rId11">
            <a:alphaModFix/>
          </a:blip>
          <a:srcRect b="7172"/>
          <a:stretch/>
        </p:blipFill>
        <p:spPr>
          <a:xfrm>
            <a:off x="6267783" y="4738001"/>
            <a:ext cx="2471228" cy="1722722"/>
          </a:xfrm>
          <a:prstGeom prst="rect">
            <a:avLst/>
          </a:prstGeom>
          <a:noFill/>
          <a:ln>
            <a:noFill/>
          </a:ln>
        </p:spPr>
      </p:pic>
      <p:pic>
        <p:nvPicPr>
          <p:cNvPr id="18" name="Google Shape;205;p31">
            <a:extLst>
              <a:ext uri="{FF2B5EF4-FFF2-40B4-BE49-F238E27FC236}">
                <a16:creationId xmlns:a16="http://schemas.microsoft.com/office/drawing/2014/main" id="{0C83FAFB-69ED-4E68-A7ED-5AB0C29A2282}"/>
              </a:ext>
            </a:extLst>
          </p:cNvPr>
          <p:cNvPicPr preferRelativeResize="0"/>
          <p:nvPr/>
        </p:nvPicPr>
        <p:blipFill rotWithShape="1">
          <a:blip r:embed="rId12">
            <a:alphaModFix/>
          </a:blip>
          <a:srcRect l="7720" t="-1209" r="10614" b="1209"/>
          <a:stretch/>
        </p:blipFill>
        <p:spPr>
          <a:xfrm>
            <a:off x="9110118" y="2474672"/>
            <a:ext cx="2535698" cy="1807486"/>
          </a:xfrm>
          <a:prstGeom prst="rect">
            <a:avLst/>
          </a:prstGeom>
          <a:noFill/>
          <a:ln>
            <a:noFill/>
          </a:ln>
        </p:spPr>
      </p:pic>
      <p:sp>
        <p:nvSpPr>
          <p:cNvPr id="2" name="TextBox 1">
            <a:extLst>
              <a:ext uri="{FF2B5EF4-FFF2-40B4-BE49-F238E27FC236}">
                <a16:creationId xmlns:a16="http://schemas.microsoft.com/office/drawing/2014/main" id="{04D87DB1-AEC8-4F77-888D-E85C43F347C5}"/>
              </a:ext>
            </a:extLst>
          </p:cNvPr>
          <p:cNvSpPr txBox="1"/>
          <p:nvPr/>
        </p:nvSpPr>
        <p:spPr>
          <a:xfrm>
            <a:off x="3406401" y="378349"/>
            <a:ext cx="2474641" cy="369332"/>
          </a:xfrm>
          <a:prstGeom prst="rect">
            <a:avLst/>
          </a:prstGeom>
          <a:noFill/>
        </p:spPr>
        <p:txBody>
          <a:bodyPr wrap="square" rtlCol="0">
            <a:spAutoFit/>
          </a:bodyPr>
          <a:lstStyle/>
          <a:p>
            <a:r>
              <a:rPr lang="en-GB" b="1" dirty="0">
                <a:solidFill>
                  <a:schemeClr val="bg1"/>
                </a:solidFill>
              </a:rPr>
              <a:t>Common Starfish</a:t>
            </a:r>
          </a:p>
        </p:txBody>
      </p:sp>
      <p:sp>
        <p:nvSpPr>
          <p:cNvPr id="20" name="TextBox 19">
            <a:extLst>
              <a:ext uri="{FF2B5EF4-FFF2-40B4-BE49-F238E27FC236}">
                <a16:creationId xmlns:a16="http://schemas.microsoft.com/office/drawing/2014/main" id="{1A0E7570-16F4-4BF7-9E8B-E47AFE8A75F6}"/>
              </a:ext>
            </a:extLst>
          </p:cNvPr>
          <p:cNvSpPr txBox="1"/>
          <p:nvPr/>
        </p:nvSpPr>
        <p:spPr>
          <a:xfrm>
            <a:off x="6222137" y="360588"/>
            <a:ext cx="2474641" cy="369332"/>
          </a:xfrm>
          <a:prstGeom prst="rect">
            <a:avLst/>
          </a:prstGeom>
          <a:noFill/>
        </p:spPr>
        <p:txBody>
          <a:bodyPr wrap="square" rtlCol="0">
            <a:spAutoFit/>
          </a:bodyPr>
          <a:lstStyle/>
          <a:p>
            <a:r>
              <a:rPr lang="en-GB" b="1" dirty="0">
                <a:solidFill>
                  <a:schemeClr val="bg1"/>
                </a:solidFill>
              </a:rPr>
              <a:t>Edible Crab</a:t>
            </a:r>
          </a:p>
        </p:txBody>
      </p:sp>
      <p:sp>
        <p:nvSpPr>
          <p:cNvPr id="21" name="TextBox 20">
            <a:extLst>
              <a:ext uri="{FF2B5EF4-FFF2-40B4-BE49-F238E27FC236}">
                <a16:creationId xmlns:a16="http://schemas.microsoft.com/office/drawing/2014/main" id="{05F514EE-0865-4CB2-8CC4-D7507D58BE93}"/>
              </a:ext>
            </a:extLst>
          </p:cNvPr>
          <p:cNvSpPr txBox="1"/>
          <p:nvPr/>
        </p:nvSpPr>
        <p:spPr>
          <a:xfrm>
            <a:off x="9098932" y="370517"/>
            <a:ext cx="2474641" cy="369332"/>
          </a:xfrm>
          <a:prstGeom prst="rect">
            <a:avLst/>
          </a:prstGeom>
          <a:noFill/>
        </p:spPr>
        <p:txBody>
          <a:bodyPr wrap="square" rtlCol="0">
            <a:spAutoFit/>
          </a:bodyPr>
          <a:lstStyle/>
          <a:p>
            <a:r>
              <a:rPr lang="en-GB" b="1" dirty="0">
                <a:solidFill>
                  <a:schemeClr val="bg1"/>
                </a:solidFill>
              </a:rPr>
              <a:t>Mussels</a:t>
            </a:r>
          </a:p>
        </p:txBody>
      </p:sp>
      <p:sp>
        <p:nvSpPr>
          <p:cNvPr id="22" name="TextBox 21">
            <a:extLst>
              <a:ext uri="{FF2B5EF4-FFF2-40B4-BE49-F238E27FC236}">
                <a16:creationId xmlns:a16="http://schemas.microsoft.com/office/drawing/2014/main" id="{100D0B4F-11F5-4E08-9E0F-3835BAD4D1A6}"/>
              </a:ext>
            </a:extLst>
          </p:cNvPr>
          <p:cNvSpPr txBox="1"/>
          <p:nvPr/>
        </p:nvSpPr>
        <p:spPr>
          <a:xfrm>
            <a:off x="557646" y="2503926"/>
            <a:ext cx="2474641" cy="369332"/>
          </a:xfrm>
          <a:prstGeom prst="rect">
            <a:avLst/>
          </a:prstGeom>
          <a:noFill/>
        </p:spPr>
        <p:txBody>
          <a:bodyPr wrap="square" rtlCol="0">
            <a:spAutoFit/>
          </a:bodyPr>
          <a:lstStyle/>
          <a:p>
            <a:r>
              <a:rPr lang="en-GB" b="1" dirty="0">
                <a:solidFill>
                  <a:schemeClr val="bg1"/>
                </a:solidFill>
              </a:rPr>
              <a:t>Shore Crab</a:t>
            </a:r>
          </a:p>
        </p:txBody>
      </p:sp>
      <p:sp>
        <p:nvSpPr>
          <p:cNvPr id="23" name="TextBox 22">
            <a:extLst>
              <a:ext uri="{FF2B5EF4-FFF2-40B4-BE49-F238E27FC236}">
                <a16:creationId xmlns:a16="http://schemas.microsoft.com/office/drawing/2014/main" id="{891CD079-E277-450D-B6BC-F548A3C969A8}"/>
              </a:ext>
            </a:extLst>
          </p:cNvPr>
          <p:cNvSpPr txBox="1"/>
          <p:nvPr/>
        </p:nvSpPr>
        <p:spPr>
          <a:xfrm>
            <a:off x="3436637" y="2530644"/>
            <a:ext cx="2474641" cy="369332"/>
          </a:xfrm>
          <a:prstGeom prst="rect">
            <a:avLst/>
          </a:prstGeom>
          <a:noFill/>
        </p:spPr>
        <p:txBody>
          <a:bodyPr wrap="square" rtlCol="0">
            <a:spAutoFit/>
          </a:bodyPr>
          <a:lstStyle/>
          <a:p>
            <a:r>
              <a:rPr lang="en-GB" b="1" dirty="0">
                <a:solidFill>
                  <a:schemeClr val="bg1"/>
                </a:solidFill>
              </a:rPr>
              <a:t>Limpet</a:t>
            </a:r>
          </a:p>
        </p:txBody>
      </p:sp>
      <p:sp>
        <p:nvSpPr>
          <p:cNvPr id="24" name="TextBox 23">
            <a:extLst>
              <a:ext uri="{FF2B5EF4-FFF2-40B4-BE49-F238E27FC236}">
                <a16:creationId xmlns:a16="http://schemas.microsoft.com/office/drawing/2014/main" id="{D2534E8F-C34F-4AE6-AAE6-80967FB93742}"/>
              </a:ext>
            </a:extLst>
          </p:cNvPr>
          <p:cNvSpPr txBox="1"/>
          <p:nvPr/>
        </p:nvSpPr>
        <p:spPr>
          <a:xfrm>
            <a:off x="6276274" y="2485402"/>
            <a:ext cx="2474641" cy="369332"/>
          </a:xfrm>
          <a:prstGeom prst="rect">
            <a:avLst/>
          </a:prstGeom>
          <a:noFill/>
        </p:spPr>
        <p:txBody>
          <a:bodyPr wrap="square" rtlCol="0">
            <a:spAutoFit/>
          </a:bodyPr>
          <a:lstStyle/>
          <a:p>
            <a:r>
              <a:rPr lang="en-GB" b="1" dirty="0">
                <a:solidFill>
                  <a:schemeClr val="bg1"/>
                </a:solidFill>
              </a:rPr>
              <a:t>Prawn</a:t>
            </a:r>
          </a:p>
        </p:txBody>
      </p:sp>
      <p:sp>
        <p:nvSpPr>
          <p:cNvPr id="25" name="TextBox 24">
            <a:extLst>
              <a:ext uri="{FF2B5EF4-FFF2-40B4-BE49-F238E27FC236}">
                <a16:creationId xmlns:a16="http://schemas.microsoft.com/office/drawing/2014/main" id="{2F75EFAC-A51D-4B75-B6BA-3FBDD84494A9}"/>
              </a:ext>
            </a:extLst>
          </p:cNvPr>
          <p:cNvSpPr txBox="1"/>
          <p:nvPr/>
        </p:nvSpPr>
        <p:spPr>
          <a:xfrm>
            <a:off x="9115782" y="2526560"/>
            <a:ext cx="2474641" cy="369332"/>
          </a:xfrm>
          <a:prstGeom prst="rect">
            <a:avLst/>
          </a:prstGeom>
          <a:noFill/>
        </p:spPr>
        <p:txBody>
          <a:bodyPr wrap="square" rtlCol="0">
            <a:spAutoFit/>
          </a:bodyPr>
          <a:lstStyle/>
          <a:p>
            <a:r>
              <a:rPr lang="en-GB" b="1" dirty="0">
                <a:solidFill>
                  <a:schemeClr val="bg1"/>
                </a:solidFill>
              </a:rPr>
              <a:t>Periwinkle</a:t>
            </a:r>
          </a:p>
        </p:txBody>
      </p:sp>
      <p:sp>
        <p:nvSpPr>
          <p:cNvPr id="27" name="TextBox 26">
            <a:extLst>
              <a:ext uri="{FF2B5EF4-FFF2-40B4-BE49-F238E27FC236}">
                <a16:creationId xmlns:a16="http://schemas.microsoft.com/office/drawing/2014/main" id="{9B2098FF-1B93-4A37-952D-B4FDDC9355CF}"/>
              </a:ext>
            </a:extLst>
          </p:cNvPr>
          <p:cNvSpPr txBox="1"/>
          <p:nvPr/>
        </p:nvSpPr>
        <p:spPr>
          <a:xfrm>
            <a:off x="605772" y="4719372"/>
            <a:ext cx="2474641" cy="369332"/>
          </a:xfrm>
          <a:prstGeom prst="rect">
            <a:avLst/>
          </a:prstGeom>
          <a:noFill/>
        </p:spPr>
        <p:txBody>
          <a:bodyPr wrap="square" rtlCol="0">
            <a:spAutoFit/>
          </a:bodyPr>
          <a:lstStyle/>
          <a:p>
            <a:r>
              <a:rPr lang="en-GB" b="1" dirty="0">
                <a:solidFill>
                  <a:schemeClr val="bg1"/>
                </a:solidFill>
              </a:rPr>
              <a:t>Common Lobster</a:t>
            </a:r>
          </a:p>
        </p:txBody>
      </p:sp>
      <p:sp>
        <p:nvSpPr>
          <p:cNvPr id="28" name="TextBox 27">
            <a:extLst>
              <a:ext uri="{FF2B5EF4-FFF2-40B4-BE49-F238E27FC236}">
                <a16:creationId xmlns:a16="http://schemas.microsoft.com/office/drawing/2014/main" id="{FB0B7AD9-CAC3-412A-ABD7-6F6F64910318}"/>
              </a:ext>
            </a:extLst>
          </p:cNvPr>
          <p:cNvSpPr txBox="1"/>
          <p:nvPr/>
        </p:nvSpPr>
        <p:spPr>
          <a:xfrm>
            <a:off x="3439924" y="4719372"/>
            <a:ext cx="2474641" cy="369332"/>
          </a:xfrm>
          <a:prstGeom prst="rect">
            <a:avLst/>
          </a:prstGeom>
          <a:noFill/>
        </p:spPr>
        <p:txBody>
          <a:bodyPr wrap="square" rtlCol="0">
            <a:spAutoFit/>
          </a:bodyPr>
          <a:lstStyle/>
          <a:p>
            <a:r>
              <a:rPr lang="en-GB" b="1" dirty="0">
                <a:solidFill>
                  <a:schemeClr val="bg1"/>
                </a:solidFill>
              </a:rPr>
              <a:t>Dog Whelk</a:t>
            </a:r>
          </a:p>
        </p:txBody>
      </p:sp>
      <p:sp>
        <p:nvSpPr>
          <p:cNvPr id="30" name="TextBox 29">
            <a:extLst>
              <a:ext uri="{FF2B5EF4-FFF2-40B4-BE49-F238E27FC236}">
                <a16:creationId xmlns:a16="http://schemas.microsoft.com/office/drawing/2014/main" id="{9D7A46B1-6957-4D25-87D8-87AE69865F16}"/>
              </a:ext>
            </a:extLst>
          </p:cNvPr>
          <p:cNvSpPr txBox="1"/>
          <p:nvPr/>
        </p:nvSpPr>
        <p:spPr>
          <a:xfrm>
            <a:off x="6270262" y="4753779"/>
            <a:ext cx="2474641" cy="369332"/>
          </a:xfrm>
          <a:prstGeom prst="rect">
            <a:avLst/>
          </a:prstGeom>
          <a:noFill/>
        </p:spPr>
        <p:txBody>
          <a:bodyPr wrap="square" rtlCol="0">
            <a:spAutoFit/>
          </a:bodyPr>
          <a:lstStyle/>
          <a:p>
            <a:r>
              <a:rPr lang="en-GB" b="1" dirty="0">
                <a:solidFill>
                  <a:schemeClr val="bg1"/>
                </a:solidFill>
              </a:rPr>
              <a:t>Green Sea Urchin</a:t>
            </a:r>
          </a:p>
        </p:txBody>
      </p:sp>
      <p:sp>
        <p:nvSpPr>
          <p:cNvPr id="32" name="TextBox 31">
            <a:extLst>
              <a:ext uri="{FF2B5EF4-FFF2-40B4-BE49-F238E27FC236}">
                <a16:creationId xmlns:a16="http://schemas.microsoft.com/office/drawing/2014/main" id="{204C2AA8-1642-43C0-87F5-8CA96F421BCD}"/>
              </a:ext>
            </a:extLst>
          </p:cNvPr>
          <p:cNvSpPr txBox="1"/>
          <p:nvPr/>
        </p:nvSpPr>
        <p:spPr>
          <a:xfrm>
            <a:off x="9074923" y="4743361"/>
            <a:ext cx="2474641" cy="369332"/>
          </a:xfrm>
          <a:prstGeom prst="rect">
            <a:avLst/>
          </a:prstGeom>
          <a:noFill/>
        </p:spPr>
        <p:txBody>
          <a:bodyPr wrap="square" rtlCol="0">
            <a:spAutoFit/>
          </a:bodyPr>
          <a:lstStyle/>
          <a:p>
            <a:r>
              <a:rPr lang="en-GB" b="1" dirty="0">
                <a:solidFill>
                  <a:schemeClr val="bg1"/>
                </a:solidFill>
              </a:rPr>
              <a:t>Barnacles</a:t>
            </a:r>
          </a:p>
        </p:txBody>
      </p:sp>
    </p:spTree>
    <p:extLst>
      <p:ext uri="{BB962C8B-B14F-4D97-AF65-F5344CB8AC3E}">
        <p14:creationId xmlns:p14="http://schemas.microsoft.com/office/powerpoint/2010/main" val="2175442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E5B731-FFC3-96CF-62B3-67B591324D87}"/>
              </a:ext>
            </a:extLst>
          </p:cNvPr>
          <p:cNvGrpSpPr/>
          <p:nvPr/>
        </p:nvGrpSpPr>
        <p:grpSpPr>
          <a:xfrm>
            <a:off x="9066940" y="820389"/>
            <a:ext cx="2490768" cy="1799932"/>
            <a:chOff x="3390274" y="367639"/>
            <a:chExt cx="2490768" cy="1799932"/>
          </a:xfrm>
        </p:grpSpPr>
        <p:pic>
          <p:nvPicPr>
            <p:cNvPr id="53" name="Google Shape;254;p35">
              <a:extLst>
                <a:ext uri="{FF2B5EF4-FFF2-40B4-BE49-F238E27FC236}">
                  <a16:creationId xmlns:a16="http://schemas.microsoft.com/office/drawing/2014/main" id="{1D3D36DF-0655-499C-919D-5982B2D661C8}"/>
                </a:ext>
              </a:extLst>
            </p:cNvPr>
            <p:cNvPicPr preferRelativeResize="0"/>
            <p:nvPr/>
          </p:nvPicPr>
          <p:blipFill rotWithShape="1">
            <a:blip r:embed="rId2">
              <a:alphaModFix/>
            </a:blip>
            <a:srcRect b="3646"/>
            <a:stretch/>
          </p:blipFill>
          <p:spPr>
            <a:xfrm>
              <a:off x="3390274" y="367639"/>
              <a:ext cx="2490767" cy="1799932"/>
            </a:xfrm>
            <a:prstGeom prst="rect">
              <a:avLst/>
            </a:prstGeom>
            <a:noFill/>
            <a:ln>
              <a:noFill/>
            </a:ln>
          </p:spPr>
        </p:pic>
        <p:sp>
          <p:nvSpPr>
            <p:cNvPr id="2" name="TextBox 1">
              <a:extLst>
                <a:ext uri="{FF2B5EF4-FFF2-40B4-BE49-F238E27FC236}">
                  <a16:creationId xmlns:a16="http://schemas.microsoft.com/office/drawing/2014/main" id="{04D87DB1-AEC8-4F77-888D-E85C43F347C5}"/>
                </a:ext>
              </a:extLst>
            </p:cNvPr>
            <p:cNvSpPr txBox="1"/>
            <p:nvPr/>
          </p:nvSpPr>
          <p:spPr>
            <a:xfrm>
              <a:off x="3406401" y="378349"/>
              <a:ext cx="2474641" cy="369332"/>
            </a:xfrm>
            <a:prstGeom prst="rect">
              <a:avLst/>
            </a:prstGeom>
            <a:noFill/>
          </p:spPr>
          <p:txBody>
            <a:bodyPr wrap="square" rtlCol="0">
              <a:spAutoFit/>
            </a:bodyPr>
            <a:lstStyle/>
            <a:p>
              <a:r>
                <a:rPr lang="en-GB" b="1" dirty="0">
                  <a:solidFill>
                    <a:schemeClr val="bg1"/>
                  </a:solidFill>
                </a:rPr>
                <a:t>Common Starfish</a:t>
              </a:r>
            </a:p>
          </p:txBody>
        </p:sp>
      </p:grpSp>
      <p:grpSp>
        <p:nvGrpSpPr>
          <p:cNvPr id="4" name="Group 3">
            <a:extLst>
              <a:ext uri="{FF2B5EF4-FFF2-40B4-BE49-F238E27FC236}">
                <a16:creationId xmlns:a16="http://schemas.microsoft.com/office/drawing/2014/main" id="{D565EF45-D566-D11E-0223-1373F6A8301A}"/>
              </a:ext>
            </a:extLst>
          </p:cNvPr>
          <p:cNvGrpSpPr/>
          <p:nvPr/>
        </p:nvGrpSpPr>
        <p:grpSpPr>
          <a:xfrm>
            <a:off x="3506711" y="800878"/>
            <a:ext cx="2535699" cy="1808814"/>
            <a:chOff x="6222137" y="340364"/>
            <a:chExt cx="2535699" cy="1808814"/>
          </a:xfrm>
        </p:grpSpPr>
        <p:pic>
          <p:nvPicPr>
            <p:cNvPr id="26" name="Google Shape;189;p30">
              <a:extLst>
                <a:ext uri="{FF2B5EF4-FFF2-40B4-BE49-F238E27FC236}">
                  <a16:creationId xmlns:a16="http://schemas.microsoft.com/office/drawing/2014/main" id="{ADF82E82-499F-4880-ADD6-6E4213BA73F9}"/>
                </a:ext>
              </a:extLst>
            </p:cNvPr>
            <p:cNvPicPr preferRelativeResize="0"/>
            <p:nvPr/>
          </p:nvPicPr>
          <p:blipFill rotWithShape="1">
            <a:blip r:embed="rId3">
              <a:alphaModFix/>
            </a:blip>
            <a:srcRect b="4888"/>
            <a:stretch/>
          </p:blipFill>
          <p:spPr>
            <a:xfrm>
              <a:off x="6222138" y="340364"/>
              <a:ext cx="2535698" cy="1808814"/>
            </a:xfrm>
            <a:prstGeom prst="rect">
              <a:avLst/>
            </a:prstGeom>
            <a:noFill/>
            <a:ln>
              <a:noFill/>
            </a:ln>
          </p:spPr>
        </p:pic>
        <p:sp>
          <p:nvSpPr>
            <p:cNvPr id="20" name="TextBox 19">
              <a:extLst>
                <a:ext uri="{FF2B5EF4-FFF2-40B4-BE49-F238E27FC236}">
                  <a16:creationId xmlns:a16="http://schemas.microsoft.com/office/drawing/2014/main" id="{1A0E7570-16F4-4BF7-9E8B-E47AFE8A75F6}"/>
                </a:ext>
              </a:extLst>
            </p:cNvPr>
            <p:cNvSpPr txBox="1"/>
            <p:nvPr/>
          </p:nvSpPr>
          <p:spPr>
            <a:xfrm>
              <a:off x="6222137" y="360588"/>
              <a:ext cx="2474641" cy="369332"/>
            </a:xfrm>
            <a:prstGeom prst="rect">
              <a:avLst/>
            </a:prstGeom>
            <a:noFill/>
          </p:spPr>
          <p:txBody>
            <a:bodyPr wrap="square" rtlCol="0">
              <a:spAutoFit/>
            </a:bodyPr>
            <a:lstStyle/>
            <a:p>
              <a:r>
                <a:rPr lang="en-GB" b="1" dirty="0">
                  <a:solidFill>
                    <a:schemeClr val="bg1"/>
                  </a:solidFill>
                </a:rPr>
                <a:t>Edible Crab</a:t>
              </a:r>
            </a:p>
          </p:txBody>
        </p:sp>
      </p:grpSp>
      <p:grpSp>
        <p:nvGrpSpPr>
          <p:cNvPr id="5" name="Group 4">
            <a:extLst>
              <a:ext uri="{FF2B5EF4-FFF2-40B4-BE49-F238E27FC236}">
                <a16:creationId xmlns:a16="http://schemas.microsoft.com/office/drawing/2014/main" id="{AB7CF61E-61DB-5299-C19A-A415A9928865}"/>
              </a:ext>
            </a:extLst>
          </p:cNvPr>
          <p:cNvGrpSpPr/>
          <p:nvPr/>
        </p:nvGrpSpPr>
        <p:grpSpPr>
          <a:xfrm>
            <a:off x="476861" y="775721"/>
            <a:ext cx="2356365" cy="1737203"/>
            <a:chOff x="9083576" y="325410"/>
            <a:chExt cx="2587843" cy="1754265"/>
          </a:xfrm>
        </p:grpSpPr>
        <p:pic>
          <p:nvPicPr>
            <p:cNvPr id="16" name="Google Shape;226;p32">
              <a:extLst>
                <a:ext uri="{FF2B5EF4-FFF2-40B4-BE49-F238E27FC236}">
                  <a16:creationId xmlns:a16="http://schemas.microsoft.com/office/drawing/2014/main" id="{B612F12A-967A-4926-B5A4-F1A42758E9EC}"/>
                </a:ext>
              </a:extLst>
            </p:cNvPr>
            <p:cNvPicPr preferRelativeResize="0"/>
            <p:nvPr/>
          </p:nvPicPr>
          <p:blipFill rotWithShape="1">
            <a:blip r:embed="rId4">
              <a:alphaModFix/>
            </a:blip>
            <a:srcRect b="9616"/>
            <a:stretch/>
          </p:blipFill>
          <p:spPr>
            <a:xfrm>
              <a:off x="9083576" y="325410"/>
              <a:ext cx="2587843" cy="1754265"/>
            </a:xfrm>
            <a:prstGeom prst="rect">
              <a:avLst/>
            </a:prstGeom>
            <a:noFill/>
            <a:ln>
              <a:noFill/>
            </a:ln>
          </p:spPr>
        </p:pic>
        <p:sp>
          <p:nvSpPr>
            <p:cNvPr id="21" name="TextBox 20">
              <a:extLst>
                <a:ext uri="{FF2B5EF4-FFF2-40B4-BE49-F238E27FC236}">
                  <a16:creationId xmlns:a16="http://schemas.microsoft.com/office/drawing/2014/main" id="{05F514EE-0865-4CB2-8CC4-D7507D58BE93}"/>
                </a:ext>
              </a:extLst>
            </p:cNvPr>
            <p:cNvSpPr txBox="1"/>
            <p:nvPr/>
          </p:nvSpPr>
          <p:spPr>
            <a:xfrm>
              <a:off x="9098932" y="370517"/>
              <a:ext cx="2474641" cy="369332"/>
            </a:xfrm>
            <a:prstGeom prst="rect">
              <a:avLst/>
            </a:prstGeom>
            <a:noFill/>
          </p:spPr>
          <p:txBody>
            <a:bodyPr wrap="square" rtlCol="0">
              <a:spAutoFit/>
            </a:bodyPr>
            <a:lstStyle/>
            <a:p>
              <a:r>
                <a:rPr lang="en-GB" b="1" dirty="0">
                  <a:solidFill>
                    <a:schemeClr val="bg1"/>
                  </a:solidFill>
                </a:rPr>
                <a:t>Mussels</a:t>
              </a:r>
            </a:p>
          </p:txBody>
        </p:sp>
      </p:grpSp>
      <p:grpSp>
        <p:nvGrpSpPr>
          <p:cNvPr id="9" name="Group 8">
            <a:extLst>
              <a:ext uri="{FF2B5EF4-FFF2-40B4-BE49-F238E27FC236}">
                <a16:creationId xmlns:a16="http://schemas.microsoft.com/office/drawing/2014/main" id="{2C6821C9-8B00-A3C5-43BF-038C14B1C46B}"/>
              </a:ext>
            </a:extLst>
          </p:cNvPr>
          <p:cNvGrpSpPr/>
          <p:nvPr/>
        </p:nvGrpSpPr>
        <p:grpSpPr>
          <a:xfrm>
            <a:off x="6129429" y="2712885"/>
            <a:ext cx="2568245" cy="1758566"/>
            <a:chOff x="546184" y="2499132"/>
            <a:chExt cx="2568245" cy="1758566"/>
          </a:xfrm>
        </p:grpSpPr>
        <p:pic>
          <p:nvPicPr>
            <p:cNvPr id="14" name="Google Shape;208;p31">
              <a:extLst>
                <a:ext uri="{FF2B5EF4-FFF2-40B4-BE49-F238E27FC236}">
                  <a16:creationId xmlns:a16="http://schemas.microsoft.com/office/drawing/2014/main" id="{CD6B7350-9822-4E2B-B34A-220A19418D54}"/>
                </a:ext>
              </a:extLst>
            </p:cNvPr>
            <p:cNvPicPr preferRelativeResize="0"/>
            <p:nvPr/>
          </p:nvPicPr>
          <p:blipFill rotWithShape="1">
            <a:blip r:embed="rId5">
              <a:alphaModFix/>
            </a:blip>
            <a:srcRect b="8702"/>
            <a:stretch/>
          </p:blipFill>
          <p:spPr>
            <a:xfrm>
              <a:off x="546184" y="2499132"/>
              <a:ext cx="2568245" cy="1758566"/>
            </a:xfrm>
            <a:prstGeom prst="rect">
              <a:avLst/>
            </a:prstGeom>
            <a:noFill/>
            <a:ln>
              <a:noFill/>
            </a:ln>
          </p:spPr>
        </p:pic>
        <p:sp>
          <p:nvSpPr>
            <p:cNvPr id="22" name="TextBox 21">
              <a:extLst>
                <a:ext uri="{FF2B5EF4-FFF2-40B4-BE49-F238E27FC236}">
                  <a16:creationId xmlns:a16="http://schemas.microsoft.com/office/drawing/2014/main" id="{100D0B4F-11F5-4E08-9E0F-3835BAD4D1A6}"/>
                </a:ext>
              </a:extLst>
            </p:cNvPr>
            <p:cNvSpPr txBox="1"/>
            <p:nvPr/>
          </p:nvSpPr>
          <p:spPr>
            <a:xfrm>
              <a:off x="557646" y="2503926"/>
              <a:ext cx="2474641" cy="369332"/>
            </a:xfrm>
            <a:prstGeom prst="rect">
              <a:avLst/>
            </a:prstGeom>
            <a:noFill/>
          </p:spPr>
          <p:txBody>
            <a:bodyPr wrap="square" rtlCol="0">
              <a:spAutoFit/>
            </a:bodyPr>
            <a:lstStyle/>
            <a:p>
              <a:r>
                <a:rPr lang="en-GB" b="1" dirty="0">
                  <a:solidFill>
                    <a:schemeClr val="bg1"/>
                  </a:solidFill>
                </a:rPr>
                <a:t>Shore Crab</a:t>
              </a:r>
            </a:p>
          </p:txBody>
        </p:sp>
      </p:grpSp>
      <p:grpSp>
        <p:nvGrpSpPr>
          <p:cNvPr id="8" name="Group 7">
            <a:extLst>
              <a:ext uri="{FF2B5EF4-FFF2-40B4-BE49-F238E27FC236}">
                <a16:creationId xmlns:a16="http://schemas.microsoft.com/office/drawing/2014/main" id="{8820EC83-B4D0-C6BA-DD11-FD04D9C00DD2}"/>
              </a:ext>
            </a:extLst>
          </p:cNvPr>
          <p:cNvGrpSpPr/>
          <p:nvPr/>
        </p:nvGrpSpPr>
        <p:grpSpPr>
          <a:xfrm>
            <a:off x="466909" y="2154759"/>
            <a:ext cx="2368647" cy="1879249"/>
            <a:chOff x="3390274" y="2470009"/>
            <a:chExt cx="2535696" cy="1761056"/>
          </a:xfrm>
        </p:grpSpPr>
        <p:pic>
          <p:nvPicPr>
            <p:cNvPr id="13" name="Google Shape;206;p31">
              <a:extLst>
                <a:ext uri="{FF2B5EF4-FFF2-40B4-BE49-F238E27FC236}">
                  <a16:creationId xmlns:a16="http://schemas.microsoft.com/office/drawing/2014/main" id="{2E12FF83-B9F6-4E55-9417-338FC9370215}"/>
                </a:ext>
              </a:extLst>
            </p:cNvPr>
            <p:cNvPicPr preferRelativeResize="0"/>
            <p:nvPr/>
          </p:nvPicPr>
          <p:blipFill rotWithShape="1">
            <a:blip r:embed="rId6">
              <a:alphaModFix/>
            </a:blip>
            <a:srcRect b="3044"/>
            <a:stretch/>
          </p:blipFill>
          <p:spPr>
            <a:xfrm>
              <a:off x="3390274" y="2470009"/>
              <a:ext cx="2535696" cy="1761056"/>
            </a:xfrm>
            <a:prstGeom prst="rect">
              <a:avLst/>
            </a:prstGeom>
            <a:noFill/>
            <a:ln>
              <a:noFill/>
            </a:ln>
          </p:spPr>
        </p:pic>
        <p:sp>
          <p:nvSpPr>
            <p:cNvPr id="23" name="TextBox 22">
              <a:extLst>
                <a:ext uri="{FF2B5EF4-FFF2-40B4-BE49-F238E27FC236}">
                  <a16:creationId xmlns:a16="http://schemas.microsoft.com/office/drawing/2014/main" id="{891CD079-E277-450D-B6BC-F548A3C969A8}"/>
                </a:ext>
              </a:extLst>
            </p:cNvPr>
            <p:cNvSpPr txBox="1"/>
            <p:nvPr/>
          </p:nvSpPr>
          <p:spPr>
            <a:xfrm>
              <a:off x="3436637" y="2530644"/>
              <a:ext cx="2474641" cy="369332"/>
            </a:xfrm>
            <a:prstGeom prst="rect">
              <a:avLst/>
            </a:prstGeom>
            <a:noFill/>
          </p:spPr>
          <p:txBody>
            <a:bodyPr wrap="square" rtlCol="0">
              <a:spAutoFit/>
            </a:bodyPr>
            <a:lstStyle/>
            <a:p>
              <a:r>
                <a:rPr lang="en-GB" b="1" dirty="0">
                  <a:solidFill>
                    <a:schemeClr val="bg1"/>
                  </a:solidFill>
                </a:rPr>
                <a:t>Limpet</a:t>
              </a:r>
            </a:p>
          </p:txBody>
        </p:sp>
      </p:grpSp>
      <p:grpSp>
        <p:nvGrpSpPr>
          <p:cNvPr id="7" name="Group 6">
            <a:extLst>
              <a:ext uri="{FF2B5EF4-FFF2-40B4-BE49-F238E27FC236}">
                <a16:creationId xmlns:a16="http://schemas.microsoft.com/office/drawing/2014/main" id="{1A2961FF-1DBE-0167-C28A-0E861FCBDFE3}"/>
              </a:ext>
            </a:extLst>
          </p:cNvPr>
          <p:cNvGrpSpPr/>
          <p:nvPr/>
        </p:nvGrpSpPr>
        <p:grpSpPr>
          <a:xfrm>
            <a:off x="6129429" y="832308"/>
            <a:ext cx="2535698" cy="1786142"/>
            <a:chOff x="6266321" y="2485344"/>
            <a:chExt cx="2535698" cy="1786142"/>
          </a:xfrm>
        </p:grpSpPr>
        <p:pic>
          <p:nvPicPr>
            <p:cNvPr id="49" name="Google Shape;193;p30">
              <a:extLst>
                <a:ext uri="{FF2B5EF4-FFF2-40B4-BE49-F238E27FC236}">
                  <a16:creationId xmlns:a16="http://schemas.microsoft.com/office/drawing/2014/main" id="{9D0103D5-9B55-49A8-A95B-81114F0961CA}"/>
                </a:ext>
              </a:extLst>
            </p:cNvPr>
            <p:cNvPicPr preferRelativeResize="0"/>
            <p:nvPr/>
          </p:nvPicPr>
          <p:blipFill rotWithShape="1">
            <a:blip r:embed="rId7">
              <a:alphaModFix/>
            </a:blip>
            <a:srcRect b="6080"/>
            <a:stretch/>
          </p:blipFill>
          <p:spPr>
            <a:xfrm>
              <a:off x="6266321" y="2485344"/>
              <a:ext cx="2535698" cy="1786142"/>
            </a:xfrm>
            <a:prstGeom prst="rect">
              <a:avLst/>
            </a:prstGeom>
            <a:noFill/>
            <a:ln>
              <a:noFill/>
            </a:ln>
          </p:spPr>
        </p:pic>
        <p:sp>
          <p:nvSpPr>
            <p:cNvPr id="24" name="TextBox 23">
              <a:extLst>
                <a:ext uri="{FF2B5EF4-FFF2-40B4-BE49-F238E27FC236}">
                  <a16:creationId xmlns:a16="http://schemas.microsoft.com/office/drawing/2014/main" id="{D2534E8F-C34F-4AE6-AAE6-80967FB93742}"/>
                </a:ext>
              </a:extLst>
            </p:cNvPr>
            <p:cNvSpPr txBox="1"/>
            <p:nvPr/>
          </p:nvSpPr>
          <p:spPr>
            <a:xfrm>
              <a:off x="6276274" y="2485402"/>
              <a:ext cx="2474641" cy="369332"/>
            </a:xfrm>
            <a:prstGeom prst="rect">
              <a:avLst/>
            </a:prstGeom>
            <a:noFill/>
          </p:spPr>
          <p:txBody>
            <a:bodyPr wrap="square" rtlCol="0">
              <a:spAutoFit/>
            </a:bodyPr>
            <a:lstStyle/>
            <a:p>
              <a:r>
                <a:rPr lang="en-GB" b="1" dirty="0">
                  <a:solidFill>
                    <a:schemeClr val="bg1"/>
                  </a:solidFill>
                </a:rPr>
                <a:t>Prawn</a:t>
              </a:r>
            </a:p>
          </p:txBody>
        </p:sp>
      </p:grpSp>
      <p:grpSp>
        <p:nvGrpSpPr>
          <p:cNvPr id="10" name="Group 9">
            <a:extLst>
              <a:ext uri="{FF2B5EF4-FFF2-40B4-BE49-F238E27FC236}">
                <a16:creationId xmlns:a16="http://schemas.microsoft.com/office/drawing/2014/main" id="{F7FD04CD-0C3B-6E6E-F8CE-01AC7CCB82DD}"/>
              </a:ext>
            </a:extLst>
          </p:cNvPr>
          <p:cNvGrpSpPr/>
          <p:nvPr/>
        </p:nvGrpSpPr>
        <p:grpSpPr>
          <a:xfrm>
            <a:off x="3515364" y="2712885"/>
            <a:ext cx="2515160" cy="1775887"/>
            <a:chOff x="572726" y="4711419"/>
            <a:chExt cx="2515160" cy="1775887"/>
          </a:xfrm>
        </p:grpSpPr>
        <p:pic>
          <p:nvPicPr>
            <p:cNvPr id="40" name="Google Shape;194;p30">
              <a:extLst>
                <a:ext uri="{FF2B5EF4-FFF2-40B4-BE49-F238E27FC236}">
                  <a16:creationId xmlns:a16="http://schemas.microsoft.com/office/drawing/2014/main" id="{AF31EF73-9523-479E-8E9B-9BC3B1D2F143}"/>
                </a:ext>
              </a:extLst>
            </p:cNvPr>
            <p:cNvPicPr preferRelativeResize="0"/>
            <p:nvPr/>
          </p:nvPicPr>
          <p:blipFill rotWithShape="1">
            <a:blip r:embed="rId8">
              <a:alphaModFix/>
            </a:blip>
            <a:srcRect t="2756" r="8206"/>
            <a:stretch/>
          </p:blipFill>
          <p:spPr>
            <a:xfrm>
              <a:off x="572726" y="4711419"/>
              <a:ext cx="2515160" cy="1775887"/>
            </a:xfrm>
            <a:prstGeom prst="rect">
              <a:avLst/>
            </a:prstGeom>
            <a:noFill/>
            <a:ln>
              <a:noFill/>
            </a:ln>
          </p:spPr>
        </p:pic>
        <p:sp>
          <p:nvSpPr>
            <p:cNvPr id="27" name="TextBox 26">
              <a:extLst>
                <a:ext uri="{FF2B5EF4-FFF2-40B4-BE49-F238E27FC236}">
                  <a16:creationId xmlns:a16="http://schemas.microsoft.com/office/drawing/2014/main" id="{9B2098FF-1B93-4A37-952D-B4FDDC9355CF}"/>
                </a:ext>
              </a:extLst>
            </p:cNvPr>
            <p:cNvSpPr txBox="1"/>
            <p:nvPr/>
          </p:nvSpPr>
          <p:spPr>
            <a:xfrm>
              <a:off x="605772" y="4719372"/>
              <a:ext cx="2474641" cy="369332"/>
            </a:xfrm>
            <a:prstGeom prst="rect">
              <a:avLst/>
            </a:prstGeom>
            <a:noFill/>
          </p:spPr>
          <p:txBody>
            <a:bodyPr wrap="square" rtlCol="0">
              <a:spAutoFit/>
            </a:bodyPr>
            <a:lstStyle/>
            <a:p>
              <a:r>
                <a:rPr lang="en-GB" b="1" dirty="0">
                  <a:solidFill>
                    <a:schemeClr val="bg1"/>
                  </a:solidFill>
                </a:rPr>
                <a:t>Common Lobster</a:t>
              </a:r>
            </a:p>
          </p:txBody>
        </p:sp>
      </p:grpSp>
      <p:grpSp>
        <p:nvGrpSpPr>
          <p:cNvPr id="11" name="Group 10">
            <a:extLst>
              <a:ext uri="{FF2B5EF4-FFF2-40B4-BE49-F238E27FC236}">
                <a16:creationId xmlns:a16="http://schemas.microsoft.com/office/drawing/2014/main" id="{3054ACF8-56C1-EDF9-B490-0FF8866900FA}"/>
              </a:ext>
            </a:extLst>
          </p:cNvPr>
          <p:cNvGrpSpPr/>
          <p:nvPr/>
        </p:nvGrpSpPr>
        <p:grpSpPr>
          <a:xfrm>
            <a:off x="465467" y="3671639"/>
            <a:ext cx="2367759" cy="1437027"/>
            <a:chOff x="3432451" y="4694956"/>
            <a:chExt cx="2490767" cy="1638353"/>
          </a:xfrm>
        </p:grpSpPr>
        <p:pic>
          <p:nvPicPr>
            <p:cNvPr id="34" name="Google Shape;191;p30">
              <a:extLst>
                <a:ext uri="{FF2B5EF4-FFF2-40B4-BE49-F238E27FC236}">
                  <a16:creationId xmlns:a16="http://schemas.microsoft.com/office/drawing/2014/main" id="{4706E026-9E18-4B3A-B4F2-BD6CEE43299D}"/>
                </a:ext>
              </a:extLst>
            </p:cNvPr>
            <p:cNvPicPr preferRelativeResize="0"/>
            <p:nvPr/>
          </p:nvPicPr>
          <p:blipFill rotWithShape="1">
            <a:blip r:embed="rId9">
              <a:alphaModFix/>
            </a:blip>
            <a:srcRect l="9869" r="9970" b="9424"/>
            <a:stretch/>
          </p:blipFill>
          <p:spPr>
            <a:xfrm>
              <a:off x="3432451" y="4694956"/>
              <a:ext cx="2490767" cy="1638353"/>
            </a:xfrm>
            <a:prstGeom prst="rect">
              <a:avLst/>
            </a:prstGeom>
            <a:noFill/>
            <a:ln>
              <a:noFill/>
            </a:ln>
          </p:spPr>
        </p:pic>
        <p:sp>
          <p:nvSpPr>
            <p:cNvPr id="28" name="TextBox 27">
              <a:extLst>
                <a:ext uri="{FF2B5EF4-FFF2-40B4-BE49-F238E27FC236}">
                  <a16:creationId xmlns:a16="http://schemas.microsoft.com/office/drawing/2014/main" id="{FB0B7AD9-CAC3-412A-ABD7-6F6F64910318}"/>
                </a:ext>
              </a:extLst>
            </p:cNvPr>
            <p:cNvSpPr txBox="1"/>
            <p:nvPr/>
          </p:nvSpPr>
          <p:spPr>
            <a:xfrm>
              <a:off x="3439924" y="4719372"/>
              <a:ext cx="2474641" cy="369332"/>
            </a:xfrm>
            <a:prstGeom prst="rect">
              <a:avLst/>
            </a:prstGeom>
            <a:noFill/>
          </p:spPr>
          <p:txBody>
            <a:bodyPr wrap="square" rtlCol="0">
              <a:spAutoFit/>
            </a:bodyPr>
            <a:lstStyle/>
            <a:p>
              <a:r>
                <a:rPr lang="en-GB" b="1" dirty="0">
                  <a:solidFill>
                    <a:schemeClr val="bg1"/>
                  </a:solidFill>
                </a:rPr>
                <a:t>Dog Whelk</a:t>
              </a:r>
            </a:p>
          </p:txBody>
        </p:sp>
      </p:grpSp>
      <p:grpSp>
        <p:nvGrpSpPr>
          <p:cNvPr id="12" name="Group 11">
            <a:extLst>
              <a:ext uri="{FF2B5EF4-FFF2-40B4-BE49-F238E27FC236}">
                <a16:creationId xmlns:a16="http://schemas.microsoft.com/office/drawing/2014/main" id="{66F6AA2B-68F0-8B00-FA72-06530BFDA9B1}"/>
              </a:ext>
            </a:extLst>
          </p:cNvPr>
          <p:cNvGrpSpPr/>
          <p:nvPr/>
        </p:nvGrpSpPr>
        <p:grpSpPr>
          <a:xfrm>
            <a:off x="9066940" y="2710578"/>
            <a:ext cx="2477120" cy="1722722"/>
            <a:chOff x="6267783" y="4738001"/>
            <a:chExt cx="2477120" cy="1722722"/>
          </a:xfrm>
        </p:grpSpPr>
        <p:pic>
          <p:nvPicPr>
            <p:cNvPr id="17" name="Google Shape;241;p33">
              <a:extLst>
                <a:ext uri="{FF2B5EF4-FFF2-40B4-BE49-F238E27FC236}">
                  <a16:creationId xmlns:a16="http://schemas.microsoft.com/office/drawing/2014/main" id="{96A3D54E-A0D2-402E-BA49-83539BDFD399}"/>
                </a:ext>
              </a:extLst>
            </p:cNvPr>
            <p:cNvPicPr preferRelativeResize="0"/>
            <p:nvPr/>
          </p:nvPicPr>
          <p:blipFill rotWithShape="1">
            <a:blip r:embed="rId10">
              <a:alphaModFix/>
            </a:blip>
            <a:srcRect b="7172"/>
            <a:stretch/>
          </p:blipFill>
          <p:spPr>
            <a:xfrm>
              <a:off x="6267783" y="4738001"/>
              <a:ext cx="2471228" cy="1722722"/>
            </a:xfrm>
            <a:prstGeom prst="rect">
              <a:avLst/>
            </a:prstGeom>
            <a:noFill/>
            <a:ln>
              <a:noFill/>
            </a:ln>
          </p:spPr>
        </p:pic>
        <p:sp>
          <p:nvSpPr>
            <p:cNvPr id="30" name="TextBox 29">
              <a:extLst>
                <a:ext uri="{FF2B5EF4-FFF2-40B4-BE49-F238E27FC236}">
                  <a16:creationId xmlns:a16="http://schemas.microsoft.com/office/drawing/2014/main" id="{9D7A46B1-6957-4D25-87D8-87AE69865F16}"/>
                </a:ext>
              </a:extLst>
            </p:cNvPr>
            <p:cNvSpPr txBox="1"/>
            <p:nvPr/>
          </p:nvSpPr>
          <p:spPr>
            <a:xfrm>
              <a:off x="6270262" y="4753779"/>
              <a:ext cx="2474641" cy="369332"/>
            </a:xfrm>
            <a:prstGeom prst="rect">
              <a:avLst/>
            </a:prstGeom>
            <a:noFill/>
          </p:spPr>
          <p:txBody>
            <a:bodyPr wrap="square" rtlCol="0">
              <a:spAutoFit/>
            </a:bodyPr>
            <a:lstStyle/>
            <a:p>
              <a:r>
                <a:rPr lang="en-GB" b="1" dirty="0">
                  <a:solidFill>
                    <a:schemeClr val="bg1"/>
                  </a:solidFill>
                </a:rPr>
                <a:t>Green Sea Urchin</a:t>
              </a:r>
            </a:p>
          </p:txBody>
        </p:sp>
      </p:grpSp>
      <p:grpSp>
        <p:nvGrpSpPr>
          <p:cNvPr id="19" name="Group 18">
            <a:extLst>
              <a:ext uri="{FF2B5EF4-FFF2-40B4-BE49-F238E27FC236}">
                <a16:creationId xmlns:a16="http://schemas.microsoft.com/office/drawing/2014/main" id="{3D793C29-74C6-CA21-CCEE-E47681FC7E35}"/>
              </a:ext>
            </a:extLst>
          </p:cNvPr>
          <p:cNvGrpSpPr/>
          <p:nvPr/>
        </p:nvGrpSpPr>
        <p:grpSpPr>
          <a:xfrm>
            <a:off x="3506711" y="4592656"/>
            <a:ext cx="2544351" cy="1758567"/>
            <a:chOff x="9074923" y="4720079"/>
            <a:chExt cx="2544351" cy="1758567"/>
          </a:xfrm>
        </p:grpSpPr>
        <p:pic>
          <p:nvPicPr>
            <p:cNvPr id="15" name="Google Shape;207;p31">
              <a:extLst>
                <a:ext uri="{FF2B5EF4-FFF2-40B4-BE49-F238E27FC236}">
                  <a16:creationId xmlns:a16="http://schemas.microsoft.com/office/drawing/2014/main" id="{4B9D2BF5-C2D2-428D-A39F-1787019EAD4F}"/>
                </a:ext>
              </a:extLst>
            </p:cNvPr>
            <p:cNvPicPr preferRelativeResize="0"/>
            <p:nvPr/>
          </p:nvPicPr>
          <p:blipFill rotWithShape="1">
            <a:blip r:embed="rId11">
              <a:alphaModFix/>
            </a:blip>
            <a:srcRect b="7531"/>
            <a:stretch/>
          </p:blipFill>
          <p:spPr>
            <a:xfrm>
              <a:off x="9083576" y="4720079"/>
              <a:ext cx="2535698" cy="1758567"/>
            </a:xfrm>
            <a:prstGeom prst="rect">
              <a:avLst/>
            </a:prstGeom>
            <a:noFill/>
            <a:ln>
              <a:noFill/>
            </a:ln>
          </p:spPr>
        </p:pic>
        <p:sp>
          <p:nvSpPr>
            <p:cNvPr id="32" name="TextBox 31">
              <a:extLst>
                <a:ext uri="{FF2B5EF4-FFF2-40B4-BE49-F238E27FC236}">
                  <a16:creationId xmlns:a16="http://schemas.microsoft.com/office/drawing/2014/main" id="{204C2AA8-1642-43C0-87F5-8CA96F421BCD}"/>
                </a:ext>
              </a:extLst>
            </p:cNvPr>
            <p:cNvSpPr txBox="1"/>
            <p:nvPr/>
          </p:nvSpPr>
          <p:spPr>
            <a:xfrm>
              <a:off x="9074923" y="4743361"/>
              <a:ext cx="2474641" cy="369332"/>
            </a:xfrm>
            <a:prstGeom prst="rect">
              <a:avLst/>
            </a:prstGeom>
            <a:noFill/>
          </p:spPr>
          <p:txBody>
            <a:bodyPr wrap="square" rtlCol="0">
              <a:spAutoFit/>
            </a:bodyPr>
            <a:lstStyle/>
            <a:p>
              <a:r>
                <a:rPr lang="en-GB" b="1" dirty="0">
                  <a:solidFill>
                    <a:schemeClr val="bg1"/>
                  </a:solidFill>
                </a:rPr>
                <a:t>Barnacles</a:t>
              </a:r>
            </a:p>
          </p:txBody>
        </p:sp>
      </p:grpSp>
      <p:grpSp>
        <p:nvGrpSpPr>
          <p:cNvPr id="6" name="Group 5">
            <a:extLst>
              <a:ext uri="{FF2B5EF4-FFF2-40B4-BE49-F238E27FC236}">
                <a16:creationId xmlns:a16="http://schemas.microsoft.com/office/drawing/2014/main" id="{2FC559A6-7C48-DD58-8B60-9EA6580D3374}"/>
              </a:ext>
            </a:extLst>
          </p:cNvPr>
          <p:cNvGrpSpPr/>
          <p:nvPr/>
        </p:nvGrpSpPr>
        <p:grpSpPr>
          <a:xfrm>
            <a:off x="471359" y="5082468"/>
            <a:ext cx="2368647" cy="1671255"/>
            <a:chOff x="9110118" y="2474672"/>
            <a:chExt cx="2535698" cy="1807486"/>
          </a:xfrm>
        </p:grpSpPr>
        <p:pic>
          <p:nvPicPr>
            <p:cNvPr id="18" name="Google Shape;205;p31">
              <a:extLst>
                <a:ext uri="{FF2B5EF4-FFF2-40B4-BE49-F238E27FC236}">
                  <a16:creationId xmlns:a16="http://schemas.microsoft.com/office/drawing/2014/main" id="{0C83FAFB-69ED-4E68-A7ED-5AB0C29A2282}"/>
                </a:ext>
              </a:extLst>
            </p:cNvPr>
            <p:cNvPicPr preferRelativeResize="0"/>
            <p:nvPr/>
          </p:nvPicPr>
          <p:blipFill rotWithShape="1">
            <a:blip r:embed="rId12">
              <a:alphaModFix/>
            </a:blip>
            <a:srcRect l="7720" t="-1209" r="10614" b="1209"/>
            <a:stretch/>
          </p:blipFill>
          <p:spPr>
            <a:xfrm>
              <a:off x="9110118" y="2474672"/>
              <a:ext cx="2535698" cy="1807486"/>
            </a:xfrm>
            <a:prstGeom prst="rect">
              <a:avLst/>
            </a:prstGeom>
            <a:noFill/>
            <a:ln>
              <a:noFill/>
            </a:ln>
          </p:spPr>
        </p:pic>
        <p:sp>
          <p:nvSpPr>
            <p:cNvPr id="25" name="TextBox 24">
              <a:extLst>
                <a:ext uri="{FF2B5EF4-FFF2-40B4-BE49-F238E27FC236}">
                  <a16:creationId xmlns:a16="http://schemas.microsoft.com/office/drawing/2014/main" id="{2F75EFAC-A51D-4B75-B6BA-3FBDD84494A9}"/>
                </a:ext>
              </a:extLst>
            </p:cNvPr>
            <p:cNvSpPr txBox="1"/>
            <p:nvPr/>
          </p:nvSpPr>
          <p:spPr>
            <a:xfrm>
              <a:off x="9115782" y="2526560"/>
              <a:ext cx="2474641" cy="369332"/>
            </a:xfrm>
            <a:prstGeom prst="rect">
              <a:avLst/>
            </a:prstGeom>
            <a:noFill/>
          </p:spPr>
          <p:txBody>
            <a:bodyPr wrap="square" rtlCol="0">
              <a:spAutoFit/>
            </a:bodyPr>
            <a:lstStyle/>
            <a:p>
              <a:r>
                <a:rPr lang="en-GB" b="1" dirty="0">
                  <a:solidFill>
                    <a:schemeClr val="bg1"/>
                  </a:solidFill>
                </a:rPr>
                <a:t>Periwinkle</a:t>
              </a:r>
            </a:p>
          </p:txBody>
        </p:sp>
      </p:grpSp>
      <p:sp>
        <p:nvSpPr>
          <p:cNvPr id="29" name="TextBox 28">
            <a:extLst>
              <a:ext uri="{FF2B5EF4-FFF2-40B4-BE49-F238E27FC236}">
                <a16:creationId xmlns:a16="http://schemas.microsoft.com/office/drawing/2014/main" id="{95DF77B3-A577-A4A8-2EE5-0A76D90BD267}"/>
              </a:ext>
            </a:extLst>
          </p:cNvPr>
          <p:cNvSpPr txBox="1"/>
          <p:nvPr/>
        </p:nvSpPr>
        <p:spPr>
          <a:xfrm>
            <a:off x="802211" y="129326"/>
            <a:ext cx="1941921" cy="523220"/>
          </a:xfrm>
          <a:prstGeom prst="rect">
            <a:avLst/>
          </a:prstGeom>
          <a:noFill/>
        </p:spPr>
        <p:txBody>
          <a:bodyPr wrap="square" rtlCol="0">
            <a:spAutoFit/>
          </a:bodyPr>
          <a:lstStyle/>
          <a:p>
            <a:r>
              <a:rPr lang="en-GB" sz="2800" b="1" dirty="0">
                <a:solidFill>
                  <a:schemeClr val="accent5"/>
                </a:solidFill>
              </a:rPr>
              <a:t>Molluscs</a:t>
            </a:r>
          </a:p>
        </p:txBody>
      </p:sp>
      <p:sp>
        <p:nvSpPr>
          <p:cNvPr id="33" name="TextBox 32">
            <a:extLst>
              <a:ext uri="{FF2B5EF4-FFF2-40B4-BE49-F238E27FC236}">
                <a16:creationId xmlns:a16="http://schemas.microsoft.com/office/drawing/2014/main" id="{C0453EEE-FD79-8CE3-3D0F-28699A25D6A2}"/>
              </a:ext>
            </a:extLst>
          </p:cNvPr>
          <p:cNvSpPr txBox="1"/>
          <p:nvPr/>
        </p:nvSpPr>
        <p:spPr>
          <a:xfrm>
            <a:off x="4800437" y="117186"/>
            <a:ext cx="2677889" cy="523220"/>
          </a:xfrm>
          <a:prstGeom prst="rect">
            <a:avLst/>
          </a:prstGeom>
          <a:noFill/>
        </p:spPr>
        <p:txBody>
          <a:bodyPr wrap="square" rtlCol="0">
            <a:spAutoFit/>
          </a:bodyPr>
          <a:lstStyle/>
          <a:p>
            <a:r>
              <a:rPr lang="en-GB" sz="2800" b="1" dirty="0">
                <a:solidFill>
                  <a:schemeClr val="accent5"/>
                </a:solidFill>
              </a:rPr>
              <a:t>Crustaceans</a:t>
            </a:r>
          </a:p>
        </p:txBody>
      </p:sp>
      <p:sp>
        <p:nvSpPr>
          <p:cNvPr id="35" name="TextBox 34">
            <a:extLst>
              <a:ext uri="{FF2B5EF4-FFF2-40B4-BE49-F238E27FC236}">
                <a16:creationId xmlns:a16="http://schemas.microsoft.com/office/drawing/2014/main" id="{5B4A1BDE-9717-FEA4-1CB9-ACF717ADC852}"/>
              </a:ext>
            </a:extLst>
          </p:cNvPr>
          <p:cNvSpPr txBox="1"/>
          <p:nvPr/>
        </p:nvSpPr>
        <p:spPr>
          <a:xfrm>
            <a:off x="8963609" y="117186"/>
            <a:ext cx="2677889" cy="523220"/>
          </a:xfrm>
          <a:prstGeom prst="rect">
            <a:avLst/>
          </a:prstGeom>
          <a:noFill/>
        </p:spPr>
        <p:txBody>
          <a:bodyPr wrap="square" rtlCol="0">
            <a:spAutoFit/>
          </a:bodyPr>
          <a:lstStyle/>
          <a:p>
            <a:r>
              <a:rPr lang="en-GB" sz="2800" b="1" dirty="0">
                <a:solidFill>
                  <a:schemeClr val="accent5"/>
                </a:solidFill>
              </a:rPr>
              <a:t>Echinoderms</a:t>
            </a:r>
          </a:p>
        </p:txBody>
      </p:sp>
    </p:spTree>
    <p:extLst>
      <p:ext uri="{BB962C8B-B14F-4D97-AF65-F5344CB8AC3E}">
        <p14:creationId xmlns:p14="http://schemas.microsoft.com/office/powerpoint/2010/main" val="3066179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778B462-E76C-4947-ADE7-2A8477E28258}"/>
              </a:ext>
            </a:extLst>
          </p:cNvPr>
          <p:cNvGrpSpPr/>
          <p:nvPr/>
        </p:nvGrpSpPr>
        <p:grpSpPr>
          <a:xfrm>
            <a:off x="267258" y="1885306"/>
            <a:ext cx="2763351" cy="3087387"/>
            <a:chOff x="267258" y="992555"/>
            <a:chExt cx="2763351" cy="3087387"/>
          </a:xfrm>
        </p:grpSpPr>
        <p:pic>
          <p:nvPicPr>
            <p:cNvPr id="3" name="Google Shape;140;p23">
              <a:extLst>
                <a:ext uri="{FF2B5EF4-FFF2-40B4-BE49-F238E27FC236}">
                  <a16:creationId xmlns:a16="http://schemas.microsoft.com/office/drawing/2014/main" id="{B09D019D-CD8D-4FF6-BF1F-BEF85E178D24}"/>
                </a:ext>
              </a:extLst>
            </p:cNvPr>
            <p:cNvPicPr preferRelativeResize="0"/>
            <p:nvPr/>
          </p:nvPicPr>
          <p:blipFill rotWithShape="1">
            <a:blip r:embed="rId2">
              <a:alphaModFix/>
            </a:blip>
            <a:srcRect l="4137" r="22795"/>
            <a:stretch/>
          </p:blipFill>
          <p:spPr>
            <a:xfrm>
              <a:off x="267258" y="992555"/>
              <a:ext cx="2763351" cy="1948368"/>
            </a:xfrm>
            <a:prstGeom prst="rect">
              <a:avLst/>
            </a:prstGeom>
            <a:noFill/>
            <a:ln>
              <a:noFill/>
            </a:ln>
          </p:spPr>
        </p:pic>
        <p:sp>
          <p:nvSpPr>
            <p:cNvPr id="4" name="Google Shape;251;p35">
              <a:extLst>
                <a:ext uri="{FF2B5EF4-FFF2-40B4-BE49-F238E27FC236}">
                  <a16:creationId xmlns:a16="http://schemas.microsoft.com/office/drawing/2014/main" id="{FFFC05EB-7F7D-4A34-B4D1-13BE456B34D5}"/>
                </a:ext>
              </a:extLst>
            </p:cNvPr>
            <p:cNvSpPr txBox="1"/>
            <p:nvPr/>
          </p:nvSpPr>
          <p:spPr>
            <a:xfrm>
              <a:off x="269093" y="2941199"/>
              <a:ext cx="2760287" cy="1138743"/>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400" b="1" dirty="0">
                  <a:solidFill>
                    <a:schemeClr val="bg1"/>
                  </a:solidFill>
                </a:rPr>
                <a:t>Sea bass</a:t>
              </a:r>
            </a:p>
            <a:p>
              <a:pPr marL="0" lvl="0" indent="0" algn="ctr" rtl="0">
                <a:spcBef>
                  <a:spcPts val="0"/>
                </a:spcBef>
                <a:spcAft>
                  <a:spcPts val="0"/>
                </a:spcAft>
                <a:buNone/>
              </a:pPr>
              <a:r>
                <a:rPr lang="en-GB" sz="1200" dirty="0">
                  <a:solidFill>
                    <a:schemeClr val="bg1"/>
                  </a:solidFill>
                </a:rPr>
                <a:t>I get my energy from shrimps, periwinkles, prawns, crabs and smaller fish. I am eaten by seals and humans.</a:t>
              </a:r>
            </a:p>
          </p:txBody>
        </p:sp>
        <p:sp>
          <p:nvSpPr>
            <p:cNvPr id="5" name="Google Shape;141;p23">
              <a:extLst>
                <a:ext uri="{FF2B5EF4-FFF2-40B4-BE49-F238E27FC236}">
                  <a16:creationId xmlns:a16="http://schemas.microsoft.com/office/drawing/2014/main" id="{A326782C-71A4-461F-937D-23F629FD1CE5}"/>
                </a:ext>
              </a:extLst>
            </p:cNvPr>
            <p:cNvSpPr txBox="1"/>
            <p:nvPr/>
          </p:nvSpPr>
          <p:spPr>
            <a:xfrm>
              <a:off x="271359" y="2648158"/>
              <a:ext cx="156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solidFill>
                    <a:schemeClr val="lt1"/>
                  </a:solidFill>
                </a:rPr>
                <a:t>Photo: christaylorphoto.co.uk</a:t>
              </a:r>
              <a:endParaRPr sz="700" dirty="0">
                <a:solidFill>
                  <a:schemeClr val="lt1"/>
                </a:solidFill>
              </a:endParaRPr>
            </a:p>
          </p:txBody>
        </p:sp>
      </p:grpSp>
      <p:grpSp>
        <p:nvGrpSpPr>
          <p:cNvPr id="18" name="Group 17">
            <a:extLst>
              <a:ext uri="{FF2B5EF4-FFF2-40B4-BE49-F238E27FC236}">
                <a16:creationId xmlns:a16="http://schemas.microsoft.com/office/drawing/2014/main" id="{92CB6EE3-DD1B-4363-8BB7-D917E14BCDE1}"/>
              </a:ext>
            </a:extLst>
          </p:cNvPr>
          <p:cNvGrpSpPr/>
          <p:nvPr/>
        </p:nvGrpSpPr>
        <p:grpSpPr>
          <a:xfrm>
            <a:off x="9161597" y="1875155"/>
            <a:ext cx="2767921" cy="3091784"/>
            <a:chOff x="257420" y="3854629"/>
            <a:chExt cx="2767921" cy="3091784"/>
          </a:xfrm>
        </p:grpSpPr>
        <p:pic>
          <p:nvPicPr>
            <p:cNvPr id="6" name="Google Shape;133;p23">
              <a:extLst>
                <a:ext uri="{FF2B5EF4-FFF2-40B4-BE49-F238E27FC236}">
                  <a16:creationId xmlns:a16="http://schemas.microsoft.com/office/drawing/2014/main" id="{83F02C89-E5C0-4C40-BEE4-1D09F3280B0F}"/>
                </a:ext>
              </a:extLst>
            </p:cNvPr>
            <p:cNvPicPr preferRelativeResize="0"/>
            <p:nvPr/>
          </p:nvPicPr>
          <p:blipFill rotWithShape="1">
            <a:blip r:embed="rId3">
              <a:alphaModFix/>
            </a:blip>
            <a:srcRect r="874" b="6682"/>
            <a:stretch/>
          </p:blipFill>
          <p:spPr>
            <a:xfrm>
              <a:off x="266954" y="3871727"/>
              <a:ext cx="2758387" cy="1947562"/>
            </a:xfrm>
            <a:prstGeom prst="rect">
              <a:avLst/>
            </a:prstGeom>
            <a:noFill/>
            <a:ln>
              <a:noFill/>
            </a:ln>
          </p:spPr>
        </p:pic>
        <p:sp>
          <p:nvSpPr>
            <p:cNvPr id="8" name="Google Shape;251;p35">
              <a:extLst>
                <a:ext uri="{FF2B5EF4-FFF2-40B4-BE49-F238E27FC236}">
                  <a16:creationId xmlns:a16="http://schemas.microsoft.com/office/drawing/2014/main" id="{EE22D14B-41BB-4702-93D2-B83ADB0783C6}"/>
                </a:ext>
              </a:extLst>
            </p:cNvPr>
            <p:cNvSpPr txBox="1"/>
            <p:nvPr/>
          </p:nvSpPr>
          <p:spPr>
            <a:xfrm>
              <a:off x="269093" y="5809091"/>
              <a:ext cx="2747371" cy="1137322"/>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Seal</a:t>
              </a:r>
            </a:p>
            <a:p>
              <a:pPr marL="0" lvl="0" indent="0" algn="ctr" rtl="0">
                <a:spcBef>
                  <a:spcPts val="0"/>
                </a:spcBef>
                <a:spcAft>
                  <a:spcPts val="0"/>
                </a:spcAft>
                <a:buNone/>
              </a:pPr>
              <a:r>
                <a:rPr lang="en-GB" sz="1200" dirty="0">
                  <a:solidFill>
                    <a:schemeClr val="bg1"/>
                  </a:solidFill>
                </a:rPr>
                <a:t>I get my energy from fish, crabs, squid and octopus. I don’t have any predators.</a:t>
              </a:r>
            </a:p>
          </p:txBody>
        </p:sp>
        <p:sp>
          <p:nvSpPr>
            <p:cNvPr id="10" name="Google Shape;141;p23">
              <a:extLst>
                <a:ext uri="{FF2B5EF4-FFF2-40B4-BE49-F238E27FC236}">
                  <a16:creationId xmlns:a16="http://schemas.microsoft.com/office/drawing/2014/main" id="{FD119720-5E96-4EA2-8C5D-937585448D3A}"/>
                </a:ext>
              </a:extLst>
            </p:cNvPr>
            <p:cNvSpPr txBox="1"/>
            <p:nvPr/>
          </p:nvSpPr>
          <p:spPr>
            <a:xfrm>
              <a:off x="257420" y="3854629"/>
              <a:ext cx="156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t>Photo: Rob Coleman</a:t>
              </a:r>
              <a:endParaRPr sz="700" dirty="0"/>
            </a:p>
          </p:txBody>
        </p:sp>
      </p:grpSp>
      <p:grpSp>
        <p:nvGrpSpPr>
          <p:cNvPr id="15" name="Group 14">
            <a:extLst>
              <a:ext uri="{FF2B5EF4-FFF2-40B4-BE49-F238E27FC236}">
                <a16:creationId xmlns:a16="http://schemas.microsoft.com/office/drawing/2014/main" id="{032E5DD7-A6A8-4D66-A468-E973CD803A0A}"/>
              </a:ext>
            </a:extLst>
          </p:cNvPr>
          <p:cNvGrpSpPr/>
          <p:nvPr/>
        </p:nvGrpSpPr>
        <p:grpSpPr>
          <a:xfrm>
            <a:off x="6209248" y="1885041"/>
            <a:ext cx="2770025" cy="3081898"/>
            <a:chOff x="3222254" y="3866428"/>
            <a:chExt cx="2770025" cy="3081898"/>
          </a:xfrm>
        </p:grpSpPr>
        <p:pic>
          <p:nvPicPr>
            <p:cNvPr id="7" name="Google Shape;137;p23">
              <a:extLst>
                <a:ext uri="{FF2B5EF4-FFF2-40B4-BE49-F238E27FC236}">
                  <a16:creationId xmlns:a16="http://schemas.microsoft.com/office/drawing/2014/main" id="{C45FBB1C-6F21-4CE7-B67B-4852B3F9F836}"/>
                </a:ext>
              </a:extLst>
            </p:cNvPr>
            <p:cNvPicPr preferRelativeResize="0"/>
            <p:nvPr/>
          </p:nvPicPr>
          <p:blipFill rotWithShape="1">
            <a:blip r:embed="rId4">
              <a:alphaModFix/>
            </a:blip>
            <a:srcRect r="874"/>
            <a:stretch/>
          </p:blipFill>
          <p:spPr>
            <a:xfrm>
              <a:off x="3233892" y="3866428"/>
              <a:ext cx="2758387" cy="1977401"/>
            </a:xfrm>
            <a:prstGeom prst="rect">
              <a:avLst/>
            </a:prstGeom>
            <a:noFill/>
            <a:ln>
              <a:noFill/>
            </a:ln>
          </p:spPr>
        </p:pic>
        <p:sp>
          <p:nvSpPr>
            <p:cNvPr id="9" name="Google Shape;251;p35">
              <a:extLst>
                <a:ext uri="{FF2B5EF4-FFF2-40B4-BE49-F238E27FC236}">
                  <a16:creationId xmlns:a16="http://schemas.microsoft.com/office/drawing/2014/main" id="{761925AD-968A-4372-8724-E8C4F6433C94}"/>
                </a:ext>
              </a:extLst>
            </p:cNvPr>
            <p:cNvSpPr txBox="1"/>
            <p:nvPr/>
          </p:nvSpPr>
          <p:spPr>
            <a:xfrm>
              <a:off x="3233910" y="5809583"/>
              <a:ext cx="2758369" cy="1138743"/>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400" b="1" dirty="0">
                  <a:solidFill>
                    <a:schemeClr val="bg1"/>
                  </a:solidFill>
                </a:rPr>
                <a:t>Prawn</a:t>
              </a:r>
            </a:p>
            <a:p>
              <a:pPr marL="0" lvl="0" indent="0" algn="ctr" rtl="0">
                <a:spcBef>
                  <a:spcPts val="0"/>
                </a:spcBef>
                <a:spcAft>
                  <a:spcPts val="0"/>
                </a:spcAft>
                <a:buNone/>
              </a:pPr>
              <a:r>
                <a:rPr lang="en-GB" sz="1200" dirty="0">
                  <a:solidFill>
                    <a:schemeClr val="bg1"/>
                  </a:solidFill>
                </a:rPr>
                <a:t>I get my energy from seaweed, carrion and small shrimp-like creatures. I am eaten by crabs, fish and sea anemones.</a:t>
              </a:r>
            </a:p>
          </p:txBody>
        </p:sp>
        <p:sp>
          <p:nvSpPr>
            <p:cNvPr id="11" name="Google Shape;141;p23">
              <a:extLst>
                <a:ext uri="{FF2B5EF4-FFF2-40B4-BE49-F238E27FC236}">
                  <a16:creationId xmlns:a16="http://schemas.microsoft.com/office/drawing/2014/main" id="{B00EC4A3-AF3F-434A-9586-34797AFDE05E}"/>
                </a:ext>
              </a:extLst>
            </p:cNvPr>
            <p:cNvSpPr txBox="1"/>
            <p:nvPr/>
          </p:nvSpPr>
          <p:spPr>
            <a:xfrm>
              <a:off x="3222254" y="5513141"/>
              <a:ext cx="156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solidFill>
                    <a:schemeClr val="bg1"/>
                  </a:solidFill>
                </a:rPr>
                <a:t>Photo: Rob Coleman</a:t>
              </a:r>
              <a:endParaRPr sz="700" dirty="0">
                <a:solidFill>
                  <a:schemeClr val="bg1"/>
                </a:solidFill>
              </a:endParaRPr>
            </a:p>
          </p:txBody>
        </p:sp>
      </p:grpSp>
      <p:grpSp>
        <p:nvGrpSpPr>
          <p:cNvPr id="2" name="Group 1">
            <a:extLst>
              <a:ext uri="{FF2B5EF4-FFF2-40B4-BE49-F238E27FC236}">
                <a16:creationId xmlns:a16="http://schemas.microsoft.com/office/drawing/2014/main" id="{F1025023-D995-449E-8D7C-E0365FFB5696}"/>
              </a:ext>
            </a:extLst>
          </p:cNvPr>
          <p:cNvGrpSpPr/>
          <p:nvPr/>
        </p:nvGrpSpPr>
        <p:grpSpPr>
          <a:xfrm>
            <a:off x="3221238" y="1875155"/>
            <a:ext cx="2787670" cy="3091784"/>
            <a:chOff x="3204610" y="1875155"/>
            <a:chExt cx="2787670" cy="3091784"/>
          </a:xfrm>
        </p:grpSpPr>
        <p:pic>
          <p:nvPicPr>
            <p:cNvPr id="20" name="Google Shape;212;p26">
              <a:extLst>
                <a:ext uri="{FF2B5EF4-FFF2-40B4-BE49-F238E27FC236}">
                  <a16:creationId xmlns:a16="http://schemas.microsoft.com/office/drawing/2014/main" id="{D8C32543-AE64-4E92-817F-CF74F73EA36E}"/>
                </a:ext>
              </a:extLst>
            </p:cNvPr>
            <p:cNvPicPr preferRelativeResize="0"/>
            <p:nvPr/>
          </p:nvPicPr>
          <p:blipFill rotWithShape="1">
            <a:blip r:embed="rId5">
              <a:alphaModFix/>
            </a:blip>
            <a:srcRect r="6762"/>
            <a:stretch/>
          </p:blipFill>
          <p:spPr>
            <a:xfrm>
              <a:off x="3204610" y="1875155"/>
              <a:ext cx="2787670" cy="1993222"/>
            </a:xfrm>
            <a:prstGeom prst="rect">
              <a:avLst/>
            </a:prstGeom>
            <a:noFill/>
            <a:ln>
              <a:noFill/>
            </a:ln>
          </p:spPr>
        </p:pic>
        <p:sp>
          <p:nvSpPr>
            <p:cNvPr id="13" name="Google Shape;251;p35">
              <a:extLst>
                <a:ext uri="{FF2B5EF4-FFF2-40B4-BE49-F238E27FC236}">
                  <a16:creationId xmlns:a16="http://schemas.microsoft.com/office/drawing/2014/main" id="{81337944-F3E7-4AFA-825E-F06E7A2E2860}"/>
                </a:ext>
              </a:extLst>
            </p:cNvPr>
            <p:cNvSpPr txBox="1"/>
            <p:nvPr/>
          </p:nvSpPr>
          <p:spPr>
            <a:xfrm>
              <a:off x="3204610" y="3833685"/>
              <a:ext cx="2787669" cy="1133254"/>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Seaweed</a:t>
              </a:r>
            </a:p>
            <a:p>
              <a:pPr marL="0" lvl="0" indent="0" algn="ctr" rtl="0">
                <a:spcBef>
                  <a:spcPts val="0"/>
                </a:spcBef>
                <a:spcAft>
                  <a:spcPts val="0"/>
                </a:spcAft>
                <a:buNone/>
              </a:pPr>
              <a:r>
                <a:rPr lang="en-GB" sz="1200" dirty="0">
                  <a:solidFill>
                    <a:schemeClr val="bg1"/>
                  </a:solidFill>
                </a:rPr>
                <a:t>I get my energy from the sun.</a:t>
              </a:r>
            </a:p>
            <a:p>
              <a:pPr marL="0" lvl="0" indent="0" algn="ctr" rtl="0">
                <a:spcBef>
                  <a:spcPts val="0"/>
                </a:spcBef>
                <a:spcAft>
                  <a:spcPts val="0"/>
                </a:spcAft>
                <a:buNone/>
              </a:pPr>
              <a:r>
                <a:rPr lang="en-GB" sz="1200" dirty="0">
                  <a:solidFill>
                    <a:schemeClr val="bg1"/>
                  </a:solidFill>
                </a:rPr>
                <a:t>I am eaten by crabs, periwinkles, worms, prawns and shrimps.</a:t>
              </a:r>
            </a:p>
          </p:txBody>
        </p:sp>
      </p:grpSp>
    </p:spTree>
    <p:extLst>
      <p:ext uri="{BB962C8B-B14F-4D97-AF65-F5344CB8AC3E}">
        <p14:creationId xmlns:p14="http://schemas.microsoft.com/office/powerpoint/2010/main" val="3029333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oogle Shape;234;p27">
            <a:extLst>
              <a:ext uri="{FF2B5EF4-FFF2-40B4-BE49-F238E27FC236}">
                <a16:creationId xmlns:a16="http://schemas.microsoft.com/office/drawing/2014/main" id="{D040D040-7C96-4736-AC62-FD40D2AD6D9D}"/>
              </a:ext>
            </a:extLst>
          </p:cNvPr>
          <p:cNvPicPr preferRelativeResize="0"/>
          <p:nvPr/>
        </p:nvPicPr>
        <p:blipFill>
          <a:blip r:embed="rId2">
            <a:alphaModFix/>
          </a:blip>
          <a:stretch>
            <a:fillRect/>
          </a:stretch>
        </p:blipFill>
        <p:spPr>
          <a:xfrm>
            <a:off x="9171130" y="1892253"/>
            <a:ext cx="2758387" cy="2068791"/>
          </a:xfrm>
          <a:prstGeom prst="rect">
            <a:avLst/>
          </a:prstGeom>
          <a:noFill/>
          <a:ln>
            <a:noFill/>
          </a:ln>
        </p:spPr>
      </p:pic>
      <p:pic>
        <p:nvPicPr>
          <p:cNvPr id="22" name="Google Shape;149;p23">
            <a:extLst>
              <a:ext uri="{FF2B5EF4-FFF2-40B4-BE49-F238E27FC236}">
                <a16:creationId xmlns:a16="http://schemas.microsoft.com/office/drawing/2014/main" id="{37DDC52F-30D4-44D0-A764-8490D8FEFAF0}"/>
              </a:ext>
            </a:extLst>
          </p:cNvPr>
          <p:cNvPicPr preferRelativeResize="0"/>
          <p:nvPr/>
        </p:nvPicPr>
        <p:blipFill rotWithShape="1">
          <a:blip r:embed="rId3">
            <a:alphaModFix/>
          </a:blip>
          <a:srcRect r="2612"/>
          <a:stretch/>
        </p:blipFill>
        <p:spPr>
          <a:xfrm>
            <a:off x="6192089" y="1882647"/>
            <a:ext cx="2774138" cy="1956046"/>
          </a:xfrm>
          <a:prstGeom prst="rect">
            <a:avLst/>
          </a:prstGeom>
          <a:noFill/>
          <a:ln>
            <a:noFill/>
          </a:ln>
        </p:spPr>
      </p:pic>
      <p:pic>
        <p:nvPicPr>
          <p:cNvPr id="20" name="Google Shape;146;p23">
            <a:extLst>
              <a:ext uri="{FF2B5EF4-FFF2-40B4-BE49-F238E27FC236}">
                <a16:creationId xmlns:a16="http://schemas.microsoft.com/office/drawing/2014/main" id="{3F49B812-E6D6-4AF7-BD7E-A673D7188321}"/>
              </a:ext>
            </a:extLst>
          </p:cNvPr>
          <p:cNvPicPr preferRelativeResize="0"/>
          <p:nvPr/>
        </p:nvPicPr>
        <p:blipFill rotWithShape="1">
          <a:blip r:embed="rId4">
            <a:alphaModFix/>
          </a:blip>
          <a:srcRect r="17069"/>
          <a:stretch/>
        </p:blipFill>
        <p:spPr>
          <a:xfrm>
            <a:off x="269237" y="1902167"/>
            <a:ext cx="2759391" cy="1960275"/>
          </a:xfrm>
          <a:prstGeom prst="rect">
            <a:avLst/>
          </a:prstGeom>
          <a:noFill/>
          <a:ln>
            <a:noFill/>
          </a:ln>
        </p:spPr>
      </p:pic>
      <p:grpSp>
        <p:nvGrpSpPr>
          <p:cNvPr id="19" name="Group 18">
            <a:extLst>
              <a:ext uri="{FF2B5EF4-FFF2-40B4-BE49-F238E27FC236}">
                <a16:creationId xmlns:a16="http://schemas.microsoft.com/office/drawing/2014/main" id="{3778B462-E76C-4947-ADE7-2A8477E28258}"/>
              </a:ext>
            </a:extLst>
          </p:cNvPr>
          <p:cNvGrpSpPr/>
          <p:nvPr/>
        </p:nvGrpSpPr>
        <p:grpSpPr>
          <a:xfrm>
            <a:off x="269093" y="3540909"/>
            <a:ext cx="2759535" cy="1431784"/>
            <a:chOff x="269093" y="2648158"/>
            <a:chExt cx="2771041" cy="1431784"/>
          </a:xfrm>
        </p:grpSpPr>
        <p:sp>
          <p:nvSpPr>
            <p:cNvPr id="4" name="Google Shape;251;p35">
              <a:extLst>
                <a:ext uri="{FF2B5EF4-FFF2-40B4-BE49-F238E27FC236}">
                  <a16:creationId xmlns:a16="http://schemas.microsoft.com/office/drawing/2014/main" id="{FFFC05EB-7F7D-4A34-B4D1-13BE456B34D5}"/>
                </a:ext>
              </a:extLst>
            </p:cNvPr>
            <p:cNvSpPr txBox="1"/>
            <p:nvPr/>
          </p:nvSpPr>
          <p:spPr>
            <a:xfrm>
              <a:off x="269093" y="2941199"/>
              <a:ext cx="2771041" cy="1138743"/>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400" b="1" dirty="0">
                  <a:solidFill>
                    <a:schemeClr val="bg1"/>
                  </a:solidFill>
                </a:rPr>
                <a:t>Herring gull</a:t>
              </a:r>
            </a:p>
            <a:p>
              <a:pPr marL="0" lvl="0" indent="0" algn="ctr" rtl="0">
                <a:spcBef>
                  <a:spcPts val="0"/>
                </a:spcBef>
                <a:spcAft>
                  <a:spcPts val="0"/>
                </a:spcAft>
                <a:buNone/>
              </a:pPr>
              <a:r>
                <a:rPr lang="en-GB" sz="1200" dirty="0">
                  <a:solidFill>
                    <a:schemeClr val="bg1"/>
                  </a:solidFill>
                </a:rPr>
                <a:t>I get my energy from eggs, starfish, crabs, fruit, grains and worms. I do not have any predators.</a:t>
              </a:r>
            </a:p>
          </p:txBody>
        </p:sp>
        <p:sp>
          <p:nvSpPr>
            <p:cNvPr id="5" name="Google Shape;141;p23">
              <a:extLst>
                <a:ext uri="{FF2B5EF4-FFF2-40B4-BE49-F238E27FC236}">
                  <a16:creationId xmlns:a16="http://schemas.microsoft.com/office/drawing/2014/main" id="{A326782C-71A4-461F-937D-23F629FD1CE5}"/>
                </a:ext>
              </a:extLst>
            </p:cNvPr>
            <p:cNvSpPr txBox="1"/>
            <p:nvPr/>
          </p:nvSpPr>
          <p:spPr>
            <a:xfrm>
              <a:off x="271359" y="2648158"/>
              <a:ext cx="156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solidFill>
                    <a:schemeClr val="lt1"/>
                  </a:solidFill>
                </a:rPr>
                <a:t>Photo: Rob Coleman</a:t>
              </a:r>
              <a:endParaRPr sz="700" dirty="0">
                <a:solidFill>
                  <a:schemeClr val="lt1"/>
                </a:solidFill>
              </a:endParaRPr>
            </a:p>
          </p:txBody>
        </p:sp>
      </p:grpSp>
      <p:sp>
        <p:nvSpPr>
          <p:cNvPr id="8" name="Google Shape;251;p35">
            <a:extLst>
              <a:ext uri="{FF2B5EF4-FFF2-40B4-BE49-F238E27FC236}">
                <a16:creationId xmlns:a16="http://schemas.microsoft.com/office/drawing/2014/main" id="{EE22D14B-41BB-4702-93D2-B83ADB0783C6}"/>
              </a:ext>
            </a:extLst>
          </p:cNvPr>
          <p:cNvSpPr txBox="1"/>
          <p:nvPr/>
        </p:nvSpPr>
        <p:spPr>
          <a:xfrm>
            <a:off x="9173271" y="3829617"/>
            <a:ext cx="2747380" cy="1137322"/>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Mussels</a:t>
            </a:r>
          </a:p>
          <a:p>
            <a:pPr marL="0" lvl="0" indent="0" algn="ctr" rtl="0">
              <a:spcBef>
                <a:spcPts val="0"/>
              </a:spcBef>
              <a:spcAft>
                <a:spcPts val="0"/>
              </a:spcAft>
              <a:buNone/>
            </a:pPr>
            <a:r>
              <a:rPr lang="en-GB" sz="1200" dirty="0">
                <a:solidFill>
                  <a:schemeClr val="bg1"/>
                </a:solidFill>
              </a:rPr>
              <a:t>I get my energy from plankton.</a:t>
            </a:r>
          </a:p>
          <a:p>
            <a:pPr marL="0" lvl="0" indent="0" algn="ctr" rtl="0">
              <a:spcBef>
                <a:spcPts val="0"/>
              </a:spcBef>
              <a:spcAft>
                <a:spcPts val="0"/>
              </a:spcAft>
              <a:buNone/>
            </a:pPr>
            <a:r>
              <a:rPr lang="en-GB" sz="1200" dirty="0">
                <a:solidFill>
                  <a:schemeClr val="bg1"/>
                </a:solidFill>
              </a:rPr>
              <a:t>I am eaten by humans, dog whelks, seabirds and starfish.</a:t>
            </a:r>
          </a:p>
        </p:txBody>
      </p:sp>
      <p:sp>
        <p:nvSpPr>
          <p:cNvPr id="9" name="Google Shape;251;p35">
            <a:extLst>
              <a:ext uri="{FF2B5EF4-FFF2-40B4-BE49-F238E27FC236}">
                <a16:creationId xmlns:a16="http://schemas.microsoft.com/office/drawing/2014/main" id="{761925AD-968A-4372-8724-E8C4F6433C94}"/>
              </a:ext>
            </a:extLst>
          </p:cNvPr>
          <p:cNvSpPr txBox="1"/>
          <p:nvPr/>
        </p:nvSpPr>
        <p:spPr>
          <a:xfrm>
            <a:off x="6192089" y="3838693"/>
            <a:ext cx="2774138" cy="1138743"/>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400" b="1" dirty="0">
                <a:solidFill>
                  <a:schemeClr val="bg1"/>
                </a:solidFill>
              </a:rPr>
              <a:t>Common starfish</a:t>
            </a:r>
          </a:p>
          <a:p>
            <a:pPr marL="0" lvl="0" indent="0" algn="ctr" rtl="0">
              <a:spcBef>
                <a:spcPts val="0"/>
              </a:spcBef>
              <a:spcAft>
                <a:spcPts val="0"/>
              </a:spcAft>
              <a:buNone/>
            </a:pPr>
            <a:r>
              <a:rPr lang="en-GB" sz="1200" dirty="0">
                <a:solidFill>
                  <a:schemeClr val="bg1"/>
                </a:solidFill>
              </a:rPr>
              <a:t>I get my energy from periwinkle, mussels, barnacles and limpets. </a:t>
            </a:r>
          </a:p>
          <a:p>
            <a:pPr marL="0" lvl="0" indent="0" algn="ctr" rtl="0">
              <a:spcBef>
                <a:spcPts val="0"/>
              </a:spcBef>
              <a:spcAft>
                <a:spcPts val="0"/>
              </a:spcAft>
              <a:buNone/>
            </a:pPr>
            <a:r>
              <a:rPr lang="en-GB" sz="1200" dirty="0">
                <a:solidFill>
                  <a:schemeClr val="bg1"/>
                </a:solidFill>
              </a:rPr>
              <a:t>I am eaten by crabs, seabirds and fish.</a:t>
            </a:r>
          </a:p>
        </p:txBody>
      </p:sp>
      <p:grpSp>
        <p:nvGrpSpPr>
          <p:cNvPr id="16" name="Group 15">
            <a:extLst>
              <a:ext uri="{FF2B5EF4-FFF2-40B4-BE49-F238E27FC236}">
                <a16:creationId xmlns:a16="http://schemas.microsoft.com/office/drawing/2014/main" id="{3D8311F8-B78B-468A-A051-3F456B31D5AC}"/>
              </a:ext>
            </a:extLst>
          </p:cNvPr>
          <p:cNvGrpSpPr/>
          <p:nvPr/>
        </p:nvGrpSpPr>
        <p:grpSpPr>
          <a:xfrm>
            <a:off x="3221362" y="3540909"/>
            <a:ext cx="2774085" cy="1420252"/>
            <a:chOff x="3223504" y="2647893"/>
            <a:chExt cx="2774085" cy="1420252"/>
          </a:xfrm>
        </p:grpSpPr>
        <p:sp>
          <p:nvSpPr>
            <p:cNvPr id="13" name="Google Shape;251;p35">
              <a:extLst>
                <a:ext uri="{FF2B5EF4-FFF2-40B4-BE49-F238E27FC236}">
                  <a16:creationId xmlns:a16="http://schemas.microsoft.com/office/drawing/2014/main" id="{81337944-F3E7-4AFA-825E-F06E7A2E2860}"/>
                </a:ext>
              </a:extLst>
            </p:cNvPr>
            <p:cNvSpPr txBox="1"/>
            <p:nvPr/>
          </p:nvSpPr>
          <p:spPr>
            <a:xfrm>
              <a:off x="3242965" y="2934891"/>
              <a:ext cx="2754624" cy="1133254"/>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Phytoplankton</a:t>
              </a:r>
            </a:p>
            <a:p>
              <a:pPr marL="0" lvl="0" indent="0" algn="ctr" rtl="0">
                <a:spcBef>
                  <a:spcPts val="0"/>
                </a:spcBef>
                <a:spcAft>
                  <a:spcPts val="0"/>
                </a:spcAft>
                <a:buNone/>
              </a:pPr>
              <a:r>
                <a:rPr lang="en-GB" sz="1200" dirty="0">
                  <a:solidFill>
                    <a:schemeClr val="bg1"/>
                  </a:solidFill>
                </a:rPr>
                <a:t>I get my energy from the sun. </a:t>
              </a:r>
            </a:p>
            <a:p>
              <a:pPr marL="0" lvl="0" indent="0" algn="ctr" rtl="0">
                <a:spcBef>
                  <a:spcPts val="0"/>
                </a:spcBef>
                <a:spcAft>
                  <a:spcPts val="0"/>
                </a:spcAft>
                <a:buNone/>
              </a:pPr>
              <a:r>
                <a:rPr lang="en-GB" sz="1200" dirty="0">
                  <a:solidFill>
                    <a:schemeClr val="bg1"/>
                  </a:solidFill>
                </a:rPr>
                <a:t>I am eaten by barnacles and mussels.</a:t>
              </a:r>
            </a:p>
          </p:txBody>
        </p:sp>
        <p:sp>
          <p:nvSpPr>
            <p:cNvPr id="14" name="Google Shape;141;p23">
              <a:extLst>
                <a:ext uri="{FF2B5EF4-FFF2-40B4-BE49-F238E27FC236}">
                  <a16:creationId xmlns:a16="http://schemas.microsoft.com/office/drawing/2014/main" id="{087219A1-B9EB-436E-879D-4E4F1C894BAF}"/>
                </a:ext>
              </a:extLst>
            </p:cNvPr>
            <p:cNvSpPr txBox="1"/>
            <p:nvPr/>
          </p:nvSpPr>
          <p:spPr>
            <a:xfrm>
              <a:off x="3223504" y="2647893"/>
              <a:ext cx="156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solidFill>
                    <a:schemeClr val="lt1"/>
                  </a:solidFill>
                </a:rPr>
                <a:t>Photo: christaylorphoto.co.uk</a:t>
              </a:r>
              <a:endParaRPr sz="700" dirty="0">
                <a:solidFill>
                  <a:schemeClr val="lt1"/>
                </a:solidFill>
              </a:endParaRPr>
            </a:p>
          </p:txBody>
        </p:sp>
      </p:grpSp>
      <p:pic>
        <p:nvPicPr>
          <p:cNvPr id="21" name="Google Shape;233;p27">
            <a:extLst>
              <a:ext uri="{FF2B5EF4-FFF2-40B4-BE49-F238E27FC236}">
                <a16:creationId xmlns:a16="http://schemas.microsoft.com/office/drawing/2014/main" id="{0AAD1025-7402-4F8B-A396-9778AF11332B}"/>
              </a:ext>
            </a:extLst>
          </p:cNvPr>
          <p:cNvPicPr preferRelativeResize="0"/>
          <p:nvPr/>
        </p:nvPicPr>
        <p:blipFill rotWithShape="1">
          <a:blip r:embed="rId5">
            <a:alphaModFix/>
          </a:blip>
          <a:srcRect r="2122"/>
          <a:stretch/>
        </p:blipFill>
        <p:spPr>
          <a:xfrm>
            <a:off x="3240823" y="1892253"/>
            <a:ext cx="2752752" cy="1936835"/>
          </a:xfrm>
          <a:prstGeom prst="rect">
            <a:avLst/>
          </a:prstGeom>
          <a:noFill/>
          <a:ln>
            <a:noFill/>
          </a:ln>
        </p:spPr>
      </p:pic>
    </p:spTree>
    <p:extLst>
      <p:ext uri="{BB962C8B-B14F-4D97-AF65-F5344CB8AC3E}">
        <p14:creationId xmlns:p14="http://schemas.microsoft.com/office/powerpoint/2010/main" val="3127670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154;p23">
            <a:extLst>
              <a:ext uri="{FF2B5EF4-FFF2-40B4-BE49-F238E27FC236}">
                <a16:creationId xmlns:a16="http://schemas.microsoft.com/office/drawing/2014/main" id="{BB7C3610-749D-4A3A-A0A5-9C5876D40794}"/>
              </a:ext>
            </a:extLst>
          </p:cNvPr>
          <p:cNvPicPr preferRelativeResize="0"/>
          <p:nvPr/>
        </p:nvPicPr>
        <p:blipFill rotWithShape="1">
          <a:blip r:embed="rId2">
            <a:alphaModFix/>
          </a:blip>
          <a:srcRect r="5830" b="2837"/>
          <a:stretch/>
        </p:blipFill>
        <p:spPr>
          <a:xfrm>
            <a:off x="9167331" y="1892734"/>
            <a:ext cx="2770035" cy="1944653"/>
          </a:xfrm>
          <a:prstGeom prst="rect">
            <a:avLst/>
          </a:prstGeom>
          <a:noFill/>
          <a:ln>
            <a:noFill/>
          </a:ln>
        </p:spPr>
      </p:pic>
      <p:pic>
        <p:nvPicPr>
          <p:cNvPr id="2" name="Picture 1">
            <a:extLst>
              <a:ext uri="{FF2B5EF4-FFF2-40B4-BE49-F238E27FC236}">
                <a16:creationId xmlns:a16="http://schemas.microsoft.com/office/drawing/2014/main" id="{619B2113-06A7-4B9B-A367-3F0103C8A45F}"/>
              </a:ext>
            </a:extLst>
          </p:cNvPr>
          <p:cNvPicPr>
            <a:picLocks noChangeAspect="1"/>
          </p:cNvPicPr>
          <p:nvPr/>
        </p:nvPicPr>
        <p:blipFill>
          <a:blip r:embed="rId3"/>
          <a:stretch>
            <a:fillRect/>
          </a:stretch>
        </p:blipFill>
        <p:spPr>
          <a:xfrm>
            <a:off x="6188866" y="1879921"/>
            <a:ext cx="2758387" cy="1970277"/>
          </a:xfrm>
          <a:prstGeom prst="rect">
            <a:avLst/>
          </a:prstGeom>
        </p:spPr>
      </p:pic>
      <p:grpSp>
        <p:nvGrpSpPr>
          <p:cNvPr id="3" name="Group 2">
            <a:extLst>
              <a:ext uri="{FF2B5EF4-FFF2-40B4-BE49-F238E27FC236}">
                <a16:creationId xmlns:a16="http://schemas.microsoft.com/office/drawing/2014/main" id="{5269B038-4067-45D0-9C90-479F593B761C}"/>
              </a:ext>
            </a:extLst>
          </p:cNvPr>
          <p:cNvGrpSpPr/>
          <p:nvPr/>
        </p:nvGrpSpPr>
        <p:grpSpPr>
          <a:xfrm>
            <a:off x="269094" y="1913265"/>
            <a:ext cx="2751991" cy="3053674"/>
            <a:chOff x="269094" y="1913265"/>
            <a:chExt cx="2751991" cy="3053674"/>
          </a:xfrm>
        </p:grpSpPr>
        <p:pic>
          <p:nvPicPr>
            <p:cNvPr id="15" name="Picture 14" descr="A picture containing outdoor, sky, water, person&#10;&#10;Description automatically generated">
              <a:extLst>
                <a:ext uri="{FF2B5EF4-FFF2-40B4-BE49-F238E27FC236}">
                  <a16:creationId xmlns:a16="http://schemas.microsoft.com/office/drawing/2014/main" id="{2DB17937-E43B-40CC-9286-31E44B22ED42}"/>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69382" y="1913265"/>
              <a:ext cx="2751703" cy="1928304"/>
            </a:xfrm>
            <a:prstGeom prst="rect">
              <a:avLst/>
            </a:prstGeom>
          </p:spPr>
        </p:pic>
        <p:sp>
          <p:nvSpPr>
            <p:cNvPr id="4" name="Google Shape;251;p35">
              <a:extLst>
                <a:ext uri="{FF2B5EF4-FFF2-40B4-BE49-F238E27FC236}">
                  <a16:creationId xmlns:a16="http://schemas.microsoft.com/office/drawing/2014/main" id="{FFFC05EB-7F7D-4A34-B4D1-13BE456B34D5}"/>
                </a:ext>
              </a:extLst>
            </p:cNvPr>
            <p:cNvSpPr txBox="1"/>
            <p:nvPr/>
          </p:nvSpPr>
          <p:spPr>
            <a:xfrm>
              <a:off x="269094" y="3833950"/>
              <a:ext cx="2747483" cy="1132989"/>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Human</a:t>
              </a:r>
            </a:p>
          </p:txBody>
        </p:sp>
      </p:grpSp>
      <p:sp>
        <p:nvSpPr>
          <p:cNvPr id="8" name="Google Shape;251;p35">
            <a:extLst>
              <a:ext uri="{FF2B5EF4-FFF2-40B4-BE49-F238E27FC236}">
                <a16:creationId xmlns:a16="http://schemas.microsoft.com/office/drawing/2014/main" id="{EE22D14B-41BB-4702-93D2-B83ADB0783C6}"/>
              </a:ext>
            </a:extLst>
          </p:cNvPr>
          <p:cNvSpPr txBox="1"/>
          <p:nvPr/>
        </p:nvSpPr>
        <p:spPr>
          <a:xfrm>
            <a:off x="9162628" y="3829617"/>
            <a:ext cx="2770035" cy="1137322"/>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Periwinkle</a:t>
            </a:r>
          </a:p>
          <a:p>
            <a:pPr marL="0" lvl="0" indent="0" algn="ctr" rtl="0">
              <a:spcBef>
                <a:spcPts val="0"/>
              </a:spcBef>
              <a:spcAft>
                <a:spcPts val="0"/>
              </a:spcAft>
              <a:buNone/>
            </a:pPr>
            <a:r>
              <a:rPr lang="en-GB" sz="1200" dirty="0">
                <a:solidFill>
                  <a:schemeClr val="bg1"/>
                </a:solidFill>
              </a:rPr>
              <a:t>I get my energy from algae on rocks and young seaweed. </a:t>
            </a:r>
          </a:p>
          <a:p>
            <a:pPr marL="0" lvl="0" indent="0" algn="ctr" rtl="0">
              <a:spcBef>
                <a:spcPts val="0"/>
              </a:spcBef>
              <a:spcAft>
                <a:spcPts val="0"/>
              </a:spcAft>
              <a:buNone/>
            </a:pPr>
            <a:r>
              <a:rPr lang="en-GB" sz="1200" dirty="0">
                <a:solidFill>
                  <a:schemeClr val="bg1"/>
                </a:solidFill>
              </a:rPr>
              <a:t>I am eaten by crabs, lobsters, seabirds and fish.</a:t>
            </a:r>
          </a:p>
        </p:txBody>
      </p:sp>
      <p:sp>
        <p:nvSpPr>
          <p:cNvPr id="9" name="Google Shape;251;p35">
            <a:extLst>
              <a:ext uri="{FF2B5EF4-FFF2-40B4-BE49-F238E27FC236}">
                <a16:creationId xmlns:a16="http://schemas.microsoft.com/office/drawing/2014/main" id="{761925AD-968A-4372-8724-E8C4F6433C94}"/>
              </a:ext>
            </a:extLst>
          </p:cNvPr>
          <p:cNvSpPr txBox="1"/>
          <p:nvPr/>
        </p:nvSpPr>
        <p:spPr>
          <a:xfrm>
            <a:off x="6191141" y="3829617"/>
            <a:ext cx="2758387" cy="1137322"/>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Algae</a:t>
            </a:r>
          </a:p>
          <a:p>
            <a:pPr marL="0" lvl="0" indent="0" algn="ctr" rtl="0">
              <a:spcBef>
                <a:spcPts val="0"/>
              </a:spcBef>
              <a:spcAft>
                <a:spcPts val="0"/>
              </a:spcAft>
              <a:buNone/>
            </a:pPr>
            <a:r>
              <a:rPr lang="en-GB" sz="1200" dirty="0">
                <a:solidFill>
                  <a:schemeClr val="bg1"/>
                </a:solidFill>
              </a:rPr>
              <a:t>I get my energy from the sun.</a:t>
            </a:r>
          </a:p>
          <a:p>
            <a:pPr marL="0" lvl="0" indent="0" algn="ctr" rtl="0">
              <a:spcBef>
                <a:spcPts val="0"/>
              </a:spcBef>
              <a:spcAft>
                <a:spcPts val="0"/>
              </a:spcAft>
              <a:buNone/>
            </a:pPr>
            <a:r>
              <a:rPr lang="en-GB" sz="1200" dirty="0">
                <a:solidFill>
                  <a:schemeClr val="bg1"/>
                </a:solidFill>
              </a:rPr>
              <a:t>I am eaten by limpets and periwinkles</a:t>
            </a:r>
          </a:p>
        </p:txBody>
      </p:sp>
      <p:grpSp>
        <p:nvGrpSpPr>
          <p:cNvPr id="16" name="Group 15">
            <a:extLst>
              <a:ext uri="{FF2B5EF4-FFF2-40B4-BE49-F238E27FC236}">
                <a16:creationId xmlns:a16="http://schemas.microsoft.com/office/drawing/2014/main" id="{3D8311F8-B78B-468A-A051-3F456B31D5AC}"/>
              </a:ext>
            </a:extLst>
          </p:cNvPr>
          <p:cNvGrpSpPr/>
          <p:nvPr/>
        </p:nvGrpSpPr>
        <p:grpSpPr>
          <a:xfrm>
            <a:off x="3223504" y="3540644"/>
            <a:ext cx="2754538" cy="1426295"/>
            <a:chOff x="3223504" y="2647893"/>
            <a:chExt cx="2754538" cy="1426295"/>
          </a:xfrm>
        </p:grpSpPr>
        <p:sp>
          <p:nvSpPr>
            <p:cNvPr id="13" name="Google Shape;251;p35">
              <a:extLst>
                <a:ext uri="{FF2B5EF4-FFF2-40B4-BE49-F238E27FC236}">
                  <a16:creationId xmlns:a16="http://schemas.microsoft.com/office/drawing/2014/main" id="{81337944-F3E7-4AFA-825E-F06E7A2E2860}"/>
                </a:ext>
              </a:extLst>
            </p:cNvPr>
            <p:cNvSpPr txBox="1"/>
            <p:nvPr/>
          </p:nvSpPr>
          <p:spPr>
            <a:xfrm>
              <a:off x="3235323" y="2940934"/>
              <a:ext cx="2742719" cy="1133254"/>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Lobster</a:t>
              </a:r>
            </a:p>
            <a:p>
              <a:pPr marL="0" lvl="0" indent="0" algn="ctr" rtl="0">
                <a:spcBef>
                  <a:spcPts val="0"/>
                </a:spcBef>
                <a:spcAft>
                  <a:spcPts val="0"/>
                </a:spcAft>
                <a:buNone/>
              </a:pPr>
              <a:r>
                <a:rPr lang="en-GB" sz="1200" dirty="0">
                  <a:solidFill>
                    <a:schemeClr val="bg1"/>
                  </a:solidFill>
                </a:rPr>
                <a:t>I get my energy from crabs, sea snails, sea urchins and starfish. </a:t>
              </a:r>
            </a:p>
            <a:p>
              <a:pPr marL="0" lvl="0" indent="0" algn="ctr" rtl="0">
                <a:spcBef>
                  <a:spcPts val="0"/>
                </a:spcBef>
                <a:spcAft>
                  <a:spcPts val="0"/>
                </a:spcAft>
                <a:buNone/>
              </a:pPr>
              <a:r>
                <a:rPr lang="en-GB" sz="1200" dirty="0">
                  <a:solidFill>
                    <a:schemeClr val="bg1"/>
                  </a:solidFill>
                </a:rPr>
                <a:t>I am eaten by humans.</a:t>
              </a:r>
            </a:p>
          </p:txBody>
        </p:sp>
        <p:sp>
          <p:nvSpPr>
            <p:cNvPr id="14" name="Google Shape;141;p23">
              <a:extLst>
                <a:ext uri="{FF2B5EF4-FFF2-40B4-BE49-F238E27FC236}">
                  <a16:creationId xmlns:a16="http://schemas.microsoft.com/office/drawing/2014/main" id="{087219A1-B9EB-436E-879D-4E4F1C894BAF}"/>
                </a:ext>
              </a:extLst>
            </p:cNvPr>
            <p:cNvSpPr txBox="1"/>
            <p:nvPr/>
          </p:nvSpPr>
          <p:spPr>
            <a:xfrm>
              <a:off x="3223504" y="2647893"/>
              <a:ext cx="156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solidFill>
                    <a:schemeClr val="lt1"/>
                  </a:solidFill>
                </a:rPr>
                <a:t>Photo: christaylorphoto.co.uk</a:t>
              </a:r>
              <a:endParaRPr sz="700" dirty="0">
                <a:solidFill>
                  <a:schemeClr val="lt1"/>
                </a:solidFill>
              </a:endParaRPr>
            </a:p>
          </p:txBody>
        </p:sp>
      </p:grpSp>
      <p:pic>
        <p:nvPicPr>
          <p:cNvPr id="17" name="Google Shape;253;p28">
            <a:extLst>
              <a:ext uri="{FF2B5EF4-FFF2-40B4-BE49-F238E27FC236}">
                <a16:creationId xmlns:a16="http://schemas.microsoft.com/office/drawing/2014/main" id="{E40E1227-DFA8-4EC5-A93E-FAF03730CF7B}"/>
              </a:ext>
            </a:extLst>
          </p:cNvPr>
          <p:cNvPicPr preferRelativeResize="0"/>
          <p:nvPr/>
        </p:nvPicPr>
        <p:blipFill rotWithShape="1">
          <a:blip r:embed="rId5">
            <a:alphaModFix/>
          </a:blip>
          <a:srcRect r="12614"/>
          <a:stretch/>
        </p:blipFill>
        <p:spPr>
          <a:xfrm>
            <a:off x="3235323" y="1892414"/>
            <a:ext cx="2742870" cy="1966985"/>
          </a:xfrm>
          <a:prstGeom prst="rect">
            <a:avLst/>
          </a:prstGeom>
          <a:noFill/>
          <a:ln>
            <a:noFill/>
          </a:ln>
        </p:spPr>
      </p:pic>
    </p:spTree>
    <p:extLst>
      <p:ext uri="{BB962C8B-B14F-4D97-AF65-F5344CB8AC3E}">
        <p14:creationId xmlns:p14="http://schemas.microsoft.com/office/powerpoint/2010/main" val="2628692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154;p23">
            <a:extLst>
              <a:ext uri="{FF2B5EF4-FFF2-40B4-BE49-F238E27FC236}">
                <a16:creationId xmlns:a16="http://schemas.microsoft.com/office/drawing/2014/main" id="{BB7C3610-749D-4A3A-A0A5-9C5876D40794}"/>
              </a:ext>
            </a:extLst>
          </p:cNvPr>
          <p:cNvPicPr preferRelativeResize="0"/>
          <p:nvPr/>
        </p:nvPicPr>
        <p:blipFill rotWithShape="1">
          <a:blip r:embed="rId2">
            <a:alphaModFix/>
          </a:blip>
          <a:srcRect r="5830" b="2837"/>
          <a:stretch/>
        </p:blipFill>
        <p:spPr>
          <a:xfrm>
            <a:off x="3222186" y="3535976"/>
            <a:ext cx="2770035" cy="1944653"/>
          </a:xfrm>
          <a:prstGeom prst="rect">
            <a:avLst/>
          </a:prstGeom>
          <a:noFill/>
          <a:ln>
            <a:noFill/>
          </a:ln>
        </p:spPr>
      </p:pic>
      <p:sp>
        <p:nvSpPr>
          <p:cNvPr id="8" name="Google Shape;251;p35">
            <a:extLst>
              <a:ext uri="{FF2B5EF4-FFF2-40B4-BE49-F238E27FC236}">
                <a16:creationId xmlns:a16="http://schemas.microsoft.com/office/drawing/2014/main" id="{EE22D14B-41BB-4702-93D2-B83ADB0783C6}"/>
              </a:ext>
            </a:extLst>
          </p:cNvPr>
          <p:cNvSpPr txBox="1"/>
          <p:nvPr/>
        </p:nvSpPr>
        <p:spPr>
          <a:xfrm>
            <a:off x="3222186" y="5480629"/>
            <a:ext cx="2771041" cy="1137322"/>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Periwinkle</a:t>
            </a:r>
          </a:p>
          <a:p>
            <a:pPr marL="0" lvl="0" indent="0" algn="ctr" rtl="0">
              <a:spcBef>
                <a:spcPts val="0"/>
              </a:spcBef>
              <a:spcAft>
                <a:spcPts val="0"/>
              </a:spcAft>
              <a:buNone/>
            </a:pPr>
            <a:r>
              <a:rPr lang="en-GB" sz="1200" dirty="0">
                <a:solidFill>
                  <a:schemeClr val="bg1"/>
                </a:solidFill>
              </a:rPr>
              <a:t>I get my energy from algae on rocks and young seaweed. </a:t>
            </a:r>
          </a:p>
          <a:p>
            <a:pPr marL="0" lvl="0" indent="0" algn="ctr" rtl="0">
              <a:spcBef>
                <a:spcPts val="0"/>
              </a:spcBef>
              <a:spcAft>
                <a:spcPts val="0"/>
              </a:spcAft>
              <a:buNone/>
            </a:pPr>
            <a:r>
              <a:rPr lang="en-GB" sz="1200" dirty="0">
                <a:solidFill>
                  <a:schemeClr val="bg1"/>
                </a:solidFill>
              </a:rPr>
              <a:t>I am eaten by crabs, lobsters, seabirds and fish.</a:t>
            </a:r>
          </a:p>
        </p:txBody>
      </p:sp>
      <p:grpSp>
        <p:nvGrpSpPr>
          <p:cNvPr id="5" name="Group 4">
            <a:extLst>
              <a:ext uri="{FF2B5EF4-FFF2-40B4-BE49-F238E27FC236}">
                <a16:creationId xmlns:a16="http://schemas.microsoft.com/office/drawing/2014/main" id="{6E875667-816B-4DCC-A01F-79428300E199}"/>
              </a:ext>
            </a:extLst>
          </p:cNvPr>
          <p:cNvGrpSpPr/>
          <p:nvPr/>
        </p:nvGrpSpPr>
        <p:grpSpPr>
          <a:xfrm>
            <a:off x="7754737" y="247819"/>
            <a:ext cx="2771041" cy="3069036"/>
            <a:chOff x="7611799" y="319292"/>
            <a:chExt cx="2771041" cy="3069036"/>
          </a:xfrm>
        </p:grpSpPr>
        <p:pic>
          <p:nvPicPr>
            <p:cNvPr id="2" name="Picture 1">
              <a:extLst>
                <a:ext uri="{FF2B5EF4-FFF2-40B4-BE49-F238E27FC236}">
                  <a16:creationId xmlns:a16="http://schemas.microsoft.com/office/drawing/2014/main" id="{619B2113-06A7-4B9B-A367-3F0103C8A45F}"/>
                </a:ext>
              </a:extLst>
            </p:cNvPr>
            <p:cNvPicPr>
              <a:picLocks noChangeAspect="1"/>
            </p:cNvPicPr>
            <p:nvPr/>
          </p:nvPicPr>
          <p:blipFill>
            <a:blip r:embed="rId3"/>
            <a:stretch>
              <a:fillRect/>
            </a:stretch>
          </p:blipFill>
          <p:spPr>
            <a:xfrm>
              <a:off x="7611871" y="319292"/>
              <a:ext cx="2758387" cy="1970277"/>
            </a:xfrm>
            <a:prstGeom prst="rect">
              <a:avLst/>
            </a:prstGeom>
          </p:spPr>
        </p:pic>
        <p:sp>
          <p:nvSpPr>
            <p:cNvPr id="9" name="Google Shape;251;p35">
              <a:extLst>
                <a:ext uri="{FF2B5EF4-FFF2-40B4-BE49-F238E27FC236}">
                  <a16:creationId xmlns:a16="http://schemas.microsoft.com/office/drawing/2014/main" id="{761925AD-968A-4372-8724-E8C4F6433C94}"/>
                </a:ext>
              </a:extLst>
            </p:cNvPr>
            <p:cNvSpPr txBox="1"/>
            <p:nvPr/>
          </p:nvSpPr>
          <p:spPr>
            <a:xfrm>
              <a:off x="7611799" y="2255074"/>
              <a:ext cx="2771041" cy="1133254"/>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Algae</a:t>
              </a:r>
            </a:p>
            <a:p>
              <a:pPr marL="0" lvl="0" indent="0" algn="ctr" rtl="0">
                <a:spcBef>
                  <a:spcPts val="0"/>
                </a:spcBef>
                <a:spcAft>
                  <a:spcPts val="0"/>
                </a:spcAft>
                <a:buNone/>
              </a:pPr>
              <a:r>
                <a:rPr lang="en-GB" sz="1200" dirty="0">
                  <a:solidFill>
                    <a:schemeClr val="bg1"/>
                  </a:solidFill>
                </a:rPr>
                <a:t>I get my energy from the sun.</a:t>
              </a:r>
            </a:p>
            <a:p>
              <a:pPr marL="0" lvl="0" indent="0" algn="ctr" rtl="0">
                <a:spcBef>
                  <a:spcPts val="0"/>
                </a:spcBef>
                <a:spcAft>
                  <a:spcPts val="0"/>
                </a:spcAft>
                <a:buNone/>
              </a:pPr>
              <a:r>
                <a:rPr lang="en-GB" sz="1200" dirty="0">
                  <a:solidFill>
                    <a:schemeClr val="bg1"/>
                  </a:solidFill>
                </a:rPr>
                <a:t>I am eaten by limpets and periwinkles</a:t>
              </a:r>
            </a:p>
          </p:txBody>
        </p:sp>
      </p:grpSp>
      <p:grpSp>
        <p:nvGrpSpPr>
          <p:cNvPr id="18" name="Group 17">
            <a:extLst>
              <a:ext uri="{FF2B5EF4-FFF2-40B4-BE49-F238E27FC236}">
                <a16:creationId xmlns:a16="http://schemas.microsoft.com/office/drawing/2014/main" id="{2CDF6042-1A86-4230-9AD3-0BE3A030206C}"/>
              </a:ext>
            </a:extLst>
          </p:cNvPr>
          <p:cNvGrpSpPr/>
          <p:nvPr/>
        </p:nvGrpSpPr>
        <p:grpSpPr>
          <a:xfrm>
            <a:off x="1746501" y="247819"/>
            <a:ext cx="2763351" cy="3087387"/>
            <a:chOff x="267258" y="992555"/>
            <a:chExt cx="2763351" cy="3087387"/>
          </a:xfrm>
        </p:grpSpPr>
        <p:pic>
          <p:nvPicPr>
            <p:cNvPr id="19" name="Google Shape;140;p23">
              <a:extLst>
                <a:ext uri="{FF2B5EF4-FFF2-40B4-BE49-F238E27FC236}">
                  <a16:creationId xmlns:a16="http://schemas.microsoft.com/office/drawing/2014/main" id="{F8BEC90C-4849-4A02-A479-ECF1E4358C59}"/>
                </a:ext>
              </a:extLst>
            </p:cNvPr>
            <p:cNvPicPr preferRelativeResize="0"/>
            <p:nvPr/>
          </p:nvPicPr>
          <p:blipFill rotWithShape="1">
            <a:blip r:embed="rId4">
              <a:alphaModFix/>
            </a:blip>
            <a:srcRect l="4137" r="22795"/>
            <a:stretch/>
          </p:blipFill>
          <p:spPr>
            <a:xfrm>
              <a:off x="267258" y="992555"/>
              <a:ext cx="2763351" cy="1948368"/>
            </a:xfrm>
            <a:prstGeom prst="rect">
              <a:avLst/>
            </a:prstGeom>
            <a:noFill/>
            <a:ln>
              <a:noFill/>
            </a:ln>
          </p:spPr>
        </p:pic>
        <p:sp>
          <p:nvSpPr>
            <p:cNvPr id="20" name="Google Shape;251;p35">
              <a:extLst>
                <a:ext uri="{FF2B5EF4-FFF2-40B4-BE49-F238E27FC236}">
                  <a16:creationId xmlns:a16="http://schemas.microsoft.com/office/drawing/2014/main" id="{102AD330-EFDE-4C5C-8C24-DCCCE0C9F96E}"/>
                </a:ext>
              </a:extLst>
            </p:cNvPr>
            <p:cNvSpPr txBox="1"/>
            <p:nvPr/>
          </p:nvSpPr>
          <p:spPr>
            <a:xfrm>
              <a:off x="269093" y="2941199"/>
              <a:ext cx="2761444" cy="1138743"/>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400" b="1" dirty="0">
                  <a:solidFill>
                    <a:schemeClr val="bg1"/>
                  </a:solidFill>
                </a:rPr>
                <a:t>Sea bass</a:t>
              </a:r>
            </a:p>
            <a:p>
              <a:pPr marL="0" lvl="0" indent="0" algn="ctr" rtl="0">
                <a:spcBef>
                  <a:spcPts val="0"/>
                </a:spcBef>
                <a:spcAft>
                  <a:spcPts val="0"/>
                </a:spcAft>
                <a:buNone/>
              </a:pPr>
              <a:r>
                <a:rPr lang="en-GB" sz="1200" dirty="0">
                  <a:solidFill>
                    <a:schemeClr val="bg1"/>
                  </a:solidFill>
                </a:rPr>
                <a:t>I get my energy from shrimps, periwinkles, prawns, crabs and smaller fish. I am eaten by seals and humans.</a:t>
              </a:r>
            </a:p>
          </p:txBody>
        </p:sp>
        <p:sp>
          <p:nvSpPr>
            <p:cNvPr id="22" name="Google Shape;141;p23">
              <a:extLst>
                <a:ext uri="{FF2B5EF4-FFF2-40B4-BE49-F238E27FC236}">
                  <a16:creationId xmlns:a16="http://schemas.microsoft.com/office/drawing/2014/main" id="{C3F5FC63-FD32-499C-8F34-80114DA30F52}"/>
                </a:ext>
              </a:extLst>
            </p:cNvPr>
            <p:cNvSpPr txBox="1"/>
            <p:nvPr/>
          </p:nvSpPr>
          <p:spPr>
            <a:xfrm>
              <a:off x="271359" y="2648158"/>
              <a:ext cx="156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solidFill>
                    <a:schemeClr val="lt1"/>
                  </a:solidFill>
                </a:rPr>
                <a:t>Photo: christaylorphoto.co.uk</a:t>
              </a:r>
              <a:endParaRPr sz="700" dirty="0">
                <a:solidFill>
                  <a:schemeClr val="lt1"/>
                </a:solidFill>
              </a:endParaRPr>
            </a:p>
          </p:txBody>
        </p:sp>
      </p:grpSp>
      <p:grpSp>
        <p:nvGrpSpPr>
          <p:cNvPr id="23" name="Group 22">
            <a:extLst>
              <a:ext uri="{FF2B5EF4-FFF2-40B4-BE49-F238E27FC236}">
                <a16:creationId xmlns:a16="http://schemas.microsoft.com/office/drawing/2014/main" id="{C142CF92-DCB2-4DB1-B759-3641C14CE8B2}"/>
              </a:ext>
            </a:extLst>
          </p:cNvPr>
          <p:cNvGrpSpPr/>
          <p:nvPr/>
        </p:nvGrpSpPr>
        <p:grpSpPr>
          <a:xfrm>
            <a:off x="6199781" y="3496185"/>
            <a:ext cx="2782714" cy="3091784"/>
            <a:chOff x="257420" y="3854629"/>
            <a:chExt cx="2782714" cy="3091784"/>
          </a:xfrm>
        </p:grpSpPr>
        <p:pic>
          <p:nvPicPr>
            <p:cNvPr id="25" name="Google Shape;133;p23">
              <a:extLst>
                <a:ext uri="{FF2B5EF4-FFF2-40B4-BE49-F238E27FC236}">
                  <a16:creationId xmlns:a16="http://schemas.microsoft.com/office/drawing/2014/main" id="{2E5D52DE-EDD3-4DDD-82A8-9502C42552E2}"/>
                </a:ext>
              </a:extLst>
            </p:cNvPr>
            <p:cNvPicPr preferRelativeResize="0"/>
            <p:nvPr/>
          </p:nvPicPr>
          <p:blipFill rotWithShape="1">
            <a:blip r:embed="rId5">
              <a:alphaModFix/>
            </a:blip>
            <a:srcRect r="874" b="6682"/>
            <a:stretch/>
          </p:blipFill>
          <p:spPr>
            <a:xfrm>
              <a:off x="266954" y="3871727"/>
              <a:ext cx="2758387" cy="1947562"/>
            </a:xfrm>
            <a:prstGeom prst="rect">
              <a:avLst/>
            </a:prstGeom>
            <a:noFill/>
            <a:ln>
              <a:noFill/>
            </a:ln>
          </p:spPr>
        </p:pic>
        <p:sp>
          <p:nvSpPr>
            <p:cNvPr id="26" name="Google Shape;251;p35">
              <a:extLst>
                <a:ext uri="{FF2B5EF4-FFF2-40B4-BE49-F238E27FC236}">
                  <a16:creationId xmlns:a16="http://schemas.microsoft.com/office/drawing/2014/main" id="{1A1FCF5D-389B-49B4-A389-84CF85FBD55D}"/>
                </a:ext>
              </a:extLst>
            </p:cNvPr>
            <p:cNvSpPr txBox="1"/>
            <p:nvPr/>
          </p:nvSpPr>
          <p:spPr>
            <a:xfrm>
              <a:off x="269093" y="5809091"/>
              <a:ext cx="2771041" cy="1137322"/>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Seal</a:t>
              </a:r>
            </a:p>
            <a:p>
              <a:pPr marL="0" lvl="0" indent="0" algn="ctr" rtl="0">
                <a:spcBef>
                  <a:spcPts val="0"/>
                </a:spcBef>
                <a:spcAft>
                  <a:spcPts val="0"/>
                </a:spcAft>
                <a:buNone/>
              </a:pPr>
              <a:r>
                <a:rPr lang="en-GB" sz="1200" dirty="0">
                  <a:solidFill>
                    <a:schemeClr val="bg1"/>
                  </a:solidFill>
                </a:rPr>
                <a:t>I get my energy from fish, crabs, squid and octopus. I don’t have any predators.</a:t>
              </a:r>
            </a:p>
          </p:txBody>
        </p:sp>
        <p:sp>
          <p:nvSpPr>
            <p:cNvPr id="27" name="Google Shape;141;p23">
              <a:extLst>
                <a:ext uri="{FF2B5EF4-FFF2-40B4-BE49-F238E27FC236}">
                  <a16:creationId xmlns:a16="http://schemas.microsoft.com/office/drawing/2014/main" id="{45414523-6B1D-4786-90E3-A7FBCE6239A3}"/>
                </a:ext>
              </a:extLst>
            </p:cNvPr>
            <p:cNvSpPr txBox="1"/>
            <p:nvPr/>
          </p:nvSpPr>
          <p:spPr>
            <a:xfrm>
              <a:off x="257420" y="3854629"/>
              <a:ext cx="156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t>Photo: Rob Coleman</a:t>
              </a:r>
              <a:endParaRPr sz="700" dirty="0"/>
            </a:p>
          </p:txBody>
        </p:sp>
      </p:grpSp>
      <p:grpSp>
        <p:nvGrpSpPr>
          <p:cNvPr id="3" name="Group 2">
            <a:extLst>
              <a:ext uri="{FF2B5EF4-FFF2-40B4-BE49-F238E27FC236}">
                <a16:creationId xmlns:a16="http://schemas.microsoft.com/office/drawing/2014/main" id="{C9D8FF50-B0B2-4F4D-9A19-4F2C7919C7AA}"/>
              </a:ext>
            </a:extLst>
          </p:cNvPr>
          <p:cNvGrpSpPr/>
          <p:nvPr/>
        </p:nvGrpSpPr>
        <p:grpSpPr>
          <a:xfrm>
            <a:off x="4746774" y="232583"/>
            <a:ext cx="2771041" cy="3074962"/>
            <a:chOff x="2427566" y="283951"/>
            <a:chExt cx="2771041" cy="3074962"/>
          </a:xfrm>
        </p:grpSpPr>
        <p:pic>
          <p:nvPicPr>
            <p:cNvPr id="32" name="Google Shape;394;p43">
              <a:extLst>
                <a:ext uri="{FF2B5EF4-FFF2-40B4-BE49-F238E27FC236}">
                  <a16:creationId xmlns:a16="http://schemas.microsoft.com/office/drawing/2014/main" id="{A5C73932-6FAF-4780-BC29-6877B200A81F}"/>
                </a:ext>
              </a:extLst>
            </p:cNvPr>
            <p:cNvPicPr preferRelativeResize="0"/>
            <p:nvPr/>
          </p:nvPicPr>
          <p:blipFill>
            <a:blip r:embed="rId6">
              <a:alphaModFix/>
            </a:blip>
            <a:stretch>
              <a:fillRect/>
            </a:stretch>
          </p:blipFill>
          <p:spPr>
            <a:xfrm>
              <a:off x="2431935" y="283951"/>
              <a:ext cx="2758387" cy="2032424"/>
            </a:xfrm>
            <a:prstGeom prst="rect">
              <a:avLst/>
            </a:prstGeom>
            <a:noFill/>
            <a:ln>
              <a:noFill/>
            </a:ln>
          </p:spPr>
        </p:pic>
        <p:sp>
          <p:nvSpPr>
            <p:cNvPr id="30" name="Google Shape;251;p35">
              <a:extLst>
                <a:ext uri="{FF2B5EF4-FFF2-40B4-BE49-F238E27FC236}">
                  <a16:creationId xmlns:a16="http://schemas.microsoft.com/office/drawing/2014/main" id="{7111BA1E-442B-44C0-98D3-B12F6F6370CB}"/>
                </a:ext>
              </a:extLst>
            </p:cNvPr>
            <p:cNvSpPr txBox="1"/>
            <p:nvPr/>
          </p:nvSpPr>
          <p:spPr>
            <a:xfrm>
              <a:off x="2427566" y="2221591"/>
              <a:ext cx="2771041" cy="1137322"/>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Shore crab</a:t>
              </a:r>
            </a:p>
            <a:p>
              <a:pPr marL="0" lvl="0" indent="0" algn="ctr" rtl="0">
                <a:spcBef>
                  <a:spcPts val="0"/>
                </a:spcBef>
                <a:spcAft>
                  <a:spcPts val="0"/>
                </a:spcAft>
                <a:buNone/>
              </a:pPr>
              <a:r>
                <a:rPr lang="en-GB" sz="1200" dirty="0">
                  <a:solidFill>
                    <a:schemeClr val="bg1"/>
                  </a:solidFill>
                </a:rPr>
                <a:t>I get my energy from seaweed, carrion, sea snails, shrimps and small fish. I am eaten by other crabs, fish, lobsters and sea anemones</a:t>
              </a:r>
            </a:p>
          </p:txBody>
        </p:sp>
      </p:grpSp>
    </p:spTree>
    <p:extLst>
      <p:ext uri="{BB962C8B-B14F-4D97-AF65-F5344CB8AC3E}">
        <p14:creationId xmlns:p14="http://schemas.microsoft.com/office/powerpoint/2010/main" val="3560925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oogle Shape;409;p44">
            <a:extLst>
              <a:ext uri="{FF2B5EF4-FFF2-40B4-BE49-F238E27FC236}">
                <a16:creationId xmlns:a16="http://schemas.microsoft.com/office/drawing/2014/main" id="{44F42523-FAD4-4A4D-BF1E-E88ED37777E3}"/>
              </a:ext>
            </a:extLst>
          </p:cNvPr>
          <p:cNvPicPr preferRelativeResize="0"/>
          <p:nvPr/>
        </p:nvPicPr>
        <p:blipFill rotWithShape="1">
          <a:blip r:embed="rId2">
            <a:alphaModFix/>
          </a:blip>
          <a:srcRect r="6815" b="4569"/>
          <a:stretch/>
        </p:blipFill>
        <p:spPr>
          <a:xfrm>
            <a:off x="6280113" y="3570954"/>
            <a:ext cx="2758387" cy="1899477"/>
          </a:xfrm>
          <a:prstGeom prst="rect">
            <a:avLst/>
          </a:prstGeom>
          <a:noFill/>
          <a:ln>
            <a:noFill/>
          </a:ln>
        </p:spPr>
      </p:pic>
      <p:pic>
        <p:nvPicPr>
          <p:cNvPr id="36" name="Google Shape;411;p44">
            <a:extLst>
              <a:ext uri="{FF2B5EF4-FFF2-40B4-BE49-F238E27FC236}">
                <a16:creationId xmlns:a16="http://schemas.microsoft.com/office/drawing/2014/main" id="{8593406B-035D-4575-AAD8-436A244B1497}"/>
              </a:ext>
            </a:extLst>
          </p:cNvPr>
          <p:cNvPicPr preferRelativeResize="0"/>
          <p:nvPr/>
        </p:nvPicPr>
        <p:blipFill rotWithShape="1">
          <a:blip r:embed="rId3">
            <a:alphaModFix/>
          </a:blip>
          <a:srcRect r="5468" b="10341"/>
          <a:stretch/>
        </p:blipFill>
        <p:spPr>
          <a:xfrm>
            <a:off x="7789093" y="250247"/>
            <a:ext cx="2778156" cy="1924309"/>
          </a:xfrm>
          <a:prstGeom prst="rect">
            <a:avLst/>
          </a:prstGeom>
          <a:noFill/>
          <a:ln>
            <a:noFill/>
          </a:ln>
        </p:spPr>
      </p:pic>
      <p:pic>
        <p:nvPicPr>
          <p:cNvPr id="35" name="Google Shape;412;p44">
            <a:extLst>
              <a:ext uri="{FF2B5EF4-FFF2-40B4-BE49-F238E27FC236}">
                <a16:creationId xmlns:a16="http://schemas.microsoft.com/office/drawing/2014/main" id="{B68FF40C-9998-4D12-9713-5541878A85D8}"/>
              </a:ext>
            </a:extLst>
          </p:cNvPr>
          <p:cNvPicPr preferRelativeResize="0"/>
          <p:nvPr/>
        </p:nvPicPr>
        <p:blipFill rotWithShape="1">
          <a:blip r:embed="rId4">
            <a:alphaModFix/>
          </a:blip>
          <a:srcRect l="564" r="18642"/>
          <a:stretch/>
        </p:blipFill>
        <p:spPr>
          <a:xfrm>
            <a:off x="4746129" y="250247"/>
            <a:ext cx="2732654" cy="2016718"/>
          </a:xfrm>
          <a:prstGeom prst="rect">
            <a:avLst/>
          </a:prstGeom>
          <a:noFill/>
          <a:ln>
            <a:noFill/>
          </a:ln>
        </p:spPr>
      </p:pic>
      <p:grpSp>
        <p:nvGrpSpPr>
          <p:cNvPr id="31" name="Group 30">
            <a:extLst>
              <a:ext uri="{FF2B5EF4-FFF2-40B4-BE49-F238E27FC236}">
                <a16:creationId xmlns:a16="http://schemas.microsoft.com/office/drawing/2014/main" id="{C3A7C220-ED8A-47C9-B62F-5333726566FD}"/>
              </a:ext>
            </a:extLst>
          </p:cNvPr>
          <p:cNvGrpSpPr/>
          <p:nvPr/>
        </p:nvGrpSpPr>
        <p:grpSpPr>
          <a:xfrm>
            <a:off x="3166430" y="3533633"/>
            <a:ext cx="2787670" cy="3091784"/>
            <a:chOff x="3204610" y="1875155"/>
            <a:chExt cx="2787670" cy="3091784"/>
          </a:xfrm>
        </p:grpSpPr>
        <p:pic>
          <p:nvPicPr>
            <p:cNvPr id="33" name="Google Shape;212;p26">
              <a:extLst>
                <a:ext uri="{FF2B5EF4-FFF2-40B4-BE49-F238E27FC236}">
                  <a16:creationId xmlns:a16="http://schemas.microsoft.com/office/drawing/2014/main" id="{E33BB299-38E4-49E9-B975-4BD1F522648A}"/>
                </a:ext>
              </a:extLst>
            </p:cNvPr>
            <p:cNvPicPr preferRelativeResize="0"/>
            <p:nvPr/>
          </p:nvPicPr>
          <p:blipFill rotWithShape="1">
            <a:blip r:embed="rId5">
              <a:alphaModFix/>
            </a:blip>
            <a:srcRect r="6762"/>
            <a:stretch/>
          </p:blipFill>
          <p:spPr>
            <a:xfrm>
              <a:off x="3204610" y="1875155"/>
              <a:ext cx="2787670" cy="1993222"/>
            </a:xfrm>
            <a:prstGeom prst="rect">
              <a:avLst/>
            </a:prstGeom>
            <a:noFill/>
            <a:ln>
              <a:noFill/>
            </a:ln>
          </p:spPr>
        </p:pic>
        <p:sp>
          <p:nvSpPr>
            <p:cNvPr id="34" name="Google Shape;251;p35">
              <a:extLst>
                <a:ext uri="{FF2B5EF4-FFF2-40B4-BE49-F238E27FC236}">
                  <a16:creationId xmlns:a16="http://schemas.microsoft.com/office/drawing/2014/main" id="{43EBBB5E-ED00-4976-A416-A7180D235783}"/>
                </a:ext>
              </a:extLst>
            </p:cNvPr>
            <p:cNvSpPr txBox="1"/>
            <p:nvPr/>
          </p:nvSpPr>
          <p:spPr>
            <a:xfrm>
              <a:off x="3221238" y="3833685"/>
              <a:ext cx="2771041" cy="1133254"/>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Seaweed</a:t>
              </a:r>
            </a:p>
            <a:p>
              <a:pPr marL="0" lvl="0" indent="0" algn="ctr" rtl="0">
                <a:spcBef>
                  <a:spcPts val="0"/>
                </a:spcBef>
                <a:spcAft>
                  <a:spcPts val="0"/>
                </a:spcAft>
                <a:buNone/>
              </a:pPr>
              <a:r>
                <a:rPr lang="en-GB" sz="1200" dirty="0">
                  <a:solidFill>
                    <a:schemeClr val="bg1"/>
                  </a:solidFill>
                </a:rPr>
                <a:t>I get my energy from the sun.</a:t>
              </a:r>
            </a:p>
            <a:p>
              <a:pPr marL="0" lvl="0" indent="0" algn="ctr" rtl="0">
                <a:spcBef>
                  <a:spcPts val="0"/>
                </a:spcBef>
                <a:spcAft>
                  <a:spcPts val="0"/>
                </a:spcAft>
                <a:buNone/>
              </a:pPr>
              <a:r>
                <a:rPr lang="en-GB" sz="1200" dirty="0">
                  <a:solidFill>
                    <a:schemeClr val="bg1"/>
                  </a:solidFill>
                </a:rPr>
                <a:t>I am eaten by limpets, periwinkles, worms, prawns and shrimps.</a:t>
              </a:r>
            </a:p>
          </p:txBody>
        </p:sp>
      </p:grpSp>
      <p:grpSp>
        <p:nvGrpSpPr>
          <p:cNvPr id="21" name="Group 20">
            <a:extLst>
              <a:ext uri="{FF2B5EF4-FFF2-40B4-BE49-F238E27FC236}">
                <a16:creationId xmlns:a16="http://schemas.microsoft.com/office/drawing/2014/main" id="{04B7082F-5B0B-4C2D-81A7-15CD186E3527}"/>
              </a:ext>
            </a:extLst>
          </p:cNvPr>
          <p:cNvGrpSpPr/>
          <p:nvPr/>
        </p:nvGrpSpPr>
        <p:grpSpPr>
          <a:xfrm>
            <a:off x="1679220" y="253871"/>
            <a:ext cx="2751991" cy="3053674"/>
            <a:chOff x="269094" y="1913265"/>
            <a:chExt cx="2751991" cy="3053674"/>
          </a:xfrm>
        </p:grpSpPr>
        <p:pic>
          <p:nvPicPr>
            <p:cNvPr id="28" name="Picture 27" descr="A picture containing outdoor, sky, water, person&#10;&#10;Description automatically generated">
              <a:extLst>
                <a:ext uri="{FF2B5EF4-FFF2-40B4-BE49-F238E27FC236}">
                  <a16:creationId xmlns:a16="http://schemas.microsoft.com/office/drawing/2014/main" id="{6823B383-711F-4DE5-8094-86C82A06F1E2}"/>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269382" y="1913265"/>
              <a:ext cx="2751703" cy="1928304"/>
            </a:xfrm>
            <a:prstGeom prst="rect">
              <a:avLst/>
            </a:prstGeom>
          </p:spPr>
        </p:pic>
        <p:sp>
          <p:nvSpPr>
            <p:cNvPr id="29" name="Google Shape;251;p35">
              <a:extLst>
                <a:ext uri="{FF2B5EF4-FFF2-40B4-BE49-F238E27FC236}">
                  <a16:creationId xmlns:a16="http://schemas.microsoft.com/office/drawing/2014/main" id="{DC038F64-8646-41D2-8FC9-FB5ECBEA61B7}"/>
                </a:ext>
              </a:extLst>
            </p:cNvPr>
            <p:cNvSpPr txBox="1"/>
            <p:nvPr/>
          </p:nvSpPr>
          <p:spPr>
            <a:xfrm>
              <a:off x="269094" y="3833950"/>
              <a:ext cx="2751132" cy="1132989"/>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Human</a:t>
              </a:r>
            </a:p>
          </p:txBody>
        </p:sp>
      </p:grpSp>
      <p:sp>
        <p:nvSpPr>
          <p:cNvPr id="9" name="Google Shape;251;p35">
            <a:extLst>
              <a:ext uri="{FF2B5EF4-FFF2-40B4-BE49-F238E27FC236}">
                <a16:creationId xmlns:a16="http://schemas.microsoft.com/office/drawing/2014/main" id="{761925AD-968A-4372-8724-E8C4F6433C94}"/>
              </a:ext>
            </a:extLst>
          </p:cNvPr>
          <p:cNvSpPr txBox="1"/>
          <p:nvPr/>
        </p:nvSpPr>
        <p:spPr>
          <a:xfrm>
            <a:off x="7789094" y="2165926"/>
            <a:ext cx="2789476" cy="1145916"/>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Edible crab</a:t>
            </a:r>
          </a:p>
          <a:p>
            <a:pPr marL="0" lvl="0" indent="0" algn="ctr" rtl="0">
              <a:spcBef>
                <a:spcPts val="0"/>
              </a:spcBef>
              <a:spcAft>
                <a:spcPts val="0"/>
              </a:spcAft>
              <a:buNone/>
            </a:pPr>
            <a:r>
              <a:rPr lang="en-GB" sz="1200" dirty="0">
                <a:solidFill>
                  <a:schemeClr val="bg1"/>
                </a:solidFill>
              </a:rPr>
              <a:t>I get my energy from crabs, sea snails, sea urchins and starfish. </a:t>
            </a:r>
          </a:p>
          <a:p>
            <a:pPr marL="0" lvl="0" indent="0" algn="ctr" rtl="0">
              <a:spcBef>
                <a:spcPts val="0"/>
              </a:spcBef>
              <a:spcAft>
                <a:spcPts val="0"/>
              </a:spcAft>
              <a:buNone/>
            </a:pPr>
            <a:r>
              <a:rPr lang="en-GB" sz="1200" dirty="0">
                <a:solidFill>
                  <a:schemeClr val="bg1"/>
                </a:solidFill>
              </a:rPr>
              <a:t>I am eaten by humans and lobsters.</a:t>
            </a:r>
          </a:p>
        </p:txBody>
      </p:sp>
      <p:sp>
        <p:nvSpPr>
          <p:cNvPr id="26" name="Google Shape;251;p35">
            <a:extLst>
              <a:ext uri="{FF2B5EF4-FFF2-40B4-BE49-F238E27FC236}">
                <a16:creationId xmlns:a16="http://schemas.microsoft.com/office/drawing/2014/main" id="{1A1FCF5D-389B-49B4-A389-84CF85FBD55D}"/>
              </a:ext>
            </a:extLst>
          </p:cNvPr>
          <p:cNvSpPr txBox="1"/>
          <p:nvPr/>
        </p:nvSpPr>
        <p:spPr>
          <a:xfrm>
            <a:off x="6282252" y="5470431"/>
            <a:ext cx="2771041" cy="1137322"/>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Dog whelk</a:t>
            </a:r>
          </a:p>
          <a:p>
            <a:pPr marL="0" lvl="0" indent="0" algn="ctr" rtl="0">
              <a:spcBef>
                <a:spcPts val="0"/>
              </a:spcBef>
              <a:spcAft>
                <a:spcPts val="0"/>
              </a:spcAft>
              <a:buNone/>
            </a:pPr>
            <a:r>
              <a:rPr lang="en-GB" sz="1200" dirty="0">
                <a:solidFill>
                  <a:schemeClr val="bg1"/>
                </a:solidFill>
              </a:rPr>
              <a:t>I get my energy from periwinkle, mussels, barnacles and limpets. </a:t>
            </a:r>
          </a:p>
          <a:p>
            <a:pPr marL="0" lvl="0" indent="0" algn="ctr" rtl="0">
              <a:spcBef>
                <a:spcPts val="0"/>
              </a:spcBef>
              <a:spcAft>
                <a:spcPts val="0"/>
              </a:spcAft>
              <a:buNone/>
            </a:pPr>
            <a:r>
              <a:rPr lang="en-GB" sz="1200" dirty="0">
                <a:solidFill>
                  <a:schemeClr val="bg1"/>
                </a:solidFill>
              </a:rPr>
              <a:t>I am eaten by crabs, seabirds and fish..</a:t>
            </a:r>
          </a:p>
        </p:txBody>
      </p:sp>
      <p:sp>
        <p:nvSpPr>
          <p:cNvPr id="30" name="Google Shape;251;p35">
            <a:extLst>
              <a:ext uri="{FF2B5EF4-FFF2-40B4-BE49-F238E27FC236}">
                <a16:creationId xmlns:a16="http://schemas.microsoft.com/office/drawing/2014/main" id="{7111BA1E-442B-44C0-98D3-B12F6F6370CB}"/>
              </a:ext>
            </a:extLst>
          </p:cNvPr>
          <p:cNvSpPr txBox="1"/>
          <p:nvPr/>
        </p:nvSpPr>
        <p:spPr>
          <a:xfrm>
            <a:off x="4746774" y="2170223"/>
            <a:ext cx="2732009" cy="1137322"/>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Limpet</a:t>
            </a:r>
          </a:p>
          <a:p>
            <a:pPr marL="0" lvl="0" indent="0" algn="ctr" rtl="0">
              <a:spcBef>
                <a:spcPts val="0"/>
              </a:spcBef>
              <a:spcAft>
                <a:spcPts val="0"/>
              </a:spcAft>
              <a:buNone/>
            </a:pPr>
            <a:r>
              <a:rPr lang="en-GB" sz="1200" dirty="0">
                <a:solidFill>
                  <a:schemeClr val="bg1"/>
                </a:solidFill>
              </a:rPr>
              <a:t>I get my energy from algae on rocks and young seaweed. </a:t>
            </a:r>
          </a:p>
          <a:p>
            <a:pPr marL="0" lvl="0" indent="0" algn="ctr" rtl="0">
              <a:spcBef>
                <a:spcPts val="0"/>
              </a:spcBef>
              <a:spcAft>
                <a:spcPts val="0"/>
              </a:spcAft>
              <a:buNone/>
            </a:pPr>
            <a:r>
              <a:rPr lang="en-GB" sz="1200" dirty="0">
                <a:solidFill>
                  <a:schemeClr val="bg1"/>
                </a:solidFill>
              </a:rPr>
              <a:t>I am eaten by crabs, seabirds, starfish, dog whelks and fish.</a:t>
            </a:r>
          </a:p>
        </p:txBody>
      </p:sp>
    </p:spTree>
    <p:extLst>
      <p:ext uri="{BB962C8B-B14F-4D97-AF65-F5344CB8AC3E}">
        <p14:creationId xmlns:p14="http://schemas.microsoft.com/office/powerpoint/2010/main" val="3168873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32E5DD7-A6A8-4D66-A468-E973CD803A0A}"/>
              </a:ext>
            </a:extLst>
          </p:cNvPr>
          <p:cNvGrpSpPr/>
          <p:nvPr/>
        </p:nvGrpSpPr>
        <p:grpSpPr>
          <a:xfrm>
            <a:off x="3214122" y="1885041"/>
            <a:ext cx="2782697" cy="3081898"/>
            <a:chOff x="3222254" y="3866428"/>
            <a:chExt cx="2782697" cy="3081898"/>
          </a:xfrm>
        </p:grpSpPr>
        <p:pic>
          <p:nvPicPr>
            <p:cNvPr id="7" name="Google Shape;137;p23">
              <a:extLst>
                <a:ext uri="{FF2B5EF4-FFF2-40B4-BE49-F238E27FC236}">
                  <a16:creationId xmlns:a16="http://schemas.microsoft.com/office/drawing/2014/main" id="{C45FBB1C-6F21-4CE7-B67B-4852B3F9F836}"/>
                </a:ext>
              </a:extLst>
            </p:cNvPr>
            <p:cNvPicPr preferRelativeResize="0"/>
            <p:nvPr/>
          </p:nvPicPr>
          <p:blipFill rotWithShape="1">
            <a:blip r:embed="rId2">
              <a:alphaModFix/>
            </a:blip>
            <a:srcRect r="874"/>
            <a:stretch/>
          </p:blipFill>
          <p:spPr>
            <a:xfrm>
              <a:off x="3233892" y="3866428"/>
              <a:ext cx="2758387" cy="1977401"/>
            </a:xfrm>
            <a:prstGeom prst="rect">
              <a:avLst/>
            </a:prstGeom>
            <a:noFill/>
            <a:ln>
              <a:noFill/>
            </a:ln>
          </p:spPr>
        </p:pic>
        <p:sp>
          <p:nvSpPr>
            <p:cNvPr id="9" name="Google Shape;251;p35">
              <a:extLst>
                <a:ext uri="{FF2B5EF4-FFF2-40B4-BE49-F238E27FC236}">
                  <a16:creationId xmlns:a16="http://schemas.microsoft.com/office/drawing/2014/main" id="{761925AD-968A-4372-8724-E8C4F6433C94}"/>
                </a:ext>
              </a:extLst>
            </p:cNvPr>
            <p:cNvSpPr txBox="1"/>
            <p:nvPr/>
          </p:nvSpPr>
          <p:spPr>
            <a:xfrm>
              <a:off x="3233910" y="5809583"/>
              <a:ext cx="2771041" cy="1138743"/>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400" b="1" dirty="0">
                  <a:solidFill>
                    <a:schemeClr val="bg1"/>
                  </a:solidFill>
                </a:rPr>
                <a:t>Prawn</a:t>
              </a:r>
            </a:p>
            <a:p>
              <a:pPr marL="0" lvl="0" indent="0" algn="ctr" rtl="0">
                <a:spcBef>
                  <a:spcPts val="0"/>
                </a:spcBef>
                <a:spcAft>
                  <a:spcPts val="0"/>
                </a:spcAft>
                <a:buNone/>
              </a:pPr>
              <a:r>
                <a:rPr lang="en-GB" sz="1200" dirty="0">
                  <a:solidFill>
                    <a:schemeClr val="bg1"/>
                  </a:solidFill>
                </a:rPr>
                <a:t>I get my energy from seaweed, carrion and small shrimp-like creatures. I am eaten by crabs, fish and sea anemones.</a:t>
              </a:r>
            </a:p>
          </p:txBody>
        </p:sp>
        <p:sp>
          <p:nvSpPr>
            <p:cNvPr id="11" name="Google Shape;141;p23">
              <a:extLst>
                <a:ext uri="{FF2B5EF4-FFF2-40B4-BE49-F238E27FC236}">
                  <a16:creationId xmlns:a16="http://schemas.microsoft.com/office/drawing/2014/main" id="{B00EC4A3-AF3F-434A-9586-34797AFDE05E}"/>
                </a:ext>
              </a:extLst>
            </p:cNvPr>
            <p:cNvSpPr txBox="1"/>
            <p:nvPr/>
          </p:nvSpPr>
          <p:spPr>
            <a:xfrm>
              <a:off x="3222254" y="5513141"/>
              <a:ext cx="156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solidFill>
                    <a:schemeClr val="bg1"/>
                  </a:solidFill>
                </a:rPr>
                <a:t>Photo: Rob Coleman</a:t>
              </a:r>
              <a:endParaRPr sz="700" dirty="0">
                <a:solidFill>
                  <a:schemeClr val="bg1"/>
                </a:solidFill>
              </a:endParaRPr>
            </a:p>
          </p:txBody>
        </p:sp>
      </p:grpSp>
      <p:grpSp>
        <p:nvGrpSpPr>
          <p:cNvPr id="2" name="Group 1">
            <a:extLst>
              <a:ext uri="{FF2B5EF4-FFF2-40B4-BE49-F238E27FC236}">
                <a16:creationId xmlns:a16="http://schemas.microsoft.com/office/drawing/2014/main" id="{F2A401C4-9D94-42E0-9F24-AB5D13AAFA1F}"/>
              </a:ext>
            </a:extLst>
          </p:cNvPr>
          <p:cNvGrpSpPr/>
          <p:nvPr/>
        </p:nvGrpSpPr>
        <p:grpSpPr>
          <a:xfrm>
            <a:off x="257687" y="1875155"/>
            <a:ext cx="2772921" cy="3091784"/>
            <a:chOff x="3219358" y="1875155"/>
            <a:chExt cx="2772921" cy="3091784"/>
          </a:xfrm>
        </p:grpSpPr>
        <p:pic>
          <p:nvPicPr>
            <p:cNvPr id="20" name="Google Shape;212;p26">
              <a:extLst>
                <a:ext uri="{FF2B5EF4-FFF2-40B4-BE49-F238E27FC236}">
                  <a16:creationId xmlns:a16="http://schemas.microsoft.com/office/drawing/2014/main" id="{D8C32543-AE64-4E92-817F-CF74F73EA36E}"/>
                </a:ext>
              </a:extLst>
            </p:cNvPr>
            <p:cNvPicPr preferRelativeResize="0"/>
            <p:nvPr/>
          </p:nvPicPr>
          <p:blipFill rotWithShape="1">
            <a:blip r:embed="rId3">
              <a:alphaModFix/>
            </a:blip>
            <a:srcRect r="7963"/>
            <a:stretch/>
          </p:blipFill>
          <p:spPr>
            <a:xfrm>
              <a:off x="3219358" y="1875155"/>
              <a:ext cx="2751758" cy="1993222"/>
            </a:xfrm>
            <a:prstGeom prst="rect">
              <a:avLst/>
            </a:prstGeom>
            <a:noFill/>
            <a:ln>
              <a:noFill/>
            </a:ln>
          </p:spPr>
        </p:pic>
        <p:sp>
          <p:nvSpPr>
            <p:cNvPr id="13" name="Google Shape;251;p35">
              <a:extLst>
                <a:ext uri="{FF2B5EF4-FFF2-40B4-BE49-F238E27FC236}">
                  <a16:creationId xmlns:a16="http://schemas.microsoft.com/office/drawing/2014/main" id="{81337944-F3E7-4AFA-825E-F06E7A2E2860}"/>
                </a:ext>
              </a:extLst>
            </p:cNvPr>
            <p:cNvSpPr txBox="1"/>
            <p:nvPr/>
          </p:nvSpPr>
          <p:spPr>
            <a:xfrm>
              <a:off x="3221238" y="3833685"/>
              <a:ext cx="2771041" cy="1133254"/>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Seaweed</a:t>
              </a:r>
            </a:p>
            <a:p>
              <a:pPr marL="0" lvl="0" indent="0" algn="ctr" rtl="0">
                <a:spcBef>
                  <a:spcPts val="0"/>
                </a:spcBef>
                <a:spcAft>
                  <a:spcPts val="0"/>
                </a:spcAft>
                <a:buNone/>
              </a:pPr>
              <a:r>
                <a:rPr lang="en-GB" sz="1200" dirty="0">
                  <a:solidFill>
                    <a:schemeClr val="bg1"/>
                  </a:solidFill>
                </a:rPr>
                <a:t>I get my energy from the sun.</a:t>
              </a:r>
            </a:p>
            <a:p>
              <a:pPr marL="0" lvl="0" indent="0" algn="ctr" rtl="0">
                <a:spcBef>
                  <a:spcPts val="0"/>
                </a:spcBef>
                <a:spcAft>
                  <a:spcPts val="0"/>
                </a:spcAft>
                <a:buNone/>
              </a:pPr>
              <a:r>
                <a:rPr lang="en-GB" sz="1200" dirty="0">
                  <a:solidFill>
                    <a:schemeClr val="bg1"/>
                  </a:solidFill>
                </a:rPr>
                <a:t>I am eaten by crabs, periwinkles, worms, prawns and shrimps.</a:t>
              </a:r>
            </a:p>
          </p:txBody>
        </p:sp>
      </p:grpSp>
      <p:grpSp>
        <p:nvGrpSpPr>
          <p:cNvPr id="19" name="Group 18">
            <a:extLst>
              <a:ext uri="{FF2B5EF4-FFF2-40B4-BE49-F238E27FC236}">
                <a16:creationId xmlns:a16="http://schemas.microsoft.com/office/drawing/2014/main" id="{3778B462-E76C-4947-ADE7-2A8477E28258}"/>
              </a:ext>
            </a:extLst>
          </p:cNvPr>
          <p:cNvGrpSpPr/>
          <p:nvPr/>
        </p:nvGrpSpPr>
        <p:grpSpPr>
          <a:xfrm>
            <a:off x="6195183" y="1885306"/>
            <a:ext cx="2772876" cy="3087387"/>
            <a:chOff x="267258" y="992555"/>
            <a:chExt cx="2772876" cy="3087387"/>
          </a:xfrm>
        </p:grpSpPr>
        <p:pic>
          <p:nvPicPr>
            <p:cNvPr id="3" name="Google Shape;140;p23">
              <a:extLst>
                <a:ext uri="{FF2B5EF4-FFF2-40B4-BE49-F238E27FC236}">
                  <a16:creationId xmlns:a16="http://schemas.microsoft.com/office/drawing/2014/main" id="{B09D019D-CD8D-4FF6-BF1F-BEF85E178D24}"/>
                </a:ext>
              </a:extLst>
            </p:cNvPr>
            <p:cNvPicPr preferRelativeResize="0"/>
            <p:nvPr/>
          </p:nvPicPr>
          <p:blipFill rotWithShape="1">
            <a:blip r:embed="rId4">
              <a:alphaModFix/>
            </a:blip>
            <a:srcRect l="4137" r="22795"/>
            <a:stretch/>
          </p:blipFill>
          <p:spPr>
            <a:xfrm>
              <a:off x="267258" y="992555"/>
              <a:ext cx="2763351" cy="1948368"/>
            </a:xfrm>
            <a:prstGeom prst="rect">
              <a:avLst/>
            </a:prstGeom>
            <a:noFill/>
            <a:ln>
              <a:noFill/>
            </a:ln>
          </p:spPr>
        </p:pic>
        <p:sp>
          <p:nvSpPr>
            <p:cNvPr id="4" name="Google Shape;251;p35">
              <a:extLst>
                <a:ext uri="{FF2B5EF4-FFF2-40B4-BE49-F238E27FC236}">
                  <a16:creationId xmlns:a16="http://schemas.microsoft.com/office/drawing/2014/main" id="{FFFC05EB-7F7D-4A34-B4D1-13BE456B34D5}"/>
                </a:ext>
              </a:extLst>
            </p:cNvPr>
            <p:cNvSpPr txBox="1"/>
            <p:nvPr/>
          </p:nvSpPr>
          <p:spPr>
            <a:xfrm>
              <a:off x="269093" y="2941199"/>
              <a:ext cx="2771041" cy="1138743"/>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400" b="1" dirty="0">
                  <a:solidFill>
                    <a:schemeClr val="bg1"/>
                  </a:solidFill>
                </a:rPr>
                <a:t>Sea Bass</a:t>
              </a:r>
            </a:p>
            <a:p>
              <a:pPr marL="0" lvl="0" indent="0" algn="ctr" rtl="0">
                <a:spcBef>
                  <a:spcPts val="0"/>
                </a:spcBef>
                <a:spcAft>
                  <a:spcPts val="0"/>
                </a:spcAft>
                <a:buNone/>
              </a:pPr>
              <a:r>
                <a:rPr lang="en-GB" sz="1200" dirty="0">
                  <a:solidFill>
                    <a:schemeClr val="bg1"/>
                  </a:solidFill>
                </a:rPr>
                <a:t>I get my energy from shrimps, periwinkles, prawns, crabs and smaller fish. I am eaten by seals and humans.</a:t>
              </a:r>
            </a:p>
          </p:txBody>
        </p:sp>
        <p:sp>
          <p:nvSpPr>
            <p:cNvPr id="5" name="Google Shape;141;p23">
              <a:extLst>
                <a:ext uri="{FF2B5EF4-FFF2-40B4-BE49-F238E27FC236}">
                  <a16:creationId xmlns:a16="http://schemas.microsoft.com/office/drawing/2014/main" id="{A326782C-71A4-461F-937D-23F629FD1CE5}"/>
                </a:ext>
              </a:extLst>
            </p:cNvPr>
            <p:cNvSpPr txBox="1"/>
            <p:nvPr/>
          </p:nvSpPr>
          <p:spPr>
            <a:xfrm>
              <a:off x="271359" y="2648158"/>
              <a:ext cx="156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solidFill>
                    <a:schemeClr val="lt1"/>
                  </a:solidFill>
                </a:rPr>
                <a:t>Photo: christaylorphoto.co.uk</a:t>
              </a:r>
              <a:endParaRPr sz="700" dirty="0">
                <a:solidFill>
                  <a:schemeClr val="lt1"/>
                </a:solidFill>
              </a:endParaRPr>
            </a:p>
          </p:txBody>
        </p:sp>
      </p:grpSp>
      <p:grpSp>
        <p:nvGrpSpPr>
          <p:cNvPr id="18" name="Group 17">
            <a:extLst>
              <a:ext uri="{FF2B5EF4-FFF2-40B4-BE49-F238E27FC236}">
                <a16:creationId xmlns:a16="http://schemas.microsoft.com/office/drawing/2014/main" id="{92CB6EE3-DD1B-4363-8BB7-D917E14BCDE1}"/>
              </a:ext>
            </a:extLst>
          </p:cNvPr>
          <p:cNvGrpSpPr/>
          <p:nvPr/>
        </p:nvGrpSpPr>
        <p:grpSpPr>
          <a:xfrm>
            <a:off x="9161597" y="1875155"/>
            <a:ext cx="2782714" cy="3091784"/>
            <a:chOff x="257420" y="3854629"/>
            <a:chExt cx="2782714" cy="3091784"/>
          </a:xfrm>
        </p:grpSpPr>
        <p:pic>
          <p:nvPicPr>
            <p:cNvPr id="6" name="Google Shape;133;p23">
              <a:extLst>
                <a:ext uri="{FF2B5EF4-FFF2-40B4-BE49-F238E27FC236}">
                  <a16:creationId xmlns:a16="http://schemas.microsoft.com/office/drawing/2014/main" id="{83F02C89-E5C0-4C40-BEE4-1D09F3280B0F}"/>
                </a:ext>
              </a:extLst>
            </p:cNvPr>
            <p:cNvPicPr preferRelativeResize="0"/>
            <p:nvPr/>
          </p:nvPicPr>
          <p:blipFill rotWithShape="1">
            <a:blip r:embed="rId5">
              <a:alphaModFix/>
            </a:blip>
            <a:srcRect r="874" b="6682"/>
            <a:stretch/>
          </p:blipFill>
          <p:spPr>
            <a:xfrm>
              <a:off x="266954" y="3871727"/>
              <a:ext cx="2758387" cy="1947562"/>
            </a:xfrm>
            <a:prstGeom prst="rect">
              <a:avLst/>
            </a:prstGeom>
            <a:noFill/>
            <a:ln>
              <a:noFill/>
            </a:ln>
          </p:spPr>
        </p:pic>
        <p:sp>
          <p:nvSpPr>
            <p:cNvPr id="8" name="Google Shape;251;p35">
              <a:extLst>
                <a:ext uri="{FF2B5EF4-FFF2-40B4-BE49-F238E27FC236}">
                  <a16:creationId xmlns:a16="http://schemas.microsoft.com/office/drawing/2014/main" id="{EE22D14B-41BB-4702-93D2-B83ADB0783C6}"/>
                </a:ext>
              </a:extLst>
            </p:cNvPr>
            <p:cNvSpPr txBox="1"/>
            <p:nvPr/>
          </p:nvSpPr>
          <p:spPr>
            <a:xfrm>
              <a:off x="269093" y="5809091"/>
              <a:ext cx="2771041" cy="1137322"/>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Seal</a:t>
              </a:r>
            </a:p>
            <a:p>
              <a:pPr marL="0" lvl="0" indent="0" algn="ctr" rtl="0">
                <a:spcBef>
                  <a:spcPts val="0"/>
                </a:spcBef>
                <a:spcAft>
                  <a:spcPts val="0"/>
                </a:spcAft>
                <a:buNone/>
              </a:pPr>
              <a:r>
                <a:rPr lang="en-GB" sz="1200" dirty="0">
                  <a:solidFill>
                    <a:schemeClr val="bg1"/>
                  </a:solidFill>
                </a:rPr>
                <a:t>I get my energy from fish, crabs, squid and octopus. I don’t have any predators.</a:t>
              </a:r>
            </a:p>
          </p:txBody>
        </p:sp>
        <p:sp>
          <p:nvSpPr>
            <p:cNvPr id="10" name="Google Shape;141;p23">
              <a:extLst>
                <a:ext uri="{FF2B5EF4-FFF2-40B4-BE49-F238E27FC236}">
                  <a16:creationId xmlns:a16="http://schemas.microsoft.com/office/drawing/2014/main" id="{FD119720-5E96-4EA2-8C5D-937585448D3A}"/>
                </a:ext>
              </a:extLst>
            </p:cNvPr>
            <p:cNvSpPr txBox="1"/>
            <p:nvPr/>
          </p:nvSpPr>
          <p:spPr>
            <a:xfrm>
              <a:off x="257420" y="3854629"/>
              <a:ext cx="156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t>Photo: Rob Coleman</a:t>
              </a:r>
              <a:endParaRPr sz="700" dirty="0"/>
            </a:p>
          </p:txBody>
        </p:sp>
      </p:grpSp>
      <p:cxnSp>
        <p:nvCxnSpPr>
          <p:cNvPr id="14" name="Straight Arrow Connector 13">
            <a:extLst>
              <a:ext uri="{FF2B5EF4-FFF2-40B4-BE49-F238E27FC236}">
                <a16:creationId xmlns:a16="http://schemas.microsoft.com/office/drawing/2014/main" id="{639BFC85-E3B0-4ABD-897B-229AF8D31CC4}"/>
              </a:ext>
            </a:extLst>
          </p:cNvPr>
          <p:cNvCxnSpPr/>
          <p:nvPr/>
        </p:nvCxnSpPr>
        <p:spPr>
          <a:xfrm>
            <a:off x="2743200" y="2859490"/>
            <a:ext cx="914400" cy="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F766CDB-4430-4133-AB76-16F8B3F25D11}"/>
              </a:ext>
            </a:extLst>
          </p:cNvPr>
          <p:cNvCxnSpPr/>
          <p:nvPr/>
        </p:nvCxnSpPr>
        <p:spPr>
          <a:xfrm>
            <a:off x="5638800" y="2883124"/>
            <a:ext cx="914400" cy="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C4B917F-08FA-40CA-8611-B28C9A17BABA}"/>
              </a:ext>
            </a:extLst>
          </p:cNvPr>
          <p:cNvCxnSpPr/>
          <p:nvPr/>
        </p:nvCxnSpPr>
        <p:spPr>
          <a:xfrm>
            <a:off x="8704397" y="2916141"/>
            <a:ext cx="914400" cy="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5" name="Google Shape;54;p13">
            <a:extLst>
              <a:ext uri="{FF2B5EF4-FFF2-40B4-BE49-F238E27FC236}">
                <a16:creationId xmlns:a16="http://schemas.microsoft.com/office/drawing/2014/main" id="{FFB8141F-F60C-42FE-AB6F-41B845E7FF31}"/>
              </a:ext>
            </a:extLst>
          </p:cNvPr>
          <p:cNvSpPr txBox="1">
            <a:spLocks/>
          </p:cNvSpPr>
          <p:nvPr/>
        </p:nvSpPr>
        <p:spPr>
          <a:xfrm>
            <a:off x="610238" y="5108342"/>
            <a:ext cx="2046655" cy="504028"/>
          </a:xfrm>
          <a:prstGeom prst="rect">
            <a:avLst/>
          </a:prstGeom>
        </p:spPr>
        <p:txBody>
          <a:bodyPr spcFirstLastPara="1" wrap="square" lIns="91425" tIns="91425" rIns="91425" bIns="91425" anchor="t" anchorCtr="0">
            <a:normAutofit fontScale="9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600" b="1" dirty="0">
                <a:solidFill>
                  <a:schemeClr val="accent1"/>
                </a:solidFill>
              </a:rPr>
              <a:t>Producer</a:t>
            </a:r>
          </a:p>
        </p:txBody>
      </p:sp>
      <p:sp>
        <p:nvSpPr>
          <p:cNvPr id="12" name="Google Shape;54;p13">
            <a:extLst>
              <a:ext uri="{FF2B5EF4-FFF2-40B4-BE49-F238E27FC236}">
                <a16:creationId xmlns:a16="http://schemas.microsoft.com/office/drawing/2014/main" id="{D6D14B5C-10E7-8E96-E86A-AD0F4A0EA8FF}"/>
              </a:ext>
            </a:extLst>
          </p:cNvPr>
          <p:cNvSpPr txBox="1">
            <a:spLocks/>
          </p:cNvSpPr>
          <p:nvPr/>
        </p:nvSpPr>
        <p:spPr>
          <a:xfrm>
            <a:off x="3581625" y="5108342"/>
            <a:ext cx="2046655" cy="504028"/>
          </a:xfrm>
          <a:prstGeom prst="rect">
            <a:avLst/>
          </a:prstGeom>
        </p:spPr>
        <p:txBody>
          <a:bodyPr spcFirstLastPara="1" wrap="square" lIns="91425" tIns="91425" rIns="91425" bIns="91425" anchor="t" anchorCtr="0">
            <a:normAutofit fontScale="9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600" b="1" dirty="0">
                <a:solidFill>
                  <a:schemeClr val="accent1"/>
                </a:solidFill>
              </a:rPr>
              <a:t>Prey</a:t>
            </a:r>
          </a:p>
        </p:txBody>
      </p:sp>
      <p:sp>
        <p:nvSpPr>
          <p:cNvPr id="16" name="Google Shape;54;p13">
            <a:extLst>
              <a:ext uri="{FF2B5EF4-FFF2-40B4-BE49-F238E27FC236}">
                <a16:creationId xmlns:a16="http://schemas.microsoft.com/office/drawing/2014/main" id="{A14C0D05-17E8-A087-0643-8352B64726A3}"/>
              </a:ext>
            </a:extLst>
          </p:cNvPr>
          <p:cNvSpPr txBox="1">
            <a:spLocks/>
          </p:cNvSpPr>
          <p:nvPr/>
        </p:nvSpPr>
        <p:spPr>
          <a:xfrm>
            <a:off x="6239585" y="5108342"/>
            <a:ext cx="2674546" cy="504028"/>
          </a:xfrm>
          <a:prstGeom prst="rect">
            <a:avLst/>
          </a:prstGeom>
        </p:spPr>
        <p:txBody>
          <a:bodyPr spcFirstLastPara="1" wrap="square" lIns="91425" tIns="91425" rIns="91425" bIns="91425" anchor="t" anchorCtr="0">
            <a:normAutofit fontScale="9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600" b="1" dirty="0">
                <a:solidFill>
                  <a:schemeClr val="accent1"/>
                </a:solidFill>
              </a:rPr>
              <a:t>Predator Prey</a:t>
            </a:r>
          </a:p>
        </p:txBody>
      </p:sp>
      <p:sp>
        <p:nvSpPr>
          <p:cNvPr id="17" name="Google Shape;54;p13">
            <a:extLst>
              <a:ext uri="{FF2B5EF4-FFF2-40B4-BE49-F238E27FC236}">
                <a16:creationId xmlns:a16="http://schemas.microsoft.com/office/drawing/2014/main" id="{B880CC66-7978-80CB-A215-1F27B4B7B352}"/>
              </a:ext>
            </a:extLst>
          </p:cNvPr>
          <p:cNvSpPr txBox="1">
            <a:spLocks/>
          </p:cNvSpPr>
          <p:nvPr/>
        </p:nvSpPr>
        <p:spPr>
          <a:xfrm>
            <a:off x="9525436" y="5108342"/>
            <a:ext cx="2046655" cy="504028"/>
          </a:xfrm>
          <a:prstGeom prst="rect">
            <a:avLst/>
          </a:prstGeom>
        </p:spPr>
        <p:txBody>
          <a:bodyPr spcFirstLastPara="1" wrap="square" lIns="91425" tIns="91425" rIns="91425" bIns="91425" anchor="t" anchorCtr="0">
            <a:normAutofit fontScale="9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600" b="1" dirty="0">
                <a:solidFill>
                  <a:schemeClr val="accent1"/>
                </a:solidFill>
              </a:rPr>
              <a:t>Predator</a:t>
            </a:r>
          </a:p>
        </p:txBody>
      </p:sp>
    </p:spTree>
    <p:extLst>
      <p:ext uri="{BB962C8B-B14F-4D97-AF65-F5344CB8AC3E}">
        <p14:creationId xmlns:p14="http://schemas.microsoft.com/office/powerpoint/2010/main" val="2555454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036F6EE-BA67-4457-8F7C-4AACAFB85D1F}"/>
              </a:ext>
            </a:extLst>
          </p:cNvPr>
          <p:cNvGrpSpPr/>
          <p:nvPr/>
        </p:nvGrpSpPr>
        <p:grpSpPr>
          <a:xfrm>
            <a:off x="3188963" y="1892253"/>
            <a:ext cx="2773181" cy="3074686"/>
            <a:chOff x="9171130" y="1892253"/>
            <a:chExt cx="2773181" cy="3074686"/>
          </a:xfrm>
        </p:grpSpPr>
        <p:pic>
          <p:nvPicPr>
            <p:cNvPr id="23" name="Google Shape;234;p27">
              <a:extLst>
                <a:ext uri="{FF2B5EF4-FFF2-40B4-BE49-F238E27FC236}">
                  <a16:creationId xmlns:a16="http://schemas.microsoft.com/office/drawing/2014/main" id="{D040D040-7C96-4736-AC62-FD40D2AD6D9D}"/>
                </a:ext>
              </a:extLst>
            </p:cNvPr>
            <p:cNvPicPr preferRelativeResize="0"/>
            <p:nvPr/>
          </p:nvPicPr>
          <p:blipFill>
            <a:blip r:embed="rId2">
              <a:alphaModFix/>
            </a:blip>
            <a:stretch>
              <a:fillRect/>
            </a:stretch>
          </p:blipFill>
          <p:spPr>
            <a:xfrm>
              <a:off x="9171130" y="1892253"/>
              <a:ext cx="2758387" cy="2068791"/>
            </a:xfrm>
            <a:prstGeom prst="rect">
              <a:avLst/>
            </a:prstGeom>
            <a:noFill/>
            <a:ln>
              <a:noFill/>
            </a:ln>
          </p:spPr>
        </p:pic>
        <p:sp>
          <p:nvSpPr>
            <p:cNvPr id="8" name="Google Shape;251;p35">
              <a:extLst>
                <a:ext uri="{FF2B5EF4-FFF2-40B4-BE49-F238E27FC236}">
                  <a16:creationId xmlns:a16="http://schemas.microsoft.com/office/drawing/2014/main" id="{EE22D14B-41BB-4702-93D2-B83ADB0783C6}"/>
                </a:ext>
              </a:extLst>
            </p:cNvPr>
            <p:cNvSpPr txBox="1"/>
            <p:nvPr/>
          </p:nvSpPr>
          <p:spPr>
            <a:xfrm>
              <a:off x="9173270" y="3829617"/>
              <a:ext cx="2771041" cy="1137322"/>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Mussels</a:t>
              </a:r>
            </a:p>
            <a:p>
              <a:pPr marL="0" lvl="0" indent="0" algn="ctr" rtl="0">
                <a:spcBef>
                  <a:spcPts val="0"/>
                </a:spcBef>
                <a:spcAft>
                  <a:spcPts val="0"/>
                </a:spcAft>
                <a:buNone/>
              </a:pPr>
              <a:r>
                <a:rPr lang="en-GB" sz="1200" dirty="0">
                  <a:solidFill>
                    <a:schemeClr val="bg1"/>
                  </a:solidFill>
                </a:rPr>
                <a:t>I get my energy from plankton.</a:t>
              </a:r>
            </a:p>
            <a:p>
              <a:pPr marL="0" lvl="0" indent="0" algn="ctr" rtl="0">
                <a:spcBef>
                  <a:spcPts val="0"/>
                </a:spcBef>
                <a:spcAft>
                  <a:spcPts val="0"/>
                </a:spcAft>
                <a:buNone/>
              </a:pPr>
              <a:r>
                <a:rPr lang="en-GB" sz="1200" dirty="0">
                  <a:solidFill>
                    <a:schemeClr val="bg1"/>
                  </a:solidFill>
                </a:rPr>
                <a:t>I am eaten by humans, dog whelks, seabirds and starfish.</a:t>
              </a:r>
            </a:p>
          </p:txBody>
        </p:sp>
      </p:grpSp>
      <p:grpSp>
        <p:nvGrpSpPr>
          <p:cNvPr id="2" name="Group 1">
            <a:extLst>
              <a:ext uri="{FF2B5EF4-FFF2-40B4-BE49-F238E27FC236}">
                <a16:creationId xmlns:a16="http://schemas.microsoft.com/office/drawing/2014/main" id="{3161DF2D-F2D2-4B03-BC82-BF0654C893B3}"/>
              </a:ext>
            </a:extLst>
          </p:cNvPr>
          <p:cNvGrpSpPr/>
          <p:nvPr/>
        </p:nvGrpSpPr>
        <p:grpSpPr>
          <a:xfrm>
            <a:off x="222215" y="1885041"/>
            <a:ext cx="2772921" cy="3081898"/>
            <a:chOff x="3219358" y="1885041"/>
            <a:chExt cx="2772921" cy="3081898"/>
          </a:xfrm>
        </p:grpSpPr>
        <p:grpSp>
          <p:nvGrpSpPr>
            <p:cNvPr id="16" name="Group 15">
              <a:extLst>
                <a:ext uri="{FF2B5EF4-FFF2-40B4-BE49-F238E27FC236}">
                  <a16:creationId xmlns:a16="http://schemas.microsoft.com/office/drawing/2014/main" id="{3D8311F8-B78B-468A-A051-3F456B31D5AC}"/>
                </a:ext>
              </a:extLst>
            </p:cNvPr>
            <p:cNvGrpSpPr/>
            <p:nvPr/>
          </p:nvGrpSpPr>
          <p:grpSpPr>
            <a:xfrm>
              <a:off x="3219403" y="1885041"/>
              <a:ext cx="2772876" cy="3081898"/>
              <a:chOff x="3219403" y="992290"/>
              <a:chExt cx="2772876" cy="3081898"/>
            </a:xfrm>
          </p:grpSpPr>
          <p:pic>
            <p:nvPicPr>
              <p:cNvPr id="12" name="Google Shape;140;p23">
                <a:extLst>
                  <a:ext uri="{FF2B5EF4-FFF2-40B4-BE49-F238E27FC236}">
                    <a16:creationId xmlns:a16="http://schemas.microsoft.com/office/drawing/2014/main" id="{07B7D210-2E46-43DB-8E3C-98DC11354A76}"/>
                  </a:ext>
                </a:extLst>
              </p:cNvPr>
              <p:cNvPicPr preferRelativeResize="0"/>
              <p:nvPr/>
            </p:nvPicPr>
            <p:blipFill rotWithShape="1">
              <a:blip r:embed="rId3">
                <a:alphaModFix/>
              </a:blip>
              <a:srcRect l="4137" r="22795"/>
              <a:stretch/>
            </p:blipFill>
            <p:spPr>
              <a:xfrm>
                <a:off x="3219403" y="992290"/>
                <a:ext cx="2763351" cy="1948368"/>
              </a:xfrm>
              <a:prstGeom prst="rect">
                <a:avLst/>
              </a:prstGeom>
              <a:noFill/>
              <a:ln>
                <a:noFill/>
              </a:ln>
            </p:spPr>
          </p:pic>
          <p:sp>
            <p:nvSpPr>
              <p:cNvPr id="13" name="Google Shape;251;p35">
                <a:extLst>
                  <a:ext uri="{FF2B5EF4-FFF2-40B4-BE49-F238E27FC236}">
                    <a16:creationId xmlns:a16="http://schemas.microsoft.com/office/drawing/2014/main" id="{81337944-F3E7-4AFA-825E-F06E7A2E2860}"/>
                  </a:ext>
                </a:extLst>
              </p:cNvPr>
              <p:cNvSpPr txBox="1"/>
              <p:nvPr/>
            </p:nvSpPr>
            <p:spPr>
              <a:xfrm>
                <a:off x="3221238" y="2940934"/>
                <a:ext cx="2771041" cy="1133254"/>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Phytoplankton</a:t>
                </a:r>
              </a:p>
              <a:p>
                <a:pPr marL="0" lvl="0" indent="0" algn="ctr" rtl="0">
                  <a:spcBef>
                    <a:spcPts val="0"/>
                  </a:spcBef>
                  <a:spcAft>
                    <a:spcPts val="0"/>
                  </a:spcAft>
                  <a:buNone/>
                </a:pPr>
                <a:r>
                  <a:rPr lang="en-GB" sz="1200" dirty="0">
                    <a:solidFill>
                      <a:schemeClr val="bg1"/>
                    </a:solidFill>
                  </a:rPr>
                  <a:t>I get my energy from the sun. </a:t>
                </a:r>
              </a:p>
              <a:p>
                <a:pPr marL="0" lvl="0" indent="0" algn="ctr" rtl="0">
                  <a:spcBef>
                    <a:spcPts val="0"/>
                  </a:spcBef>
                  <a:spcAft>
                    <a:spcPts val="0"/>
                  </a:spcAft>
                  <a:buNone/>
                </a:pPr>
                <a:r>
                  <a:rPr lang="en-GB" sz="1200" dirty="0">
                    <a:solidFill>
                      <a:schemeClr val="bg1"/>
                    </a:solidFill>
                  </a:rPr>
                  <a:t>I am eaten by barnacles and mussels.</a:t>
                </a:r>
              </a:p>
            </p:txBody>
          </p:sp>
          <p:sp>
            <p:nvSpPr>
              <p:cNvPr id="14" name="Google Shape;141;p23">
                <a:extLst>
                  <a:ext uri="{FF2B5EF4-FFF2-40B4-BE49-F238E27FC236}">
                    <a16:creationId xmlns:a16="http://schemas.microsoft.com/office/drawing/2014/main" id="{087219A1-B9EB-436E-879D-4E4F1C894BAF}"/>
                  </a:ext>
                </a:extLst>
              </p:cNvPr>
              <p:cNvSpPr txBox="1"/>
              <p:nvPr/>
            </p:nvSpPr>
            <p:spPr>
              <a:xfrm>
                <a:off x="3223504" y="2647893"/>
                <a:ext cx="156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solidFill>
                      <a:schemeClr val="lt1"/>
                    </a:solidFill>
                  </a:rPr>
                  <a:t>Photo: christaylorphoto.co.uk</a:t>
                </a:r>
                <a:endParaRPr sz="700" dirty="0">
                  <a:solidFill>
                    <a:schemeClr val="lt1"/>
                  </a:solidFill>
                </a:endParaRPr>
              </a:p>
            </p:txBody>
          </p:sp>
        </p:grpSp>
        <p:pic>
          <p:nvPicPr>
            <p:cNvPr id="21" name="Google Shape;233;p27">
              <a:extLst>
                <a:ext uri="{FF2B5EF4-FFF2-40B4-BE49-F238E27FC236}">
                  <a16:creationId xmlns:a16="http://schemas.microsoft.com/office/drawing/2014/main" id="{0AAD1025-7402-4F8B-A396-9778AF11332B}"/>
                </a:ext>
              </a:extLst>
            </p:cNvPr>
            <p:cNvPicPr preferRelativeResize="0"/>
            <p:nvPr/>
          </p:nvPicPr>
          <p:blipFill rotWithShape="1">
            <a:blip r:embed="rId4">
              <a:alphaModFix/>
            </a:blip>
            <a:srcRect r="2122"/>
            <a:stretch/>
          </p:blipFill>
          <p:spPr>
            <a:xfrm>
              <a:off x="3219358" y="1887418"/>
              <a:ext cx="2759391" cy="1936835"/>
            </a:xfrm>
            <a:prstGeom prst="rect">
              <a:avLst/>
            </a:prstGeom>
            <a:noFill/>
            <a:ln>
              <a:noFill/>
            </a:ln>
          </p:spPr>
        </p:pic>
      </p:grpSp>
      <p:grpSp>
        <p:nvGrpSpPr>
          <p:cNvPr id="3" name="Group 2">
            <a:extLst>
              <a:ext uri="{FF2B5EF4-FFF2-40B4-BE49-F238E27FC236}">
                <a16:creationId xmlns:a16="http://schemas.microsoft.com/office/drawing/2014/main" id="{322360E5-D665-4D4F-9490-9DD5F6ADB84E}"/>
              </a:ext>
            </a:extLst>
          </p:cNvPr>
          <p:cNvGrpSpPr/>
          <p:nvPr/>
        </p:nvGrpSpPr>
        <p:grpSpPr>
          <a:xfrm>
            <a:off x="9189554" y="1902167"/>
            <a:ext cx="2771041" cy="3070526"/>
            <a:chOff x="269093" y="1902167"/>
            <a:chExt cx="2771041" cy="3070526"/>
          </a:xfrm>
        </p:grpSpPr>
        <p:pic>
          <p:nvPicPr>
            <p:cNvPr id="20" name="Google Shape;146;p23">
              <a:extLst>
                <a:ext uri="{FF2B5EF4-FFF2-40B4-BE49-F238E27FC236}">
                  <a16:creationId xmlns:a16="http://schemas.microsoft.com/office/drawing/2014/main" id="{3F49B812-E6D6-4AF7-BD7E-A673D7188321}"/>
                </a:ext>
              </a:extLst>
            </p:cNvPr>
            <p:cNvPicPr preferRelativeResize="0"/>
            <p:nvPr/>
          </p:nvPicPr>
          <p:blipFill rotWithShape="1">
            <a:blip r:embed="rId5">
              <a:alphaModFix/>
            </a:blip>
            <a:srcRect r="17069"/>
            <a:stretch/>
          </p:blipFill>
          <p:spPr>
            <a:xfrm>
              <a:off x="269237" y="1902167"/>
              <a:ext cx="2759391" cy="1960275"/>
            </a:xfrm>
            <a:prstGeom prst="rect">
              <a:avLst/>
            </a:prstGeom>
            <a:noFill/>
            <a:ln>
              <a:noFill/>
            </a:ln>
          </p:spPr>
        </p:pic>
        <p:grpSp>
          <p:nvGrpSpPr>
            <p:cNvPr id="19" name="Group 18">
              <a:extLst>
                <a:ext uri="{FF2B5EF4-FFF2-40B4-BE49-F238E27FC236}">
                  <a16:creationId xmlns:a16="http://schemas.microsoft.com/office/drawing/2014/main" id="{3778B462-E76C-4947-ADE7-2A8477E28258}"/>
                </a:ext>
              </a:extLst>
            </p:cNvPr>
            <p:cNvGrpSpPr/>
            <p:nvPr/>
          </p:nvGrpSpPr>
          <p:grpSpPr>
            <a:xfrm>
              <a:off x="269093" y="3540909"/>
              <a:ext cx="2771041" cy="1431784"/>
              <a:chOff x="269093" y="2648158"/>
              <a:chExt cx="2771041" cy="1431784"/>
            </a:xfrm>
          </p:grpSpPr>
          <p:sp>
            <p:nvSpPr>
              <p:cNvPr id="4" name="Google Shape;251;p35">
                <a:extLst>
                  <a:ext uri="{FF2B5EF4-FFF2-40B4-BE49-F238E27FC236}">
                    <a16:creationId xmlns:a16="http://schemas.microsoft.com/office/drawing/2014/main" id="{FFFC05EB-7F7D-4A34-B4D1-13BE456B34D5}"/>
                  </a:ext>
                </a:extLst>
              </p:cNvPr>
              <p:cNvSpPr txBox="1"/>
              <p:nvPr/>
            </p:nvSpPr>
            <p:spPr>
              <a:xfrm>
                <a:off x="269093" y="2941199"/>
                <a:ext cx="2771041" cy="1138743"/>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400" b="1" dirty="0">
                    <a:solidFill>
                      <a:schemeClr val="bg1"/>
                    </a:solidFill>
                  </a:rPr>
                  <a:t>Herring Gull</a:t>
                </a:r>
              </a:p>
              <a:p>
                <a:pPr marL="0" lvl="0" indent="0" algn="ctr" rtl="0">
                  <a:spcBef>
                    <a:spcPts val="0"/>
                  </a:spcBef>
                  <a:spcAft>
                    <a:spcPts val="0"/>
                  </a:spcAft>
                  <a:buNone/>
                </a:pPr>
                <a:r>
                  <a:rPr lang="en-GB" sz="1200" dirty="0">
                    <a:solidFill>
                      <a:schemeClr val="bg1"/>
                    </a:solidFill>
                  </a:rPr>
                  <a:t>I get my energy from eggs, starfish, crabs, fruit, grains and worms. I do not have any predators.</a:t>
                </a:r>
              </a:p>
            </p:txBody>
          </p:sp>
          <p:sp>
            <p:nvSpPr>
              <p:cNvPr id="5" name="Google Shape;141;p23">
                <a:extLst>
                  <a:ext uri="{FF2B5EF4-FFF2-40B4-BE49-F238E27FC236}">
                    <a16:creationId xmlns:a16="http://schemas.microsoft.com/office/drawing/2014/main" id="{A326782C-71A4-461F-937D-23F629FD1CE5}"/>
                  </a:ext>
                </a:extLst>
              </p:cNvPr>
              <p:cNvSpPr txBox="1"/>
              <p:nvPr/>
            </p:nvSpPr>
            <p:spPr>
              <a:xfrm>
                <a:off x="271359" y="2648158"/>
                <a:ext cx="156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solidFill>
                      <a:schemeClr val="lt1"/>
                    </a:solidFill>
                  </a:rPr>
                  <a:t>Photo: Rob Coleman</a:t>
                </a:r>
                <a:endParaRPr sz="700" dirty="0">
                  <a:solidFill>
                    <a:schemeClr val="lt1"/>
                  </a:solidFill>
                </a:endParaRPr>
              </a:p>
            </p:txBody>
          </p:sp>
        </p:grpSp>
      </p:grpSp>
      <p:grpSp>
        <p:nvGrpSpPr>
          <p:cNvPr id="6" name="Group 5">
            <a:extLst>
              <a:ext uri="{FF2B5EF4-FFF2-40B4-BE49-F238E27FC236}">
                <a16:creationId xmlns:a16="http://schemas.microsoft.com/office/drawing/2014/main" id="{E43C004B-256C-4211-AC7A-F993465F014E}"/>
              </a:ext>
            </a:extLst>
          </p:cNvPr>
          <p:cNvGrpSpPr/>
          <p:nvPr/>
        </p:nvGrpSpPr>
        <p:grpSpPr>
          <a:xfrm>
            <a:off x="6181383" y="1883769"/>
            <a:ext cx="2778478" cy="3083170"/>
            <a:chOff x="6213467" y="1883769"/>
            <a:chExt cx="2778478" cy="3083170"/>
          </a:xfrm>
        </p:grpSpPr>
        <p:pic>
          <p:nvPicPr>
            <p:cNvPr id="22" name="Google Shape;149;p23">
              <a:extLst>
                <a:ext uri="{FF2B5EF4-FFF2-40B4-BE49-F238E27FC236}">
                  <a16:creationId xmlns:a16="http://schemas.microsoft.com/office/drawing/2014/main" id="{37DDC52F-30D4-44D0-A764-8490D8FEFAF0}"/>
                </a:ext>
              </a:extLst>
            </p:cNvPr>
            <p:cNvPicPr preferRelativeResize="0"/>
            <p:nvPr/>
          </p:nvPicPr>
          <p:blipFill rotWithShape="1">
            <a:blip r:embed="rId6">
              <a:alphaModFix/>
            </a:blip>
            <a:srcRect r="2612"/>
            <a:stretch/>
          </p:blipFill>
          <p:spPr>
            <a:xfrm>
              <a:off x="6213467" y="1883769"/>
              <a:ext cx="2774138" cy="1956046"/>
            </a:xfrm>
            <a:prstGeom prst="rect">
              <a:avLst/>
            </a:prstGeom>
            <a:noFill/>
            <a:ln>
              <a:noFill/>
            </a:ln>
          </p:spPr>
        </p:pic>
        <p:sp>
          <p:nvSpPr>
            <p:cNvPr id="9" name="Google Shape;251;p35">
              <a:extLst>
                <a:ext uri="{FF2B5EF4-FFF2-40B4-BE49-F238E27FC236}">
                  <a16:creationId xmlns:a16="http://schemas.microsoft.com/office/drawing/2014/main" id="{761925AD-968A-4372-8724-E8C4F6433C94}"/>
                </a:ext>
              </a:extLst>
            </p:cNvPr>
            <p:cNvSpPr txBox="1"/>
            <p:nvPr/>
          </p:nvSpPr>
          <p:spPr>
            <a:xfrm>
              <a:off x="6220904" y="3828196"/>
              <a:ext cx="2771041" cy="1138743"/>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400" b="1" dirty="0">
                  <a:solidFill>
                    <a:schemeClr val="bg1"/>
                  </a:solidFill>
                </a:rPr>
                <a:t>Common Starfish</a:t>
              </a:r>
            </a:p>
            <a:p>
              <a:pPr marL="0" lvl="0" indent="0" algn="ctr" rtl="0">
                <a:spcBef>
                  <a:spcPts val="0"/>
                </a:spcBef>
                <a:spcAft>
                  <a:spcPts val="0"/>
                </a:spcAft>
                <a:buNone/>
              </a:pPr>
              <a:r>
                <a:rPr lang="en-GB" sz="1200" dirty="0">
                  <a:solidFill>
                    <a:schemeClr val="bg1"/>
                  </a:solidFill>
                </a:rPr>
                <a:t>I get my energy from periwinkle, mussels, barnacles and limpets. </a:t>
              </a:r>
            </a:p>
            <a:p>
              <a:pPr marL="0" lvl="0" indent="0" algn="ctr" rtl="0">
                <a:spcBef>
                  <a:spcPts val="0"/>
                </a:spcBef>
                <a:spcAft>
                  <a:spcPts val="0"/>
                </a:spcAft>
                <a:buNone/>
              </a:pPr>
              <a:r>
                <a:rPr lang="en-GB" sz="1200" dirty="0">
                  <a:solidFill>
                    <a:schemeClr val="bg1"/>
                  </a:solidFill>
                </a:rPr>
                <a:t>I am eaten by crabs, seabirds and fish.</a:t>
              </a:r>
            </a:p>
          </p:txBody>
        </p:sp>
      </p:grpSp>
      <p:cxnSp>
        <p:nvCxnSpPr>
          <p:cNvPr id="24" name="Straight Arrow Connector 23">
            <a:extLst>
              <a:ext uri="{FF2B5EF4-FFF2-40B4-BE49-F238E27FC236}">
                <a16:creationId xmlns:a16="http://schemas.microsoft.com/office/drawing/2014/main" id="{EA2FC274-F929-4464-A19D-4B93875B4A9D}"/>
              </a:ext>
            </a:extLst>
          </p:cNvPr>
          <p:cNvCxnSpPr/>
          <p:nvPr/>
        </p:nvCxnSpPr>
        <p:spPr>
          <a:xfrm>
            <a:off x="2743200" y="2859490"/>
            <a:ext cx="914400" cy="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98F8213-59E4-4682-9758-23B3DAAA0EA5}"/>
              </a:ext>
            </a:extLst>
          </p:cNvPr>
          <p:cNvCxnSpPr/>
          <p:nvPr/>
        </p:nvCxnSpPr>
        <p:spPr>
          <a:xfrm>
            <a:off x="5638800" y="2883124"/>
            <a:ext cx="914400" cy="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D3D9ADB-C3CA-494C-B441-152A8C9F9A34}"/>
              </a:ext>
            </a:extLst>
          </p:cNvPr>
          <p:cNvCxnSpPr/>
          <p:nvPr/>
        </p:nvCxnSpPr>
        <p:spPr>
          <a:xfrm>
            <a:off x="8704397" y="2916141"/>
            <a:ext cx="914400" cy="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0" name="Google Shape;54;p13">
            <a:extLst>
              <a:ext uri="{FF2B5EF4-FFF2-40B4-BE49-F238E27FC236}">
                <a16:creationId xmlns:a16="http://schemas.microsoft.com/office/drawing/2014/main" id="{63AAABED-13D2-E9D8-C919-575CEC2E53E6}"/>
              </a:ext>
            </a:extLst>
          </p:cNvPr>
          <p:cNvSpPr txBox="1">
            <a:spLocks/>
          </p:cNvSpPr>
          <p:nvPr/>
        </p:nvSpPr>
        <p:spPr>
          <a:xfrm>
            <a:off x="610238" y="5108342"/>
            <a:ext cx="2046655" cy="504028"/>
          </a:xfrm>
          <a:prstGeom prst="rect">
            <a:avLst/>
          </a:prstGeom>
        </p:spPr>
        <p:txBody>
          <a:bodyPr spcFirstLastPara="1" wrap="square" lIns="91425" tIns="91425" rIns="91425" bIns="91425" anchor="t" anchorCtr="0">
            <a:normAutofit fontScale="9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600" b="1" dirty="0">
                <a:solidFill>
                  <a:schemeClr val="accent1"/>
                </a:solidFill>
              </a:rPr>
              <a:t>Producer</a:t>
            </a:r>
          </a:p>
        </p:txBody>
      </p:sp>
      <p:sp>
        <p:nvSpPr>
          <p:cNvPr id="15" name="Google Shape;54;p13">
            <a:extLst>
              <a:ext uri="{FF2B5EF4-FFF2-40B4-BE49-F238E27FC236}">
                <a16:creationId xmlns:a16="http://schemas.microsoft.com/office/drawing/2014/main" id="{87C36E0A-AC82-11A3-AF7A-CF734AFF8650}"/>
              </a:ext>
            </a:extLst>
          </p:cNvPr>
          <p:cNvSpPr txBox="1">
            <a:spLocks/>
          </p:cNvSpPr>
          <p:nvPr/>
        </p:nvSpPr>
        <p:spPr>
          <a:xfrm>
            <a:off x="6239585" y="5108342"/>
            <a:ext cx="2674546" cy="504028"/>
          </a:xfrm>
          <a:prstGeom prst="rect">
            <a:avLst/>
          </a:prstGeom>
        </p:spPr>
        <p:txBody>
          <a:bodyPr spcFirstLastPara="1" wrap="square" lIns="91425" tIns="91425" rIns="91425" bIns="91425" anchor="t" anchorCtr="0">
            <a:normAutofit fontScale="9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600" b="1" dirty="0">
                <a:solidFill>
                  <a:schemeClr val="accent1"/>
                </a:solidFill>
              </a:rPr>
              <a:t>Predator Prey</a:t>
            </a:r>
          </a:p>
        </p:txBody>
      </p:sp>
      <p:sp>
        <p:nvSpPr>
          <p:cNvPr id="17" name="Google Shape;54;p13">
            <a:extLst>
              <a:ext uri="{FF2B5EF4-FFF2-40B4-BE49-F238E27FC236}">
                <a16:creationId xmlns:a16="http://schemas.microsoft.com/office/drawing/2014/main" id="{4835D9BC-16AE-4790-0E32-C221248ECB98}"/>
              </a:ext>
            </a:extLst>
          </p:cNvPr>
          <p:cNvSpPr txBox="1">
            <a:spLocks/>
          </p:cNvSpPr>
          <p:nvPr/>
        </p:nvSpPr>
        <p:spPr>
          <a:xfrm>
            <a:off x="9525436" y="5108342"/>
            <a:ext cx="2046655" cy="504028"/>
          </a:xfrm>
          <a:prstGeom prst="rect">
            <a:avLst/>
          </a:prstGeom>
        </p:spPr>
        <p:txBody>
          <a:bodyPr spcFirstLastPara="1" wrap="square" lIns="91425" tIns="91425" rIns="91425" bIns="91425" anchor="t" anchorCtr="0">
            <a:normAutofit fontScale="9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600" b="1" dirty="0">
                <a:solidFill>
                  <a:schemeClr val="accent1"/>
                </a:solidFill>
              </a:rPr>
              <a:t>Predator</a:t>
            </a:r>
          </a:p>
        </p:txBody>
      </p:sp>
      <p:sp>
        <p:nvSpPr>
          <p:cNvPr id="18" name="Google Shape;54;p13">
            <a:extLst>
              <a:ext uri="{FF2B5EF4-FFF2-40B4-BE49-F238E27FC236}">
                <a16:creationId xmlns:a16="http://schemas.microsoft.com/office/drawing/2014/main" id="{08EFA68B-37E6-9B71-EBBF-DAED9D9569DE}"/>
              </a:ext>
            </a:extLst>
          </p:cNvPr>
          <p:cNvSpPr txBox="1">
            <a:spLocks/>
          </p:cNvSpPr>
          <p:nvPr/>
        </p:nvSpPr>
        <p:spPr>
          <a:xfrm>
            <a:off x="3581625" y="5108342"/>
            <a:ext cx="2046655" cy="504028"/>
          </a:xfrm>
          <a:prstGeom prst="rect">
            <a:avLst/>
          </a:prstGeom>
        </p:spPr>
        <p:txBody>
          <a:bodyPr spcFirstLastPara="1" wrap="square" lIns="91425" tIns="91425" rIns="91425" bIns="91425" anchor="t" anchorCtr="0">
            <a:normAutofit fontScale="9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600" b="1" dirty="0">
                <a:solidFill>
                  <a:schemeClr val="accent1"/>
                </a:solidFill>
              </a:rPr>
              <a:t>Prey</a:t>
            </a:r>
          </a:p>
        </p:txBody>
      </p:sp>
    </p:spTree>
    <p:extLst>
      <p:ext uri="{BB962C8B-B14F-4D97-AF65-F5344CB8AC3E}">
        <p14:creationId xmlns:p14="http://schemas.microsoft.com/office/powerpoint/2010/main" val="3086167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647113" y="430791"/>
            <a:ext cx="5448887" cy="1195741"/>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b="1" dirty="0">
                <a:solidFill>
                  <a:schemeClr val="accent1"/>
                </a:solidFill>
              </a:rPr>
              <a:t>Wildlife in the MCZ</a:t>
            </a:r>
          </a:p>
          <a:p>
            <a:pPr marL="0" indent="0">
              <a:spcBef>
                <a:spcPts val="0"/>
              </a:spcBef>
              <a:buFont typeface="Arial" panose="020B0604020202020204" pitchFamily="34" charset="0"/>
              <a:buNone/>
            </a:pPr>
            <a:br>
              <a:rPr lang="en-GB" sz="1400" b="1" dirty="0">
                <a:solidFill>
                  <a:schemeClr val="accent1"/>
                </a:solidFill>
              </a:rPr>
            </a:br>
            <a:r>
              <a:rPr lang="en-GB" sz="1800" dirty="0">
                <a:solidFill>
                  <a:schemeClr val="accent1"/>
                </a:solidFill>
              </a:rPr>
              <a:t>3-minute video:</a:t>
            </a:r>
            <a:endParaRPr lang="en-GB" sz="1400" dirty="0">
              <a:solidFill>
                <a:schemeClr val="accent1"/>
              </a:solidFill>
            </a:endParaRPr>
          </a:p>
        </p:txBody>
      </p:sp>
      <p:pic>
        <p:nvPicPr>
          <p:cNvPr id="3" name="Online Media 2" title="Snorkeling Norfolk 2021">
            <a:hlinkClick r:id="" action="ppaction://media"/>
            <a:extLst>
              <a:ext uri="{FF2B5EF4-FFF2-40B4-BE49-F238E27FC236}">
                <a16:creationId xmlns:a16="http://schemas.microsoft.com/office/drawing/2014/main" id="{C6701974-350C-4CBF-CF5E-7548ADF73FB0}"/>
              </a:ext>
            </a:extLst>
          </p:cNvPr>
          <p:cNvPicPr>
            <a:picLocks noRot="1" noChangeAspect="1"/>
          </p:cNvPicPr>
          <p:nvPr>
            <a:videoFile r:link="rId1"/>
          </p:nvPr>
        </p:nvPicPr>
        <p:blipFill>
          <a:blip r:embed="rId4"/>
          <a:stretch>
            <a:fillRect/>
          </a:stretch>
        </p:blipFill>
        <p:spPr>
          <a:xfrm>
            <a:off x="1855072" y="1626532"/>
            <a:ext cx="8481855" cy="4792249"/>
          </a:xfrm>
          <a:prstGeom prst="rect">
            <a:avLst/>
          </a:prstGeom>
        </p:spPr>
      </p:pic>
    </p:spTree>
    <p:extLst>
      <p:ext uri="{BB962C8B-B14F-4D97-AF65-F5344CB8AC3E}">
        <p14:creationId xmlns:p14="http://schemas.microsoft.com/office/powerpoint/2010/main" val="147603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4D2EE2-5C08-41CF-83C2-BE429F137FDA}"/>
              </a:ext>
            </a:extLst>
          </p:cNvPr>
          <p:cNvGrpSpPr/>
          <p:nvPr/>
        </p:nvGrpSpPr>
        <p:grpSpPr>
          <a:xfrm>
            <a:off x="288182" y="1892414"/>
            <a:ext cx="2771041" cy="3069036"/>
            <a:chOff x="6220904" y="1892414"/>
            <a:chExt cx="2771041" cy="3069036"/>
          </a:xfrm>
        </p:grpSpPr>
        <p:pic>
          <p:nvPicPr>
            <p:cNvPr id="2" name="Picture 1">
              <a:extLst>
                <a:ext uri="{FF2B5EF4-FFF2-40B4-BE49-F238E27FC236}">
                  <a16:creationId xmlns:a16="http://schemas.microsoft.com/office/drawing/2014/main" id="{619B2113-06A7-4B9B-A367-3F0103C8A45F}"/>
                </a:ext>
              </a:extLst>
            </p:cNvPr>
            <p:cNvPicPr>
              <a:picLocks noChangeAspect="1"/>
            </p:cNvPicPr>
            <p:nvPr/>
          </p:nvPicPr>
          <p:blipFill>
            <a:blip r:embed="rId2"/>
            <a:stretch>
              <a:fillRect/>
            </a:stretch>
          </p:blipFill>
          <p:spPr>
            <a:xfrm>
              <a:off x="6220976" y="1892414"/>
              <a:ext cx="2758387" cy="1970277"/>
            </a:xfrm>
            <a:prstGeom prst="rect">
              <a:avLst/>
            </a:prstGeom>
          </p:spPr>
        </p:pic>
        <p:sp>
          <p:nvSpPr>
            <p:cNvPr id="9" name="Google Shape;251;p35">
              <a:extLst>
                <a:ext uri="{FF2B5EF4-FFF2-40B4-BE49-F238E27FC236}">
                  <a16:creationId xmlns:a16="http://schemas.microsoft.com/office/drawing/2014/main" id="{761925AD-968A-4372-8724-E8C4F6433C94}"/>
                </a:ext>
              </a:extLst>
            </p:cNvPr>
            <p:cNvSpPr txBox="1"/>
            <p:nvPr/>
          </p:nvSpPr>
          <p:spPr>
            <a:xfrm>
              <a:off x="6220904" y="3828196"/>
              <a:ext cx="2771041" cy="1133254"/>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Algae</a:t>
              </a:r>
            </a:p>
            <a:p>
              <a:pPr marL="0" lvl="0" indent="0" algn="ctr" rtl="0">
                <a:spcBef>
                  <a:spcPts val="0"/>
                </a:spcBef>
                <a:spcAft>
                  <a:spcPts val="0"/>
                </a:spcAft>
                <a:buNone/>
              </a:pPr>
              <a:r>
                <a:rPr lang="en-GB" sz="1200" dirty="0">
                  <a:solidFill>
                    <a:schemeClr val="bg1"/>
                  </a:solidFill>
                </a:rPr>
                <a:t>I get my energy from the sun.</a:t>
              </a:r>
            </a:p>
            <a:p>
              <a:pPr marL="0" lvl="0" indent="0" algn="ctr" rtl="0">
                <a:spcBef>
                  <a:spcPts val="0"/>
                </a:spcBef>
                <a:spcAft>
                  <a:spcPts val="0"/>
                </a:spcAft>
                <a:buNone/>
              </a:pPr>
              <a:r>
                <a:rPr lang="en-GB" sz="1200" dirty="0">
                  <a:solidFill>
                    <a:schemeClr val="bg1"/>
                  </a:solidFill>
                </a:rPr>
                <a:t>I am eaten by limpets and periwinkles</a:t>
              </a:r>
            </a:p>
          </p:txBody>
        </p:sp>
      </p:grpSp>
      <p:grpSp>
        <p:nvGrpSpPr>
          <p:cNvPr id="7" name="Group 6">
            <a:extLst>
              <a:ext uri="{FF2B5EF4-FFF2-40B4-BE49-F238E27FC236}">
                <a16:creationId xmlns:a16="http://schemas.microsoft.com/office/drawing/2014/main" id="{EF7DC687-2862-48F3-A86B-3ECE77AE7D28}"/>
              </a:ext>
            </a:extLst>
          </p:cNvPr>
          <p:cNvGrpSpPr/>
          <p:nvPr/>
        </p:nvGrpSpPr>
        <p:grpSpPr>
          <a:xfrm>
            <a:off x="9218798" y="1913265"/>
            <a:ext cx="2771041" cy="3053674"/>
            <a:chOff x="269093" y="1913265"/>
            <a:chExt cx="2771041" cy="3053674"/>
          </a:xfrm>
        </p:grpSpPr>
        <p:pic>
          <p:nvPicPr>
            <p:cNvPr id="15" name="Picture 14" descr="A picture containing outdoor, sky, water, person&#10;&#10;Description automatically generated">
              <a:extLst>
                <a:ext uri="{FF2B5EF4-FFF2-40B4-BE49-F238E27FC236}">
                  <a16:creationId xmlns:a16="http://schemas.microsoft.com/office/drawing/2014/main" id="{2DB17937-E43B-40CC-9286-31E44B22ED42}"/>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69382" y="1913265"/>
              <a:ext cx="2751703" cy="1928304"/>
            </a:xfrm>
            <a:prstGeom prst="rect">
              <a:avLst/>
            </a:prstGeom>
          </p:spPr>
        </p:pic>
        <p:sp>
          <p:nvSpPr>
            <p:cNvPr id="4" name="Google Shape;251;p35">
              <a:extLst>
                <a:ext uri="{FF2B5EF4-FFF2-40B4-BE49-F238E27FC236}">
                  <a16:creationId xmlns:a16="http://schemas.microsoft.com/office/drawing/2014/main" id="{FFFC05EB-7F7D-4A34-B4D1-13BE456B34D5}"/>
                </a:ext>
              </a:extLst>
            </p:cNvPr>
            <p:cNvSpPr txBox="1"/>
            <p:nvPr/>
          </p:nvSpPr>
          <p:spPr>
            <a:xfrm>
              <a:off x="269093" y="3833950"/>
              <a:ext cx="2771041" cy="1132989"/>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Human</a:t>
              </a:r>
            </a:p>
          </p:txBody>
        </p:sp>
      </p:grpSp>
      <p:grpSp>
        <p:nvGrpSpPr>
          <p:cNvPr id="5" name="Group 4">
            <a:extLst>
              <a:ext uri="{FF2B5EF4-FFF2-40B4-BE49-F238E27FC236}">
                <a16:creationId xmlns:a16="http://schemas.microsoft.com/office/drawing/2014/main" id="{42628FFD-5ECB-4E0E-ACA9-2941C919F1DB}"/>
              </a:ext>
            </a:extLst>
          </p:cNvPr>
          <p:cNvGrpSpPr/>
          <p:nvPr/>
        </p:nvGrpSpPr>
        <p:grpSpPr>
          <a:xfrm>
            <a:off x="3256085" y="1892734"/>
            <a:ext cx="2776980" cy="3074205"/>
            <a:chOff x="9167331" y="1892734"/>
            <a:chExt cx="2776980" cy="3074205"/>
          </a:xfrm>
        </p:grpSpPr>
        <p:pic>
          <p:nvPicPr>
            <p:cNvPr id="24" name="Google Shape;154;p23">
              <a:extLst>
                <a:ext uri="{FF2B5EF4-FFF2-40B4-BE49-F238E27FC236}">
                  <a16:creationId xmlns:a16="http://schemas.microsoft.com/office/drawing/2014/main" id="{BB7C3610-749D-4A3A-A0A5-9C5876D40794}"/>
                </a:ext>
              </a:extLst>
            </p:cNvPr>
            <p:cNvPicPr preferRelativeResize="0"/>
            <p:nvPr/>
          </p:nvPicPr>
          <p:blipFill rotWithShape="1">
            <a:blip r:embed="rId4">
              <a:alphaModFix/>
            </a:blip>
            <a:srcRect r="5830" b="2837"/>
            <a:stretch/>
          </p:blipFill>
          <p:spPr>
            <a:xfrm>
              <a:off x="9167331" y="1892734"/>
              <a:ext cx="2770035" cy="1944653"/>
            </a:xfrm>
            <a:prstGeom prst="rect">
              <a:avLst/>
            </a:prstGeom>
            <a:noFill/>
            <a:ln>
              <a:noFill/>
            </a:ln>
          </p:spPr>
        </p:pic>
        <p:sp>
          <p:nvSpPr>
            <p:cNvPr id="8" name="Google Shape;251;p35">
              <a:extLst>
                <a:ext uri="{FF2B5EF4-FFF2-40B4-BE49-F238E27FC236}">
                  <a16:creationId xmlns:a16="http://schemas.microsoft.com/office/drawing/2014/main" id="{EE22D14B-41BB-4702-93D2-B83ADB0783C6}"/>
                </a:ext>
              </a:extLst>
            </p:cNvPr>
            <p:cNvSpPr txBox="1"/>
            <p:nvPr/>
          </p:nvSpPr>
          <p:spPr>
            <a:xfrm>
              <a:off x="9173270" y="3829617"/>
              <a:ext cx="2771041" cy="1137322"/>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Periwinkle</a:t>
              </a:r>
            </a:p>
            <a:p>
              <a:pPr marL="0" lvl="0" indent="0" algn="ctr" rtl="0">
                <a:spcBef>
                  <a:spcPts val="0"/>
                </a:spcBef>
                <a:spcAft>
                  <a:spcPts val="0"/>
                </a:spcAft>
                <a:buNone/>
              </a:pPr>
              <a:r>
                <a:rPr lang="en-GB" sz="1200" dirty="0">
                  <a:solidFill>
                    <a:schemeClr val="bg1"/>
                  </a:solidFill>
                </a:rPr>
                <a:t>I get my energy from algae on rocks and young seaweed. </a:t>
              </a:r>
            </a:p>
            <a:p>
              <a:pPr marL="0" lvl="0" indent="0" algn="ctr" rtl="0">
                <a:spcBef>
                  <a:spcPts val="0"/>
                </a:spcBef>
                <a:spcAft>
                  <a:spcPts val="0"/>
                </a:spcAft>
                <a:buNone/>
              </a:pPr>
              <a:r>
                <a:rPr lang="en-GB" sz="1200" dirty="0">
                  <a:solidFill>
                    <a:schemeClr val="bg1"/>
                  </a:solidFill>
                </a:rPr>
                <a:t>I am eaten by crabs, lobsters, seabirds and fish.</a:t>
              </a:r>
            </a:p>
          </p:txBody>
        </p:sp>
      </p:grpSp>
      <p:grpSp>
        <p:nvGrpSpPr>
          <p:cNvPr id="6" name="Group 5">
            <a:extLst>
              <a:ext uri="{FF2B5EF4-FFF2-40B4-BE49-F238E27FC236}">
                <a16:creationId xmlns:a16="http://schemas.microsoft.com/office/drawing/2014/main" id="{E8A21C7B-4C7F-4407-AE34-5B77EB76A93E}"/>
              </a:ext>
            </a:extLst>
          </p:cNvPr>
          <p:cNvGrpSpPr/>
          <p:nvPr/>
        </p:nvGrpSpPr>
        <p:grpSpPr>
          <a:xfrm>
            <a:off x="6229927" y="1877986"/>
            <a:ext cx="2792010" cy="3088953"/>
            <a:chOff x="3200269" y="1877986"/>
            <a:chExt cx="2792010" cy="3088953"/>
          </a:xfrm>
        </p:grpSpPr>
        <p:grpSp>
          <p:nvGrpSpPr>
            <p:cNvPr id="16" name="Group 15">
              <a:extLst>
                <a:ext uri="{FF2B5EF4-FFF2-40B4-BE49-F238E27FC236}">
                  <a16:creationId xmlns:a16="http://schemas.microsoft.com/office/drawing/2014/main" id="{3D8311F8-B78B-468A-A051-3F456B31D5AC}"/>
                </a:ext>
              </a:extLst>
            </p:cNvPr>
            <p:cNvGrpSpPr/>
            <p:nvPr/>
          </p:nvGrpSpPr>
          <p:grpSpPr>
            <a:xfrm>
              <a:off x="3219403" y="1885041"/>
              <a:ext cx="2772876" cy="3081898"/>
              <a:chOff x="3219403" y="992290"/>
              <a:chExt cx="2772876" cy="3081898"/>
            </a:xfrm>
          </p:grpSpPr>
          <p:pic>
            <p:nvPicPr>
              <p:cNvPr id="12" name="Google Shape;140;p23">
                <a:extLst>
                  <a:ext uri="{FF2B5EF4-FFF2-40B4-BE49-F238E27FC236}">
                    <a16:creationId xmlns:a16="http://schemas.microsoft.com/office/drawing/2014/main" id="{07B7D210-2E46-43DB-8E3C-98DC11354A76}"/>
                  </a:ext>
                </a:extLst>
              </p:cNvPr>
              <p:cNvPicPr preferRelativeResize="0"/>
              <p:nvPr/>
            </p:nvPicPr>
            <p:blipFill rotWithShape="1">
              <a:blip r:embed="rId5">
                <a:alphaModFix/>
              </a:blip>
              <a:srcRect l="4137" r="22795"/>
              <a:stretch/>
            </p:blipFill>
            <p:spPr>
              <a:xfrm>
                <a:off x="3219403" y="992290"/>
                <a:ext cx="2763351" cy="1948368"/>
              </a:xfrm>
              <a:prstGeom prst="rect">
                <a:avLst/>
              </a:prstGeom>
              <a:noFill/>
              <a:ln>
                <a:noFill/>
              </a:ln>
            </p:spPr>
          </p:pic>
          <p:sp>
            <p:nvSpPr>
              <p:cNvPr id="13" name="Google Shape;251;p35">
                <a:extLst>
                  <a:ext uri="{FF2B5EF4-FFF2-40B4-BE49-F238E27FC236}">
                    <a16:creationId xmlns:a16="http://schemas.microsoft.com/office/drawing/2014/main" id="{81337944-F3E7-4AFA-825E-F06E7A2E2860}"/>
                  </a:ext>
                </a:extLst>
              </p:cNvPr>
              <p:cNvSpPr txBox="1"/>
              <p:nvPr/>
            </p:nvSpPr>
            <p:spPr>
              <a:xfrm>
                <a:off x="3221238" y="2940934"/>
                <a:ext cx="2771041" cy="1133254"/>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Lobster</a:t>
                </a:r>
              </a:p>
              <a:p>
                <a:pPr marL="0" lvl="0" indent="0" algn="ctr" rtl="0">
                  <a:spcBef>
                    <a:spcPts val="0"/>
                  </a:spcBef>
                  <a:spcAft>
                    <a:spcPts val="0"/>
                  </a:spcAft>
                  <a:buNone/>
                </a:pPr>
                <a:r>
                  <a:rPr lang="en-GB" sz="1200" dirty="0">
                    <a:solidFill>
                      <a:schemeClr val="bg1"/>
                    </a:solidFill>
                  </a:rPr>
                  <a:t>I get my energy from crabs, sea snails, sea urchins and starfish. </a:t>
                </a:r>
              </a:p>
              <a:p>
                <a:pPr marL="0" lvl="0" indent="0" algn="ctr" rtl="0">
                  <a:spcBef>
                    <a:spcPts val="0"/>
                  </a:spcBef>
                  <a:spcAft>
                    <a:spcPts val="0"/>
                  </a:spcAft>
                  <a:buNone/>
                </a:pPr>
                <a:r>
                  <a:rPr lang="en-GB" sz="1200" dirty="0">
                    <a:solidFill>
                      <a:schemeClr val="bg1"/>
                    </a:solidFill>
                  </a:rPr>
                  <a:t>I am eaten by humans.</a:t>
                </a:r>
              </a:p>
            </p:txBody>
          </p:sp>
          <p:sp>
            <p:nvSpPr>
              <p:cNvPr id="14" name="Google Shape;141;p23">
                <a:extLst>
                  <a:ext uri="{FF2B5EF4-FFF2-40B4-BE49-F238E27FC236}">
                    <a16:creationId xmlns:a16="http://schemas.microsoft.com/office/drawing/2014/main" id="{087219A1-B9EB-436E-879D-4E4F1C894BAF}"/>
                  </a:ext>
                </a:extLst>
              </p:cNvPr>
              <p:cNvSpPr txBox="1"/>
              <p:nvPr/>
            </p:nvSpPr>
            <p:spPr>
              <a:xfrm>
                <a:off x="3223504" y="2647893"/>
                <a:ext cx="156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solidFill>
                      <a:schemeClr val="lt1"/>
                    </a:solidFill>
                  </a:rPr>
                  <a:t>Photo: christaylorphoto.co.uk</a:t>
                </a:r>
                <a:endParaRPr sz="700" dirty="0">
                  <a:solidFill>
                    <a:schemeClr val="lt1"/>
                  </a:solidFill>
                </a:endParaRPr>
              </a:p>
            </p:txBody>
          </p:sp>
        </p:grpSp>
        <p:pic>
          <p:nvPicPr>
            <p:cNvPr id="21" name="Google Shape;233;p27">
              <a:extLst>
                <a:ext uri="{FF2B5EF4-FFF2-40B4-BE49-F238E27FC236}">
                  <a16:creationId xmlns:a16="http://schemas.microsoft.com/office/drawing/2014/main" id="{0AAD1025-7402-4F8B-A396-9778AF11332B}"/>
                </a:ext>
              </a:extLst>
            </p:cNvPr>
            <p:cNvPicPr preferRelativeResize="0"/>
            <p:nvPr/>
          </p:nvPicPr>
          <p:blipFill rotWithShape="1">
            <a:blip r:embed="rId6">
              <a:alphaModFix/>
            </a:blip>
            <a:srcRect r="2122"/>
            <a:stretch/>
          </p:blipFill>
          <p:spPr>
            <a:xfrm>
              <a:off x="3219358" y="1887418"/>
              <a:ext cx="2759391" cy="1936835"/>
            </a:xfrm>
            <a:prstGeom prst="rect">
              <a:avLst/>
            </a:prstGeom>
            <a:noFill/>
            <a:ln>
              <a:noFill/>
            </a:ln>
          </p:spPr>
        </p:pic>
        <p:pic>
          <p:nvPicPr>
            <p:cNvPr id="17" name="Google Shape;253;p28">
              <a:extLst>
                <a:ext uri="{FF2B5EF4-FFF2-40B4-BE49-F238E27FC236}">
                  <a16:creationId xmlns:a16="http://schemas.microsoft.com/office/drawing/2014/main" id="{E40E1227-DFA8-4EC5-A93E-FAF03730CF7B}"/>
                </a:ext>
              </a:extLst>
            </p:cNvPr>
            <p:cNvPicPr preferRelativeResize="0"/>
            <p:nvPr/>
          </p:nvPicPr>
          <p:blipFill rotWithShape="1">
            <a:blip r:embed="rId7">
              <a:alphaModFix/>
            </a:blip>
            <a:srcRect r="12614"/>
            <a:stretch/>
          </p:blipFill>
          <p:spPr>
            <a:xfrm>
              <a:off x="3200269" y="1877986"/>
              <a:ext cx="2771041" cy="1966985"/>
            </a:xfrm>
            <a:prstGeom prst="rect">
              <a:avLst/>
            </a:prstGeom>
            <a:noFill/>
            <a:ln>
              <a:noFill/>
            </a:ln>
          </p:spPr>
        </p:pic>
      </p:grpSp>
      <p:cxnSp>
        <p:nvCxnSpPr>
          <p:cNvPr id="18" name="Straight Arrow Connector 17">
            <a:extLst>
              <a:ext uri="{FF2B5EF4-FFF2-40B4-BE49-F238E27FC236}">
                <a16:creationId xmlns:a16="http://schemas.microsoft.com/office/drawing/2014/main" id="{6C989361-E8FA-4A68-AD79-7434DD6E6774}"/>
              </a:ext>
            </a:extLst>
          </p:cNvPr>
          <p:cNvCxnSpPr/>
          <p:nvPr/>
        </p:nvCxnSpPr>
        <p:spPr>
          <a:xfrm>
            <a:off x="2743200" y="2859490"/>
            <a:ext cx="914400" cy="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7A2826A-DFBA-47FE-A589-6D0A8D893C23}"/>
              </a:ext>
            </a:extLst>
          </p:cNvPr>
          <p:cNvCxnSpPr/>
          <p:nvPr/>
        </p:nvCxnSpPr>
        <p:spPr>
          <a:xfrm>
            <a:off x="5638800" y="2883124"/>
            <a:ext cx="914400" cy="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4868013-0CC0-4797-BAE3-CAF4C28AD8A9}"/>
              </a:ext>
            </a:extLst>
          </p:cNvPr>
          <p:cNvCxnSpPr/>
          <p:nvPr/>
        </p:nvCxnSpPr>
        <p:spPr>
          <a:xfrm>
            <a:off x="8704397" y="2916141"/>
            <a:ext cx="914400" cy="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0" name="Google Shape;54;p13">
            <a:extLst>
              <a:ext uri="{FF2B5EF4-FFF2-40B4-BE49-F238E27FC236}">
                <a16:creationId xmlns:a16="http://schemas.microsoft.com/office/drawing/2014/main" id="{C3FA89A9-A13D-8618-2444-83E04A9A3D92}"/>
              </a:ext>
            </a:extLst>
          </p:cNvPr>
          <p:cNvSpPr txBox="1">
            <a:spLocks/>
          </p:cNvSpPr>
          <p:nvPr/>
        </p:nvSpPr>
        <p:spPr>
          <a:xfrm>
            <a:off x="9525436" y="5108342"/>
            <a:ext cx="2046655" cy="504028"/>
          </a:xfrm>
          <a:prstGeom prst="rect">
            <a:avLst/>
          </a:prstGeom>
        </p:spPr>
        <p:txBody>
          <a:bodyPr spcFirstLastPara="1" wrap="square" lIns="91425" tIns="91425" rIns="91425" bIns="91425" anchor="t" anchorCtr="0">
            <a:normAutofit fontScale="9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600" b="1" dirty="0">
                <a:solidFill>
                  <a:schemeClr val="accent1"/>
                </a:solidFill>
              </a:rPr>
              <a:t>Predator</a:t>
            </a:r>
          </a:p>
        </p:txBody>
      </p:sp>
      <p:sp>
        <p:nvSpPr>
          <p:cNvPr id="11" name="Google Shape;54;p13">
            <a:extLst>
              <a:ext uri="{FF2B5EF4-FFF2-40B4-BE49-F238E27FC236}">
                <a16:creationId xmlns:a16="http://schemas.microsoft.com/office/drawing/2014/main" id="{129320F8-112D-AFDB-EB79-5FB7D9106874}"/>
              </a:ext>
            </a:extLst>
          </p:cNvPr>
          <p:cNvSpPr txBox="1">
            <a:spLocks/>
          </p:cNvSpPr>
          <p:nvPr/>
        </p:nvSpPr>
        <p:spPr>
          <a:xfrm>
            <a:off x="6239585" y="5108342"/>
            <a:ext cx="2674546" cy="504028"/>
          </a:xfrm>
          <a:prstGeom prst="rect">
            <a:avLst/>
          </a:prstGeom>
        </p:spPr>
        <p:txBody>
          <a:bodyPr spcFirstLastPara="1" wrap="square" lIns="91425" tIns="91425" rIns="91425" bIns="91425" anchor="t" anchorCtr="0">
            <a:normAutofit fontScale="9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600" b="1" dirty="0">
                <a:solidFill>
                  <a:schemeClr val="accent1"/>
                </a:solidFill>
              </a:rPr>
              <a:t>Predator Prey</a:t>
            </a:r>
          </a:p>
        </p:txBody>
      </p:sp>
      <p:sp>
        <p:nvSpPr>
          <p:cNvPr id="22" name="Google Shape;54;p13">
            <a:extLst>
              <a:ext uri="{FF2B5EF4-FFF2-40B4-BE49-F238E27FC236}">
                <a16:creationId xmlns:a16="http://schemas.microsoft.com/office/drawing/2014/main" id="{5FA8A64B-22DD-1EB1-ABC2-0934DD735362}"/>
              </a:ext>
            </a:extLst>
          </p:cNvPr>
          <p:cNvSpPr txBox="1">
            <a:spLocks/>
          </p:cNvSpPr>
          <p:nvPr/>
        </p:nvSpPr>
        <p:spPr>
          <a:xfrm>
            <a:off x="3581625" y="5108342"/>
            <a:ext cx="2046655" cy="504028"/>
          </a:xfrm>
          <a:prstGeom prst="rect">
            <a:avLst/>
          </a:prstGeom>
        </p:spPr>
        <p:txBody>
          <a:bodyPr spcFirstLastPara="1" wrap="square" lIns="91425" tIns="91425" rIns="91425" bIns="91425" anchor="t" anchorCtr="0">
            <a:normAutofit fontScale="9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600" b="1" dirty="0">
                <a:solidFill>
                  <a:schemeClr val="accent1"/>
                </a:solidFill>
              </a:rPr>
              <a:t>Prey</a:t>
            </a:r>
          </a:p>
        </p:txBody>
      </p:sp>
      <p:sp>
        <p:nvSpPr>
          <p:cNvPr id="23" name="Google Shape;54;p13">
            <a:extLst>
              <a:ext uri="{FF2B5EF4-FFF2-40B4-BE49-F238E27FC236}">
                <a16:creationId xmlns:a16="http://schemas.microsoft.com/office/drawing/2014/main" id="{3BF771E8-079D-CBAE-A1B6-5A243615EB9A}"/>
              </a:ext>
            </a:extLst>
          </p:cNvPr>
          <p:cNvSpPr txBox="1">
            <a:spLocks/>
          </p:cNvSpPr>
          <p:nvPr/>
        </p:nvSpPr>
        <p:spPr>
          <a:xfrm>
            <a:off x="610238" y="5108342"/>
            <a:ext cx="2046655" cy="504028"/>
          </a:xfrm>
          <a:prstGeom prst="rect">
            <a:avLst/>
          </a:prstGeom>
        </p:spPr>
        <p:txBody>
          <a:bodyPr spcFirstLastPara="1" wrap="square" lIns="91425" tIns="91425" rIns="91425" bIns="91425" anchor="t" anchorCtr="0">
            <a:normAutofit fontScale="9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600" b="1" dirty="0">
                <a:solidFill>
                  <a:schemeClr val="accent1"/>
                </a:solidFill>
              </a:rPr>
              <a:t>Producer</a:t>
            </a:r>
          </a:p>
        </p:txBody>
      </p:sp>
    </p:spTree>
    <p:extLst>
      <p:ext uri="{BB962C8B-B14F-4D97-AF65-F5344CB8AC3E}">
        <p14:creationId xmlns:p14="http://schemas.microsoft.com/office/powerpoint/2010/main" val="3171663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7E05F63-14C7-4F61-8E03-0F1276AA7E0D}"/>
              </a:ext>
            </a:extLst>
          </p:cNvPr>
          <p:cNvGrpSpPr/>
          <p:nvPr/>
        </p:nvGrpSpPr>
        <p:grpSpPr>
          <a:xfrm>
            <a:off x="2603421" y="1890871"/>
            <a:ext cx="2125213" cy="3210518"/>
            <a:chOff x="3127918" y="3535976"/>
            <a:chExt cx="2356290" cy="3559602"/>
          </a:xfrm>
        </p:grpSpPr>
        <p:pic>
          <p:nvPicPr>
            <p:cNvPr id="24" name="Google Shape;154;p23">
              <a:extLst>
                <a:ext uri="{FF2B5EF4-FFF2-40B4-BE49-F238E27FC236}">
                  <a16:creationId xmlns:a16="http://schemas.microsoft.com/office/drawing/2014/main" id="{BB7C3610-749D-4A3A-A0A5-9C5876D40794}"/>
                </a:ext>
              </a:extLst>
            </p:cNvPr>
            <p:cNvPicPr preferRelativeResize="0"/>
            <p:nvPr/>
          </p:nvPicPr>
          <p:blipFill rotWithShape="1">
            <a:blip r:embed="rId2">
              <a:alphaModFix/>
            </a:blip>
            <a:srcRect r="5830" b="2837"/>
            <a:stretch/>
          </p:blipFill>
          <p:spPr>
            <a:xfrm>
              <a:off x="3127918" y="3535976"/>
              <a:ext cx="2349497" cy="1944653"/>
            </a:xfrm>
            <a:prstGeom prst="rect">
              <a:avLst/>
            </a:prstGeom>
            <a:noFill/>
            <a:ln>
              <a:noFill/>
            </a:ln>
          </p:spPr>
        </p:pic>
        <p:sp>
          <p:nvSpPr>
            <p:cNvPr id="8" name="Google Shape;251;p35">
              <a:extLst>
                <a:ext uri="{FF2B5EF4-FFF2-40B4-BE49-F238E27FC236}">
                  <a16:creationId xmlns:a16="http://schemas.microsoft.com/office/drawing/2014/main" id="{EE22D14B-41BB-4702-93D2-B83ADB0783C6}"/>
                </a:ext>
              </a:extLst>
            </p:cNvPr>
            <p:cNvSpPr txBox="1"/>
            <p:nvPr/>
          </p:nvSpPr>
          <p:spPr>
            <a:xfrm>
              <a:off x="3133857" y="5472859"/>
              <a:ext cx="2350351" cy="1622719"/>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Periwinkle</a:t>
              </a:r>
            </a:p>
            <a:p>
              <a:pPr marL="0" lvl="0" indent="0" algn="ctr" rtl="0">
                <a:spcBef>
                  <a:spcPts val="0"/>
                </a:spcBef>
                <a:spcAft>
                  <a:spcPts val="0"/>
                </a:spcAft>
                <a:buNone/>
              </a:pPr>
              <a:r>
                <a:rPr lang="en-GB" sz="1200" dirty="0">
                  <a:solidFill>
                    <a:schemeClr val="bg1"/>
                  </a:solidFill>
                </a:rPr>
                <a:t>I get my energy from algae on rocks and young seaweed. </a:t>
              </a:r>
            </a:p>
            <a:p>
              <a:pPr marL="0" lvl="0" indent="0" algn="ctr" rtl="0">
                <a:spcBef>
                  <a:spcPts val="0"/>
                </a:spcBef>
                <a:spcAft>
                  <a:spcPts val="0"/>
                </a:spcAft>
                <a:buNone/>
              </a:pPr>
              <a:r>
                <a:rPr lang="en-GB" sz="1200" dirty="0">
                  <a:solidFill>
                    <a:schemeClr val="bg1"/>
                  </a:solidFill>
                </a:rPr>
                <a:t>I am eaten by crabs, lobsters, seabirds and fish.</a:t>
              </a:r>
            </a:p>
          </p:txBody>
        </p:sp>
      </p:grpSp>
      <p:grpSp>
        <p:nvGrpSpPr>
          <p:cNvPr id="5" name="Group 4">
            <a:extLst>
              <a:ext uri="{FF2B5EF4-FFF2-40B4-BE49-F238E27FC236}">
                <a16:creationId xmlns:a16="http://schemas.microsoft.com/office/drawing/2014/main" id="{6E875667-816B-4DCC-A01F-79428300E199}"/>
              </a:ext>
            </a:extLst>
          </p:cNvPr>
          <p:cNvGrpSpPr/>
          <p:nvPr/>
        </p:nvGrpSpPr>
        <p:grpSpPr>
          <a:xfrm>
            <a:off x="186106" y="1890871"/>
            <a:ext cx="2119855" cy="3210518"/>
            <a:chOff x="7611799" y="319292"/>
            <a:chExt cx="2771041" cy="3559602"/>
          </a:xfrm>
        </p:grpSpPr>
        <p:pic>
          <p:nvPicPr>
            <p:cNvPr id="2" name="Picture 1">
              <a:extLst>
                <a:ext uri="{FF2B5EF4-FFF2-40B4-BE49-F238E27FC236}">
                  <a16:creationId xmlns:a16="http://schemas.microsoft.com/office/drawing/2014/main" id="{619B2113-06A7-4B9B-A367-3F0103C8A45F}"/>
                </a:ext>
              </a:extLst>
            </p:cNvPr>
            <p:cNvPicPr>
              <a:picLocks noChangeAspect="1"/>
            </p:cNvPicPr>
            <p:nvPr/>
          </p:nvPicPr>
          <p:blipFill>
            <a:blip r:embed="rId3"/>
            <a:stretch>
              <a:fillRect/>
            </a:stretch>
          </p:blipFill>
          <p:spPr>
            <a:xfrm>
              <a:off x="7611871" y="319292"/>
              <a:ext cx="2758387" cy="1970277"/>
            </a:xfrm>
            <a:prstGeom prst="rect">
              <a:avLst/>
            </a:prstGeom>
          </p:spPr>
        </p:pic>
        <p:sp>
          <p:nvSpPr>
            <p:cNvPr id="9" name="Google Shape;251;p35">
              <a:extLst>
                <a:ext uri="{FF2B5EF4-FFF2-40B4-BE49-F238E27FC236}">
                  <a16:creationId xmlns:a16="http://schemas.microsoft.com/office/drawing/2014/main" id="{761925AD-968A-4372-8724-E8C4F6433C94}"/>
                </a:ext>
              </a:extLst>
            </p:cNvPr>
            <p:cNvSpPr txBox="1"/>
            <p:nvPr/>
          </p:nvSpPr>
          <p:spPr>
            <a:xfrm>
              <a:off x="7611799" y="2255073"/>
              <a:ext cx="2771041" cy="1623821"/>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Algae</a:t>
              </a:r>
            </a:p>
            <a:p>
              <a:pPr marL="0" lvl="0" indent="0" algn="ctr" rtl="0">
                <a:spcBef>
                  <a:spcPts val="0"/>
                </a:spcBef>
                <a:spcAft>
                  <a:spcPts val="0"/>
                </a:spcAft>
                <a:buNone/>
              </a:pPr>
              <a:r>
                <a:rPr lang="en-GB" sz="1200" dirty="0">
                  <a:solidFill>
                    <a:schemeClr val="bg1"/>
                  </a:solidFill>
                </a:rPr>
                <a:t>I get my energy from the sun.</a:t>
              </a:r>
            </a:p>
            <a:p>
              <a:pPr marL="0" lvl="0" indent="0" algn="ctr" rtl="0">
                <a:spcBef>
                  <a:spcPts val="0"/>
                </a:spcBef>
                <a:spcAft>
                  <a:spcPts val="0"/>
                </a:spcAft>
                <a:buNone/>
              </a:pPr>
              <a:r>
                <a:rPr lang="en-GB" sz="1200" dirty="0">
                  <a:solidFill>
                    <a:schemeClr val="bg1"/>
                  </a:solidFill>
                </a:rPr>
                <a:t>I am eaten by limpets and periwinkles</a:t>
              </a:r>
            </a:p>
          </p:txBody>
        </p:sp>
      </p:grpSp>
      <p:grpSp>
        <p:nvGrpSpPr>
          <p:cNvPr id="18" name="Group 17">
            <a:extLst>
              <a:ext uri="{FF2B5EF4-FFF2-40B4-BE49-F238E27FC236}">
                <a16:creationId xmlns:a16="http://schemas.microsoft.com/office/drawing/2014/main" id="{2CDF6042-1A86-4230-9AD3-0BE3A030206C}"/>
              </a:ext>
            </a:extLst>
          </p:cNvPr>
          <p:cNvGrpSpPr/>
          <p:nvPr/>
        </p:nvGrpSpPr>
        <p:grpSpPr>
          <a:xfrm>
            <a:off x="7443409" y="1890871"/>
            <a:ext cx="2121258" cy="3210518"/>
            <a:chOff x="267258" y="992555"/>
            <a:chExt cx="2772876" cy="3559602"/>
          </a:xfrm>
        </p:grpSpPr>
        <p:pic>
          <p:nvPicPr>
            <p:cNvPr id="19" name="Google Shape;140;p23">
              <a:extLst>
                <a:ext uri="{FF2B5EF4-FFF2-40B4-BE49-F238E27FC236}">
                  <a16:creationId xmlns:a16="http://schemas.microsoft.com/office/drawing/2014/main" id="{F8BEC90C-4849-4A02-A479-ECF1E4358C59}"/>
                </a:ext>
              </a:extLst>
            </p:cNvPr>
            <p:cNvPicPr preferRelativeResize="0"/>
            <p:nvPr/>
          </p:nvPicPr>
          <p:blipFill rotWithShape="1">
            <a:blip r:embed="rId4">
              <a:alphaModFix/>
            </a:blip>
            <a:srcRect l="4137" r="22795"/>
            <a:stretch/>
          </p:blipFill>
          <p:spPr>
            <a:xfrm>
              <a:off x="267258" y="992555"/>
              <a:ext cx="2763351" cy="1948368"/>
            </a:xfrm>
            <a:prstGeom prst="rect">
              <a:avLst/>
            </a:prstGeom>
            <a:noFill/>
            <a:ln>
              <a:noFill/>
            </a:ln>
          </p:spPr>
        </p:pic>
        <p:sp>
          <p:nvSpPr>
            <p:cNvPr id="20" name="Google Shape;251;p35">
              <a:extLst>
                <a:ext uri="{FF2B5EF4-FFF2-40B4-BE49-F238E27FC236}">
                  <a16:creationId xmlns:a16="http://schemas.microsoft.com/office/drawing/2014/main" id="{102AD330-EFDE-4C5C-8C24-DCCCE0C9F96E}"/>
                </a:ext>
              </a:extLst>
            </p:cNvPr>
            <p:cNvSpPr txBox="1"/>
            <p:nvPr/>
          </p:nvSpPr>
          <p:spPr>
            <a:xfrm>
              <a:off x="269093" y="2941199"/>
              <a:ext cx="2771041" cy="1610958"/>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400" b="1" dirty="0">
                  <a:solidFill>
                    <a:schemeClr val="bg1"/>
                  </a:solidFill>
                </a:rPr>
                <a:t>Sea Bass</a:t>
              </a:r>
            </a:p>
            <a:p>
              <a:pPr marL="0" lvl="0" indent="0" algn="ctr" rtl="0">
                <a:spcBef>
                  <a:spcPts val="0"/>
                </a:spcBef>
                <a:spcAft>
                  <a:spcPts val="0"/>
                </a:spcAft>
                <a:buNone/>
              </a:pPr>
              <a:r>
                <a:rPr lang="en-GB" sz="1200" dirty="0">
                  <a:solidFill>
                    <a:schemeClr val="bg1"/>
                  </a:solidFill>
                </a:rPr>
                <a:t>I get my energy from shrimps, periwinkles, prawns, crabs and smaller fish. I am eaten by seals and humans.</a:t>
              </a:r>
            </a:p>
          </p:txBody>
        </p:sp>
        <p:sp>
          <p:nvSpPr>
            <p:cNvPr id="22" name="Google Shape;141;p23">
              <a:extLst>
                <a:ext uri="{FF2B5EF4-FFF2-40B4-BE49-F238E27FC236}">
                  <a16:creationId xmlns:a16="http://schemas.microsoft.com/office/drawing/2014/main" id="{C3F5FC63-FD32-499C-8F34-80114DA30F52}"/>
                </a:ext>
              </a:extLst>
            </p:cNvPr>
            <p:cNvSpPr txBox="1"/>
            <p:nvPr/>
          </p:nvSpPr>
          <p:spPr>
            <a:xfrm>
              <a:off x="271359" y="2648158"/>
              <a:ext cx="2533436" cy="3241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solidFill>
                    <a:schemeClr val="lt1"/>
                  </a:solidFill>
                </a:rPr>
                <a:t>Photo: christaylorphoto.co.uk</a:t>
              </a:r>
              <a:endParaRPr sz="700" dirty="0">
                <a:solidFill>
                  <a:schemeClr val="lt1"/>
                </a:solidFill>
              </a:endParaRPr>
            </a:p>
          </p:txBody>
        </p:sp>
      </p:grpSp>
      <p:grpSp>
        <p:nvGrpSpPr>
          <p:cNvPr id="23" name="Group 22">
            <a:extLst>
              <a:ext uri="{FF2B5EF4-FFF2-40B4-BE49-F238E27FC236}">
                <a16:creationId xmlns:a16="http://schemas.microsoft.com/office/drawing/2014/main" id="{C142CF92-DCB2-4DB1-B759-3641C14CE8B2}"/>
              </a:ext>
            </a:extLst>
          </p:cNvPr>
          <p:cNvGrpSpPr/>
          <p:nvPr/>
        </p:nvGrpSpPr>
        <p:grpSpPr>
          <a:xfrm>
            <a:off x="9862127" y="1890871"/>
            <a:ext cx="2128785" cy="3210518"/>
            <a:chOff x="257420" y="3854629"/>
            <a:chExt cx="2782714" cy="3559602"/>
          </a:xfrm>
        </p:grpSpPr>
        <p:pic>
          <p:nvPicPr>
            <p:cNvPr id="25" name="Google Shape;133;p23">
              <a:extLst>
                <a:ext uri="{FF2B5EF4-FFF2-40B4-BE49-F238E27FC236}">
                  <a16:creationId xmlns:a16="http://schemas.microsoft.com/office/drawing/2014/main" id="{2E5D52DE-EDD3-4DDD-82A8-9502C42552E2}"/>
                </a:ext>
              </a:extLst>
            </p:cNvPr>
            <p:cNvPicPr preferRelativeResize="0"/>
            <p:nvPr/>
          </p:nvPicPr>
          <p:blipFill rotWithShape="1">
            <a:blip r:embed="rId5">
              <a:alphaModFix/>
            </a:blip>
            <a:srcRect r="874" b="6682"/>
            <a:stretch/>
          </p:blipFill>
          <p:spPr>
            <a:xfrm>
              <a:off x="266954" y="3871727"/>
              <a:ext cx="2758387" cy="1947562"/>
            </a:xfrm>
            <a:prstGeom prst="rect">
              <a:avLst/>
            </a:prstGeom>
            <a:noFill/>
            <a:ln>
              <a:noFill/>
            </a:ln>
          </p:spPr>
        </p:pic>
        <p:sp>
          <p:nvSpPr>
            <p:cNvPr id="26" name="Google Shape;251;p35">
              <a:extLst>
                <a:ext uri="{FF2B5EF4-FFF2-40B4-BE49-F238E27FC236}">
                  <a16:creationId xmlns:a16="http://schemas.microsoft.com/office/drawing/2014/main" id="{1A1FCF5D-389B-49B4-A389-84CF85FBD55D}"/>
                </a:ext>
              </a:extLst>
            </p:cNvPr>
            <p:cNvSpPr txBox="1"/>
            <p:nvPr/>
          </p:nvSpPr>
          <p:spPr>
            <a:xfrm>
              <a:off x="269093" y="5809091"/>
              <a:ext cx="2771041" cy="160514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Seal</a:t>
              </a:r>
            </a:p>
            <a:p>
              <a:pPr marL="0" lvl="0" indent="0" algn="ctr" rtl="0">
                <a:spcBef>
                  <a:spcPts val="0"/>
                </a:spcBef>
                <a:spcAft>
                  <a:spcPts val="0"/>
                </a:spcAft>
                <a:buNone/>
              </a:pPr>
              <a:r>
                <a:rPr lang="en-GB" sz="1200" dirty="0">
                  <a:solidFill>
                    <a:schemeClr val="bg1"/>
                  </a:solidFill>
                </a:rPr>
                <a:t>I get my energy from fish, crabs, squid and octopus. I don’t have any predators.</a:t>
              </a:r>
            </a:p>
          </p:txBody>
        </p:sp>
        <p:sp>
          <p:nvSpPr>
            <p:cNvPr id="27" name="Google Shape;141;p23">
              <a:extLst>
                <a:ext uri="{FF2B5EF4-FFF2-40B4-BE49-F238E27FC236}">
                  <a16:creationId xmlns:a16="http://schemas.microsoft.com/office/drawing/2014/main" id="{45414523-6B1D-4786-90E3-A7FBCE6239A3}"/>
                </a:ext>
              </a:extLst>
            </p:cNvPr>
            <p:cNvSpPr txBox="1"/>
            <p:nvPr/>
          </p:nvSpPr>
          <p:spPr>
            <a:xfrm>
              <a:off x="257420" y="3854629"/>
              <a:ext cx="156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t>Photo: Rob Coleman</a:t>
              </a:r>
              <a:endParaRPr sz="700" dirty="0"/>
            </a:p>
          </p:txBody>
        </p:sp>
      </p:grpSp>
      <p:grpSp>
        <p:nvGrpSpPr>
          <p:cNvPr id="3" name="Group 2">
            <a:extLst>
              <a:ext uri="{FF2B5EF4-FFF2-40B4-BE49-F238E27FC236}">
                <a16:creationId xmlns:a16="http://schemas.microsoft.com/office/drawing/2014/main" id="{C9D8FF50-B0B2-4F4D-9A19-4F2C7919C7AA}"/>
              </a:ext>
            </a:extLst>
          </p:cNvPr>
          <p:cNvGrpSpPr/>
          <p:nvPr/>
        </p:nvGrpSpPr>
        <p:grpSpPr>
          <a:xfrm>
            <a:off x="5026094" y="1890871"/>
            <a:ext cx="2119855" cy="3210518"/>
            <a:chOff x="2427566" y="283951"/>
            <a:chExt cx="2771041" cy="3559602"/>
          </a:xfrm>
        </p:grpSpPr>
        <p:pic>
          <p:nvPicPr>
            <p:cNvPr id="32" name="Google Shape;394;p43">
              <a:extLst>
                <a:ext uri="{FF2B5EF4-FFF2-40B4-BE49-F238E27FC236}">
                  <a16:creationId xmlns:a16="http://schemas.microsoft.com/office/drawing/2014/main" id="{A5C73932-6FAF-4780-BC29-6877B200A81F}"/>
                </a:ext>
              </a:extLst>
            </p:cNvPr>
            <p:cNvPicPr preferRelativeResize="0"/>
            <p:nvPr/>
          </p:nvPicPr>
          <p:blipFill>
            <a:blip r:embed="rId6">
              <a:alphaModFix/>
            </a:blip>
            <a:stretch>
              <a:fillRect/>
            </a:stretch>
          </p:blipFill>
          <p:spPr>
            <a:xfrm>
              <a:off x="2431935" y="283951"/>
              <a:ext cx="2758387" cy="2032424"/>
            </a:xfrm>
            <a:prstGeom prst="rect">
              <a:avLst/>
            </a:prstGeom>
            <a:noFill/>
            <a:ln>
              <a:noFill/>
            </a:ln>
          </p:spPr>
        </p:pic>
        <p:sp>
          <p:nvSpPr>
            <p:cNvPr id="30" name="Google Shape;251;p35">
              <a:extLst>
                <a:ext uri="{FF2B5EF4-FFF2-40B4-BE49-F238E27FC236}">
                  <a16:creationId xmlns:a16="http://schemas.microsoft.com/office/drawing/2014/main" id="{7111BA1E-442B-44C0-98D3-B12F6F6370CB}"/>
                </a:ext>
              </a:extLst>
            </p:cNvPr>
            <p:cNvSpPr txBox="1"/>
            <p:nvPr/>
          </p:nvSpPr>
          <p:spPr>
            <a:xfrm>
              <a:off x="2427566" y="2221591"/>
              <a:ext cx="2771041" cy="1621962"/>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Shore Crab</a:t>
              </a:r>
            </a:p>
            <a:p>
              <a:pPr marL="0" lvl="0" indent="0" algn="ctr" rtl="0">
                <a:spcBef>
                  <a:spcPts val="0"/>
                </a:spcBef>
                <a:spcAft>
                  <a:spcPts val="0"/>
                </a:spcAft>
                <a:buNone/>
              </a:pPr>
              <a:r>
                <a:rPr lang="en-GB" sz="1200" dirty="0">
                  <a:solidFill>
                    <a:schemeClr val="bg1"/>
                  </a:solidFill>
                </a:rPr>
                <a:t>I get my energy from seaweed, carrion, sea snails, shrimps and small fish. I am eaten by other crabs, fish, lobsters and sea anemones</a:t>
              </a:r>
            </a:p>
          </p:txBody>
        </p:sp>
      </p:grpSp>
      <p:cxnSp>
        <p:nvCxnSpPr>
          <p:cNvPr id="21" name="Straight Arrow Connector 20">
            <a:extLst>
              <a:ext uri="{FF2B5EF4-FFF2-40B4-BE49-F238E27FC236}">
                <a16:creationId xmlns:a16="http://schemas.microsoft.com/office/drawing/2014/main" id="{DB6654B7-CBD8-4770-9BCB-FEFD3AC4C7B2}"/>
              </a:ext>
            </a:extLst>
          </p:cNvPr>
          <p:cNvCxnSpPr/>
          <p:nvPr/>
        </p:nvCxnSpPr>
        <p:spPr>
          <a:xfrm>
            <a:off x="1988115" y="2971800"/>
            <a:ext cx="914400" cy="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74E69CA-5A8D-4458-807D-8A52D1FD9655}"/>
              </a:ext>
            </a:extLst>
          </p:cNvPr>
          <p:cNvCxnSpPr/>
          <p:nvPr/>
        </p:nvCxnSpPr>
        <p:spPr>
          <a:xfrm>
            <a:off x="4496705" y="2971800"/>
            <a:ext cx="914400" cy="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FE23C38-7979-44AF-8D77-EB0CAD12F023}"/>
              </a:ext>
            </a:extLst>
          </p:cNvPr>
          <p:cNvCxnSpPr/>
          <p:nvPr/>
        </p:nvCxnSpPr>
        <p:spPr>
          <a:xfrm>
            <a:off x="6801621" y="2967790"/>
            <a:ext cx="914400" cy="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F3DED9F-64BE-499B-AB34-3DE91C9038A2}"/>
              </a:ext>
            </a:extLst>
          </p:cNvPr>
          <p:cNvCxnSpPr/>
          <p:nvPr/>
        </p:nvCxnSpPr>
        <p:spPr>
          <a:xfrm>
            <a:off x="9218609" y="2963779"/>
            <a:ext cx="914400" cy="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6" name="Google Shape;54;p13">
            <a:extLst>
              <a:ext uri="{FF2B5EF4-FFF2-40B4-BE49-F238E27FC236}">
                <a16:creationId xmlns:a16="http://schemas.microsoft.com/office/drawing/2014/main" id="{3A26B1F4-DD9F-F41D-988B-A2A7184B991F}"/>
              </a:ext>
            </a:extLst>
          </p:cNvPr>
          <p:cNvSpPr txBox="1">
            <a:spLocks/>
          </p:cNvSpPr>
          <p:nvPr/>
        </p:nvSpPr>
        <p:spPr>
          <a:xfrm>
            <a:off x="212140" y="5262373"/>
            <a:ext cx="2046655" cy="504028"/>
          </a:xfrm>
          <a:prstGeom prst="rect">
            <a:avLst/>
          </a:prstGeom>
        </p:spPr>
        <p:txBody>
          <a:bodyPr spcFirstLastPara="1" wrap="square" lIns="91425" tIns="91425" rIns="91425" bIns="91425" anchor="t" anchorCtr="0">
            <a:normAutofit fontScale="9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600" b="1" dirty="0">
                <a:solidFill>
                  <a:schemeClr val="accent1"/>
                </a:solidFill>
              </a:rPr>
              <a:t>Producer</a:t>
            </a:r>
          </a:p>
        </p:txBody>
      </p:sp>
      <p:sp>
        <p:nvSpPr>
          <p:cNvPr id="7" name="Google Shape;54;p13">
            <a:extLst>
              <a:ext uri="{FF2B5EF4-FFF2-40B4-BE49-F238E27FC236}">
                <a16:creationId xmlns:a16="http://schemas.microsoft.com/office/drawing/2014/main" id="{D85D0A1D-F7D3-C59E-ED68-B49B986CE189}"/>
              </a:ext>
            </a:extLst>
          </p:cNvPr>
          <p:cNvSpPr txBox="1">
            <a:spLocks/>
          </p:cNvSpPr>
          <p:nvPr/>
        </p:nvSpPr>
        <p:spPr>
          <a:xfrm>
            <a:off x="2639636" y="5262373"/>
            <a:ext cx="2046655" cy="504028"/>
          </a:xfrm>
          <a:prstGeom prst="rect">
            <a:avLst/>
          </a:prstGeom>
        </p:spPr>
        <p:txBody>
          <a:bodyPr spcFirstLastPara="1" wrap="square" lIns="91425" tIns="91425" rIns="91425" bIns="91425" anchor="t" anchorCtr="0">
            <a:normAutofit fontScale="9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600" b="1" dirty="0">
                <a:solidFill>
                  <a:schemeClr val="accent1"/>
                </a:solidFill>
              </a:rPr>
              <a:t>Prey</a:t>
            </a:r>
          </a:p>
        </p:txBody>
      </p:sp>
      <p:sp>
        <p:nvSpPr>
          <p:cNvPr id="10" name="Google Shape;54;p13">
            <a:extLst>
              <a:ext uri="{FF2B5EF4-FFF2-40B4-BE49-F238E27FC236}">
                <a16:creationId xmlns:a16="http://schemas.microsoft.com/office/drawing/2014/main" id="{8C65020D-5850-658B-782D-D4EBA35CBC28}"/>
              </a:ext>
            </a:extLst>
          </p:cNvPr>
          <p:cNvSpPr txBox="1">
            <a:spLocks/>
          </p:cNvSpPr>
          <p:nvPr/>
        </p:nvSpPr>
        <p:spPr>
          <a:xfrm>
            <a:off x="5092956" y="5262372"/>
            <a:ext cx="2046655" cy="1107319"/>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400" b="1" dirty="0">
                <a:solidFill>
                  <a:schemeClr val="accent1"/>
                </a:solidFill>
              </a:rPr>
              <a:t>Predator </a:t>
            </a:r>
            <a:br>
              <a:rPr lang="en-GB" sz="2400" b="1" dirty="0">
                <a:solidFill>
                  <a:schemeClr val="accent1"/>
                </a:solidFill>
              </a:rPr>
            </a:br>
            <a:r>
              <a:rPr lang="en-GB" sz="2400" b="1" dirty="0">
                <a:solidFill>
                  <a:schemeClr val="accent1"/>
                </a:solidFill>
              </a:rPr>
              <a:t>Prey</a:t>
            </a:r>
          </a:p>
        </p:txBody>
      </p:sp>
      <p:sp>
        <p:nvSpPr>
          <p:cNvPr id="11" name="Google Shape;54;p13">
            <a:extLst>
              <a:ext uri="{FF2B5EF4-FFF2-40B4-BE49-F238E27FC236}">
                <a16:creationId xmlns:a16="http://schemas.microsoft.com/office/drawing/2014/main" id="{80A937A6-8C58-8E52-3292-6C8D0C105754}"/>
              </a:ext>
            </a:extLst>
          </p:cNvPr>
          <p:cNvSpPr txBox="1">
            <a:spLocks/>
          </p:cNvSpPr>
          <p:nvPr/>
        </p:nvSpPr>
        <p:spPr>
          <a:xfrm>
            <a:off x="7443409" y="5262373"/>
            <a:ext cx="2046655" cy="1107319"/>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400" b="1" dirty="0">
                <a:solidFill>
                  <a:schemeClr val="accent1"/>
                </a:solidFill>
              </a:rPr>
              <a:t>Predator </a:t>
            </a:r>
            <a:br>
              <a:rPr lang="en-GB" sz="2400" b="1" dirty="0">
                <a:solidFill>
                  <a:schemeClr val="accent1"/>
                </a:solidFill>
              </a:rPr>
            </a:br>
            <a:r>
              <a:rPr lang="en-GB" sz="2400" b="1" dirty="0">
                <a:solidFill>
                  <a:schemeClr val="accent1"/>
                </a:solidFill>
              </a:rPr>
              <a:t>Prey</a:t>
            </a:r>
          </a:p>
        </p:txBody>
      </p:sp>
      <p:sp>
        <p:nvSpPr>
          <p:cNvPr id="12" name="Google Shape;54;p13">
            <a:extLst>
              <a:ext uri="{FF2B5EF4-FFF2-40B4-BE49-F238E27FC236}">
                <a16:creationId xmlns:a16="http://schemas.microsoft.com/office/drawing/2014/main" id="{BA61B202-E6C7-A6C6-4D7E-FD295D3A08DF}"/>
              </a:ext>
            </a:extLst>
          </p:cNvPr>
          <p:cNvSpPr txBox="1">
            <a:spLocks/>
          </p:cNvSpPr>
          <p:nvPr/>
        </p:nvSpPr>
        <p:spPr>
          <a:xfrm>
            <a:off x="9907656" y="5262373"/>
            <a:ext cx="2046655" cy="504028"/>
          </a:xfrm>
          <a:prstGeom prst="rect">
            <a:avLst/>
          </a:prstGeom>
        </p:spPr>
        <p:txBody>
          <a:bodyPr spcFirstLastPara="1" wrap="square" lIns="91425" tIns="91425" rIns="91425" bIns="91425" anchor="t" anchorCtr="0">
            <a:normAutofit fontScale="9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600" b="1" dirty="0">
                <a:solidFill>
                  <a:schemeClr val="accent1"/>
                </a:solidFill>
              </a:rPr>
              <a:t>Predator</a:t>
            </a:r>
          </a:p>
        </p:txBody>
      </p:sp>
    </p:spTree>
    <p:extLst>
      <p:ext uri="{BB962C8B-B14F-4D97-AF65-F5344CB8AC3E}">
        <p14:creationId xmlns:p14="http://schemas.microsoft.com/office/powerpoint/2010/main" val="1709934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5DC8243-9387-42A3-BC77-6CADE0FC4AFE}"/>
              </a:ext>
            </a:extLst>
          </p:cNvPr>
          <p:cNvGrpSpPr/>
          <p:nvPr/>
        </p:nvGrpSpPr>
        <p:grpSpPr>
          <a:xfrm>
            <a:off x="7445332" y="1890249"/>
            <a:ext cx="2110175" cy="3209305"/>
            <a:chOff x="6044597" y="-5364137"/>
            <a:chExt cx="2110175" cy="3209305"/>
          </a:xfrm>
        </p:grpSpPr>
        <p:pic>
          <p:nvPicPr>
            <p:cNvPr id="39" name="Google Shape;411;p44">
              <a:extLst>
                <a:ext uri="{FF2B5EF4-FFF2-40B4-BE49-F238E27FC236}">
                  <a16:creationId xmlns:a16="http://schemas.microsoft.com/office/drawing/2014/main" id="{11D316D3-ECB5-4647-8574-65EDB90EC241}"/>
                </a:ext>
              </a:extLst>
            </p:cNvPr>
            <p:cNvPicPr preferRelativeResize="0"/>
            <p:nvPr/>
          </p:nvPicPr>
          <p:blipFill rotWithShape="1">
            <a:blip r:embed="rId2">
              <a:alphaModFix/>
            </a:blip>
            <a:srcRect t="1" r="15321" b="-246"/>
            <a:stretch/>
          </p:blipFill>
          <p:spPr>
            <a:xfrm>
              <a:off x="6044597" y="-5364137"/>
              <a:ext cx="2106752" cy="1794265"/>
            </a:xfrm>
            <a:prstGeom prst="rect">
              <a:avLst/>
            </a:prstGeom>
            <a:noFill/>
            <a:ln>
              <a:noFill/>
            </a:ln>
          </p:spPr>
        </p:pic>
        <p:sp>
          <p:nvSpPr>
            <p:cNvPr id="47" name="Google Shape;251;p35">
              <a:extLst>
                <a:ext uri="{FF2B5EF4-FFF2-40B4-BE49-F238E27FC236}">
                  <a16:creationId xmlns:a16="http://schemas.microsoft.com/office/drawing/2014/main" id="{2AA14459-393F-4CFE-BD1A-96A80EFE323E}"/>
                </a:ext>
              </a:extLst>
            </p:cNvPr>
            <p:cNvSpPr txBox="1"/>
            <p:nvPr/>
          </p:nvSpPr>
          <p:spPr>
            <a:xfrm>
              <a:off x="6064294" y="-3607646"/>
              <a:ext cx="2090478" cy="1452814"/>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Edible Crab</a:t>
              </a:r>
            </a:p>
            <a:p>
              <a:pPr marL="0" lvl="0" indent="0" algn="ctr" rtl="0">
                <a:spcBef>
                  <a:spcPts val="0"/>
                </a:spcBef>
                <a:spcAft>
                  <a:spcPts val="0"/>
                </a:spcAft>
                <a:buNone/>
              </a:pPr>
              <a:r>
                <a:rPr lang="en-GB" sz="1200" dirty="0">
                  <a:solidFill>
                    <a:schemeClr val="bg1"/>
                  </a:solidFill>
                </a:rPr>
                <a:t>I get my energy from crabs, sea snails, sea urchins and starfish. </a:t>
              </a:r>
            </a:p>
            <a:p>
              <a:pPr marL="0" lvl="0" indent="0" algn="ctr" rtl="0">
                <a:spcBef>
                  <a:spcPts val="0"/>
                </a:spcBef>
                <a:spcAft>
                  <a:spcPts val="0"/>
                </a:spcAft>
                <a:buNone/>
              </a:pPr>
              <a:r>
                <a:rPr lang="en-GB" sz="1200" dirty="0">
                  <a:solidFill>
                    <a:schemeClr val="bg1"/>
                  </a:solidFill>
                </a:rPr>
                <a:t>I am eaten by humans and lobsters.</a:t>
              </a:r>
            </a:p>
          </p:txBody>
        </p:sp>
      </p:grpSp>
      <p:grpSp>
        <p:nvGrpSpPr>
          <p:cNvPr id="7" name="Group 6">
            <a:extLst>
              <a:ext uri="{FF2B5EF4-FFF2-40B4-BE49-F238E27FC236}">
                <a16:creationId xmlns:a16="http://schemas.microsoft.com/office/drawing/2014/main" id="{915FBD58-E4F5-4FCE-86FA-08AD9DA5342F}"/>
              </a:ext>
            </a:extLst>
          </p:cNvPr>
          <p:cNvGrpSpPr/>
          <p:nvPr/>
        </p:nvGrpSpPr>
        <p:grpSpPr>
          <a:xfrm>
            <a:off x="5022477" y="1899804"/>
            <a:ext cx="2123472" cy="3199750"/>
            <a:chOff x="4491978" y="-2091864"/>
            <a:chExt cx="2123472" cy="3199750"/>
          </a:xfrm>
        </p:grpSpPr>
        <p:pic>
          <p:nvPicPr>
            <p:cNvPr id="38" name="Google Shape;409;p44">
              <a:extLst>
                <a:ext uri="{FF2B5EF4-FFF2-40B4-BE49-F238E27FC236}">
                  <a16:creationId xmlns:a16="http://schemas.microsoft.com/office/drawing/2014/main" id="{539D5557-5064-4F70-BFAA-B7A6FC9AEFE0}"/>
                </a:ext>
              </a:extLst>
            </p:cNvPr>
            <p:cNvPicPr preferRelativeResize="0"/>
            <p:nvPr/>
          </p:nvPicPr>
          <p:blipFill rotWithShape="1">
            <a:blip r:embed="rId3">
              <a:alphaModFix/>
            </a:blip>
            <a:srcRect l="8335" r="13211" b="4569"/>
            <a:stretch/>
          </p:blipFill>
          <p:spPr>
            <a:xfrm>
              <a:off x="4491978" y="-2091864"/>
              <a:ext cx="2123472" cy="1736849"/>
            </a:xfrm>
            <a:prstGeom prst="rect">
              <a:avLst/>
            </a:prstGeom>
            <a:noFill/>
            <a:ln>
              <a:noFill/>
            </a:ln>
          </p:spPr>
        </p:pic>
        <p:sp>
          <p:nvSpPr>
            <p:cNvPr id="48" name="Google Shape;251;p35">
              <a:extLst>
                <a:ext uri="{FF2B5EF4-FFF2-40B4-BE49-F238E27FC236}">
                  <a16:creationId xmlns:a16="http://schemas.microsoft.com/office/drawing/2014/main" id="{88D0BB06-6E12-421F-861C-7A369C1A9B3A}"/>
                </a:ext>
              </a:extLst>
            </p:cNvPr>
            <p:cNvSpPr txBox="1"/>
            <p:nvPr/>
          </p:nvSpPr>
          <p:spPr>
            <a:xfrm>
              <a:off x="4494117" y="-355015"/>
              <a:ext cx="2106752" cy="1462901"/>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Dog Whelk</a:t>
              </a:r>
            </a:p>
            <a:p>
              <a:pPr marL="0" lvl="0" indent="0" algn="ctr" rtl="0">
                <a:spcBef>
                  <a:spcPts val="0"/>
                </a:spcBef>
                <a:spcAft>
                  <a:spcPts val="0"/>
                </a:spcAft>
                <a:buNone/>
              </a:pPr>
              <a:r>
                <a:rPr lang="en-GB" sz="1200" dirty="0">
                  <a:solidFill>
                    <a:schemeClr val="bg1"/>
                  </a:solidFill>
                </a:rPr>
                <a:t>I get my energy from periwinkle, mussels, barnacles and limpets. </a:t>
              </a:r>
            </a:p>
            <a:p>
              <a:pPr marL="0" lvl="0" indent="0" algn="ctr" rtl="0">
                <a:spcBef>
                  <a:spcPts val="0"/>
                </a:spcBef>
                <a:spcAft>
                  <a:spcPts val="0"/>
                </a:spcAft>
                <a:buNone/>
              </a:pPr>
              <a:r>
                <a:rPr lang="en-GB" sz="1200" dirty="0">
                  <a:solidFill>
                    <a:schemeClr val="bg1"/>
                  </a:solidFill>
                </a:rPr>
                <a:t>I am eaten by crabs, seabirds and fish..</a:t>
              </a:r>
            </a:p>
          </p:txBody>
        </p:sp>
      </p:grpSp>
      <p:grpSp>
        <p:nvGrpSpPr>
          <p:cNvPr id="5" name="Group 4">
            <a:extLst>
              <a:ext uri="{FF2B5EF4-FFF2-40B4-BE49-F238E27FC236}">
                <a16:creationId xmlns:a16="http://schemas.microsoft.com/office/drawing/2014/main" id="{6E875667-816B-4DCC-A01F-79428300E199}"/>
              </a:ext>
            </a:extLst>
          </p:cNvPr>
          <p:cNvGrpSpPr/>
          <p:nvPr/>
        </p:nvGrpSpPr>
        <p:grpSpPr>
          <a:xfrm>
            <a:off x="186106" y="1890871"/>
            <a:ext cx="2119855" cy="3210518"/>
            <a:chOff x="7611799" y="319292"/>
            <a:chExt cx="2771041" cy="3559602"/>
          </a:xfrm>
        </p:grpSpPr>
        <p:pic>
          <p:nvPicPr>
            <p:cNvPr id="2" name="Picture 1">
              <a:extLst>
                <a:ext uri="{FF2B5EF4-FFF2-40B4-BE49-F238E27FC236}">
                  <a16:creationId xmlns:a16="http://schemas.microsoft.com/office/drawing/2014/main" id="{619B2113-06A7-4B9B-A367-3F0103C8A45F}"/>
                </a:ext>
              </a:extLst>
            </p:cNvPr>
            <p:cNvPicPr>
              <a:picLocks noChangeAspect="1"/>
            </p:cNvPicPr>
            <p:nvPr/>
          </p:nvPicPr>
          <p:blipFill>
            <a:blip r:embed="rId4"/>
            <a:stretch>
              <a:fillRect/>
            </a:stretch>
          </p:blipFill>
          <p:spPr>
            <a:xfrm>
              <a:off x="7611871" y="319292"/>
              <a:ext cx="2758387" cy="1970277"/>
            </a:xfrm>
            <a:prstGeom prst="rect">
              <a:avLst/>
            </a:prstGeom>
          </p:spPr>
        </p:pic>
        <p:sp>
          <p:nvSpPr>
            <p:cNvPr id="9" name="Google Shape;251;p35">
              <a:extLst>
                <a:ext uri="{FF2B5EF4-FFF2-40B4-BE49-F238E27FC236}">
                  <a16:creationId xmlns:a16="http://schemas.microsoft.com/office/drawing/2014/main" id="{761925AD-968A-4372-8724-E8C4F6433C94}"/>
                </a:ext>
              </a:extLst>
            </p:cNvPr>
            <p:cNvSpPr txBox="1"/>
            <p:nvPr/>
          </p:nvSpPr>
          <p:spPr>
            <a:xfrm>
              <a:off x="7611799" y="2255073"/>
              <a:ext cx="2771041" cy="1623821"/>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Algae</a:t>
              </a:r>
            </a:p>
            <a:p>
              <a:pPr marL="0" lvl="0" indent="0" algn="ctr" rtl="0">
                <a:spcBef>
                  <a:spcPts val="0"/>
                </a:spcBef>
                <a:spcAft>
                  <a:spcPts val="0"/>
                </a:spcAft>
                <a:buNone/>
              </a:pPr>
              <a:r>
                <a:rPr lang="en-GB" sz="1200" dirty="0">
                  <a:solidFill>
                    <a:schemeClr val="bg1"/>
                  </a:solidFill>
                </a:rPr>
                <a:t>I get my energy from the sun.</a:t>
              </a:r>
            </a:p>
            <a:p>
              <a:pPr marL="0" lvl="0" indent="0" algn="ctr" rtl="0">
                <a:spcBef>
                  <a:spcPts val="0"/>
                </a:spcBef>
                <a:spcAft>
                  <a:spcPts val="0"/>
                </a:spcAft>
                <a:buNone/>
              </a:pPr>
              <a:r>
                <a:rPr lang="en-GB" sz="1200" dirty="0">
                  <a:solidFill>
                    <a:schemeClr val="bg1"/>
                  </a:solidFill>
                </a:rPr>
                <a:t>I am eaten by limpets and periwinkles</a:t>
              </a:r>
            </a:p>
          </p:txBody>
        </p:sp>
      </p:grpSp>
      <p:cxnSp>
        <p:nvCxnSpPr>
          <p:cNvPr id="21" name="Straight Arrow Connector 20">
            <a:extLst>
              <a:ext uri="{FF2B5EF4-FFF2-40B4-BE49-F238E27FC236}">
                <a16:creationId xmlns:a16="http://schemas.microsoft.com/office/drawing/2014/main" id="{DB6654B7-CBD8-4770-9BCB-FEFD3AC4C7B2}"/>
              </a:ext>
            </a:extLst>
          </p:cNvPr>
          <p:cNvCxnSpPr/>
          <p:nvPr/>
        </p:nvCxnSpPr>
        <p:spPr>
          <a:xfrm>
            <a:off x="1988115" y="2971800"/>
            <a:ext cx="914400" cy="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74E69CA-5A8D-4458-807D-8A52D1FD9655}"/>
              </a:ext>
            </a:extLst>
          </p:cNvPr>
          <p:cNvCxnSpPr/>
          <p:nvPr/>
        </p:nvCxnSpPr>
        <p:spPr>
          <a:xfrm>
            <a:off x="4496705" y="2971800"/>
            <a:ext cx="914400" cy="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FE23C38-7979-44AF-8D77-EB0CAD12F023}"/>
              </a:ext>
            </a:extLst>
          </p:cNvPr>
          <p:cNvCxnSpPr/>
          <p:nvPr/>
        </p:nvCxnSpPr>
        <p:spPr>
          <a:xfrm>
            <a:off x="6801621" y="2967790"/>
            <a:ext cx="914400" cy="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F3DED9F-64BE-499B-AB34-3DE91C9038A2}"/>
              </a:ext>
            </a:extLst>
          </p:cNvPr>
          <p:cNvCxnSpPr/>
          <p:nvPr/>
        </p:nvCxnSpPr>
        <p:spPr>
          <a:xfrm>
            <a:off x="9218609" y="2963779"/>
            <a:ext cx="914400" cy="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3ECF483C-524B-43F0-95A8-8E0FCEFB6B05}"/>
              </a:ext>
            </a:extLst>
          </p:cNvPr>
          <p:cNvGrpSpPr/>
          <p:nvPr/>
        </p:nvGrpSpPr>
        <p:grpSpPr>
          <a:xfrm>
            <a:off x="186107" y="1867577"/>
            <a:ext cx="2182506" cy="3233811"/>
            <a:chOff x="3185342" y="1875155"/>
            <a:chExt cx="2806938" cy="4159030"/>
          </a:xfrm>
        </p:grpSpPr>
        <p:pic>
          <p:nvPicPr>
            <p:cNvPr id="42" name="Google Shape;212;p26">
              <a:extLst>
                <a:ext uri="{FF2B5EF4-FFF2-40B4-BE49-F238E27FC236}">
                  <a16:creationId xmlns:a16="http://schemas.microsoft.com/office/drawing/2014/main" id="{D2C16C30-6357-4FA3-8985-19D7A88FA1CA}"/>
                </a:ext>
              </a:extLst>
            </p:cNvPr>
            <p:cNvPicPr preferRelativeResize="0"/>
            <p:nvPr/>
          </p:nvPicPr>
          <p:blipFill rotWithShape="1">
            <a:blip r:embed="rId5">
              <a:alphaModFix/>
            </a:blip>
            <a:srcRect l="-559" r="19095"/>
            <a:stretch/>
          </p:blipFill>
          <p:spPr>
            <a:xfrm>
              <a:off x="3185342" y="1875155"/>
              <a:ext cx="2806938" cy="2297096"/>
            </a:xfrm>
            <a:prstGeom prst="rect">
              <a:avLst/>
            </a:prstGeom>
            <a:noFill/>
            <a:ln>
              <a:noFill/>
            </a:ln>
          </p:spPr>
        </p:pic>
        <p:sp>
          <p:nvSpPr>
            <p:cNvPr id="43" name="Google Shape;251;p35">
              <a:extLst>
                <a:ext uri="{FF2B5EF4-FFF2-40B4-BE49-F238E27FC236}">
                  <a16:creationId xmlns:a16="http://schemas.microsoft.com/office/drawing/2014/main" id="{6C25432D-6132-40CD-87EA-D87658B32AF1}"/>
                </a:ext>
              </a:extLst>
            </p:cNvPr>
            <p:cNvSpPr txBox="1"/>
            <p:nvPr/>
          </p:nvSpPr>
          <p:spPr>
            <a:xfrm>
              <a:off x="3221238" y="4137815"/>
              <a:ext cx="2771041" cy="189637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Seaweed</a:t>
              </a:r>
            </a:p>
            <a:p>
              <a:pPr marL="0" lvl="0" indent="0" algn="ctr" rtl="0">
                <a:spcBef>
                  <a:spcPts val="0"/>
                </a:spcBef>
                <a:spcAft>
                  <a:spcPts val="0"/>
                </a:spcAft>
                <a:buNone/>
              </a:pPr>
              <a:r>
                <a:rPr lang="en-GB" sz="1200" dirty="0">
                  <a:solidFill>
                    <a:schemeClr val="bg1"/>
                  </a:solidFill>
                </a:rPr>
                <a:t>I get my energy from the sun.</a:t>
              </a:r>
            </a:p>
            <a:p>
              <a:pPr marL="0" lvl="0" indent="0" algn="ctr" rtl="0">
                <a:spcBef>
                  <a:spcPts val="0"/>
                </a:spcBef>
                <a:spcAft>
                  <a:spcPts val="0"/>
                </a:spcAft>
                <a:buNone/>
              </a:pPr>
              <a:r>
                <a:rPr lang="en-GB" sz="1200" dirty="0">
                  <a:solidFill>
                    <a:schemeClr val="bg1"/>
                  </a:solidFill>
                </a:rPr>
                <a:t>I am eaten by limpets, periwinkles, worms, prawns and shrimps.</a:t>
              </a:r>
            </a:p>
          </p:txBody>
        </p:sp>
      </p:grpSp>
      <p:grpSp>
        <p:nvGrpSpPr>
          <p:cNvPr id="44" name="Group 43">
            <a:extLst>
              <a:ext uri="{FF2B5EF4-FFF2-40B4-BE49-F238E27FC236}">
                <a16:creationId xmlns:a16="http://schemas.microsoft.com/office/drawing/2014/main" id="{6744DF07-9F32-452A-9A0F-8BDCF06203F3}"/>
              </a:ext>
            </a:extLst>
          </p:cNvPr>
          <p:cNvGrpSpPr/>
          <p:nvPr/>
        </p:nvGrpSpPr>
        <p:grpSpPr>
          <a:xfrm>
            <a:off x="9851467" y="1905677"/>
            <a:ext cx="2101721" cy="3193872"/>
            <a:chOff x="235961" y="1913265"/>
            <a:chExt cx="2703040" cy="4107664"/>
          </a:xfrm>
        </p:grpSpPr>
        <p:pic>
          <p:nvPicPr>
            <p:cNvPr id="45" name="Picture 44" descr="A picture containing outdoor, sky, water, person&#10;&#10;Description automatically generated">
              <a:extLst>
                <a:ext uri="{FF2B5EF4-FFF2-40B4-BE49-F238E27FC236}">
                  <a16:creationId xmlns:a16="http://schemas.microsoft.com/office/drawing/2014/main" id="{56638DD6-04CC-4698-BC2E-147C876404B7}"/>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235961" y="1913265"/>
              <a:ext cx="2703040" cy="2221547"/>
            </a:xfrm>
            <a:prstGeom prst="rect">
              <a:avLst/>
            </a:prstGeom>
          </p:spPr>
        </p:pic>
        <p:sp>
          <p:nvSpPr>
            <p:cNvPr id="46" name="Google Shape;251;p35">
              <a:extLst>
                <a:ext uri="{FF2B5EF4-FFF2-40B4-BE49-F238E27FC236}">
                  <a16:creationId xmlns:a16="http://schemas.microsoft.com/office/drawing/2014/main" id="{B570995B-5867-424D-BED2-25D57984EF56}"/>
                </a:ext>
              </a:extLst>
            </p:cNvPr>
            <p:cNvSpPr txBox="1"/>
            <p:nvPr/>
          </p:nvSpPr>
          <p:spPr>
            <a:xfrm>
              <a:off x="235962" y="4124564"/>
              <a:ext cx="2703038" cy="1896365"/>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Human</a:t>
              </a:r>
            </a:p>
          </p:txBody>
        </p:sp>
      </p:grpSp>
      <p:grpSp>
        <p:nvGrpSpPr>
          <p:cNvPr id="6" name="Group 5">
            <a:extLst>
              <a:ext uri="{FF2B5EF4-FFF2-40B4-BE49-F238E27FC236}">
                <a16:creationId xmlns:a16="http://schemas.microsoft.com/office/drawing/2014/main" id="{B96CEB60-1F6A-42E9-8F10-4A4530CAA531}"/>
              </a:ext>
            </a:extLst>
          </p:cNvPr>
          <p:cNvGrpSpPr/>
          <p:nvPr/>
        </p:nvGrpSpPr>
        <p:grpSpPr>
          <a:xfrm>
            <a:off x="2572624" y="1902660"/>
            <a:ext cx="2155240" cy="3196894"/>
            <a:chOff x="2957993" y="-5412571"/>
            <a:chExt cx="2155240" cy="3196894"/>
          </a:xfrm>
        </p:grpSpPr>
        <p:pic>
          <p:nvPicPr>
            <p:cNvPr id="40" name="Google Shape;412;p44">
              <a:extLst>
                <a:ext uri="{FF2B5EF4-FFF2-40B4-BE49-F238E27FC236}">
                  <a16:creationId xmlns:a16="http://schemas.microsoft.com/office/drawing/2014/main" id="{D31AB8B7-51A7-40F9-A47A-868D5839BAC5}"/>
                </a:ext>
              </a:extLst>
            </p:cNvPr>
            <p:cNvPicPr preferRelativeResize="0"/>
            <p:nvPr/>
          </p:nvPicPr>
          <p:blipFill rotWithShape="1">
            <a:blip r:embed="rId7">
              <a:alphaModFix/>
            </a:blip>
            <a:srcRect l="564" r="29014"/>
            <a:stretch/>
          </p:blipFill>
          <p:spPr>
            <a:xfrm>
              <a:off x="2957993" y="-5412571"/>
              <a:ext cx="2141429" cy="1813144"/>
            </a:xfrm>
            <a:prstGeom prst="rect">
              <a:avLst/>
            </a:prstGeom>
            <a:noFill/>
            <a:ln>
              <a:noFill/>
            </a:ln>
          </p:spPr>
        </p:pic>
        <p:sp>
          <p:nvSpPr>
            <p:cNvPr id="49" name="Google Shape;251;p35">
              <a:extLst>
                <a:ext uri="{FF2B5EF4-FFF2-40B4-BE49-F238E27FC236}">
                  <a16:creationId xmlns:a16="http://schemas.microsoft.com/office/drawing/2014/main" id="{EA8DD09F-9AC2-4820-B736-677D1D0B261D}"/>
                </a:ext>
              </a:extLst>
            </p:cNvPr>
            <p:cNvSpPr txBox="1"/>
            <p:nvPr/>
          </p:nvSpPr>
          <p:spPr>
            <a:xfrm>
              <a:off x="2958639" y="-3690180"/>
              <a:ext cx="2154594" cy="1474503"/>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a:solidFill>
                    <a:schemeClr val="bg1"/>
                  </a:solidFill>
                </a:rPr>
                <a:t>Limpet</a:t>
              </a:r>
            </a:p>
            <a:p>
              <a:pPr marL="0" lvl="0" indent="0" algn="ctr" rtl="0">
                <a:spcBef>
                  <a:spcPts val="0"/>
                </a:spcBef>
                <a:spcAft>
                  <a:spcPts val="0"/>
                </a:spcAft>
                <a:buNone/>
              </a:pPr>
              <a:r>
                <a:rPr lang="en-GB" sz="1200" dirty="0">
                  <a:solidFill>
                    <a:schemeClr val="bg1"/>
                  </a:solidFill>
                </a:rPr>
                <a:t>I get my energy from algae on rocks and young seaweed. </a:t>
              </a:r>
            </a:p>
            <a:p>
              <a:pPr marL="0" lvl="0" indent="0" algn="ctr" rtl="0">
                <a:spcBef>
                  <a:spcPts val="0"/>
                </a:spcBef>
                <a:spcAft>
                  <a:spcPts val="0"/>
                </a:spcAft>
                <a:buNone/>
              </a:pPr>
              <a:r>
                <a:rPr lang="en-GB" sz="1200" dirty="0">
                  <a:solidFill>
                    <a:schemeClr val="bg1"/>
                  </a:solidFill>
                </a:rPr>
                <a:t>I am eaten by crabs, seabirds, starfish, dog whelks and fish.</a:t>
              </a:r>
            </a:p>
          </p:txBody>
        </p:sp>
      </p:grpSp>
      <p:sp>
        <p:nvSpPr>
          <p:cNvPr id="3" name="Google Shape;54;p13">
            <a:extLst>
              <a:ext uri="{FF2B5EF4-FFF2-40B4-BE49-F238E27FC236}">
                <a16:creationId xmlns:a16="http://schemas.microsoft.com/office/drawing/2014/main" id="{98DB6D9B-C787-B881-B867-D17B90658E38}"/>
              </a:ext>
            </a:extLst>
          </p:cNvPr>
          <p:cNvSpPr txBox="1">
            <a:spLocks/>
          </p:cNvSpPr>
          <p:nvPr/>
        </p:nvSpPr>
        <p:spPr>
          <a:xfrm>
            <a:off x="212140" y="5262373"/>
            <a:ext cx="2046655" cy="504028"/>
          </a:xfrm>
          <a:prstGeom prst="rect">
            <a:avLst/>
          </a:prstGeom>
        </p:spPr>
        <p:txBody>
          <a:bodyPr spcFirstLastPara="1" wrap="square" lIns="91425" tIns="91425" rIns="91425" bIns="91425" anchor="t" anchorCtr="0">
            <a:normAutofit fontScale="9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600" b="1" dirty="0">
                <a:solidFill>
                  <a:schemeClr val="accent1"/>
                </a:solidFill>
              </a:rPr>
              <a:t>Producer</a:t>
            </a:r>
          </a:p>
        </p:txBody>
      </p:sp>
      <p:sp>
        <p:nvSpPr>
          <p:cNvPr id="4" name="Google Shape;54;p13">
            <a:extLst>
              <a:ext uri="{FF2B5EF4-FFF2-40B4-BE49-F238E27FC236}">
                <a16:creationId xmlns:a16="http://schemas.microsoft.com/office/drawing/2014/main" id="{37D248FD-F046-937C-A187-2079B9A1D23F}"/>
              </a:ext>
            </a:extLst>
          </p:cNvPr>
          <p:cNvSpPr txBox="1">
            <a:spLocks/>
          </p:cNvSpPr>
          <p:nvPr/>
        </p:nvSpPr>
        <p:spPr>
          <a:xfrm>
            <a:off x="2639636" y="5262373"/>
            <a:ext cx="2046655" cy="504028"/>
          </a:xfrm>
          <a:prstGeom prst="rect">
            <a:avLst/>
          </a:prstGeom>
        </p:spPr>
        <p:txBody>
          <a:bodyPr spcFirstLastPara="1" wrap="square" lIns="91425" tIns="91425" rIns="91425" bIns="91425" anchor="t" anchorCtr="0">
            <a:normAutofit fontScale="9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600" b="1" dirty="0">
                <a:solidFill>
                  <a:schemeClr val="accent1"/>
                </a:solidFill>
              </a:rPr>
              <a:t>Prey</a:t>
            </a:r>
          </a:p>
        </p:txBody>
      </p:sp>
      <p:sp>
        <p:nvSpPr>
          <p:cNvPr id="8" name="Google Shape;54;p13">
            <a:extLst>
              <a:ext uri="{FF2B5EF4-FFF2-40B4-BE49-F238E27FC236}">
                <a16:creationId xmlns:a16="http://schemas.microsoft.com/office/drawing/2014/main" id="{3717F549-E72E-CDC7-ED14-544EB1492185}"/>
              </a:ext>
            </a:extLst>
          </p:cNvPr>
          <p:cNvSpPr txBox="1">
            <a:spLocks/>
          </p:cNvSpPr>
          <p:nvPr/>
        </p:nvSpPr>
        <p:spPr>
          <a:xfrm>
            <a:off x="5092956" y="5262372"/>
            <a:ext cx="2046655" cy="1107319"/>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400" b="1" dirty="0">
                <a:solidFill>
                  <a:schemeClr val="accent1"/>
                </a:solidFill>
              </a:rPr>
              <a:t>Predator </a:t>
            </a:r>
            <a:br>
              <a:rPr lang="en-GB" sz="2400" b="1" dirty="0">
                <a:solidFill>
                  <a:schemeClr val="accent1"/>
                </a:solidFill>
              </a:rPr>
            </a:br>
            <a:r>
              <a:rPr lang="en-GB" sz="2400" b="1" dirty="0">
                <a:solidFill>
                  <a:schemeClr val="accent1"/>
                </a:solidFill>
              </a:rPr>
              <a:t>Prey</a:t>
            </a:r>
          </a:p>
        </p:txBody>
      </p:sp>
      <p:sp>
        <p:nvSpPr>
          <p:cNvPr id="11" name="Google Shape;54;p13">
            <a:extLst>
              <a:ext uri="{FF2B5EF4-FFF2-40B4-BE49-F238E27FC236}">
                <a16:creationId xmlns:a16="http://schemas.microsoft.com/office/drawing/2014/main" id="{AB8D1578-2AD3-7B3D-7EE5-609DAB957927}"/>
              </a:ext>
            </a:extLst>
          </p:cNvPr>
          <p:cNvSpPr txBox="1">
            <a:spLocks/>
          </p:cNvSpPr>
          <p:nvPr/>
        </p:nvSpPr>
        <p:spPr>
          <a:xfrm>
            <a:off x="7443409" y="5262373"/>
            <a:ext cx="2046655" cy="1107319"/>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400" b="1" dirty="0">
                <a:solidFill>
                  <a:schemeClr val="accent1"/>
                </a:solidFill>
              </a:rPr>
              <a:t>Predator </a:t>
            </a:r>
            <a:br>
              <a:rPr lang="en-GB" sz="2400" b="1" dirty="0">
                <a:solidFill>
                  <a:schemeClr val="accent1"/>
                </a:solidFill>
              </a:rPr>
            </a:br>
            <a:r>
              <a:rPr lang="en-GB" sz="2400" b="1" dirty="0">
                <a:solidFill>
                  <a:schemeClr val="accent1"/>
                </a:solidFill>
              </a:rPr>
              <a:t>Prey</a:t>
            </a:r>
          </a:p>
        </p:txBody>
      </p:sp>
      <p:sp>
        <p:nvSpPr>
          <p:cNvPr id="12" name="Google Shape;54;p13">
            <a:extLst>
              <a:ext uri="{FF2B5EF4-FFF2-40B4-BE49-F238E27FC236}">
                <a16:creationId xmlns:a16="http://schemas.microsoft.com/office/drawing/2014/main" id="{96F32D37-F922-A641-7F58-406A104EE1C3}"/>
              </a:ext>
            </a:extLst>
          </p:cNvPr>
          <p:cNvSpPr txBox="1">
            <a:spLocks/>
          </p:cNvSpPr>
          <p:nvPr/>
        </p:nvSpPr>
        <p:spPr>
          <a:xfrm>
            <a:off x="9907656" y="5262373"/>
            <a:ext cx="2046655" cy="504028"/>
          </a:xfrm>
          <a:prstGeom prst="rect">
            <a:avLst/>
          </a:prstGeom>
        </p:spPr>
        <p:txBody>
          <a:bodyPr spcFirstLastPara="1" wrap="square" lIns="91425" tIns="91425" rIns="91425" bIns="91425" anchor="t" anchorCtr="0">
            <a:normAutofit fontScale="9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600" b="1" dirty="0">
                <a:solidFill>
                  <a:schemeClr val="accent1"/>
                </a:solidFill>
              </a:rPr>
              <a:t>Predator</a:t>
            </a:r>
          </a:p>
        </p:txBody>
      </p:sp>
    </p:spTree>
    <p:extLst>
      <p:ext uri="{BB962C8B-B14F-4D97-AF65-F5344CB8AC3E}">
        <p14:creationId xmlns:p14="http://schemas.microsoft.com/office/powerpoint/2010/main" val="450207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697364" y="1672937"/>
            <a:ext cx="5048810" cy="4826123"/>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00"/>
              </a:lnSpc>
              <a:spcBef>
                <a:spcPts val="0"/>
              </a:spcBef>
              <a:buFont typeface="Arial" panose="020B0604020202020204" pitchFamily="34" charset="0"/>
              <a:buNone/>
            </a:pPr>
            <a:r>
              <a:rPr lang="en-GB" b="1" dirty="0" err="1">
                <a:solidFill>
                  <a:schemeClr val="accent1"/>
                </a:solidFill>
              </a:rPr>
              <a:t>Rockpooling</a:t>
            </a:r>
            <a:r>
              <a:rPr lang="en-GB" b="1" dirty="0">
                <a:solidFill>
                  <a:schemeClr val="accent1"/>
                </a:solidFill>
              </a:rPr>
              <a:t> – </a:t>
            </a:r>
          </a:p>
          <a:p>
            <a:pPr marL="0" indent="0">
              <a:lnSpc>
                <a:spcPts val="1600"/>
              </a:lnSpc>
              <a:spcBef>
                <a:spcPts val="0"/>
              </a:spcBef>
              <a:buFont typeface="Arial" panose="020B0604020202020204" pitchFamily="34" charset="0"/>
              <a:buNone/>
            </a:pPr>
            <a:endParaRPr lang="en-GB" b="1" dirty="0">
              <a:solidFill>
                <a:schemeClr val="accent1"/>
              </a:solidFill>
            </a:endParaRPr>
          </a:p>
          <a:p>
            <a:pPr marL="0" indent="0">
              <a:lnSpc>
                <a:spcPts val="1600"/>
              </a:lnSpc>
              <a:spcBef>
                <a:spcPts val="0"/>
              </a:spcBef>
              <a:buFont typeface="Arial" panose="020B0604020202020204" pitchFamily="34" charset="0"/>
              <a:buNone/>
            </a:pPr>
            <a:r>
              <a:rPr lang="en-GB" dirty="0">
                <a:solidFill>
                  <a:schemeClr val="accent1"/>
                </a:solidFill>
              </a:rPr>
              <a:t>Adaptations</a:t>
            </a:r>
          </a:p>
          <a:p>
            <a:pPr marL="0" indent="0">
              <a:lnSpc>
                <a:spcPts val="1600"/>
              </a:lnSpc>
              <a:spcBef>
                <a:spcPts val="0"/>
              </a:spcBef>
              <a:buFont typeface="Arial" panose="020B0604020202020204" pitchFamily="34" charset="0"/>
              <a:buNone/>
            </a:pPr>
            <a:endParaRPr lang="en-GB" sz="1400" b="1" dirty="0">
              <a:solidFill>
                <a:schemeClr val="accent1"/>
              </a:solidFill>
            </a:endParaRPr>
          </a:p>
          <a:p>
            <a:pPr marL="0" indent="0">
              <a:lnSpc>
                <a:spcPts val="1600"/>
              </a:lnSpc>
              <a:spcBef>
                <a:spcPts val="1200"/>
              </a:spcBef>
              <a:buFont typeface="Arial" panose="020B0604020202020204" pitchFamily="34" charset="0"/>
              <a:buNone/>
            </a:pPr>
            <a:r>
              <a:rPr lang="en-GB" sz="1600" b="1" dirty="0">
                <a:solidFill>
                  <a:schemeClr val="dk1"/>
                </a:solidFill>
              </a:rPr>
              <a:t>Plants</a:t>
            </a:r>
          </a:p>
          <a:p>
            <a:pPr marL="0" indent="0">
              <a:lnSpc>
                <a:spcPts val="1600"/>
              </a:lnSpc>
              <a:spcBef>
                <a:spcPts val="1200"/>
              </a:spcBef>
              <a:buFont typeface="Arial" panose="020B0604020202020204" pitchFamily="34" charset="0"/>
              <a:buNone/>
            </a:pPr>
            <a:r>
              <a:rPr lang="en-GB" sz="1600" dirty="0">
                <a:solidFill>
                  <a:schemeClr val="dk1"/>
                </a:solidFill>
              </a:rPr>
              <a:t>Don’t forget about the plants! </a:t>
            </a:r>
          </a:p>
          <a:p>
            <a:pPr marL="0" indent="0">
              <a:lnSpc>
                <a:spcPts val="1600"/>
              </a:lnSpc>
              <a:spcBef>
                <a:spcPts val="1200"/>
              </a:spcBef>
              <a:buFont typeface="Arial" panose="020B0604020202020204" pitchFamily="34" charset="0"/>
              <a:buNone/>
            </a:pPr>
            <a:r>
              <a:rPr lang="en-GB" sz="1600" dirty="0">
                <a:solidFill>
                  <a:schemeClr val="dk1"/>
                </a:solidFill>
              </a:rPr>
              <a:t>Seaweed lives on the rocks but doesn’t have roots to hold it in place. Seaweeds anchor to the rocks with ‘holdfasts.’ Ask the children to look closely at some. </a:t>
            </a:r>
          </a:p>
          <a:p>
            <a:pPr marL="0" indent="0">
              <a:lnSpc>
                <a:spcPts val="1600"/>
              </a:lnSpc>
              <a:spcBef>
                <a:spcPts val="1200"/>
              </a:spcBef>
              <a:buFont typeface="Arial" panose="020B0604020202020204" pitchFamily="34" charset="0"/>
              <a:buNone/>
            </a:pPr>
            <a:r>
              <a:rPr lang="en-GB" sz="1600" dirty="0">
                <a:solidFill>
                  <a:schemeClr val="dk1"/>
                </a:solidFill>
              </a:rPr>
              <a:t>Notice how some seaweeds have bubbles in them (e.g. bladderwrack). Why do they have this? The bubbles are full of air to help them float up towards the light.</a:t>
            </a:r>
          </a:p>
          <a:p>
            <a:pPr marL="0" indent="0">
              <a:lnSpc>
                <a:spcPts val="1600"/>
              </a:lnSpc>
              <a:spcBef>
                <a:spcPts val="1200"/>
              </a:spcBef>
              <a:buFont typeface="Arial" panose="020B0604020202020204" pitchFamily="34" charset="0"/>
              <a:buNone/>
            </a:pPr>
            <a:endParaRPr lang="en-GB" sz="1400" dirty="0">
              <a:solidFill>
                <a:schemeClr val="dk1"/>
              </a:solidFill>
            </a:endParaRPr>
          </a:p>
          <a:p>
            <a:pPr marL="0" indent="0">
              <a:lnSpc>
                <a:spcPts val="1600"/>
              </a:lnSpc>
              <a:spcBef>
                <a:spcPts val="1200"/>
              </a:spcBef>
              <a:buFont typeface="Arial" panose="020B0604020202020204" pitchFamily="34" charset="0"/>
              <a:buNone/>
            </a:pPr>
            <a:endParaRPr lang="en-GB" sz="1400" dirty="0">
              <a:solidFill>
                <a:schemeClr val="dk1"/>
              </a:solidFill>
            </a:endParaRPr>
          </a:p>
        </p:txBody>
      </p:sp>
      <p:pic>
        <p:nvPicPr>
          <p:cNvPr id="3" name="Google Shape;312;p38">
            <a:extLst>
              <a:ext uri="{FF2B5EF4-FFF2-40B4-BE49-F238E27FC236}">
                <a16:creationId xmlns:a16="http://schemas.microsoft.com/office/drawing/2014/main" id="{9AADD6DA-8713-446E-AA32-7B9367BDD035}"/>
              </a:ext>
            </a:extLst>
          </p:cNvPr>
          <p:cNvPicPr preferRelativeResize="0"/>
          <p:nvPr/>
        </p:nvPicPr>
        <p:blipFill rotWithShape="1">
          <a:blip r:embed="rId2">
            <a:alphaModFix/>
          </a:blip>
          <a:srcRect r="33333"/>
          <a:stretch/>
        </p:blipFill>
        <p:spPr>
          <a:xfrm>
            <a:off x="6096001" y="3991"/>
            <a:ext cx="6096000" cy="6866931"/>
          </a:xfrm>
          <a:prstGeom prst="rect">
            <a:avLst/>
          </a:prstGeom>
          <a:noFill/>
          <a:ln>
            <a:noFill/>
          </a:ln>
        </p:spPr>
      </p:pic>
    </p:spTree>
    <p:extLst>
      <p:ext uri="{BB962C8B-B14F-4D97-AF65-F5344CB8AC3E}">
        <p14:creationId xmlns:p14="http://schemas.microsoft.com/office/powerpoint/2010/main" val="69991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286168" y="243183"/>
            <a:ext cx="10818056" cy="623092"/>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600" b="1" dirty="0" err="1">
                <a:solidFill>
                  <a:schemeClr val="accent1"/>
                </a:solidFill>
              </a:rPr>
              <a:t>Parpal</a:t>
            </a:r>
            <a:r>
              <a:rPr lang="en-GB" sz="2600" b="1" dirty="0">
                <a:solidFill>
                  <a:schemeClr val="accent1"/>
                </a:solidFill>
              </a:rPr>
              <a:t> </a:t>
            </a:r>
            <a:r>
              <a:rPr lang="en-GB" sz="2600" b="1" dirty="0" err="1">
                <a:solidFill>
                  <a:schemeClr val="accent1"/>
                </a:solidFill>
              </a:rPr>
              <a:t>Dumplin</a:t>
            </a:r>
            <a:r>
              <a:rPr lang="en-GB" sz="2600" b="1" dirty="0">
                <a:solidFill>
                  <a:schemeClr val="accent1"/>
                </a:solidFill>
              </a:rPr>
              <a:t> (purple sponge)</a:t>
            </a:r>
          </a:p>
        </p:txBody>
      </p:sp>
      <p:pic>
        <p:nvPicPr>
          <p:cNvPr id="3" name="Google Shape;569;p53">
            <a:extLst>
              <a:ext uri="{FF2B5EF4-FFF2-40B4-BE49-F238E27FC236}">
                <a16:creationId xmlns:a16="http://schemas.microsoft.com/office/drawing/2014/main" id="{CB37F40E-9A9F-4D83-8AB2-1977293F088B}"/>
              </a:ext>
            </a:extLst>
          </p:cNvPr>
          <p:cNvPicPr preferRelativeResize="0"/>
          <p:nvPr/>
        </p:nvPicPr>
        <p:blipFill rotWithShape="1">
          <a:blip r:embed="rId2">
            <a:alphaModFix/>
          </a:blip>
          <a:srcRect l="6344" r="4564"/>
          <a:stretch/>
        </p:blipFill>
        <p:spPr>
          <a:xfrm>
            <a:off x="6047874" y="163613"/>
            <a:ext cx="5857958" cy="3504624"/>
          </a:xfrm>
          <a:prstGeom prst="rect">
            <a:avLst/>
          </a:prstGeom>
          <a:noFill/>
          <a:ln>
            <a:noFill/>
          </a:ln>
        </p:spPr>
      </p:pic>
      <p:sp>
        <p:nvSpPr>
          <p:cNvPr id="4" name="TextBox 3">
            <a:extLst>
              <a:ext uri="{FF2B5EF4-FFF2-40B4-BE49-F238E27FC236}">
                <a16:creationId xmlns:a16="http://schemas.microsoft.com/office/drawing/2014/main" id="{2D5B23EE-B056-4CD5-A49E-724C3A198DF7}"/>
              </a:ext>
            </a:extLst>
          </p:cNvPr>
          <p:cNvSpPr txBox="1"/>
          <p:nvPr/>
        </p:nvSpPr>
        <p:spPr>
          <a:xfrm>
            <a:off x="286167" y="938464"/>
            <a:ext cx="5738393" cy="2711691"/>
          </a:xfrm>
          <a:prstGeom prst="rect">
            <a:avLst/>
          </a:prstGeom>
          <a:solidFill>
            <a:schemeClr val="bg1"/>
          </a:solidFill>
          <a:ln>
            <a:solidFill>
              <a:schemeClr val="accent1"/>
            </a:solidFill>
          </a:ln>
        </p:spPr>
        <p:txBody>
          <a:bodyPr wrap="square" rtlCol="0">
            <a:noAutofit/>
          </a:bodyPr>
          <a:lstStyle/>
          <a:p>
            <a:r>
              <a:rPr lang="en-GB" sz="1600" b="1" dirty="0">
                <a:solidFill>
                  <a:schemeClr val="accent1"/>
                </a:solidFill>
              </a:rPr>
              <a:t>Appearance</a:t>
            </a:r>
            <a:br>
              <a:rPr lang="en-GB" sz="1600" b="1" dirty="0">
                <a:solidFill>
                  <a:schemeClr val="accent1"/>
                </a:solidFill>
              </a:rPr>
            </a:br>
            <a:endParaRPr lang="en-GB" sz="1600" b="1" dirty="0">
              <a:solidFill>
                <a:schemeClr val="accent1"/>
              </a:solidFill>
            </a:endParaRPr>
          </a:p>
          <a:p>
            <a:r>
              <a:rPr lang="en-GB" sz="1600" dirty="0" err="1">
                <a:solidFill>
                  <a:schemeClr val="tx2"/>
                </a:solidFill>
              </a:rPr>
              <a:t>Parpal</a:t>
            </a:r>
            <a:r>
              <a:rPr lang="en-GB" sz="1600" dirty="0">
                <a:solidFill>
                  <a:schemeClr val="tx2"/>
                </a:solidFill>
              </a:rPr>
              <a:t> </a:t>
            </a:r>
            <a:r>
              <a:rPr lang="en-GB" sz="1600" dirty="0" err="1">
                <a:solidFill>
                  <a:schemeClr val="tx2"/>
                </a:solidFill>
              </a:rPr>
              <a:t>Dumplin</a:t>
            </a:r>
            <a:r>
              <a:rPr lang="en-GB" sz="1600" dirty="0">
                <a:solidFill>
                  <a:schemeClr val="tx2"/>
                </a:solidFill>
              </a:rPr>
              <a:t> was given its name because it is purple and looks a bit like a dumpling!</a:t>
            </a:r>
          </a:p>
          <a:p>
            <a:r>
              <a:rPr lang="en-GB" sz="1600" dirty="0">
                <a:solidFill>
                  <a:schemeClr val="tx2"/>
                </a:solidFill>
              </a:rPr>
              <a:t>It is a type of encrusting sponge which means it forms a crust or layer over the rock on which it lives. Its shape depends on the shape of the rock. The distinctive purple colour of this sponge is quite unusual. </a:t>
            </a:r>
          </a:p>
        </p:txBody>
      </p:sp>
      <p:sp>
        <p:nvSpPr>
          <p:cNvPr id="5" name="TextBox 4">
            <a:extLst>
              <a:ext uri="{FF2B5EF4-FFF2-40B4-BE49-F238E27FC236}">
                <a16:creationId xmlns:a16="http://schemas.microsoft.com/office/drawing/2014/main" id="{72F4CE97-7022-45C5-AFAC-C17656944E36}"/>
              </a:ext>
            </a:extLst>
          </p:cNvPr>
          <p:cNvSpPr txBox="1"/>
          <p:nvPr/>
        </p:nvSpPr>
        <p:spPr>
          <a:xfrm>
            <a:off x="286168" y="3650155"/>
            <a:ext cx="5738392" cy="2971800"/>
          </a:xfrm>
          <a:prstGeom prst="rect">
            <a:avLst/>
          </a:prstGeom>
          <a:solidFill>
            <a:schemeClr val="bg1"/>
          </a:solidFill>
          <a:ln>
            <a:solidFill>
              <a:schemeClr val="accent1"/>
            </a:solidFill>
          </a:ln>
        </p:spPr>
        <p:txBody>
          <a:bodyPr wrap="square" rtlCol="0">
            <a:noAutofit/>
          </a:bodyPr>
          <a:lstStyle/>
          <a:p>
            <a:r>
              <a:rPr lang="en-GB" sz="1600" b="1" dirty="0">
                <a:solidFill>
                  <a:schemeClr val="accent1"/>
                </a:solidFill>
              </a:rPr>
              <a:t>Survival</a:t>
            </a:r>
            <a:br>
              <a:rPr lang="en-GB" sz="1600" b="1" dirty="0">
                <a:solidFill>
                  <a:schemeClr val="accent1"/>
                </a:solidFill>
              </a:rPr>
            </a:br>
            <a:endParaRPr lang="en-GB" sz="1600" b="1" dirty="0">
              <a:solidFill>
                <a:schemeClr val="accent1"/>
              </a:solidFill>
            </a:endParaRPr>
          </a:p>
          <a:p>
            <a:r>
              <a:rPr lang="en-GB" sz="1600" dirty="0">
                <a:solidFill>
                  <a:schemeClr val="tx2"/>
                </a:solidFill>
              </a:rPr>
              <a:t>Sponges are animals that do not move! They are simple animals that form colonies. </a:t>
            </a:r>
          </a:p>
          <a:p>
            <a:r>
              <a:rPr lang="en-GB" sz="1600" dirty="0">
                <a:solidFill>
                  <a:schemeClr val="tx2"/>
                </a:solidFill>
              </a:rPr>
              <a:t>They have toxins that make them unpalatable, so few animals eat them. Some sea slugs are able to eat them and incorporate the toxins into their own bodies for defence! </a:t>
            </a:r>
          </a:p>
          <a:p>
            <a:r>
              <a:rPr lang="en-GB" sz="1600" dirty="0">
                <a:solidFill>
                  <a:schemeClr val="tx2"/>
                </a:solidFill>
              </a:rPr>
              <a:t>Some spider crabs tear off small pieces and use them to camouflage their backs where the sponge then grows! </a:t>
            </a:r>
          </a:p>
        </p:txBody>
      </p:sp>
      <p:sp>
        <p:nvSpPr>
          <p:cNvPr id="6" name="TextBox 5">
            <a:extLst>
              <a:ext uri="{FF2B5EF4-FFF2-40B4-BE49-F238E27FC236}">
                <a16:creationId xmlns:a16="http://schemas.microsoft.com/office/drawing/2014/main" id="{115D29EC-F7CC-493C-8358-975C9AF222D4}"/>
              </a:ext>
            </a:extLst>
          </p:cNvPr>
          <p:cNvSpPr txBox="1"/>
          <p:nvPr/>
        </p:nvSpPr>
        <p:spPr>
          <a:xfrm>
            <a:off x="6024563" y="3650155"/>
            <a:ext cx="5881269" cy="1715929"/>
          </a:xfrm>
          <a:prstGeom prst="rect">
            <a:avLst/>
          </a:prstGeom>
          <a:solidFill>
            <a:schemeClr val="bg1"/>
          </a:solidFill>
          <a:ln>
            <a:solidFill>
              <a:schemeClr val="accent1"/>
            </a:solidFill>
          </a:ln>
        </p:spPr>
        <p:txBody>
          <a:bodyPr wrap="square" rtlCol="0">
            <a:noAutofit/>
          </a:bodyPr>
          <a:lstStyle/>
          <a:p>
            <a:r>
              <a:rPr lang="en-GB" sz="1600" b="1" dirty="0">
                <a:solidFill>
                  <a:schemeClr val="accent1"/>
                </a:solidFill>
              </a:rPr>
              <a:t>Diet</a:t>
            </a:r>
            <a:br>
              <a:rPr lang="en-GB" sz="1600" b="1" dirty="0">
                <a:solidFill>
                  <a:schemeClr val="accent1"/>
                </a:solidFill>
              </a:rPr>
            </a:br>
            <a:endParaRPr lang="en-GB" sz="1600" b="1" dirty="0">
              <a:solidFill>
                <a:schemeClr val="accent1"/>
              </a:solidFill>
            </a:endParaRPr>
          </a:p>
          <a:p>
            <a:r>
              <a:rPr lang="en-GB" sz="1600" dirty="0">
                <a:solidFill>
                  <a:schemeClr val="tx2"/>
                </a:solidFill>
              </a:rPr>
              <a:t>Sponges are filter feeders. Tiny holes or pores cover the sponge and draw the sea water in. They take tiny pieces of food (mainly phytoplankton) out of the water that drifts by so help to keep sea water clear.</a:t>
            </a:r>
          </a:p>
        </p:txBody>
      </p:sp>
      <p:sp>
        <p:nvSpPr>
          <p:cNvPr id="7" name="TextBox 6">
            <a:extLst>
              <a:ext uri="{FF2B5EF4-FFF2-40B4-BE49-F238E27FC236}">
                <a16:creationId xmlns:a16="http://schemas.microsoft.com/office/drawing/2014/main" id="{6DE9E094-2973-4936-A116-7880EF1375A6}"/>
              </a:ext>
            </a:extLst>
          </p:cNvPr>
          <p:cNvSpPr txBox="1"/>
          <p:nvPr/>
        </p:nvSpPr>
        <p:spPr>
          <a:xfrm>
            <a:off x="6024560" y="5350042"/>
            <a:ext cx="5881269" cy="1271913"/>
          </a:xfrm>
          <a:prstGeom prst="rect">
            <a:avLst/>
          </a:prstGeom>
          <a:solidFill>
            <a:schemeClr val="bg1"/>
          </a:solidFill>
          <a:ln>
            <a:solidFill>
              <a:schemeClr val="accent1"/>
            </a:solidFill>
          </a:ln>
        </p:spPr>
        <p:txBody>
          <a:bodyPr wrap="square" rtlCol="0">
            <a:noAutofit/>
          </a:bodyPr>
          <a:lstStyle/>
          <a:p>
            <a:r>
              <a:rPr lang="en-GB" sz="1600" b="1" dirty="0">
                <a:solidFill>
                  <a:schemeClr val="accent1"/>
                </a:solidFill>
              </a:rPr>
              <a:t>Did you know?</a:t>
            </a:r>
            <a:br>
              <a:rPr lang="en-GB" sz="1600" b="1" dirty="0">
                <a:solidFill>
                  <a:schemeClr val="accent1"/>
                </a:solidFill>
              </a:rPr>
            </a:br>
            <a:endParaRPr lang="en-GB" sz="1600" b="1" dirty="0">
              <a:solidFill>
                <a:schemeClr val="accent1"/>
              </a:solidFill>
            </a:endParaRPr>
          </a:p>
          <a:p>
            <a:r>
              <a:rPr lang="en-GB" sz="1600" dirty="0">
                <a:solidFill>
                  <a:schemeClr val="tx2"/>
                </a:solidFill>
              </a:rPr>
              <a:t>This sponge was only discovered in 2011 by some divers. It was new to science!</a:t>
            </a:r>
          </a:p>
        </p:txBody>
      </p:sp>
    </p:spTree>
    <p:extLst>
      <p:ext uri="{BB962C8B-B14F-4D97-AF65-F5344CB8AC3E}">
        <p14:creationId xmlns:p14="http://schemas.microsoft.com/office/powerpoint/2010/main" val="655645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286168" y="315372"/>
            <a:ext cx="10818056" cy="623092"/>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600" b="1" dirty="0">
                <a:solidFill>
                  <a:schemeClr val="accent1"/>
                </a:solidFill>
              </a:rPr>
              <a:t>Edible crab</a:t>
            </a:r>
          </a:p>
        </p:txBody>
      </p:sp>
      <p:pic>
        <p:nvPicPr>
          <p:cNvPr id="3" name="Google Shape;569;p53">
            <a:extLst>
              <a:ext uri="{FF2B5EF4-FFF2-40B4-BE49-F238E27FC236}">
                <a16:creationId xmlns:a16="http://schemas.microsoft.com/office/drawing/2014/main" id="{CB37F40E-9A9F-4D83-8AB2-1977293F088B}"/>
              </a:ext>
            </a:extLst>
          </p:cNvPr>
          <p:cNvPicPr preferRelativeResize="0"/>
          <p:nvPr/>
        </p:nvPicPr>
        <p:blipFill rotWithShape="1">
          <a:blip r:embed="rId2">
            <a:alphaModFix/>
          </a:blip>
          <a:srcRect l="5965" t="14208" r="5965" b="3049"/>
          <a:stretch/>
        </p:blipFill>
        <p:spPr>
          <a:xfrm>
            <a:off x="6115046" y="235802"/>
            <a:ext cx="5790785" cy="2899854"/>
          </a:xfrm>
          <a:prstGeom prst="rect">
            <a:avLst/>
          </a:prstGeom>
          <a:noFill/>
          <a:ln>
            <a:noFill/>
          </a:ln>
        </p:spPr>
      </p:pic>
      <p:sp>
        <p:nvSpPr>
          <p:cNvPr id="4" name="TextBox 3">
            <a:extLst>
              <a:ext uri="{FF2B5EF4-FFF2-40B4-BE49-F238E27FC236}">
                <a16:creationId xmlns:a16="http://schemas.microsoft.com/office/drawing/2014/main" id="{2D5B23EE-B056-4CD5-A49E-724C3A198DF7}"/>
              </a:ext>
            </a:extLst>
          </p:cNvPr>
          <p:cNvSpPr txBox="1"/>
          <p:nvPr/>
        </p:nvSpPr>
        <p:spPr>
          <a:xfrm>
            <a:off x="286167" y="1010653"/>
            <a:ext cx="5809833" cy="2711691"/>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Appearance</a:t>
            </a:r>
          </a:p>
          <a:p>
            <a:endParaRPr lang="en-GB" dirty="0">
              <a:solidFill>
                <a:schemeClr val="tx2"/>
              </a:solidFill>
            </a:endParaRPr>
          </a:p>
        </p:txBody>
      </p:sp>
      <p:sp>
        <p:nvSpPr>
          <p:cNvPr id="5" name="TextBox 4">
            <a:extLst>
              <a:ext uri="{FF2B5EF4-FFF2-40B4-BE49-F238E27FC236}">
                <a16:creationId xmlns:a16="http://schemas.microsoft.com/office/drawing/2014/main" id="{72F4CE97-7022-45C5-AFAC-C17656944E36}"/>
              </a:ext>
            </a:extLst>
          </p:cNvPr>
          <p:cNvSpPr txBox="1"/>
          <p:nvPr/>
        </p:nvSpPr>
        <p:spPr>
          <a:xfrm>
            <a:off x="286168" y="3722344"/>
            <a:ext cx="5809832" cy="2841884"/>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Survival</a:t>
            </a:r>
          </a:p>
        </p:txBody>
      </p:sp>
      <p:sp>
        <p:nvSpPr>
          <p:cNvPr id="6" name="TextBox 5">
            <a:extLst>
              <a:ext uri="{FF2B5EF4-FFF2-40B4-BE49-F238E27FC236}">
                <a16:creationId xmlns:a16="http://schemas.microsoft.com/office/drawing/2014/main" id="{115D29EC-F7CC-493C-8358-975C9AF222D4}"/>
              </a:ext>
            </a:extLst>
          </p:cNvPr>
          <p:cNvSpPr txBox="1"/>
          <p:nvPr/>
        </p:nvSpPr>
        <p:spPr>
          <a:xfrm>
            <a:off x="6115050" y="3135657"/>
            <a:ext cx="5790782" cy="1900367"/>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Diet</a:t>
            </a:r>
          </a:p>
          <a:p>
            <a:endParaRPr lang="en-GB" dirty="0">
              <a:solidFill>
                <a:schemeClr val="tx2"/>
              </a:solidFill>
            </a:endParaRPr>
          </a:p>
        </p:txBody>
      </p:sp>
      <p:sp>
        <p:nvSpPr>
          <p:cNvPr id="7" name="TextBox 6">
            <a:extLst>
              <a:ext uri="{FF2B5EF4-FFF2-40B4-BE49-F238E27FC236}">
                <a16:creationId xmlns:a16="http://schemas.microsoft.com/office/drawing/2014/main" id="{6DE9E094-2973-4936-A116-7880EF1375A6}"/>
              </a:ext>
            </a:extLst>
          </p:cNvPr>
          <p:cNvSpPr txBox="1"/>
          <p:nvPr/>
        </p:nvSpPr>
        <p:spPr>
          <a:xfrm>
            <a:off x="6115047" y="5036024"/>
            <a:ext cx="5790782" cy="1528204"/>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Did you know?</a:t>
            </a:r>
          </a:p>
        </p:txBody>
      </p:sp>
      <p:cxnSp>
        <p:nvCxnSpPr>
          <p:cNvPr id="9" name="Straight Connector 8">
            <a:extLst>
              <a:ext uri="{FF2B5EF4-FFF2-40B4-BE49-F238E27FC236}">
                <a16:creationId xmlns:a16="http://schemas.microsoft.com/office/drawing/2014/main" id="{F9D8C64D-168F-4A8A-9ACA-B26926B901E7}"/>
              </a:ext>
            </a:extLst>
          </p:cNvPr>
          <p:cNvCxnSpPr>
            <a:cxnSpLocks/>
          </p:cNvCxnSpPr>
          <p:nvPr/>
        </p:nvCxnSpPr>
        <p:spPr>
          <a:xfrm>
            <a:off x="366377" y="1628273"/>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7CBB277-9C33-41EA-97E7-7D8F7A6B3071}"/>
              </a:ext>
            </a:extLst>
          </p:cNvPr>
          <p:cNvCxnSpPr>
            <a:cxnSpLocks/>
          </p:cNvCxnSpPr>
          <p:nvPr/>
        </p:nvCxnSpPr>
        <p:spPr>
          <a:xfrm>
            <a:off x="366377" y="208046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C46C6DF7-2DAC-41FF-A3D0-2DF2B4E476EA}"/>
              </a:ext>
            </a:extLst>
          </p:cNvPr>
          <p:cNvCxnSpPr>
            <a:cxnSpLocks/>
          </p:cNvCxnSpPr>
          <p:nvPr/>
        </p:nvCxnSpPr>
        <p:spPr>
          <a:xfrm>
            <a:off x="366377" y="2532647"/>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5E6AEADB-D63B-432F-8F59-80F490DA2D19}"/>
              </a:ext>
            </a:extLst>
          </p:cNvPr>
          <p:cNvCxnSpPr>
            <a:cxnSpLocks/>
          </p:cNvCxnSpPr>
          <p:nvPr/>
        </p:nvCxnSpPr>
        <p:spPr>
          <a:xfrm>
            <a:off x="366377" y="2984834"/>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F5CF01D-718E-4866-B41A-223B17546F5F}"/>
              </a:ext>
            </a:extLst>
          </p:cNvPr>
          <p:cNvCxnSpPr>
            <a:cxnSpLocks/>
          </p:cNvCxnSpPr>
          <p:nvPr/>
        </p:nvCxnSpPr>
        <p:spPr>
          <a:xfrm>
            <a:off x="366377" y="343702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C1B831F2-1289-4EB8-8DC5-D0C1E6185FAE}"/>
              </a:ext>
            </a:extLst>
          </p:cNvPr>
          <p:cNvCxnSpPr>
            <a:cxnSpLocks/>
          </p:cNvCxnSpPr>
          <p:nvPr/>
        </p:nvCxnSpPr>
        <p:spPr>
          <a:xfrm>
            <a:off x="366377" y="4353426"/>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757B3952-0AB1-43C4-AFBA-E12FBE42C05D}"/>
              </a:ext>
            </a:extLst>
          </p:cNvPr>
          <p:cNvCxnSpPr>
            <a:cxnSpLocks/>
          </p:cNvCxnSpPr>
          <p:nvPr/>
        </p:nvCxnSpPr>
        <p:spPr>
          <a:xfrm>
            <a:off x="366377" y="4805613"/>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76DC2DA0-34C5-4BC2-9769-221FA105F65D}"/>
              </a:ext>
            </a:extLst>
          </p:cNvPr>
          <p:cNvCxnSpPr>
            <a:cxnSpLocks/>
          </p:cNvCxnSpPr>
          <p:nvPr/>
        </p:nvCxnSpPr>
        <p:spPr>
          <a:xfrm>
            <a:off x="366377" y="525780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882884F3-71F5-4B10-96FC-D18977893895}"/>
              </a:ext>
            </a:extLst>
          </p:cNvPr>
          <p:cNvCxnSpPr>
            <a:cxnSpLocks/>
          </p:cNvCxnSpPr>
          <p:nvPr/>
        </p:nvCxnSpPr>
        <p:spPr>
          <a:xfrm>
            <a:off x="366377" y="5709987"/>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BECEF81-3105-43F0-9C14-51D2A4F2A953}"/>
              </a:ext>
            </a:extLst>
          </p:cNvPr>
          <p:cNvCxnSpPr>
            <a:cxnSpLocks/>
          </p:cNvCxnSpPr>
          <p:nvPr/>
        </p:nvCxnSpPr>
        <p:spPr>
          <a:xfrm>
            <a:off x="366377" y="6162173"/>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2D4C36D-9685-4F4E-B7C6-1689849C6440}"/>
              </a:ext>
            </a:extLst>
          </p:cNvPr>
          <p:cNvCxnSpPr>
            <a:cxnSpLocks/>
          </p:cNvCxnSpPr>
          <p:nvPr/>
        </p:nvCxnSpPr>
        <p:spPr>
          <a:xfrm>
            <a:off x="6229350" y="3776915"/>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22BCC819-C7AC-45A7-91CA-85EFCCC1A610}"/>
              </a:ext>
            </a:extLst>
          </p:cNvPr>
          <p:cNvCxnSpPr>
            <a:cxnSpLocks/>
          </p:cNvCxnSpPr>
          <p:nvPr/>
        </p:nvCxnSpPr>
        <p:spPr>
          <a:xfrm>
            <a:off x="6229350" y="4229102"/>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BC2EBB06-1D54-4355-8792-1926BEC23007}"/>
              </a:ext>
            </a:extLst>
          </p:cNvPr>
          <p:cNvCxnSpPr>
            <a:cxnSpLocks/>
          </p:cNvCxnSpPr>
          <p:nvPr/>
        </p:nvCxnSpPr>
        <p:spPr>
          <a:xfrm>
            <a:off x="6229350" y="4681289"/>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66988AE3-7FA3-4D27-9E3F-041CBA683227}"/>
              </a:ext>
            </a:extLst>
          </p:cNvPr>
          <p:cNvCxnSpPr>
            <a:cxnSpLocks/>
          </p:cNvCxnSpPr>
          <p:nvPr/>
        </p:nvCxnSpPr>
        <p:spPr>
          <a:xfrm>
            <a:off x="6229350" y="570698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5DE9C69A-AF5D-4F86-B700-20E047C723FC}"/>
              </a:ext>
            </a:extLst>
          </p:cNvPr>
          <p:cNvCxnSpPr>
            <a:cxnSpLocks/>
          </p:cNvCxnSpPr>
          <p:nvPr/>
        </p:nvCxnSpPr>
        <p:spPr>
          <a:xfrm>
            <a:off x="6229350" y="6159167"/>
            <a:ext cx="5569201" cy="0"/>
          </a:xfrm>
          <a:prstGeom prst="line">
            <a:avLst/>
          </a:prstGeom>
        </p:spPr>
        <p:style>
          <a:lnRef idx="1">
            <a:schemeClr val="dk1"/>
          </a:lnRef>
          <a:fillRef idx="0">
            <a:schemeClr val="dk1"/>
          </a:fillRef>
          <a:effectRef idx="0">
            <a:schemeClr val="dk1"/>
          </a:effectRef>
          <a:fontRef idx="minor">
            <a:schemeClr val="tx1"/>
          </a:fontRef>
        </p:style>
      </p:cxnSp>
      <p:pic>
        <p:nvPicPr>
          <p:cNvPr id="25" name="Google Shape;581;p54">
            <a:extLst>
              <a:ext uri="{FF2B5EF4-FFF2-40B4-BE49-F238E27FC236}">
                <a16:creationId xmlns:a16="http://schemas.microsoft.com/office/drawing/2014/main" id="{30A488BB-3C6C-4365-811B-736B7E88FCB2}"/>
              </a:ext>
            </a:extLst>
          </p:cNvPr>
          <p:cNvPicPr preferRelativeResize="0"/>
          <p:nvPr/>
        </p:nvPicPr>
        <p:blipFill rotWithShape="1">
          <a:blip r:embed="rId3">
            <a:alphaModFix/>
          </a:blip>
          <a:srcRect l="36725" t="1563" r="23450" b="1127"/>
          <a:stretch/>
        </p:blipFill>
        <p:spPr>
          <a:xfrm rot="5400000">
            <a:off x="7547358" y="-1222810"/>
            <a:ext cx="2926153" cy="5790781"/>
          </a:xfrm>
          <a:prstGeom prst="rect">
            <a:avLst/>
          </a:prstGeom>
          <a:noFill/>
          <a:ln>
            <a:noFill/>
          </a:ln>
        </p:spPr>
      </p:pic>
    </p:spTree>
    <p:extLst>
      <p:ext uri="{BB962C8B-B14F-4D97-AF65-F5344CB8AC3E}">
        <p14:creationId xmlns:p14="http://schemas.microsoft.com/office/powerpoint/2010/main" val="324055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286168" y="315372"/>
            <a:ext cx="10818056" cy="623092"/>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600" b="1" dirty="0">
                <a:solidFill>
                  <a:schemeClr val="accent1"/>
                </a:solidFill>
              </a:rPr>
              <a:t>Shore crab</a:t>
            </a:r>
          </a:p>
        </p:txBody>
      </p:sp>
      <p:pic>
        <p:nvPicPr>
          <p:cNvPr id="3" name="Google Shape;569;p53">
            <a:extLst>
              <a:ext uri="{FF2B5EF4-FFF2-40B4-BE49-F238E27FC236}">
                <a16:creationId xmlns:a16="http://schemas.microsoft.com/office/drawing/2014/main" id="{CB37F40E-9A9F-4D83-8AB2-1977293F088B}"/>
              </a:ext>
            </a:extLst>
          </p:cNvPr>
          <p:cNvPicPr preferRelativeResize="0"/>
          <p:nvPr/>
        </p:nvPicPr>
        <p:blipFill rotWithShape="1">
          <a:blip r:embed="rId2">
            <a:alphaModFix/>
          </a:blip>
          <a:srcRect l="5965" t="14208" r="5965" b="3049"/>
          <a:stretch/>
        </p:blipFill>
        <p:spPr>
          <a:xfrm>
            <a:off x="6115046" y="235802"/>
            <a:ext cx="5790785" cy="2899854"/>
          </a:xfrm>
          <a:prstGeom prst="rect">
            <a:avLst/>
          </a:prstGeom>
          <a:noFill/>
          <a:ln>
            <a:noFill/>
          </a:ln>
        </p:spPr>
      </p:pic>
      <p:sp>
        <p:nvSpPr>
          <p:cNvPr id="4" name="TextBox 3">
            <a:extLst>
              <a:ext uri="{FF2B5EF4-FFF2-40B4-BE49-F238E27FC236}">
                <a16:creationId xmlns:a16="http://schemas.microsoft.com/office/drawing/2014/main" id="{2D5B23EE-B056-4CD5-A49E-724C3A198DF7}"/>
              </a:ext>
            </a:extLst>
          </p:cNvPr>
          <p:cNvSpPr txBox="1"/>
          <p:nvPr/>
        </p:nvSpPr>
        <p:spPr>
          <a:xfrm>
            <a:off x="286167" y="1010653"/>
            <a:ext cx="5809833" cy="2711691"/>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Appearance</a:t>
            </a:r>
          </a:p>
          <a:p>
            <a:endParaRPr lang="en-GB" dirty="0">
              <a:solidFill>
                <a:schemeClr val="tx2"/>
              </a:solidFill>
            </a:endParaRPr>
          </a:p>
        </p:txBody>
      </p:sp>
      <p:sp>
        <p:nvSpPr>
          <p:cNvPr id="5" name="TextBox 4">
            <a:extLst>
              <a:ext uri="{FF2B5EF4-FFF2-40B4-BE49-F238E27FC236}">
                <a16:creationId xmlns:a16="http://schemas.microsoft.com/office/drawing/2014/main" id="{72F4CE97-7022-45C5-AFAC-C17656944E36}"/>
              </a:ext>
            </a:extLst>
          </p:cNvPr>
          <p:cNvSpPr txBox="1"/>
          <p:nvPr/>
        </p:nvSpPr>
        <p:spPr>
          <a:xfrm>
            <a:off x="286168" y="3722344"/>
            <a:ext cx="5809832" cy="2841884"/>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Survival</a:t>
            </a:r>
          </a:p>
        </p:txBody>
      </p:sp>
      <p:sp>
        <p:nvSpPr>
          <p:cNvPr id="6" name="TextBox 5">
            <a:extLst>
              <a:ext uri="{FF2B5EF4-FFF2-40B4-BE49-F238E27FC236}">
                <a16:creationId xmlns:a16="http://schemas.microsoft.com/office/drawing/2014/main" id="{115D29EC-F7CC-493C-8358-975C9AF222D4}"/>
              </a:ext>
            </a:extLst>
          </p:cNvPr>
          <p:cNvSpPr txBox="1"/>
          <p:nvPr/>
        </p:nvSpPr>
        <p:spPr>
          <a:xfrm>
            <a:off x="6115050" y="3135657"/>
            <a:ext cx="5790782" cy="1900367"/>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Diet</a:t>
            </a:r>
          </a:p>
          <a:p>
            <a:endParaRPr lang="en-GB" dirty="0">
              <a:solidFill>
                <a:schemeClr val="tx2"/>
              </a:solidFill>
            </a:endParaRPr>
          </a:p>
        </p:txBody>
      </p:sp>
      <p:sp>
        <p:nvSpPr>
          <p:cNvPr id="7" name="TextBox 6">
            <a:extLst>
              <a:ext uri="{FF2B5EF4-FFF2-40B4-BE49-F238E27FC236}">
                <a16:creationId xmlns:a16="http://schemas.microsoft.com/office/drawing/2014/main" id="{6DE9E094-2973-4936-A116-7880EF1375A6}"/>
              </a:ext>
            </a:extLst>
          </p:cNvPr>
          <p:cNvSpPr txBox="1"/>
          <p:nvPr/>
        </p:nvSpPr>
        <p:spPr>
          <a:xfrm>
            <a:off x="6115047" y="5036024"/>
            <a:ext cx="5790782" cy="1528204"/>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Did you know?</a:t>
            </a:r>
          </a:p>
        </p:txBody>
      </p:sp>
      <p:cxnSp>
        <p:nvCxnSpPr>
          <p:cNvPr id="9" name="Straight Connector 8">
            <a:extLst>
              <a:ext uri="{FF2B5EF4-FFF2-40B4-BE49-F238E27FC236}">
                <a16:creationId xmlns:a16="http://schemas.microsoft.com/office/drawing/2014/main" id="{F9D8C64D-168F-4A8A-9ACA-B26926B901E7}"/>
              </a:ext>
            </a:extLst>
          </p:cNvPr>
          <p:cNvCxnSpPr>
            <a:cxnSpLocks/>
          </p:cNvCxnSpPr>
          <p:nvPr/>
        </p:nvCxnSpPr>
        <p:spPr>
          <a:xfrm>
            <a:off x="366377" y="1628273"/>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7CBB277-9C33-41EA-97E7-7D8F7A6B3071}"/>
              </a:ext>
            </a:extLst>
          </p:cNvPr>
          <p:cNvCxnSpPr>
            <a:cxnSpLocks/>
          </p:cNvCxnSpPr>
          <p:nvPr/>
        </p:nvCxnSpPr>
        <p:spPr>
          <a:xfrm>
            <a:off x="366377" y="208046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C46C6DF7-2DAC-41FF-A3D0-2DF2B4E476EA}"/>
              </a:ext>
            </a:extLst>
          </p:cNvPr>
          <p:cNvCxnSpPr>
            <a:cxnSpLocks/>
          </p:cNvCxnSpPr>
          <p:nvPr/>
        </p:nvCxnSpPr>
        <p:spPr>
          <a:xfrm>
            <a:off x="366377" y="2532647"/>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5E6AEADB-D63B-432F-8F59-80F490DA2D19}"/>
              </a:ext>
            </a:extLst>
          </p:cNvPr>
          <p:cNvCxnSpPr>
            <a:cxnSpLocks/>
          </p:cNvCxnSpPr>
          <p:nvPr/>
        </p:nvCxnSpPr>
        <p:spPr>
          <a:xfrm>
            <a:off x="366377" y="2984834"/>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F5CF01D-718E-4866-B41A-223B17546F5F}"/>
              </a:ext>
            </a:extLst>
          </p:cNvPr>
          <p:cNvCxnSpPr>
            <a:cxnSpLocks/>
          </p:cNvCxnSpPr>
          <p:nvPr/>
        </p:nvCxnSpPr>
        <p:spPr>
          <a:xfrm>
            <a:off x="366377" y="343702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C1B831F2-1289-4EB8-8DC5-D0C1E6185FAE}"/>
              </a:ext>
            </a:extLst>
          </p:cNvPr>
          <p:cNvCxnSpPr>
            <a:cxnSpLocks/>
          </p:cNvCxnSpPr>
          <p:nvPr/>
        </p:nvCxnSpPr>
        <p:spPr>
          <a:xfrm>
            <a:off x="366377" y="4353426"/>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757B3952-0AB1-43C4-AFBA-E12FBE42C05D}"/>
              </a:ext>
            </a:extLst>
          </p:cNvPr>
          <p:cNvCxnSpPr>
            <a:cxnSpLocks/>
          </p:cNvCxnSpPr>
          <p:nvPr/>
        </p:nvCxnSpPr>
        <p:spPr>
          <a:xfrm>
            <a:off x="366377" y="4805613"/>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76DC2DA0-34C5-4BC2-9769-221FA105F65D}"/>
              </a:ext>
            </a:extLst>
          </p:cNvPr>
          <p:cNvCxnSpPr>
            <a:cxnSpLocks/>
          </p:cNvCxnSpPr>
          <p:nvPr/>
        </p:nvCxnSpPr>
        <p:spPr>
          <a:xfrm>
            <a:off x="366377" y="525780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882884F3-71F5-4B10-96FC-D18977893895}"/>
              </a:ext>
            </a:extLst>
          </p:cNvPr>
          <p:cNvCxnSpPr>
            <a:cxnSpLocks/>
          </p:cNvCxnSpPr>
          <p:nvPr/>
        </p:nvCxnSpPr>
        <p:spPr>
          <a:xfrm>
            <a:off x="366377" y="5709987"/>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BECEF81-3105-43F0-9C14-51D2A4F2A953}"/>
              </a:ext>
            </a:extLst>
          </p:cNvPr>
          <p:cNvCxnSpPr>
            <a:cxnSpLocks/>
          </p:cNvCxnSpPr>
          <p:nvPr/>
        </p:nvCxnSpPr>
        <p:spPr>
          <a:xfrm>
            <a:off x="366377" y="6162173"/>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2D4C36D-9685-4F4E-B7C6-1689849C6440}"/>
              </a:ext>
            </a:extLst>
          </p:cNvPr>
          <p:cNvCxnSpPr>
            <a:cxnSpLocks/>
          </p:cNvCxnSpPr>
          <p:nvPr/>
        </p:nvCxnSpPr>
        <p:spPr>
          <a:xfrm>
            <a:off x="6229350" y="3776915"/>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22BCC819-C7AC-45A7-91CA-85EFCCC1A610}"/>
              </a:ext>
            </a:extLst>
          </p:cNvPr>
          <p:cNvCxnSpPr>
            <a:cxnSpLocks/>
          </p:cNvCxnSpPr>
          <p:nvPr/>
        </p:nvCxnSpPr>
        <p:spPr>
          <a:xfrm>
            <a:off x="6229350" y="4229102"/>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BC2EBB06-1D54-4355-8792-1926BEC23007}"/>
              </a:ext>
            </a:extLst>
          </p:cNvPr>
          <p:cNvCxnSpPr>
            <a:cxnSpLocks/>
          </p:cNvCxnSpPr>
          <p:nvPr/>
        </p:nvCxnSpPr>
        <p:spPr>
          <a:xfrm>
            <a:off x="6229350" y="4681289"/>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66988AE3-7FA3-4D27-9E3F-041CBA683227}"/>
              </a:ext>
            </a:extLst>
          </p:cNvPr>
          <p:cNvCxnSpPr>
            <a:cxnSpLocks/>
          </p:cNvCxnSpPr>
          <p:nvPr/>
        </p:nvCxnSpPr>
        <p:spPr>
          <a:xfrm>
            <a:off x="6229350" y="570698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5DE9C69A-AF5D-4F86-B700-20E047C723FC}"/>
              </a:ext>
            </a:extLst>
          </p:cNvPr>
          <p:cNvCxnSpPr>
            <a:cxnSpLocks/>
          </p:cNvCxnSpPr>
          <p:nvPr/>
        </p:nvCxnSpPr>
        <p:spPr>
          <a:xfrm>
            <a:off x="6229350" y="6159167"/>
            <a:ext cx="5569201" cy="0"/>
          </a:xfrm>
          <a:prstGeom prst="line">
            <a:avLst/>
          </a:prstGeom>
        </p:spPr>
        <p:style>
          <a:lnRef idx="1">
            <a:schemeClr val="dk1"/>
          </a:lnRef>
          <a:fillRef idx="0">
            <a:schemeClr val="dk1"/>
          </a:fillRef>
          <a:effectRef idx="0">
            <a:schemeClr val="dk1"/>
          </a:effectRef>
          <a:fontRef idx="minor">
            <a:schemeClr val="tx1"/>
          </a:fontRef>
        </p:style>
      </p:cxnSp>
      <p:pic>
        <p:nvPicPr>
          <p:cNvPr id="26" name="Google Shape;598;p55">
            <a:extLst>
              <a:ext uri="{FF2B5EF4-FFF2-40B4-BE49-F238E27FC236}">
                <a16:creationId xmlns:a16="http://schemas.microsoft.com/office/drawing/2014/main" id="{755649B9-7D7E-4A81-B0FF-E0532FDB8A1E}"/>
              </a:ext>
            </a:extLst>
          </p:cNvPr>
          <p:cNvPicPr preferRelativeResize="0"/>
          <p:nvPr/>
        </p:nvPicPr>
        <p:blipFill rotWithShape="1">
          <a:blip r:embed="rId3">
            <a:alphaModFix/>
          </a:blip>
          <a:srcRect t="13730" b="19752"/>
          <a:stretch/>
        </p:blipFill>
        <p:spPr>
          <a:xfrm>
            <a:off x="6115045" y="246757"/>
            <a:ext cx="5790782" cy="2888900"/>
          </a:xfrm>
          <a:prstGeom prst="rect">
            <a:avLst/>
          </a:prstGeom>
          <a:noFill/>
          <a:ln>
            <a:noFill/>
          </a:ln>
        </p:spPr>
      </p:pic>
    </p:spTree>
    <p:extLst>
      <p:ext uri="{BB962C8B-B14F-4D97-AF65-F5344CB8AC3E}">
        <p14:creationId xmlns:p14="http://schemas.microsoft.com/office/powerpoint/2010/main" val="19424567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oogle Shape;611;p56">
            <a:extLst>
              <a:ext uri="{FF2B5EF4-FFF2-40B4-BE49-F238E27FC236}">
                <a16:creationId xmlns:a16="http://schemas.microsoft.com/office/drawing/2014/main" id="{2B526FC8-C364-4AC0-ADF3-E80628AE8FB2}"/>
              </a:ext>
            </a:extLst>
          </p:cNvPr>
          <p:cNvPicPr preferRelativeResize="0"/>
          <p:nvPr/>
        </p:nvPicPr>
        <p:blipFill rotWithShape="1">
          <a:blip r:embed="rId2">
            <a:alphaModFix/>
          </a:blip>
          <a:srcRect b="17501"/>
          <a:stretch/>
        </p:blipFill>
        <p:spPr>
          <a:xfrm>
            <a:off x="6095999" y="235906"/>
            <a:ext cx="5790781" cy="2888900"/>
          </a:xfrm>
          <a:prstGeom prst="rect">
            <a:avLst/>
          </a:prstGeom>
          <a:noFill/>
          <a:ln>
            <a:noFill/>
          </a:ln>
        </p:spPr>
      </p:pic>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286168" y="315372"/>
            <a:ext cx="10818056" cy="623092"/>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600" b="1" dirty="0">
                <a:solidFill>
                  <a:schemeClr val="accent1"/>
                </a:solidFill>
              </a:rPr>
              <a:t>Common lobster</a:t>
            </a:r>
          </a:p>
        </p:txBody>
      </p:sp>
      <p:sp>
        <p:nvSpPr>
          <p:cNvPr id="4" name="TextBox 3">
            <a:extLst>
              <a:ext uri="{FF2B5EF4-FFF2-40B4-BE49-F238E27FC236}">
                <a16:creationId xmlns:a16="http://schemas.microsoft.com/office/drawing/2014/main" id="{2D5B23EE-B056-4CD5-A49E-724C3A198DF7}"/>
              </a:ext>
            </a:extLst>
          </p:cNvPr>
          <p:cNvSpPr txBox="1"/>
          <p:nvPr/>
        </p:nvSpPr>
        <p:spPr>
          <a:xfrm>
            <a:off x="286167" y="1010653"/>
            <a:ext cx="5809833" cy="2711691"/>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Appearance</a:t>
            </a:r>
          </a:p>
          <a:p>
            <a:endParaRPr lang="en-GB" dirty="0">
              <a:solidFill>
                <a:schemeClr val="tx2"/>
              </a:solidFill>
            </a:endParaRPr>
          </a:p>
        </p:txBody>
      </p:sp>
      <p:sp>
        <p:nvSpPr>
          <p:cNvPr id="5" name="TextBox 4">
            <a:extLst>
              <a:ext uri="{FF2B5EF4-FFF2-40B4-BE49-F238E27FC236}">
                <a16:creationId xmlns:a16="http://schemas.microsoft.com/office/drawing/2014/main" id="{72F4CE97-7022-45C5-AFAC-C17656944E36}"/>
              </a:ext>
            </a:extLst>
          </p:cNvPr>
          <p:cNvSpPr txBox="1"/>
          <p:nvPr/>
        </p:nvSpPr>
        <p:spPr>
          <a:xfrm>
            <a:off x="286168" y="3722344"/>
            <a:ext cx="5809832" cy="2841884"/>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Survival</a:t>
            </a:r>
          </a:p>
        </p:txBody>
      </p:sp>
      <p:sp>
        <p:nvSpPr>
          <p:cNvPr id="6" name="TextBox 5">
            <a:extLst>
              <a:ext uri="{FF2B5EF4-FFF2-40B4-BE49-F238E27FC236}">
                <a16:creationId xmlns:a16="http://schemas.microsoft.com/office/drawing/2014/main" id="{115D29EC-F7CC-493C-8358-975C9AF222D4}"/>
              </a:ext>
            </a:extLst>
          </p:cNvPr>
          <p:cNvSpPr txBox="1"/>
          <p:nvPr/>
        </p:nvSpPr>
        <p:spPr>
          <a:xfrm>
            <a:off x="6115050" y="3135657"/>
            <a:ext cx="5790782" cy="1900367"/>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Diet</a:t>
            </a:r>
          </a:p>
          <a:p>
            <a:endParaRPr lang="en-GB" dirty="0">
              <a:solidFill>
                <a:schemeClr val="tx2"/>
              </a:solidFill>
            </a:endParaRPr>
          </a:p>
        </p:txBody>
      </p:sp>
      <p:sp>
        <p:nvSpPr>
          <p:cNvPr id="7" name="TextBox 6">
            <a:extLst>
              <a:ext uri="{FF2B5EF4-FFF2-40B4-BE49-F238E27FC236}">
                <a16:creationId xmlns:a16="http://schemas.microsoft.com/office/drawing/2014/main" id="{6DE9E094-2973-4936-A116-7880EF1375A6}"/>
              </a:ext>
            </a:extLst>
          </p:cNvPr>
          <p:cNvSpPr txBox="1"/>
          <p:nvPr/>
        </p:nvSpPr>
        <p:spPr>
          <a:xfrm>
            <a:off x="6115047" y="5036024"/>
            <a:ext cx="5790782" cy="1528204"/>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Did you know?</a:t>
            </a:r>
          </a:p>
        </p:txBody>
      </p:sp>
      <p:cxnSp>
        <p:nvCxnSpPr>
          <p:cNvPr id="9" name="Straight Connector 8">
            <a:extLst>
              <a:ext uri="{FF2B5EF4-FFF2-40B4-BE49-F238E27FC236}">
                <a16:creationId xmlns:a16="http://schemas.microsoft.com/office/drawing/2014/main" id="{F9D8C64D-168F-4A8A-9ACA-B26926B901E7}"/>
              </a:ext>
            </a:extLst>
          </p:cNvPr>
          <p:cNvCxnSpPr>
            <a:cxnSpLocks/>
          </p:cNvCxnSpPr>
          <p:nvPr/>
        </p:nvCxnSpPr>
        <p:spPr>
          <a:xfrm>
            <a:off x="366377" y="1628273"/>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7CBB277-9C33-41EA-97E7-7D8F7A6B3071}"/>
              </a:ext>
            </a:extLst>
          </p:cNvPr>
          <p:cNvCxnSpPr>
            <a:cxnSpLocks/>
          </p:cNvCxnSpPr>
          <p:nvPr/>
        </p:nvCxnSpPr>
        <p:spPr>
          <a:xfrm>
            <a:off x="366377" y="208046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C46C6DF7-2DAC-41FF-A3D0-2DF2B4E476EA}"/>
              </a:ext>
            </a:extLst>
          </p:cNvPr>
          <p:cNvCxnSpPr>
            <a:cxnSpLocks/>
          </p:cNvCxnSpPr>
          <p:nvPr/>
        </p:nvCxnSpPr>
        <p:spPr>
          <a:xfrm>
            <a:off x="366377" y="2532647"/>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5E6AEADB-D63B-432F-8F59-80F490DA2D19}"/>
              </a:ext>
            </a:extLst>
          </p:cNvPr>
          <p:cNvCxnSpPr>
            <a:cxnSpLocks/>
          </p:cNvCxnSpPr>
          <p:nvPr/>
        </p:nvCxnSpPr>
        <p:spPr>
          <a:xfrm>
            <a:off x="366377" y="2984834"/>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F5CF01D-718E-4866-B41A-223B17546F5F}"/>
              </a:ext>
            </a:extLst>
          </p:cNvPr>
          <p:cNvCxnSpPr>
            <a:cxnSpLocks/>
          </p:cNvCxnSpPr>
          <p:nvPr/>
        </p:nvCxnSpPr>
        <p:spPr>
          <a:xfrm>
            <a:off x="366377" y="343702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C1B831F2-1289-4EB8-8DC5-D0C1E6185FAE}"/>
              </a:ext>
            </a:extLst>
          </p:cNvPr>
          <p:cNvCxnSpPr>
            <a:cxnSpLocks/>
          </p:cNvCxnSpPr>
          <p:nvPr/>
        </p:nvCxnSpPr>
        <p:spPr>
          <a:xfrm>
            <a:off x="366377" y="4353426"/>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757B3952-0AB1-43C4-AFBA-E12FBE42C05D}"/>
              </a:ext>
            </a:extLst>
          </p:cNvPr>
          <p:cNvCxnSpPr>
            <a:cxnSpLocks/>
          </p:cNvCxnSpPr>
          <p:nvPr/>
        </p:nvCxnSpPr>
        <p:spPr>
          <a:xfrm>
            <a:off x="366377" y="4805613"/>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76DC2DA0-34C5-4BC2-9769-221FA105F65D}"/>
              </a:ext>
            </a:extLst>
          </p:cNvPr>
          <p:cNvCxnSpPr>
            <a:cxnSpLocks/>
          </p:cNvCxnSpPr>
          <p:nvPr/>
        </p:nvCxnSpPr>
        <p:spPr>
          <a:xfrm>
            <a:off x="366377" y="525780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882884F3-71F5-4B10-96FC-D18977893895}"/>
              </a:ext>
            </a:extLst>
          </p:cNvPr>
          <p:cNvCxnSpPr>
            <a:cxnSpLocks/>
          </p:cNvCxnSpPr>
          <p:nvPr/>
        </p:nvCxnSpPr>
        <p:spPr>
          <a:xfrm>
            <a:off x="366377" y="5709987"/>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BECEF81-3105-43F0-9C14-51D2A4F2A953}"/>
              </a:ext>
            </a:extLst>
          </p:cNvPr>
          <p:cNvCxnSpPr>
            <a:cxnSpLocks/>
          </p:cNvCxnSpPr>
          <p:nvPr/>
        </p:nvCxnSpPr>
        <p:spPr>
          <a:xfrm>
            <a:off x="366377" y="6162173"/>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2D4C36D-9685-4F4E-B7C6-1689849C6440}"/>
              </a:ext>
            </a:extLst>
          </p:cNvPr>
          <p:cNvCxnSpPr>
            <a:cxnSpLocks/>
          </p:cNvCxnSpPr>
          <p:nvPr/>
        </p:nvCxnSpPr>
        <p:spPr>
          <a:xfrm>
            <a:off x="6229350" y="3776915"/>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22BCC819-C7AC-45A7-91CA-85EFCCC1A610}"/>
              </a:ext>
            </a:extLst>
          </p:cNvPr>
          <p:cNvCxnSpPr>
            <a:cxnSpLocks/>
          </p:cNvCxnSpPr>
          <p:nvPr/>
        </p:nvCxnSpPr>
        <p:spPr>
          <a:xfrm>
            <a:off x="6229350" y="4229102"/>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BC2EBB06-1D54-4355-8792-1926BEC23007}"/>
              </a:ext>
            </a:extLst>
          </p:cNvPr>
          <p:cNvCxnSpPr>
            <a:cxnSpLocks/>
          </p:cNvCxnSpPr>
          <p:nvPr/>
        </p:nvCxnSpPr>
        <p:spPr>
          <a:xfrm>
            <a:off x="6229350" y="4681289"/>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66988AE3-7FA3-4D27-9E3F-041CBA683227}"/>
              </a:ext>
            </a:extLst>
          </p:cNvPr>
          <p:cNvCxnSpPr>
            <a:cxnSpLocks/>
          </p:cNvCxnSpPr>
          <p:nvPr/>
        </p:nvCxnSpPr>
        <p:spPr>
          <a:xfrm>
            <a:off x="6229350" y="570698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5DE9C69A-AF5D-4F86-B700-20E047C723FC}"/>
              </a:ext>
            </a:extLst>
          </p:cNvPr>
          <p:cNvCxnSpPr>
            <a:cxnSpLocks/>
          </p:cNvCxnSpPr>
          <p:nvPr/>
        </p:nvCxnSpPr>
        <p:spPr>
          <a:xfrm>
            <a:off x="6229350" y="6159167"/>
            <a:ext cx="556920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16877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oogle Shape;624;p57">
            <a:extLst>
              <a:ext uri="{FF2B5EF4-FFF2-40B4-BE49-F238E27FC236}">
                <a16:creationId xmlns:a16="http://schemas.microsoft.com/office/drawing/2014/main" id="{873A14E3-6D76-4843-953D-1FB99BBB02E6}"/>
              </a:ext>
            </a:extLst>
          </p:cNvPr>
          <p:cNvPicPr preferRelativeResize="0"/>
          <p:nvPr/>
        </p:nvPicPr>
        <p:blipFill rotWithShape="1">
          <a:blip r:embed="rId2">
            <a:alphaModFix/>
          </a:blip>
          <a:srcRect t="10967" b="23012"/>
          <a:stretch/>
        </p:blipFill>
        <p:spPr>
          <a:xfrm rot="10800000">
            <a:off x="6115043" y="266875"/>
            <a:ext cx="5771735" cy="2857931"/>
          </a:xfrm>
          <a:prstGeom prst="rect">
            <a:avLst/>
          </a:prstGeom>
          <a:noFill/>
          <a:ln>
            <a:noFill/>
          </a:ln>
        </p:spPr>
      </p:pic>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286168" y="315372"/>
            <a:ext cx="10818056" cy="623092"/>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600" b="1" dirty="0" err="1">
                <a:solidFill>
                  <a:schemeClr val="accent1"/>
                </a:solidFill>
              </a:rPr>
              <a:t>Beadlet</a:t>
            </a:r>
            <a:r>
              <a:rPr lang="en-GB" sz="2600" b="1" dirty="0">
                <a:solidFill>
                  <a:schemeClr val="accent1"/>
                </a:solidFill>
              </a:rPr>
              <a:t> Anemone</a:t>
            </a:r>
          </a:p>
        </p:txBody>
      </p:sp>
      <p:sp>
        <p:nvSpPr>
          <p:cNvPr id="4" name="TextBox 3">
            <a:extLst>
              <a:ext uri="{FF2B5EF4-FFF2-40B4-BE49-F238E27FC236}">
                <a16:creationId xmlns:a16="http://schemas.microsoft.com/office/drawing/2014/main" id="{2D5B23EE-B056-4CD5-A49E-724C3A198DF7}"/>
              </a:ext>
            </a:extLst>
          </p:cNvPr>
          <p:cNvSpPr txBox="1"/>
          <p:nvPr/>
        </p:nvSpPr>
        <p:spPr>
          <a:xfrm>
            <a:off x="286167" y="1010653"/>
            <a:ext cx="5809833" cy="2711691"/>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Appearance</a:t>
            </a:r>
          </a:p>
          <a:p>
            <a:endParaRPr lang="en-GB" dirty="0">
              <a:solidFill>
                <a:schemeClr val="tx2"/>
              </a:solidFill>
            </a:endParaRPr>
          </a:p>
        </p:txBody>
      </p:sp>
      <p:sp>
        <p:nvSpPr>
          <p:cNvPr id="5" name="TextBox 4">
            <a:extLst>
              <a:ext uri="{FF2B5EF4-FFF2-40B4-BE49-F238E27FC236}">
                <a16:creationId xmlns:a16="http://schemas.microsoft.com/office/drawing/2014/main" id="{72F4CE97-7022-45C5-AFAC-C17656944E36}"/>
              </a:ext>
            </a:extLst>
          </p:cNvPr>
          <p:cNvSpPr txBox="1"/>
          <p:nvPr/>
        </p:nvSpPr>
        <p:spPr>
          <a:xfrm>
            <a:off x="286168" y="3722344"/>
            <a:ext cx="5809832" cy="2841884"/>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Survival</a:t>
            </a:r>
          </a:p>
        </p:txBody>
      </p:sp>
      <p:sp>
        <p:nvSpPr>
          <p:cNvPr id="6" name="TextBox 5">
            <a:extLst>
              <a:ext uri="{FF2B5EF4-FFF2-40B4-BE49-F238E27FC236}">
                <a16:creationId xmlns:a16="http://schemas.microsoft.com/office/drawing/2014/main" id="{115D29EC-F7CC-493C-8358-975C9AF222D4}"/>
              </a:ext>
            </a:extLst>
          </p:cNvPr>
          <p:cNvSpPr txBox="1"/>
          <p:nvPr/>
        </p:nvSpPr>
        <p:spPr>
          <a:xfrm>
            <a:off x="6115050" y="3135657"/>
            <a:ext cx="5790782" cy="1900367"/>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Diet</a:t>
            </a:r>
          </a:p>
          <a:p>
            <a:endParaRPr lang="en-GB" dirty="0">
              <a:solidFill>
                <a:schemeClr val="tx2"/>
              </a:solidFill>
            </a:endParaRPr>
          </a:p>
        </p:txBody>
      </p:sp>
      <p:sp>
        <p:nvSpPr>
          <p:cNvPr id="7" name="TextBox 6">
            <a:extLst>
              <a:ext uri="{FF2B5EF4-FFF2-40B4-BE49-F238E27FC236}">
                <a16:creationId xmlns:a16="http://schemas.microsoft.com/office/drawing/2014/main" id="{6DE9E094-2973-4936-A116-7880EF1375A6}"/>
              </a:ext>
            </a:extLst>
          </p:cNvPr>
          <p:cNvSpPr txBox="1"/>
          <p:nvPr/>
        </p:nvSpPr>
        <p:spPr>
          <a:xfrm>
            <a:off x="6115047" y="5036024"/>
            <a:ext cx="5790782" cy="1528204"/>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Did you know?</a:t>
            </a:r>
          </a:p>
        </p:txBody>
      </p:sp>
      <p:cxnSp>
        <p:nvCxnSpPr>
          <p:cNvPr id="9" name="Straight Connector 8">
            <a:extLst>
              <a:ext uri="{FF2B5EF4-FFF2-40B4-BE49-F238E27FC236}">
                <a16:creationId xmlns:a16="http://schemas.microsoft.com/office/drawing/2014/main" id="{F9D8C64D-168F-4A8A-9ACA-B26926B901E7}"/>
              </a:ext>
            </a:extLst>
          </p:cNvPr>
          <p:cNvCxnSpPr>
            <a:cxnSpLocks/>
          </p:cNvCxnSpPr>
          <p:nvPr/>
        </p:nvCxnSpPr>
        <p:spPr>
          <a:xfrm>
            <a:off x="366377" y="1628273"/>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7CBB277-9C33-41EA-97E7-7D8F7A6B3071}"/>
              </a:ext>
            </a:extLst>
          </p:cNvPr>
          <p:cNvCxnSpPr>
            <a:cxnSpLocks/>
          </p:cNvCxnSpPr>
          <p:nvPr/>
        </p:nvCxnSpPr>
        <p:spPr>
          <a:xfrm>
            <a:off x="366377" y="208046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C46C6DF7-2DAC-41FF-A3D0-2DF2B4E476EA}"/>
              </a:ext>
            </a:extLst>
          </p:cNvPr>
          <p:cNvCxnSpPr>
            <a:cxnSpLocks/>
          </p:cNvCxnSpPr>
          <p:nvPr/>
        </p:nvCxnSpPr>
        <p:spPr>
          <a:xfrm>
            <a:off x="366377" y="2532647"/>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5E6AEADB-D63B-432F-8F59-80F490DA2D19}"/>
              </a:ext>
            </a:extLst>
          </p:cNvPr>
          <p:cNvCxnSpPr>
            <a:cxnSpLocks/>
          </p:cNvCxnSpPr>
          <p:nvPr/>
        </p:nvCxnSpPr>
        <p:spPr>
          <a:xfrm>
            <a:off x="366377" y="2984834"/>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F5CF01D-718E-4866-B41A-223B17546F5F}"/>
              </a:ext>
            </a:extLst>
          </p:cNvPr>
          <p:cNvCxnSpPr>
            <a:cxnSpLocks/>
          </p:cNvCxnSpPr>
          <p:nvPr/>
        </p:nvCxnSpPr>
        <p:spPr>
          <a:xfrm>
            <a:off x="366377" y="343702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C1B831F2-1289-4EB8-8DC5-D0C1E6185FAE}"/>
              </a:ext>
            </a:extLst>
          </p:cNvPr>
          <p:cNvCxnSpPr>
            <a:cxnSpLocks/>
          </p:cNvCxnSpPr>
          <p:nvPr/>
        </p:nvCxnSpPr>
        <p:spPr>
          <a:xfrm>
            <a:off x="366377" y="4353426"/>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757B3952-0AB1-43C4-AFBA-E12FBE42C05D}"/>
              </a:ext>
            </a:extLst>
          </p:cNvPr>
          <p:cNvCxnSpPr>
            <a:cxnSpLocks/>
          </p:cNvCxnSpPr>
          <p:nvPr/>
        </p:nvCxnSpPr>
        <p:spPr>
          <a:xfrm>
            <a:off x="366377" y="4805613"/>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76DC2DA0-34C5-4BC2-9769-221FA105F65D}"/>
              </a:ext>
            </a:extLst>
          </p:cNvPr>
          <p:cNvCxnSpPr>
            <a:cxnSpLocks/>
          </p:cNvCxnSpPr>
          <p:nvPr/>
        </p:nvCxnSpPr>
        <p:spPr>
          <a:xfrm>
            <a:off x="366377" y="525780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882884F3-71F5-4B10-96FC-D18977893895}"/>
              </a:ext>
            </a:extLst>
          </p:cNvPr>
          <p:cNvCxnSpPr>
            <a:cxnSpLocks/>
          </p:cNvCxnSpPr>
          <p:nvPr/>
        </p:nvCxnSpPr>
        <p:spPr>
          <a:xfrm>
            <a:off x="366377" y="5709987"/>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BECEF81-3105-43F0-9C14-51D2A4F2A953}"/>
              </a:ext>
            </a:extLst>
          </p:cNvPr>
          <p:cNvCxnSpPr>
            <a:cxnSpLocks/>
          </p:cNvCxnSpPr>
          <p:nvPr/>
        </p:nvCxnSpPr>
        <p:spPr>
          <a:xfrm>
            <a:off x="366377" y="6162173"/>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2D4C36D-9685-4F4E-B7C6-1689849C6440}"/>
              </a:ext>
            </a:extLst>
          </p:cNvPr>
          <p:cNvCxnSpPr>
            <a:cxnSpLocks/>
          </p:cNvCxnSpPr>
          <p:nvPr/>
        </p:nvCxnSpPr>
        <p:spPr>
          <a:xfrm>
            <a:off x="6229350" y="3776915"/>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22BCC819-C7AC-45A7-91CA-85EFCCC1A610}"/>
              </a:ext>
            </a:extLst>
          </p:cNvPr>
          <p:cNvCxnSpPr>
            <a:cxnSpLocks/>
          </p:cNvCxnSpPr>
          <p:nvPr/>
        </p:nvCxnSpPr>
        <p:spPr>
          <a:xfrm>
            <a:off x="6229350" y="4229102"/>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BC2EBB06-1D54-4355-8792-1926BEC23007}"/>
              </a:ext>
            </a:extLst>
          </p:cNvPr>
          <p:cNvCxnSpPr>
            <a:cxnSpLocks/>
          </p:cNvCxnSpPr>
          <p:nvPr/>
        </p:nvCxnSpPr>
        <p:spPr>
          <a:xfrm>
            <a:off x="6229350" y="4681289"/>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66988AE3-7FA3-4D27-9E3F-041CBA683227}"/>
              </a:ext>
            </a:extLst>
          </p:cNvPr>
          <p:cNvCxnSpPr>
            <a:cxnSpLocks/>
          </p:cNvCxnSpPr>
          <p:nvPr/>
        </p:nvCxnSpPr>
        <p:spPr>
          <a:xfrm>
            <a:off x="6229350" y="570698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5DE9C69A-AF5D-4F86-B700-20E047C723FC}"/>
              </a:ext>
            </a:extLst>
          </p:cNvPr>
          <p:cNvCxnSpPr>
            <a:cxnSpLocks/>
          </p:cNvCxnSpPr>
          <p:nvPr/>
        </p:nvCxnSpPr>
        <p:spPr>
          <a:xfrm>
            <a:off x="6229350" y="6159167"/>
            <a:ext cx="556920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172918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oogle Shape;636;p58">
            <a:extLst>
              <a:ext uri="{FF2B5EF4-FFF2-40B4-BE49-F238E27FC236}">
                <a16:creationId xmlns:a16="http://schemas.microsoft.com/office/drawing/2014/main" id="{15706F59-0692-42AA-992C-A9619E035CE7}"/>
              </a:ext>
            </a:extLst>
          </p:cNvPr>
          <p:cNvPicPr preferRelativeResize="0"/>
          <p:nvPr/>
        </p:nvPicPr>
        <p:blipFill rotWithShape="1">
          <a:blip r:embed="rId2">
            <a:alphaModFix/>
          </a:blip>
          <a:srcRect t="12711" b="21206"/>
          <a:stretch/>
        </p:blipFill>
        <p:spPr>
          <a:xfrm>
            <a:off x="6076948" y="235801"/>
            <a:ext cx="5828878" cy="2888900"/>
          </a:xfrm>
          <a:prstGeom prst="rect">
            <a:avLst/>
          </a:prstGeom>
          <a:noFill/>
          <a:ln>
            <a:noFill/>
          </a:ln>
        </p:spPr>
      </p:pic>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286168" y="315372"/>
            <a:ext cx="10818056" cy="623092"/>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600" b="1" dirty="0">
                <a:solidFill>
                  <a:schemeClr val="accent1"/>
                </a:solidFill>
              </a:rPr>
              <a:t>Common Starfish</a:t>
            </a:r>
          </a:p>
        </p:txBody>
      </p:sp>
      <p:sp>
        <p:nvSpPr>
          <p:cNvPr id="4" name="TextBox 3">
            <a:extLst>
              <a:ext uri="{FF2B5EF4-FFF2-40B4-BE49-F238E27FC236}">
                <a16:creationId xmlns:a16="http://schemas.microsoft.com/office/drawing/2014/main" id="{2D5B23EE-B056-4CD5-A49E-724C3A198DF7}"/>
              </a:ext>
            </a:extLst>
          </p:cNvPr>
          <p:cNvSpPr txBox="1"/>
          <p:nvPr/>
        </p:nvSpPr>
        <p:spPr>
          <a:xfrm>
            <a:off x="286167" y="1010653"/>
            <a:ext cx="5809833" cy="2711691"/>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Appearance</a:t>
            </a:r>
          </a:p>
          <a:p>
            <a:endParaRPr lang="en-GB" dirty="0">
              <a:solidFill>
                <a:schemeClr val="tx2"/>
              </a:solidFill>
            </a:endParaRPr>
          </a:p>
        </p:txBody>
      </p:sp>
      <p:sp>
        <p:nvSpPr>
          <p:cNvPr id="5" name="TextBox 4">
            <a:extLst>
              <a:ext uri="{FF2B5EF4-FFF2-40B4-BE49-F238E27FC236}">
                <a16:creationId xmlns:a16="http://schemas.microsoft.com/office/drawing/2014/main" id="{72F4CE97-7022-45C5-AFAC-C17656944E36}"/>
              </a:ext>
            </a:extLst>
          </p:cNvPr>
          <p:cNvSpPr txBox="1"/>
          <p:nvPr/>
        </p:nvSpPr>
        <p:spPr>
          <a:xfrm>
            <a:off x="286168" y="3722344"/>
            <a:ext cx="5809832" cy="2841884"/>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Survival</a:t>
            </a:r>
          </a:p>
        </p:txBody>
      </p:sp>
      <p:sp>
        <p:nvSpPr>
          <p:cNvPr id="6" name="TextBox 5">
            <a:extLst>
              <a:ext uri="{FF2B5EF4-FFF2-40B4-BE49-F238E27FC236}">
                <a16:creationId xmlns:a16="http://schemas.microsoft.com/office/drawing/2014/main" id="{115D29EC-F7CC-493C-8358-975C9AF222D4}"/>
              </a:ext>
            </a:extLst>
          </p:cNvPr>
          <p:cNvSpPr txBox="1"/>
          <p:nvPr/>
        </p:nvSpPr>
        <p:spPr>
          <a:xfrm>
            <a:off x="6115050" y="3135657"/>
            <a:ext cx="5790782" cy="1900367"/>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Diet</a:t>
            </a:r>
          </a:p>
          <a:p>
            <a:endParaRPr lang="en-GB" dirty="0">
              <a:solidFill>
                <a:schemeClr val="tx2"/>
              </a:solidFill>
            </a:endParaRPr>
          </a:p>
        </p:txBody>
      </p:sp>
      <p:sp>
        <p:nvSpPr>
          <p:cNvPr id="7" name="TextBox 6">
            <a:extLst>
              <a:ext uri="{FF2B5EF4-FFF2-40B4-BE49-F238E27FC236}">
                <a16:creationId xmlns:a16="http://schemas.microsoft.com/office/drawing/2014/main" id="{6DE9E094-2973-4936-A116-7880EF1375A6}"/>
              </a:ext>
            </a:extLst>
          </p:cNvPr>
          <p:cNvSpPr txBox="1"/>
          <p:nvPr/>
        </p:nvSpPr>
        <p:spPr>
          <a:xfrm>
            <a:off x="6115047" y="5036024"/>
            <a:ext cx="5790782" cy="1528204"/>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Did you know?</a:t>
            </a:r>
          </a:p>
        </p:txBody>
      </p:sp>
      <p:cxnSp>
        <p:nvCxnSpPr>
          <p:cNvPr id="9" name="Straight Connector 8">
            <a:extLst>
              <a:ext uri="{FF2B5EF4-FFF2-40B4-BE49-F238E27FC236}">
                <a16:creationId xmlns:a16="http://schemas.microsoft.com/office/drawing/2014/main" id="{F9D8C64D-168F-4A8A-9ACA-B26926B901E7}"/>
              </a:ext>
            </a:extLst>
          </p:cNvPr>
          <p:cNvCxnSpPr>
            <a:cxnSpLocks/>
          </p:cNvCxnSpPr>
          <p:nvPr/>
        </p:nvCxnSpPr>
        <p:spPr>
          <a:xfrm>
            <a:off x="366377" y="1628273"/>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7CBB277-9C33-41EA-97E7-7D8F7A6B3071}"/>
              </a:ext>
            </a:extLst>
          </p:cNvPr>
          <p:cNvCxnSpPr>
            <a:cxnSpLocks/>
          </p:cNvCxnSpPr>
          <p:nvPr/>
        </p:nvCxnSpPr>
        <p:spPr>
          <a:xfrm>
            <a:off x="366377" y="208046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C46C6DF7-2DAC-41FF-A3D0-2DF2B4E476EA}"/>
              </a:ext>
            </a:extLst>
          </p:cNvPr>
          <p:cNvCxnSpPr>
            <a:cxnSpLocks/>
          </p:cNvCxnSpPr>
          <p:nvPr/>
        </p:nvCxnSpPr>
        <p:spPr>
          <a:xfrm>
            <a:off x="366377" y="2532647"/>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5E6AEADB-D63B-432F-8F59-80F490DA2D19}"/>
              </a:ext>
            </a:extLst>
          </p:cNvPr>
          <p:cNvCxnSpPr>
            <a:cxnSpLocks/>
          </p:cNvCxnSpPr>
          <p:nvPr/>
        </p:nvCxnSpPr>
        <p:spPr>
          <a:xfrm>
            <a:off x="366377" y="2984834"/>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F5CF01D-718E-4866-B41A-223B17546F5F}"/>
              </a:ext>
            </a:extLst>
          </p:cNvPr>
          <p:cNvCxnSpPr>
            <a:cxnSpLocks/>
          </p:cNvCxnSpPr>
          <p:nvPr/>
        </p:nvCxnSpPr>
        <p:spPr>
          <a:xfrm>
            <a:off x="366377" y="343702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C1B831F2-1289-4EB8-8DC5-D0C1E6185FAE}"/>
              </a:ext>
            </a:extLst>
          </p:cNvPr>
          <p:cNvCxnSpPr>
            <a:cxnSpLocks/>
          </p:cNvCxnSpPr>
          <p:nvPr/>
        </p:nvCxnSpPr>
        <p:spPr>
          <a:xfrm>
            <a:off x="366377" y="4353426"/>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757B3952-0AB1-43C4-AFBA-E12FBE42C05D}"/>
              </a:ext>
            </a:extLst>
          </p:cNvPr>
          <p:cNvCxnSpPr>
            <a:cxnSpLocks/>
          </p:cNvCxnSpPr>
          <p:nvPr/>
        </p:nvCxnSpPr>
        <p:spPr>
          <a:xfrm>
            <a:off x="366377" y="4805613"/>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76DC2DA0-34C5-4BC2-9769-221FA105F65D}"/>
              </a:ext>
            </a:extLst>
          </p:cNvPr>
          <p:cNvCxnSpPr>
            <a:cxnSpLocks/>
          </p:cNvCxnSpPr>
          <p:nvPr/>
        </p:nvCxnSpPr>
        <p:spPr>
          <a:xfrm>
            <a:off x="366377" y="525780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882884F3-71F5-4B10-96FC-D18977893895}"/>
              </a:ext>
            </a:extLst>
          </p:cNvPr>
          <p:cNvCxnSpPr>
            <a:cxnSpLocks/>
          </p:cNvCxnSpPr>
          <p:nvPr/>
        </p:nvCxnSpPr>
        <p:spPr>
          <a:xfrm>
            <a:off x="366377" y="5709987"/>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BECEF81-3105-43F0-9C14-51D2A4F2A953}"/>
              </a:ext>
            </a:extLst>
          </p:cNvPr>
          <p:cNvCxnSpPr>
            <a:cxnSpLocks/>
          </p:cNvCxnSpPr>
          <p:nvPr/>
        </p:nvCxnSpPr>
        <p:spPr>
          <a:xfrm>
            <a:off x="366377" y="6162173"/>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2D4C36D-9685-4F4E-B7C6-1689849C6440}"/>
              </a:ext>
            </a:extLst>
          </p:cNvPr>
          <p:cNvCxnSpPr>
            <a:cxnSpLocks/>
          </p:cNvCxnSpPr>
          <p:nvPr/>
        </p:nvCxnSpPr>
        <p:spPr>
          <a:xfrm>
            <a:off x="6229350" y="3776915"/>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22BCC819-C7AC-45A7-91CA-85EFCCC1A610}"/>
              </a:ext>
            </a:extLst>
          </p:cNvPr>
          <p:cNvCxnSpPr>
            <a:cxnSpLocks/>
          </p:cNvCxnSpPr>
          <p:nvPr/>
        </p:nvCxnSpPr>
        <p:spPr>
          <a:xfrm>
            <a:off x="6229350" y="4229102"/>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BC2EBB06-1D54-4355-8792-1926BEC23007}"/>
              </a:ext>
            </a:extLst>
          </p:cNvPr>
          <p:cNvCxnSpPr>
            <a:cxnSpLocks/>
          </p:cNvCxnSpPr>
          <p:nvPr/>
        </p:nvCxnSpPr>
        <p:spPr>
          <a:xfrm>
            <a:off x="6229350" y="4681289"/>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66988AE3-7FA3-4D27-9E3F-041CBA683227}"/>
              </a:ext>
            </a:extLst>
          </p:cNvPr>
          <p:cNvCxnSpPr>
            <a:cxnSpLocks/>
          </p:cNvCxnSpPr>
          <p:nvPr/>
        </p:nvCxnSpPr>
        <p:spPr>
          <a:xfrm>
            <a:off x="6229350" y="570698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5DE9C69A-AF5D-4F86-B700-20E047C723FC}"/>
              </a:ext>
            </a:extLst>
          </p:cNvPr>
          <p:cNvCxnSpPr>
            <a:cxnSpLocks/>
          </p:cNvCxnSpPr>
          <p:nvPr/>
        </p:nvCxnSpPr>
        <p:spPr>
          <a:xfrm>
            <a:off x="6229350" y="6159167"/>
            <a:ext cx="556920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78371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4;p13">
            <a:extLst>
              <a:ext uri="{FF2B5EF4-FFF2-40B4-BE49-F238E27FC236}">
                <a16:creationId xmlns:a16="http://schemas.microsoft.com/office/drawing/2014/main" id="{24628989-3867-49B2-174E-C6E6B453FBAB}"/>
              </a:ext>
            </a:extLst>
          </p:cNvPr>
          <p:cNvSpPr txBox="1">
            <a:spLocks/>
          </p:cNvSpPr>
          <p:nvPr/>
        </p:nvSpPr>
        <p:spPr>
          <a:xfrm>
            <a:off x="647113" y="430791"/>
            <a:ext cx="5448887" cy="1195741"/>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b="1" dirty="0">
                <a:solidFill>
                  <a:schemeClr val="accent1"/>
                </a:solidFill>
              </a:rPr>
              <a:t>Wildlife in the MCZ</a:t>
            </a:r>
          </a:p>
          <a:p>
            <a:pPr marL="0" indent="0">
              <a:spcBef>
                <a:spcPts val="0"/>
              </a:spcBef>
              <a:buFont typeface="Arial" panose="020B0604020202020204" pitchFamily="34" charset="0"/>
              <a:buNone/>
            </a:pPr>
            <a:br>
              <a:rPr lang="en-GB" sz="1400" b="1" dirty="0">
                <a:solidFill>
                  <a:schemeClr val="accent1"/>
                </a:solidFill>
              </a:rPr>
            </a:br>
            <a:r>
              <a:rPr lang="en-GB" sz="1800" dirty="0">
                <a:solidFill>
                  <a:schemeClr val="accent1"/>
                </a:solidFill>
              </a:rPr>
              <a:t>10-minute video:</a:t>
            </a:r>
            <a:endParaRPr lang="en-GB" sz="1400" dirty="0">
              <a:solidFill>
                <a:schemeClr val="accent1"/>
              </a:solidFill>
            </a:endParaRPr>
          </a:p>
        </p:txBody>
      </p:sp>
      <p:pic>
        <p:nvPicPr>
          <p:cNvPr id="4" name="Online Media 3" title="The Reef - snorkel on North Norfolk's chalk reef - snorkelling in the UK">
            <a:hlinkClick r:id="" action="ppaction://media"/>
            <a:extLst>
              <a:ext uri="{FF2B5EF4-FFF2-40B4-BE49-F238E27FC236}">
                <a16:creationId xmlns:a16="http://schemas.microsoft.com/office/drawing/2014/main" id="{AE6C18B4-5780-8832-7D1B-1A06A665D6FB}"/>
              </a:ext>
            </a:extLst>
          </p:cNvPr>
          <p:cNvPicPr>
            <a:picLocks noRot="1" noChangeAspect="1"/>
          </p:cNvPicPr>
          <p:nvPr>
            <a:videoFile r:link="rId1"/>
          </p:nvPr>
        </p:nvPicPr>
        <p:blipFill>
          <a:blip r:embed="rId4"/>
          <a:stretch>
            <a:fillRect/>
          </a:stretch>
        </p:blipFill>
        <p:spPr>
          <a:xfrm>
            <a:off x="1840154" y="1626532"/>
            <a:ext cx="8496773" cy="4800677"/>
          </a:xfrm>
          <a:prstGeom prst="rect">
            <a:avLst/>
          </a:prstGeom>
        </p:spPr>
      </p:pic>
    </p:spTree>
    <p:extLst>
      <p:ext uri="{BB962C8B-B14F-4D97-AF65-F5344CB8AC3E}">
        <p14:creationId xmlns:p14="http://schemas.microsoft.com/office/powerpoint/2010/main" val="246604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oogle Shape;643;p59">
            <a:extLst>
              <a:ext uri="{FF2B5EF4-FFF2-40B4-BE49-F238E27FC236}">
                <a16:creationId xmlns:a16="http://schemas.microsoft.com/office/drawing/2014/main" id="{693623BE-542F-4D30-BEF7-A82D5D43395D}"/>
              </a:ext>
            </a:extLst>
          </p:cNvPr>
          <p:cNvPicPr preferRelativeResize="0"/>
          <p:nvPr/>
        </p:nvPicPr>
        <p:blipFill rotWithShape="1">
          <a:blip r:embed="rId2">
            <a:alphaModFix/>
          </a:blip>
          <a:srcRect l="-327" t="24304" r="327" b="9613"/>
          <a:stretch/>
        </p:blipFill>
        <p:spPr>
          <a:xfrm>
            <a:off x="6076948" y="235802"/>
            <a:ext cx="5828878" cy="2888900"/>
          </a:xfrm>
          <a:prstGeom prst="rect">
            <a:avLst/>
          </a:prstGeom>
          <a:noFill/>
          <a:ln>
            <a:noFill/>
          </a:ln>
        </p:spPr>
      </p:pic>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286168" y="315372"/>
            <a:ext cx="10818056" cy="623092"/>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600" b="1" dirty="0">
                <a:solidFill>
                  <a:schemeClr val="accent1"/>
                </a:solidFill>
              </a:rPr>
              <a:t>Sea hare </a:t>
            </a:r>
            <a:r>
              <a:rPr lang="en-GB" sz="2600" dirty="0">
                <a:solidFill>
                  <a:schemeClr val="accent1"/>
                </a:solidFill>
              </a:rPr>
              <a:t>(Aplysia punctata)</a:t>
            </a:r>
          </a:p>
        </p:txBody>
      </p:sp>
      <p:sp>
        <p:nvSpPr>
          <p:cNvPr id="4" name="TextBox 3">
            <a:extLst>
              <a:ext uri="{FF2B5EF4-FFF2-40B4-BE49-F238E27FC236}">
                <a16:creationId xmlns:a16="http://schemas.microsoft.com/office/drawing/2014/main" id="{2D5B23EE-B056-4CD5-A49E-724C3A198DF7}"/>
              </a:ext>
            </a:extLst>
          </p:cNvPr>
          <p:cNvSpPr txBox="1"/>
          <p:nvPr/>
        </p:nvSpPr>
        <p:spPr>
          <a:xfrm>
            <a:off x="286167" y="1010653"/>
            <a:ext cx="5809833" cy="2711691"/>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Appearance</a:t>
            </a:r>
          </a:p>
          <a:p>
            <a:endParaRPr lang="en-GB" dirty="0">
              <a:solidFill>
                <a:schemeClr val="tx2"/>
              </a:solidFill>
            </a:endParaRPr>
          </a:p>
        </p:txBody>
      </p:sp>
      <p:sp>
        <p:nvSpPr>
          <p:cNvPr id="5" name="TextBox 4">
            <a:extLst>
              <a:ext uri="{FF2B5EF4-FFF2-40B4-BE49-F238E27FC236}">
                <a16:creationId xmlns:a16="http://schemas.microsoft.com/office/drawing/2014/main" id="{72F4CE97-7022-45C5-AFAC-C17656944E36}"/>
              </a:ext>
            </a:extLst>
          </p:cNvPr>
          <p:cNvSpPr txBox="1"/>
          <p:nvPr/>
        </p:nvSpPr>
        <p:spPr>
          <a:xfrm>
            <a:off x="286168" y="3722344"/>
            <a:ext cx="5809832" cy="2841884"/>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Survival</a:t>
            </a:r>
          </a:p>
        </p:txBody>
      </p:sp>
      <p:sp>
        <p:nvSpPr>
          <p:cNvPr id="6" name="TextBox 5">
            <a:extLst>
              <a:ext uri="{FF2B5EF4-FFF2-40B4-BE49-F238E27FC236}">
                <a16:creationId xmlns:a16="http://schemas.microsoft.com/office/drawing/2014/main" id="{115D29EC-F7CC-493C-8358-975C9AF222D4}"/>
              </a:ext>
            </a:extLst>
          </p:cNvPr>
          <p:cNvSpPr txBox="1"/>
          <p:nvPr/>
        </p:nvSpPr>
        <p:spPr>
          <a:xfrm>
            <a:off x="6115050" y="3135657"/>
            <a:ext cx="5790782" cy="1900367"/>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Diet</a:t>
            </a:r>
          </a:p>
          <a:p>
            <a:endParaRPr lang="en-GB" dirty="0">
              <a:solidFill>
                <a:schemeClr val="tx2"/>
              </a:solidFill>
            </a:endParaRPr>
          </a:p>
        </p:txBody>
      </p:sp>
      <p:sp>
        <p:nvSpPr>
          <p:cNvPr id="7" name="TextBox 6">
            <a:extLst>
              <a:ext uri="{FF2B5EF4-FFF2-40B4-BE49-F238E27FC236}">
                <a16:creationId xmlns:a16="http://schemas.microsoft.com/office/drawing/2014/main" id="{6DE9E094-2973-4936-A116-7880EF1375A6}"/>
              </a:ext>
            </a:extLst>
          </p:cNvPr>
          <p:cNvSpPr txBox="1"/>
          <p:nvPr/>
        </p:nvSpPr>
        <p:spPr>
          <a:xfrm>
            <a:off x="6115047" y="5036024"/>
            <a:ext cx="5790782" cy="1528204"/>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Did you know?</a:t>
            </a:r>
          </a:p>
        </p:txBody>
      </p:sp>
      <p:cxnSp>
        <p:nvCxnSpPr>
          <p:cNvPr id="9" name="Straight Connector 8">
            <a:extLst>
              <a:ext uri="{FF2B5EF4-FFF2-40B4-BE49-F238E27FC236}">
                <a16:creationId xmlns:a16="http://schemas.microsoft.com/office/drawing/2014/main" id="{F9D8C64D-168F-4A8A-9ACA-B26926B901E7}"/>
              </a:ext>
            </a:extLst>
          </p:cNvPr>
          <p:cNvCxnSpPr>
            <a:cxnSpLocks/>
          </p:cNvCxnSpPr>
          <p:nvPr/>
        </p:nvCxnSpPr>
        <p:spPr>
          <a:xfrm>
            <a:off x="366377" y="1628273"/>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7CBB277-9C33-41EA-97E7-7D8F7A6B3071}"/>
              </a:ext>
            </a:extLst>
          </p:cNvPr>
          <p:cNvCxnSpPr>
            <a:cxnSpLocks/>
          </p:cNvCxnSpPr>
          <p:nvPr/>
        </p:nvCxnSpPr>
        <p:spPr>
          <a:xfrm>
            <a:off x="366377" y="208046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C46C6DF7-2DAC-41FF-A3D0-2DF2B4E476EA}"/>
              </a:ext>
            </a:extLst>
          </p:cNvPr>
          <p:cNvCxnSpPr>
            <a:cxnSpLocks/>
          </p:cNvCxnSpPr>
          <p:nvPr/>
        </p:nvCxnSpPr>
        <p:spPr>
          <a:xfrm>
            <a:off x="366377" y="2532647"/>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5E6AEADB-D63B-432F-8F59-80F490DA2D19}"/>
              </a:ext>
            </a:extLst>
          </p:cNvPr>
          <p:cNvCxnSpPr>
            <a:cxnSpLocks/>
          </p:cNvCxnSpPr>
          <p:nvPr/>
        </p:nvCxnSpPr>
        <p:spPr>
          <a:xfrm>
            <a:off x="366377" y="2984834"/>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F5CF01D-718E-4866-B41A-223B17546F5F}"/>
              </a:ext>
            </a:extLst>
          </p:cNvPr>
          <p:cNvCxnSpPr>
            <a:cxnSpLocks/>
          </p:cNvCxnSpPr>
          <p:nvPr/>
        </p:nvCxnSpPr>
        <p:spPr>
          <a:xfrm>
            <a:off x="366377" y="343702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C1B831F2-1289-4EB8-8DC5-D0C1E6185FAE}"/>
              </a:ext>
            </a:extLst>
          </p:cNvPr>
          <p:cNvCxnSpPr>
            <a:cxnSpLocks/>
          </p:cNvCxnSpPr>
          <p:nvPr/>
        </p:nvCxnSpPr>
        <p:spPr>
          <a:xfrm>
            <a:off x="366377" y="4353426"/>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757B3952-0AB1-43C4-AFBA-E12FBE42C05D}"/>
              </a:ext>
            </a:extLst>
          </p:cNvPr>
          <p:cNvCxnSpPr>
            <a:cxnSpLocks/>
          </p:cNvCxnSpPr>
          <p:nvPr/>
        </p:nvCxnSpPr>
        <p:spPr>
          <a:xfrm>
            <a:off x="366377" y="4805613"/>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76DC2DA0-34C5-4BC2-9769-221FA105F65D}"/>
              </a:ext>
            </a:extLst>
          </p:cNvPr>
          <p:cNvCxnSpPr>
            <a:cxnSpLocks/>
          </p:cNvCxnSpPr>
          <p:nvPr/>
        </p:nvCxnSpPr>
        <p:spPr>
          <a:xfrm>
            <a:off x="366377" y="525780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882884F3-71F5-4B10-96FC-D18977893895}"/>
              </a:ext>
            </a:extLst>
          </p:cNvPr>
          <p:cNvCxnSpPr>
            <a:cxnSpLocks/>
          </p:cNvCxnSpPr>
          <p:nvPr/>
        </p:nvCxnSpPr>
        <p:spPr>
          <a:xfrm>
            <a:off x="366377" y="5709987"/>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BECEF81-3105-43F0-9C14-51D2A4F2A953}"/>
              </a:ext>
            </a:extLst>
          </p:cNvPr>
          <p:cNvCxnSpPr>
            <a:cxnSpLocks/>
          </p:cNvCxnSpPr>
          <p:nvPr/>
        </p:nvCxnSpPr>
        <p:spPr>
          <a:xfrm>
            <a:off x="366377" y="6162173"/>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2D4C36D-9685-4F4E-B7C6-1689849C6440}"/>
              </a:ext>
            </a:extLst>
          </p:cNvPr>
          <p:cNvCxnSpPr>
            <a:cxnSpLocks/>
          </p:cNvCxnSpPr>
          <p:nvPr/>
        </p:nvCxnSpPr>
        <p:spPr>
          <a:xfrm>
            <a:off x="6229350" y="3776915"/>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22BCC819-C7AC-45A7-91CA-85EFCCC1A610}"/>
              </a:ext>
            </a:extLst>
          </p:cNvPr>
          <p:cNvCxnSpPr>
            <a:cxnSpLocks/>
          </p:cNvCxnSpPr>
          <p:nvPr/>
        </p:nvCxnSpPr>
        <p:spPr>
          <a:xfrm>
            <a:off x="6229350" y="4229102"/>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BC2EBB06-1D54-4355-8792-1926BEC23007}"/>
              </a:ext>
            </a:extLst>
          </p:cNvPr>
          <p:cNvCxnSpPr>
            <a:cxnSpLocks/>
          </p:cNvCxnSpPr>
          <p:nvPr/>
        </p:nvCxnSpPr>
        <p:spPr>
          <a:xfrm>
            <a:off x="6229350" y="4681289"/>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66988AE3-7FA3-4D27-9E3F-041CBA683227}"/>
              </a:ext>
            </a:extLst>
          </p:cNvPr>
          <p:cNvCxnSpPr>
            <a:cxnSpLocks/>
          </p:cNvCxnSpPr>
          <p:nvPr/>
        </p:nvCxnSpPr>
        <p:spPr>
          <a:xfrm>
            <a:off x="6229350" y="570698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5DE9C69A-AF5D-4F86-B700-20E047C723FC}"/>
              </a:ext>
            </a:extLst>
          </p:cNvPr>
          <p:cNvCxnSpPr>
            <a:cxnSpLocks/>
          </p:cNvCxnSpPr>
          <p:nvPr/>
        </p:nvCxnSpPr>
        <p:spPr>
          <a:xfrm>
            <a:off x="6229350" y="6159167"/>
            <a:ext cx="556920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619627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oogle Shape;659;p60">
            <a:extLst>
              <a:ext uri="{FF2B5EF4-FFF2-40B4-BE49-F238E27FC236}">
                <a16:creationId xmlns:a16="http://schemas.microsoft.com/office/drawing/2014/main" id="{92510DA1-AB73-459F-86BF-16BD988B5F1A}"/>
              </a:ext>
            </a:extLst>
          </p:cNvPr>
          <p:cNvPicPr preferRelativeResize="0"/>
          <p:nvPr/>
        </p:nvPicPr>
        <p:blipFill rotWithShape="1">
          <a:blip r:embed="rId2">
            <a:alphaModFix/>
          </a:blip>
          <a:srcRect t="5972" b="7902"/>
          <a:stretch/>
        </p:blipFill>
        <p:spPr>
          <a:xfrm>
            <a:off x="6096000" y="235800"/>
            <a:ext cx="5828878" cy="2899856"/>
          </a:xfrm>
          <a:prstGeom prst="rect">
            <a:avLst/>
          </a:prstGeom>
          <a:noFill/>
          <a:ln>
            <a:noFill/>
          </a:ln>
        </p:spPr>
      </p:pic>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286168" y="315372"/>
            <a:ext cx="10818056" cy="623092"/>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600" b="1" dirty="0">
                <a:solidFill>
                  <a:schemeClr val="accent1"/>
                </a:solidFill>
              </a:rPr>
              <a:t>Dog whelk </a:t>
            </a:r>
            <a:r>
              <a:rPr lang="en-GB" sz="2600" dirty="0">
                <a:solidFill>
                  <a:schemeClr val="accent1"/>
                </a:solidFill>
              </a:rPr>
              <a:t>(</a:t>
            </a:r>
            <a:r>
              <a:rPr lang="en-GB" sz="2600" dirty="0" err="1">
                <a:solidFill>
                  <a:schemeClr val="accent1"/>
                </a:solidFill>
              </a:rPr>
              <a:t>Nucella</a:t>
            </a:r>
            <a:r>
              <a:rPr lang="en-GB" sz="2600" dirty="0">
                <a:solidFill>
                  <a:schemeClr val="accent1"/>
                </a:solidFill>
              </a:rPr>
              <a:t> lapillus)</a:t>
            </a:r>
          </a:p>
        </p:txBody>
      </p:sp>
      <p:sp>
        <p:nvSpPr>
          <p:cNvPr id="4" name="TextBox 3">
            <a:extLst>
              <a:ext uri="{FF2B5EF4-FFF2-40B4-BE49-F238E27FC236}">
                <a16:creationId xmlns:a16="http://schemas.microsoft.com/office/drawing/2014/main" id="{2D5B23EE-B056-4CD5-A49E-724C3A198DF7}"/>
              </a:ext>
            </a:extLst>
          </p:cNvPr>
          <p:cNvSpPr txBox="1"/>
          <p:nvPr/>
        </p:nvSpPr>
        <p:spPr>
          <a:xfrm>
            <a:off x="286167" y="1010653"/>
            <a:ext cx="5809833" cy="2711691"/>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Appearance</a:t>
            </a:r>
          </a:p>
          <a:p>
            <a:endParaRPr lang="en-GB" dirty="0">
              <a:solidFill>
                <a:schemeClr val="tx2"/>
              </a:solidFill>
            </a:endParaRPr>
          </a:p>
        </p:txBody>
      </p:sp>
      <p:sp>
        <p:nvSpPr>
          <p:cNvPr id="5" name="TextBox 4">
            <a:extLst>
              <a:ext uri="{FF2B5EF4-FFF2-40B4-BE49-F238E27FC236}">
                <a16:creationId xmlns:a16="http://schemas.microsoft.com/office/drawing/2014/main" id="{72F4CE97-7022-45C5-AFAC-C17656944E36}"/>
              </a:ext>
            </a:extLst>
          </p:cNvPr>
          <p:cNvSpPr txBox="1"/>
          <p:nvPr/>
        </p:nvSpPr>
        <p:spPr>
          <a:xfrm>
            <a:off x="286168" y="3722344"/>
            <a:ext cx="5809832" cy="2841884"/>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Survival</a:t>
            </a:r>
          </a:p>
        </p:txBody>
      </p:sp>
      <p:sp>
        <p:nvSpPr>
          <p:cNvPr id="6" name="TextBox 5">
            <a:extLst>
              <a:ext uri="{FF2B5EF4-FFF2-40B4-BE49-F238E27FC236}">
                <a16:creationId xmlns:a16="http://schemas.microsoft.com/office/drawing/2014/main" id="{115D29EC-F7CC-493C-8358-975C9AF222D4}"/>
              </a:ext>
            </a:extLst>
          </p:cNvPr>
          <p:cNvSpPr txBox="1"/>
          <p:nvPr/>
        </p:nvSpPr>
        <p:spPr>
          <a:xfrm>
            <a:off x="6115050" y="3135657"/>
            <a:ext cx="5790782" cy="1900367"/>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Diet</a:t>
            </a:r>
          </a:p>
          <a:p>
            <a:endParaRPr lang="en-GB" dirty="0">
              <a:solidFill>
                <a:schemeClr val="tx2"/>
              </a:solidFill>
            </a:endParaRPr>
          </a:p>
        </p:txBody>
      </p:sp>
      <p:sp>
        <p:nvSpPr>
          <p:cNvPr id="7" name="TextBox 6">
            <a:extLst>
              <a:ext uri="{FF2B5EF4-FFF2-40B4-BE49-F238E27FC236}">
                <a16:creationId xmlns:a16="http://schemas.microsoft.com/office/drawing/2014/main" id="{6DE9E094-2973-4936-A116-7880EF1375A6}"/>
              </a:ext>
            </a:extLst>
          </p:cNvPr>
          <p:cNvSpPr txBox="1"/>
          <p:nvPr/>
        </p:nvSpPr>
        <p:spPr>
          <a:xfrm>
            <a:off x="6115047" y="5036024"/>
            <a:ext cx="5790782" cy="1528204"/>
          </a:xfrm>
          <a:prstGeom prst="rect">
            <a:avLst/>
          </a:prstGeom>
          <a:solidFill>
            <a:schemeClr val="bg1"/>
          </a:solidFill>
          <a:ln>
            <a:solidFill>
              <a:schemeClr val="accent1"/>
            </a:solidFill>
          </a:ln>
        </p:spPr>
        <p:txBody>
          <a:bodyPr wrap="square" rtlCol="0">
            <a:noAutofit/>
          </a:bodyPr>
          <a:lstStyle/>
          <a:p>
            <a:r>
              <a:rPr lang="en-GB" b="1" dirty="0">
                <a:solidFill>
                  <a:schemeClr val="accent1"/>
                </a:solidFill>
              </a:rPr>
              <a:t>Did you know?</a:t>
            </a:r>
          </a:p>
        </p:txBody>
      </p:sp>
      <p:cxnSp>
        <p:nvCxnSpPr>
          <p:cNvPr id="9" name="Straight Connector 8">
            <a:extLst>
              <a:ext uri="{FF2B5EF4-FFF2-40B4-BE49-F238E27FC236}">
                <a16:creationId xmlns:a16="http://schemas.microsoft.com/office/drawing/2014/main" id="{F9D8C64D-168F-4A8A-9ACA-B26926B901E7}"/>
              </a:ext>
            </a:extLst>
          </p:cNvPr>
          <p:cNvCxnSpPr>
            <a:cxnSpLocks/>
          </p:cNvCxnSpPr>
          <p:nvPr/>
        </p:nvCxnSpPr>
        <p:spPr>
          <a:xfrm>
            <a:off x="366377" y="1628273"/>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7CBB277-9C33-41EA-97E7-7D8F7A6B3071}"/>
              </a:ext>
            </a:extLst>
          </p:cNvPr>
          <p:cNvCxnSpPr>
            <a:cxnSpLocks/>
          </p:cNvCxnSpPr>
          <p:nvPr/>
        </p:nvCxnSpPr>
        <p:spPr>
          <a:xfrm>
            <a:off x="366377" y="208046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C46C6DF7-2DAC-41FF-A3D0-2DF2B4E476EA}"/>
              </a:ext>
            </a:extLst>
          </p:cNvPr>
          <p:cNvCxnSpPr>
            <a:cxnSpLocks/>
          </p:cNvCxnSpPr>
          <p:nvPr/>
        </p:nvCxnSpPr>
        <p:spPr>
          <a:xfrm>
            <a:off x="366377" y="2532647"/>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5E6AEADB-D63B-432F-8F59-80F490DA2D19}"/>
              </a:ext>
            </a:extLst>
          </p:cNvPr>
          <p:cNvCxnSpPr>
            <a:cxnSpLocks/>
          </p:cNvCxnSpPr>
          <p:nvPr/>
        </p:nvCxnSpPr>
        <p:spPr>
          <a:xfrm>
            <a:off x="366377" y="2984834"/>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F5CF01D-718E-4866-B41A-223B17546F5F}"/>
              </a:ext>
            </a:extLst>
          </p:cNvPr>
          <p:cNvCxnSpPr>
            <a:cxnSpLocks/>
          </p:cNvCxnSpPr>
          <p:nvPr/>
        </p:nvCxnSpPr>
        <p:spPr>
          <a:xfrm>
            <a:off x="366377" y="343702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C1B831F2-1289-4EB8-8DC5-D0C1E6185FAE}"/>
              </a:ext>
            </a:extLst>
          </p:cNvPr>
          <p:cNvCxnSpPr>
            <a:cxnSpLocks/>
          </p:cNvCxnSpPr>
          <p:nvPr/>
        </p:nvCxnSpPr>
        <p:spPr>
          <a:xfrm>
            <a:off x="366377" y="4353426"/>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757B3952-0AB1-43C4-AFBA-E12FBE42C05D}"/>
              </a:ext>
            </a:extLst>
          </p:cNvPr>
          <p:cNvCxnSpPr>
            <a:cxnSpLocks/>
          </p:cNvCxnSpPr>
          <p:nvPr/>
        </p:nvCxnSpPr>
        <p:spPr>
          <a:xfrm>
            <a:off x="366377" y="4805613"/>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76DC2DA0-34C5-4BC2-9769-221FA105F65D}"/>
              </a:ext>
            </a:extLst>
          </p:cNvPr>
          <p:cNvCxnSpPr>
            <a:cxnSpLocks/>
          </p:cNvCxnSpPr>
          <p:nvPr/>
        </p:nvCxnSpPr>
        <p:spPr>
          <a:xfrm>
            <a:off x="366377" y="525780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882884F3-71F5-4B10-96FC-D18977893895}"/>
              </a:ext>
            </a:extLst>
          </p:cNvPr>
          <p:cNvCxnSpPr>
            <a:cxnSpLocks/>
          </p:cNvCxnSpPr>
          <p:nvPr/>
        </p:nvCxnSpPr>
        <p:spPr>
          <a:xfrm>
            <a:off x="366377" y="5709987"/>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BECEF81-3105-43F0-9C14-51D2A4F2A953}"/>
              </a:ext>
            </a:extLst>
          </p:cNvPr>
          <p:cNvCxnSpPr>
            <a:cxnSpLocks/>
          </p:cNvCxnSpPr>
          <p:nvPr/>
        </p:nvCxnSpPr>
        <p:spPr>
          <a:xfrm>
            <a:off x="366377" y="6162173"/>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2D4C36D-9685-4F4E-B7C6-1689849C6440}"/>
              </a:ext>
            </a:extLst>
          </p:cNvPr>
          <p:cNvCxnSpPr>
            <a:cxnSpLocks/>
          </p:cNvCxnSpPr>
          <p:nvPr/>
        </p:nvCxnSpPr>
        <p:spPr>
          <a:xfrm>
            <a:off x="6229350" y="3776915"/>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22BCC819-C7AC-45A7-91CA-85EFCCC1A610}"/>
              </a:ext>
            </a:extLst>
          </p:cNvPr>
          <p:cNvCxnSpPr>
            <a:cxnSpLocks/>
          </p:cNvCxnSpPr>
          <p:nvPr/>
        </p:nvCxnSpPr>
        <p:spPr>
          <a:xfrm>
            <a:off x="6229350" y="4229102"/>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BC2EBB06-1D54-4355-8792-1926BEC23007}"/>
              </a:ext>
            </a:extLst>
          </p:cNvPr>
          <p:cNvCxnSpPr>
            <a:cxnSpLocks/>
          </p:cNvCxnSpPr>
          <p:nvPr/>
        </p:nvCxnSpPr>
        <p:spPr>
          <a:xfrm>
            <a:off x="6229350" y="4681289"/>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66988AE3-7FA3-4D27-9E3F-041CBA683227}"/>
              </a:ext>
            </a:extLst>
          </p:cNvPr>
          <p:cNvCxnSpPr>
            <a:cxnSpLocks/>
          </p:cNvCxnSpPr>
          <p:nvPr/>
        </p:nvCxnSpPr>
        <p:spPr>
          <a:xfrm>
            <a:off x="6229350" y="5706980"/>
            <a:ext cx="5569201"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5DE9C69A-AF5D-4F86-B700-20E047C723FC}"/>
              </a:ext>
            </a:extLst>
          </p:cNvPr>
          <p:cNvCxnSpPr>
            <a:cxnSpLocks/>
          </p:cNvCxnSpPr>
          <p:nvPr/>
        </p:nvCxnSpPr>
        <p:spPr>
          <a:xfrm>
            <a:off x="6229350" y="6159167"/>
            <a:ext cx="556920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60332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647114" y="1711091"/>
            <a:ext cx="4628272" cy="4089634"/>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b="1" i="0" u="none" strike="noStrike" kern="1200" cap="none" spc="0" normalizeH="0" baseline="0" noProof="0" dirty="0">
                <a:ln>
                  <a:noFill/>
                </a:ln>
                <a:solidFill>
                  <a:schemeClr val="accent1"/>
                </a:solidFill>
                <a:effectLst/>
                <a:uLnTx/>
                <a:uFillTx/>
                <a:latin typeface="Poppins"/>
                <a:ea typeface="+mn-ea"/>
                <a:cs typeface="+mn-cs"/>
              </a:rPr>
              <a:t>Chalk seabed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rgbClr val="2F2F3F"/>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rgbClr val="2F2F3F"/>
                </a:solidFill>
                <a:effectLst/>
                <a:uLnTx/>
                <a:uFillTx/>
                <a:latin typeface="Poppins"/>
                <a:ea typeface="+mn-ea"/>
                <a:cs typeface="+mn-cs"/>
              </a:rPr>
              <a:t>The chalk beds have holes, arches and ridges up to 3m high. These provide great places for wildlife to live and hide from predators.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000" dirty="0">
              <a:solidFill>
                <a:srgbClr val="2F2F3F"/>
              </a:solidFill>
              <a:latin typeface="Poppin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rgbClr val="2F2F3F"/>
                </a:solidFill>
                <a:effectLst/>
                <a:uLnTx/>
                <a:uFillTx/>
                <a:latin typeface="Poppins"/>
                <a:ea typeface="+mn-ea"/>
                <a:cs typeface="+mn-cs"/>
              </a:rPr>
              <a:t>The chalk provides a surface for seaweed and creatures to attach to. It is a different habitat to much of the seabed in the North Sea.</a:t>
            </a:r>
          </a:p>
        </p:txBody>
      </p:sp>
      <p:pic>
        <p:nvPicPr>
          <p:cNvPr id="4" name="Google Shape;123;p23">
            <a:extLst>
              <a:ext uri="{FF2B5EF4-FFF2-40B4-BE49-F238E27FC236}">
                <a16:creationId xmlns:a16="http://schemas.microsoft.com/office/drawing/2014/main" id="{AE98FA23-6E73-40C5-8DC8-BE8E818F9FFC}"/>
              </a:ext>
            </a:extLst>
          </p:cNvPr>
          <p:cNvPicPr preferRelativeResize="0"/>
          <p:nvPr/>
        </p:nvPicPr>
        <p:blipFill rotWithShape="1">
          <a:blip r:embed="rId2">
            <a:alphaModFix/>
          </a:blip>
          <a:srcRect l="29751" r="19372"/>
          <a:stretch/>
        </p:blipFill>
        <p:spPr>
          <a:xfrm>
            <a:off x="6168188" y="-16136"/>
            <a:ext cx="6096001" cy="6874135"/>
          </a:xfrm>
          <a:prstGeom prst="rect">
            <a:avLst/>
          </a:prstGeom>
          <a:noFill/>
          <a:ln>
            <a:noFill/>
          </a:ln>
        </p:spPr>
      </p:pic>
      <p:sp>
        <p:nvSpPr>
          <p:cNvPr id="6" name="Google Shape;124;p23">
            <a:extLst>
              <a:ext uri="{FF2B5EF4-FFF2-40B4-BE49-F238E27FC236}">
                <a16:creationId xmlns:a16="http://schemas.microsoft.com/office/drawing/2014/main" id="{4F7DF331-4F4C-4DD3-B61A-88322FA8891E}"/>
              </a:ext>
            </a:extLst>
          </p:cNvPr>
          <p:cNvSpPr txBox="1"/>
          <p:nvPr/>
        </p:nvSpPr>
        <p:spPr>
          <a:xfrm>
            <a:off x="10340029" y="182880"/>
            <a:ext cx="1851972" cy="30683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800" b="0" i="0" u="none" strike="noStrike" kern="1200" cap="none" spc="0" normalizeH="0" baseline="0" noProof="0" dirty="0">
                <a:ln>
                  <a:noFill/>
                </a:ln>
                <a:solidFill>
                  <a:srgbClr val="1B1B26"/>
                </a:solidFill>
                <a:effectLst/>
                <a:uLnTx/>
                <a:uFillTx/>
                <a:latin typeface="Poppins"/>
                <a:ea typeface="+mn-ea"/>
                <a:cs typeface="+mn-cs"/>
              </a:rPr>
              <a:t>Photo: christaylorphoto.co.uk</a:t>
            </a:r>
            <a:endParaRPr kumimoji="0" sz="800" b="0" i="0" u="none" strike="noStrike" kern="1200" cap="none" spc="0" normalizeH="0" baseline="0" noProof="0" dirty="0">
              <a:ln>
                <a:noFill/>
              </a:ln>
              <a:solidFill>
                <a:srgbClr val="1B1B26"/>
              </a:solidFill>
              <a:effectLst/>
              <a:uLnTx/>
              <a:uFillTx/>
              <a:latin typeface="Poppins"/>
              <a:ea typeface="+mn-ea"/>
              <a:cs typeface="+mn-cs"/>
            </a:endParaRPr>
          </a:p>
        </p:txBody>
      </p:sp>
    </p:spTree>
    <p:extLst>
      <p:ext uri="{BB962C8B-B14F-4D97-AF65-F5344CB8AC3E}">
        <p14:creationId xmlns:p14="http://schemas.microsoft.com/office/powerpoint/2010/main" val="3121125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70;p15">
            <a:extLst>
              <a:ext uri="{FF2B5EF4-FFF2-40B4-BE49-F238E27FC236}">
                <a16:creationId xmlns:a16="http://schemas.microsoft.com/office/drawing/2014/main" id="{31F987E1-C68E-4275-9D5C-BC2E360E2E12}"/>
              </a:ext>
            </a:extLst>
          </p:cNvPr>
          <p:cNvPicPr preferRelativeResize="0"/>
          <p:nvPr/>
        </p:nvPicPr>
        <p:blipFill rotWithShape="1">
          <a:blip r:embed="rId2">
            <a:alphaModFix/>
          </a:blip>
          <a:srcRect r="40448"/>
          <a:stretch/>
        </p:blipFill>
        <p:spPr>
          <a:xfrm>
            <a:off x="6094329" y="0"/>
            <a:ext cx="6097671" cy="6858000"/>
          </a:xfrm>
          <a:prstGeom prst="rect">
            <a:avLst/>
          </a:prstGeom>
          <a:noFill/>
          <a:ln>
            <a:noFill/>
          </a:ln>
        </p:spPr>
      </p:pic>
      <p:sp>
        <p:nvSpPr>
          <p:cNvPr id="6" name="Google Shape;118;p21">
            <a:extLst>
              <a:ext uri="{FF2B5EF4-FFF2-40B4-BE49-F238E27FC236}">
                <a16:creationId xmlns:a16="http://schemas.microsoft.com/office/drawing/2014/main" id="{1F920B87-332C-4CB8-8AB9-43E7093B1461}"/>
              </a:ext>
            </a:extLst>
          </p:cNvPr>
          <p:cNvSpPr txBox="1"/>
          <p:nvPr/>
        </p:nvSpPr>
        <p:spPr>
          <a:xfrm>
            <a:off x="10915966" y="140174"/>
            <a:ext cx="1726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bg1"/>
                </a:solidFill>
              </a:rPr>
              <a:t>Photo: Paul Naylor</a:t>
            </a:r>
            <a:endParaRPr sz="800" dirty="0">
              <a:solidFill>
                <a:schemeClr val="bg1"/>
              </a:solidFill>
            </a:endParaRPr>
          </a:p>
        </p:txBody>
      </p:sp>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647112" y="1607751"/>
            <a:ext cx="5448887" cy="721894"/>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b="1" dirty="0" err="1">
                <a:solidFill>
                  <a:schemeClr val="accent1"/>
                </a:solidFill>
              </a:rPr>
              <a:t>Parpal</a:t>
            </a:r>
            <a:r>
              <a:rPr lang="en-GB" b="1" dirty="0">
                <a:solidFill>
                  <a:schemeClr val="accent1"/>
                </a:solidFill>
              </a:rPr>
              <a:t> </a:t>
            </a:r>
            <a:r>
              <a:rPr lang="en-GB" b="1" dirty="0" err="1">
                <a:solidFill>
                  <a:schemeClr val="accent1"/>
                </a:solidFill>
              </a:rPr>
              <a:t>Dumplin</a:t>
            </a:r>
            <a:endParaRPr lang="en-GB" sz="1400" b="1" dirty="0">
              <a:solidFill>
                <a:schemeClr val="accent1"/>
              </a:solidFill>
            </a:endParaRPr>
          </a:p>
        </p:txBody>
      </p:sp>
      <p:sp>
        <p:nvSpPr>
          <p:cNvPr id="7" name="Google Shape;54;p13">
            <a:extLst>
              <a:ext uri="{FF2B5EF4-FFF2-40B4-BE49-F238E27FC236}">
                <a16:creationId xmlns:a16="http://schemas.microsoft.com/office/drawing/2014/main" id="{0AA4486B-507C-4B9D-8913-05EF4E53E460}"/>
              </a:ext>
            </a:extLst>
          </p:cNvPr>
          <p:cNvSpPr txBox="1">
            <a:spLocks/>
          </p:cNvSpPr>
          <p:nvPr/>
        </p:nvSpPr>
        <p:spPr>
          <a:xfrm>
            <a:off x="647109" y="2329644"/>
            <a:ext cx="5134714" cy="3452178"/>
          </a:xfrm>
          <a:prstGeom prst="rect">
            <a:avLst/>
          </a:prstGeom>
        </p:spPr>
        <p:txBody>
          <a:bodyPr spcFirstLastPara="1" wrap="square" lIns="91425" tIns="91425" rIns="91425" bIns="91425" numCol="1" spcCol="180000"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GB" sz="1800" dirty="0">
                <a:solidFill>
                  <a:schemeClr val="dk1"/>
                </a:solidFill>
              </a:rPr>
              <a:t>In 2011 some </a:t>
            </a:r>
            <a:r>
              <a:rPr lang="en-GB" sz="1800" dirty="0" err="1">
                <a:solidFill>
                  <a:schemeClr val="dk1"/>
                </a:solidFill>
              </a:rPr>
              <a:t>Seasearch</a:t>
            </a:r>
            <a:r>
              <a:rPr lang="en-GB" sz="1800" dirty="0">
                <a:solidFill>
                  <a:schemeClr val="dk1"/>
                </a:solidFill>
              </a:rPr>
              <a:t> divers noticed a purple sponge and with the help of scientists they realised it was new to science! It is the only place in the world where it is known to live.</a:t>
            </a:r>
          </a:p>
          <a:p>
            <a:pPr marL="0" indent="0">
              <a:spcBef>
                <a:spcPts val="1200"/>
              </a:spcBef>
              <a:buFont typeface="Arial" panose="020B0604020202020204" pitchFamily="34" charset="0"/>
              <a:buNone/>
            </a:pPr>
            <a:r>
              <a:rPr lang="en-GB" sz="1800" dirty="0">
                <a:solidFill>
                  <a:schemeClr val="dk1"/>
                </a:solidFill>
              </a:rPr>
              <a:t>In 2021 a competition was organised that a local school girl won.  She named it </a:t>
            </a:r>
            <a:r>
              <a:rPr lang="en-GB" sz="1800" b="1" dirty="0" err="1">
                <a:solidFill>
                  <a:schemeClr val="dk1"/>
                </a:solidFill>
              </a:rPr>
              <a:t>Parpal</a:t>
            </a:r>
            <a:r>
              <a:rPr lang="en-GB" sz="1800" b="1" dirty="0">
                <a:solidFill>
                  <a:schemeClr val="dk1"/>
                </a:solidFill>
              </a:rPr>
              <a:t> </a:t>
            </a:r>
            <a:r>
              <a:rPr lang="en-GB" sz="1800" b="1" dirty="0" err="1">
                <a:solidFill>
                  <a:schemeClr val="dk1"/>
                </a:solidFill>
              </a:rPr>
              <a:t>Dumplin</a:t>
            </a:r>
            <a:r>
              <a:rPr lang="en-GB" sz="1800" dirty="0">
                <a:solidFill>
                  <a:schemeClr val="dk1"/>
                </a:solidFill>
              </a:rPr>
              <a:t> because it’s purple and looks a bit like a dumpling! </a:t>
            </a:r>
          </a:p>
        </p:txBody>
      </p:sp>
    </p:spTree>
    <p:extLst>
      <p:ext uri="{BB962C8B-B14F-4D97-AF65-F5344CB8AC3E}">
        <p14:creationId xmlns:p14="http://schemas.microsoft.com/office/powerpoint/2010/main" val="2178619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18;p21">
            <a:extLst>
              <a:ext uri="{FF2B5EF4-FFF2-40B4-BE49-F238E27FC236}">
                <a16:creationId xmlns:a16="http://schemas.microsoft.com/office/drawing/2014/main" id="{1F920B87-332C-4CB8-8AB9-43E7093B1461}"/>
              </a:ext>
            </a:extLst>
          </p:cNvPr>
          <p:cNvSpPr txBox="1"/>
          <p:nvPr/>
        </p:nvSpPr>
        <p:spPr>
          <a:xfrm>
            <a:off x="10915966" y="140174"/>
            <a:ext cx="1726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bg1"/>
                </a:solidFill>
              </a:rPr>
              <a:t>Photo: Paul Naylor</a:t>
            </a:r>
            <a:endParaRPr sz="800" dirty="0">
              <a:solidFill>
                <a:schemeClr val="bg1"/>
              </a:solidFill>
            </a:endParaRPr>
          </a:p>
        </p:txBody>
      </p:sp>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647112" y="2350701"/>
            <a:ext cx="5448887" cy="721894"/>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b="1" dirty="0">
                <a:solidFill>
                  <a:schemeClr val="accent1"/>
                </a:solidFill>
              </a:rPr>
              <a:t>Can you spot the crab?</a:t>
            </a:r>
            <a:endParaRPr lang="en-GB" sz="1400" b="1" dirty="0">
              <a:solidFill>
                <a:schemeClr val="accent1"/>
              </a:solidFill>
            </a:endParaRPr>
          </a:p>
        </p:txBody>
      </p:sp>
      <p:sp>
        <p:nvSpPr>
          <p:cNvPr id="7" name="Google Shape;54;p13">
            <a:extLst>
              <a:ext uri="{FF2B5EF4-FFF2-40B4-BE49-F238E27FC236}">
                <a16:creationId xmlns:a16="http://schemas.microsoft.com/office/drawing/2014/main" id="{0AA4486B-507C-4B9D-8913-05EF4E53E460}"/>
              </a:ext>
            </a:extLst>
          </p:cNvPr>
          <p:cNvSpPr txBox="1">
            <a:spLocks/>
          </p:cNvSpPr>
          <p:nvPr/>
        </p:nvSpPr>
        <p:spPr>
          <a:xfrm>
            <a:off x="647109" y="3072594"/>
            <a:ext cx="4584767" cy="3452178"/>
          </a:xfrm>
          <a:prstGeom prst="rect">
            <a:avLst/>
          </a:prstGeom>
        </p:spPr>
        <p:txBody>
          <a:bodyPr spcFirstLastPara="1" wrap="square" lIns="91425" tIns="91425" rIns="91425" bIns="91425" numCol="1" spcCol="180000"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GB" sz="1800" dirty="0">
                <a:solidFill>
                  <a:schemeClr val="dk1"/>
                </a:solidFill>
              </a:rPr>
              <a:t>These amazing spider crabs cut off and attach pieces of sponge to their shell to help them camouflage!</a:t>
            </a:r>
          </a:p>
        </p:txBody>
      </p:sp>
      <p:pic>
        <p:nvPicPr>
          <p:cNvPr id="9" name="Google Shape;82;p16">
            <a:extLst>
              <a:ext uri="{FF2B5EF4-FFF2-40B4-BE49-F238E27FC236}">
                <a16:creationId xmlns:a16="http://schemas.microsoft.com/office/drawing/2014/main" id="{4A2B487D-23A1-498E-A10B-4E562082A1D2}"/>
              </a:ext>
            </a:extLst>
          </p:cNvPr>
          <p:cNvPicPr preferRelativeResize="0"/>
          <p:nvPr/>
        </p:nvPicPr>
        <p:blipFill>
          <a:blip r:embed="rId2">
            <a:alphaModFix/>
          </a:blip>
          <a:stretch>
            <a:fillRect/>
          </a:stretch>
        </p:blipFill>
        <p:spPr>
          <a:xfrm>
            <a:off x="5543581" y="1106931"/>
            <a:ext cx="6235485" cy="4644137"/>
          </a:xfrm>
          <a:prstGeom prst="rect">
            <a:avLst/>
          </a:prstGeom>
          <a:noFill/>
          <a:ln>
            <a:noFill/>
          </a:ln>
        </p:spPr>
      </p:pic>
    </p:spTree>
    <p:extLst>
      <p:ext uri="{BB962C8B-B14F-4D97-AF65-F5344CB8AC3E}">
        <p14:creationId xmlns:p14="http://schemas.microsoft.com/office/powerpoint/2010/main" val="2225664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647112" y="1167252"/>
            <a:ext cx="5448887" cy="1180021"/>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b="1" dirty="0">
                <a:solidFill>
                  <a:schemeClr val="accent1"/>
                </a:solidFill>
              </a:rPr>
              <a:t>Threats to wildlife in the </a:t>
            </a:r>
            <a:br>
              <a:rPr lang="en-GB" b="1" dirty="0">
                <a:solidFill>
                  <a:schemeClr val="accent1"/>
                </a:solidFill>
              </a:rPr>
            </a:br>
            <a:r>
              <a:rPr lang="en-GB" b="1" dirty="0">
                <a:solidFill>
                  <a:schemeClr val="accent1"/>
                </a:solidFill>
              </a:rPr>
              <a:t>MCZ</a:t>
            </a:r>
            <a:endParaRPr lang="en-GB" sz="1400" b="1" dirty="0">
              <a:solidFill>
                <a:schemeClr val="accent1"/>
              </a:solidFill>
            </a:endParaRPr>
          </a:p>
        </p:txBody>
      </p:sp>
      <p:sp>
        <p:nvSpPr>
          <p:cNvPr id="7" name="Google Shape;54;p13">
            <a:extLst>
              <a:ext uri="{FF2B5EF4-FFF2-40B4-BE49-F238E27FC236}">
                <a16:creationId xmlns:a16="http://schemas.microsoft.com/office/drawing/2014/main" id="{0AA4486B-507C-4B9D-8913-05EF4E53E460}"/>
              </a:ext>
            </a:extLst>
          </p:cNvPr>
          <p:cNvSpPr txBox="1">
            <a:spLocks/>
          </p:cNvSpPr>
          <p:nvPr/>
        </p:nvSpPr>
        <p:spPr>
          <a:xfrm>
            <a:off x="647112" y="2030549"/>
            <a:ext cx="5134714" cy="4092554"/>
          </a:xfrm>
          <a:prstGeom prst="rect">
            <a:avLst/>
          </a:prstGeom>
        </p:spPr>
        <p:txBody>
          <a:bodyPr spcFirstLastPara="1" wrap="square" lIns="91425" tIns="91425" rIns="91425" bIns="91425" numCol="1" spcCol="180000"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GB" sz="1800" dirty="0">
                <a:solidFill>
                  <a:schemeClr val="dk1"/>
                </a:solidFill>
              </a:rPr>
              <a:t>Despite being hidden from view, the wildlife faces some threats.  </a:t>
            </a:r>
          </a:p>
          <a:p>
            <a:pPr marL="0" indent="0">
              <a:spcBef>
                <a:spcPts val="1200"/>
              </a:spcBef>
              <a:buFont typeface="Arial" panose="020B0604020202020204" pitchFamily="34" charset="0"/>
              <a:buNone/>
            </a:pPr>
            <a:r>
              <a:rPr lang="en-GB" sz="1800" dirty="0">
                <a:solidFill>
                  <a:schemeClr val="dk1"/>
                </a:solidFill>
              </a:rPr>
              <a:t>The Marine Conservation Zone designation means that work is happening to protect the wildlife from these threats. </a:t>
            </a:r>
          </a:p>
          <a:p>
            <a:pPr marL="0" indent="0">
              <a:spcBef>
                <a:spcPts val="1200"/>
              </a:spcBef>
              <a:buFont typeface="Arial" panose="020B0604020202020204" pitchFamily="34" charset="0"/>
              <a:buNone/>
            </a:pPr>
            <a:r>
              <a:rPr lang="en-GB" sz="1800" dirty="0">
                <a:solidFill>
                  <a:schemeClr val="dk1"/>
                </a:solidFill>
              </a:rPr>
              <a:t>Potential threats include:</a:t>
            </a:r>
          </a:p>
          <a:p>
            <a:pPr>
              <a:spcBef>
                <a:spcPts val="1200"/>
              </a:spcBef>
            </a:pPr>
            <a:r>
              <a:rPr lang="en-GB" sz="1800" dirty="0">
                <a:solidFill>
                  <a:schemeClr val="dk1"/>
                </a:solidFill>
              </a:rPr>
              <a:t>Litter</a:t>
            </a:r>
          </a:p>
          <a:p>
            <a:pPr>
              <a:spcBef>
                <a:spcPts val="1200"/>
              </a:spcBef>
            </a:pPr>
            <a:r>
              <a:rPr lang="en-GB" sz="1800" dirty="0">
                <a:solidFill>
                  <a:schemeClr val="dk1"/>
                </a:solidFill>
              </a:rPr>
              <a:t>Wind farm development</a:t>
            </a:r>
          </a:p>
          <a:p>
            <a:pPr>
              <a:spcBef>
                <a:spcPts val="1200"/>
              </a:spcBef>
            </a:pPr>
            <a:r>
              <a:rPr lang="en-GB" sz="1800" dirty="0">
                <a:solidFill>
                  <a:schemeClr val="dk1"/>
                </a:solidFill>
              </a:rPr>
              <a:t>Coastal defence works</a:t>
            </a:r>
          </a:p>
          <a:p>
            <a:pPr>
              <a:spcBef>
                <a:spcPts val="1200"/>
              </a:spcBef>
            </a:pPr>
            <a:r>
              <a:rPr lang="en-GB" sz="1800" dirty="0">
                <a:solidFill>
                  <a:schemeClr val="dk1"/>
                </a:solidFill>
              </a:rPr>
              <a:t>Fishing</a:t>
            </a:r>
          </a:p>
          <a:p>
            <a:pPr marL="0" indent="0">
              <a:spcBef>
                <a:spcPts val="1200"/>
              </a:spcBef>
              <a:buFont typeface="Arial" panose="020B0604020202020204" pitchFamily="34" charset="0"/>
              <a:buNone/>
            </a:pPr>
            <a:endParaRPr lang="en-GB" sz="1800" dirty="0">
              <a:solidFill>
                <a:schemeClr val="dk1"/>
              </a:solidFill>
            </a:endParaRPr>
          </a:p>
        </p:txBody>
      </p:sp>
      <p:pic>
        <p:nvPicPr>
          <p:cNvPr id="9" name="Google Shape;81;p16">
            <a:extLst>
              <a:ext uri="{FF2B5EF4-FFF2-40B4-BE49-F238E27FC236}">
                <a16:creationId xmlns:a16="http://schemas.microsoft.com/office/drawing/2014/main" id="{2956D182-CF1A-49BA-8193-14DCF210A879}"/>
              </a:ext>
            </a:extLst>
          </p:cNvPr>
          <p:cNvPicPr preferRelativeResize="0"/>
          <p:nvPr/>
        </p:nvPicPr>
        <p:blipFill>
          <a:blip r:embed="rId2">
            <a:alphaModFix/>
          </a:blip>
          <a:stretch>
            <a:fillRect/>
          </a:stretch>
        </p:blipFill>
        <p:spPr>
          <a:xfrm>
            <a:off x="6410179" y="1578525"/>
            <a:ext cx="5448886" cy="3907869"/>
          </a:xfrm>
          <a:prstGeom prst="rect">
            <a:avLst/>
          </a:prstGeom>
          <a:noFill/>
          <a:ln>
            <a:noFill/>
          </a:ln>
        </p:spPr>
      </p:pic>
    </p:spTree>
    <p:extLst>
      <p:ext uri="{BB962C8B-B14F-4D97-AF65-F5344CB8AC3E}">
        <p14:creationId xmlns:p14="http://schemas.microsoft.com/office/powerpoint/2010/main" val="2561400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54;p41">
            <a:extLst>
              <a:ext uri="{FF2B5EF4-FFF2-40B4-BE49-F238E27FC236}">
                <a16:creationId xmlns:a16="http://schemas.microsoft.com/office/drawing/2014/main" id="{28129C1A-0BB9-47CA-8404-22ABE27BACCF}"/>
              </a:ext>
            </a:extLst>
          </p:cNvPr>
          <p:cNvPicPr preferRelativeResize="0"/>
          <p:nvPr/>
        </p:nvPicPr>
        <p:blipFill rotWithShape="1">
          <a:blip r:embed="rId2">
            <a:alphaModFix/>
          </a:blip>
          <a:srcRect l="23397" r="17282"/>
          <a:stretch/>
        </p:blipFill>
        <p:spPr>
          <a:xfrm>
            <a:off x="6095999" y="1772"/>
            <a:ext cx="6096001" cy="6856228"/>
          </a:xfrm>
          <a:prstGeom prst="rect">
            <a:avLst/>
          </a:prstGeom>
          <a:noFill/>
          <a:ln>
            <a:noFill/>
          </a:ln>
        </p:spPr>
      </p:pic>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647112" y="1230214"/>
            <a:ext cx="5448887" cy="637485"/>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600" b="1" dirty="0">
                <a:solidFill>
                  <a:schemeClr val="accent1"/>
                </a:solidFill>
              </a:rPr>
              <a:t>Litter</a:t>
            </a:r>
          </a:p>
        </p:txBody>
      </p:sp>
      <p:sp>
        <p:nvSpPr>
          <p:cNvPr id="7" name="Google Shape;54;p13">
            <a:extLst>
              <a:ext uri="{FF2B5EF4-FFF2-40B4-BE49-F238E27FC236}">
                <a16:creationId xmlns:a16="http://schemas.microsoft.com/office/drawing/2014/main" id="{0AA4486B-507C-4B9D-8913-05EF4E53E460}"/>
              </a:ext>
            </a:extLst>
          </p:cNvPr>
          <p:cNvSpPr txBox="1">
            <a:spLocks/>
          </p:cNvSpPr>
          <p:nvPr/>
        </p:nvSpPr>
        <p:spPr>
          <a:xfrm>
            <a:off x="647112" y="1792285"/>
            <a:ext cx="5134714" cy="4248431"/>
          </a:xfrm>
          <a:prstGeom prst="rect">
            <a:avLst/>
          </a:prstGeom>
        </p:spPr>
        <p:txBody>
          <a:bodyPr spcFirstLastPara="1" wrap="square" lIns="91425" tIns="91425" rIns="91425" bIns="91425" numCol="1" spcCol="180000"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GB" sz="1800" dirty="0">
                <a:solidFill>
                  <a:schemeClr val="dk1"/>
                </a:solidFill>
              </a:rPr>
              <a:t>Beach clean organisers collect data about the litter collected.  They can then identify where the litter is coming from and campaign to prevent it. Plastics are the main problem.</a:t>
            </a:r>
          </a:p>
          <a:p>
            <a:pPr marL="0" indent="0">
              <a:spcBef>
                <a:spcPts val="1200"/>
              </a:spcBef>
              <a:buFont typeface="Arial" panose="020B0604020202020204" pitchFamily="34" charset="0"/>
              <a:buNone/>
              <a:tabLst>
                <a:tab pos="2419350" algn="l"/>
              </a:tabLst>
            </a:pPr>
            <a:r>
              <a:rPr lang="en-GB" sz="1800" dirty="0">
                <a:solidFill>
                  <a:schemeClr val="dk1"/>
                </a:solidFill>
              </a:rPr>
              <a:t>Plastic cotton buds were regularly found during beach cleans. Following campaign work, the government banned them from sale from 1st October 2020, along with plastic straws and stirrers. Now they are rarely found.</a:t>
            </a:r>
          </a:p>
          <a:p>
            <a:pPr marL="0" indent="0">
              <a:spcBef>
                <a:spcPts val="1200"/>
              </a:spcBef>
              <a:buFont typeface="Arial" panose="020B0604020202020204" pitchFamily="34" charset="0"/>
              <a:buNone/>
            </a:pPr>
            <a:r>
              <a:rPr lang="en-GB" sz="1800" dirty="0">
                <a:solidFill>
                  <a:schemeClr val="dk1"/>
                </a:solidFill>
              </a:rPr>
              <a:t>The sticks are now made from card, wood or bamboo which biodegrades naturally.</a:t>
            </a:r>
          </a:p>
          <a:p>
            <a:pPr marL="0" indent="0">
              <a:spcBef>
                <a:spcPts val="1200"/>
              </a:spcBef>
              <a:buFont typeface="Arial" panose="020B0604020202020204" pitchFamily="34" charset="0"/>
              <a:buNone/>
            </a:pPr>
            <a:endParaRPr lang="en-GB" sz="1800" dirty="0">
              <a:solidFill>
                <a:schemeClr val="dk1"/>
              </a:solidFill>
            </a:endParaRPr>
          </a:p>
        </p:txBody>
      </p:sp>
      <p:sp>
        <p:nvSpPr>
          <p:cNvPr id="9" name="Google Shape;104;p19">
            <a:extLst>
              <a:ext uri="{FF2B5EF4-FFF2-40B4-BE49-F238E27FC236}">
                <a16:creationId xmlns:a16="http://schemas.microsoft.com/office/drawing/2014/main" id="{19399DA6-B1F2-4BD3-8B6E-2EC72D3D42F1}"/>
              </a:ext>
            </a:extLst>
          </p:cNvPr>
          <p:cNvSpPr txBox="1"/>
          <p:nvPr/>
        </p:nvSpPr>
        <p:spPr>
          <a:xfrm>
            <a:off x="10931205" y="6550200"/>
            <a:ext cx="2227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lt1"/>
                </a:solidFill>
              </a:rPr>
              <a:t>Photo</a:t>
            </a:r>
            <a:r>
              <a:rPr lang="en-GB" sz="800" dirty="0" err="1">
                <a:solidFill>
                  <a:schemeClr val="lt1"/>
                </a:solidFill>
              </a:rPr>
              <a:t>Pisauikan</a:t>
            </a:r>
            <a:endParaRPr sz="800" dirty="0">
              <a:solidFill>
                <a:schemeClr val="lt1"/>
              </a:solidFill>
            </a:endParaRPr>
          </a:p>
        </p:txBody>
      </p:sp>
    </p:spTree>
    <p:extLst>
      <p:ext uri="{BB962C8B-B14F-4D97-AF65-F5344CB8AC3E}">
        <p14:creationId xmlns:p14="http://schemas.microsoft.com/office/powerpoint/2010/main" val="4033164388"/>
      </p:ext>
    </p:extLst>
  </p:cSld>
  <p:clrMapOvr>
    <a:masterClrMapping/>
  </p:clrMapOvr>
</p:sld>
</file>

<file path=ppt/theme/theme1.xml><?xml version="1.0" encoding="utf-8"?>
<a:theme xmlns:a="http://schemas.openxmlformats.org/drawingml/2006/main" name="Content_Slides">
  <a:themeElements>
    <a:clrScheme name="MCS_Presentations">
      <a:dk1>
        <a:srgbClr val="1B1B26"/>
      </a:dk1>
      <a:lt1>
        <a:srgbClr val="FFFFFF"/>
      </a:lt1>
      <a:dk2>
        <a:srgbClr val="2F2F3F"/>
      </a:dk2>
      <a:lt2>
        <a:srgbClr val="D9F5F3"/>
      </a:lt2>
      <a:accent1>
        <a:srgbClr val="00B9B0"/>
      </a:accent1>
      <a:accent2>
        <a:srgbClr val="B172CD"/>
      </a:accent2>
      <a:accent3>
        <a:srgbClr val="FD5C6C"/>
      </a:accent3>
      <a:accent4>
        <a:srgbClr val="9EC323"/>
      </a:accent4>
      <a:accent5>
        <a:srgbClr val="3D9BE2"/>
      </a:accent5>
      <a:accent6>
        <a:srgbClr val="FDA027"/>
      </a:accent6>
      <a:hlink>
        <a:srgbClr val="0563C1"/>
      </a:hlink>
      <a:folHlink>
        <a:srgbClr val="954F72"/>
      </a:folHlink>
    </a:clrScheme>
    <a:fontScheme name="Poppins_MCS">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Slides">
  <a:themeElements>
    <a:clrScheme name="MCS_Presentations">
      <a:dk1>
        <a:srgbClr val="1B1B26"/>
      </a:dk1>
      <a:lt1>
        <a:srgbClr val="FFFFFF"/>
      </a:lt1>
      <a:dk2>
        <a:srgbClr val="2F2F3F"/>
      </a:dk2>
      <a:lt2>
        <a:srgbClr val="D9F5F3"/>
      </a:lt2>
      <a:accent1>
        <a:srgbClr val="00B9B0"/>
      </a:accent1>
      <a:accent2>
        <a:srgbClr val="B172CD"/>
      </a:accent2>
      <a:accent3>
        <a:srgbClr val="FD5C6C"/>
      </a:accent3>
      <a:accent4>
        <a:srgbClr val="9EC323"/>
      </a:accent4>
      <a:accent5>
        <a:srgbClr val="3D9BE2"/>
      </a:accent5>
      <a:accent6>
        <a:srgbClr val="FDA027"/>
      </a:accent6>
      <a:hlink>
        <a:srgbClr val="0563C1"/>
      </a:hlink>
      <a:folHlink>
        <a:srgbClr val="954F72"/>
      </a:folHlink>
    </a:clrScheme>
    <a:fontScheme name="Poppins_MCS">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e7939e8-d9bd-4197-b5ca-ef6e1ff1327b">
      <Terms xmlns="http://schemas.microsoft.com/office/infopath/2007/PartnerControls"/>
    </lcf76f155ced4ddcb4097134ff3c332f>
    <TaxCatchAll xmlns="5f3fbcf9-7929-4669-aee0-273ea4de79ac" xsi:nil="true"/>
    <MediaLengthInSeconds xmlns="2e7939e8-d9bd-4197-b5ca-ef6e1ff132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F5D8DF586940345BCA1FE832507B89A" ma:contentTypeVersion="15" ma:contentTypeDescription="Create a new document." ma:contentTypeScope="" ma:versionID="9c4dad075fbb571b5e52fd06dfe11aa5">
  <xsd:schema xmlns:xsd="http://www.w3.org/2001/XMLSchema" xmlns:xs="http://www.w3.org/2001/XMLSchema" xmlns:p="http://schemas.microsoft.com/office/2006/metadata/properties" xmlns:ns2="2e7939e8-d9bd-4197-b5ca-ef6e1ff1327b" xmlns:ns3="5f3fbcf9-7929-4669-aee0-273ea4de79ac" targetNamespace="http://schemas.microsoft.com/office/2006/metadata/properties" ma:root="true" ma:fieldsID="39a47eab18549ed710174bddad15a830" ns2:_="" ns3:_="">
    <xsd:import namespace="2e7939e8-d9bd-4197-b5ca-ef6e1ff1327b"/>
    <xsd:import namespace="5f3fbcf9-7929-4669-aee0-273ea4de79a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939e8-d9bd-4197-b5ca-ef6e1ff132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1400c39-6263-44eb-9109-7e6cd594168c"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3fbcf9-7929-4669-aee0-273ea4de79a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b25e7ad-d1b0-4b24-aadf-44e0f6c8fd61}" ma:internalName="TaxCatchAll" ma:showField="CatchAllData" ma:web="5f3fbcf9-7929-4669-aee0-273ea4de79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091066-377E-4B3D-A351-1A87A698FDB8}">
  <ds:schemaRefs>
    <ds:schemaRef ds:uri="http://purl.org/dc/terms/"/>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purl.org/dc/dcmitype/"/>
    <ds:schemaRef ds:uri="476384d9-2b43-4f92-882d-ae7ebe513151"/>
    <ds:schemaRef ds:uri="d68f711c-a538-410d-8e53-76f8270e1028"/>
    <ds:schemaRef ds:uri="http://www.w3.org/XML/1998/namespace"/>
    <ds:schemaRef ds:uri="2e7939e8-d9bd-4197-b5ca-ef6e1ff1327b"/>
    <ds:schemaRef ds:uri="5f3fbcf9-7929-4669-aee0-273ea4de79ac"/>
  </ds:schemaRefs>
</ds:datastoreItem>
</file>

<file path=customXml/itemProps2.xml><?xml version="1.0" encoding="utf-8"?>
<ds:datastoreItem xmlns:ds="http://schemas.openxmlformats.org/officeDocument/2006/customXml" ds:itemID="{104881CC-352E-4387-96F8-747F9BF8A46D}">
  <ds:schemaRefs>
    <ds:schemaRef ds:uri="http://schemas.microsoft.com/sharepoint/v3/contenttype/forms"/>
  </ds:schemaRefs>
</ds:datastoreItem>
</file>

<file path=customXml/itemProps3.xml><?xml version="1.0" encoding="utf-8"?>
<ds:datastoreItem xmlns:ds="http://schemas.openxmlformats.org/officeDocument/2006/customXml" ds:itemID="{CFF57B0A-558F-41DF-A60F-999BE6C9AE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7939e8-d9bd-4197-b5ca-ef6e1ff1327b"/>
    <ds:schemaRef ds:uri="5f3fbcf9-7929-4669-aee0-273ea4de79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1758</TotalTime>
  <Words>2484</Words>
  <Application>Microsoft Office PowerPoint</Application>
  <PresentationFormat>Widescreen</PresentationFormat>
  <Paragraphs>331</Paragraphs>
  <Slides>41</Slides>
  <Notes>2</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41</vt:i4>
      </vt:variant>
    </vt:vector>
  </HeadingPairs>
  <TitlesOfParts>
    <vt:vector size="47" baseType="lpstr">
      <vt:lpstr>Arial</vt:lpstr>
      <vt:lpstr>Calibri</vt:lpstr>
      <vt:lpstr>Poppins</vt:lpstr>
      <vt:lpstr>Poppins ExtraBold</vt:lpstr>
      <vt:lpstr>Content_Slides</vt:lpstr>
      <vt:lpstr>Blank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Hello I am here</dc:title>
  <dc:creator>Josh Brooks</dc:creator>
  <cp:lastModifiedBy>Mary Hayman</cp:lastModifiedBy>
  <cp:revision>46</cp:revision>
  <dcterms:created xsi:type="dcterms:W3CDTF">2021-04-23T08:38:01Z</dcterms:created>
  <dcterms:modified xsi:type="dcterms:W3CDTF">2023-07-25T11:16:49Z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0x0101002F5D8DF586940345BCA1FE832507B89A</vt:lpwstr>
  </property>
  <property fmtid="{D5CDD505-2E9C-101B-9397-08002B2CF9AE}" pid="3" name="MediaServiceImageTags">
    <vt:lpwstr/>
  </property>
  <property fmtid="{D5CDD505-2E9C-101B-9397-08002B2CF9AE}" pid="4" name="Order">
    <vt:lpwstr>4445000.00000000</vt:lpwstr>
  </property>
  <property fmtid="{D5CDD505-2E9C-101B-9397-08002B2CF9AE}" pid="5" name="xd_Signature">
    <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