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4"/>
    <p:sldMasterId id="2147483673" r:id="rId5"/>
  </p:sldMasterIdLst>
  <p:notesMasterIdLst>
    <p:notesMasterId r:id="rId55"/>
  </p:notesMasterIdLst>
  <p:handoutMasterIdLst>
    <p:handoutMasterId r:id="rId56"/>
  </p:handoutMasterIdLst>
  <p:sldIdLst>
    <p:sldId id="349" r:id="rId6"/>
    <p:sldId id="269" r:id="rId7"/>
    <p:sldId id="354" r:id="rId8"/>
    <p:sldId id="353" r:id="rId9"/>
    <p:sldId id="351" r:id="rId10"/>
    <p:sldId id="352" r:id="rId11"/>
    <p:sldId id="355" r:id="rId12"/>
    <p:sldId id="356" r:id="rId13"/>
    <p:sldId id="277" r:id="rId14"/>
    <p:sldId id="357" r:id="rId15"/>
    <p:sldId id="358" r:id="rId16"/>
    <p:sldId id="359" r:id="rId17"/>
    <p:sldId id="296" r:id="rId18"/>
    <p:sldId id="276" r:id="rId19"/>
    <p:sldId id="360" r:id="rId20"/>
    <p:sldId id="361" r:id="rId21"/>
    <p:sldId id="362" r:id="rId22"/>
    <p:sldId id="363" r:id="rId23"/>
    <p:sldId id="364" r:id="rId24"/>
    <p:sldId id="365" r:id="rId25"/>
    <p:sldId id="366" r:id="rId26"/>
    <p:sldId id="367" r:id="rId27"/>
    <p:sldId id="370" r:id="rId28"/>
    <p:sldId id="368" r:id="rId29"/>
    <p:sldId id="369" r:id="rId30"/>
    <p:sldId id="371" r:id="rId31"/>
    <p:sldId id="299" r:id="rId32"/>
    <p:sldId id="300" r:id="rId33"/>
    <p:sldId id="333" r:id="rId34"/>
    <p:sldId id="342" r:id="rId35"/>
    <p:sldId id="343" r:id="rId36"/>
    <p:sldId id="304" r:id="rId37"/>
    <p:sldId id="310" r:id="rId38"/>
    <p:sldId id="311" r:id="rId39"/>
    <p:sldId id="324" r:id="rId40"/>
    <p:sldId id="312" r:id="rId41"/>
    <p:sldId id="313" r:id="rId42"/>
    <p:sldId id="305" r:id="rId43"/>
    <p:sldId id="314" r:id="rId44"/>
    <p:sldId id="315" r:id="rId45"/>
    <p:sldId id="316" r:id="rId46"/>
    <p:sldId id="318" r:id="rId47"/>
    <p:sldId id="348" r:id="rId48"/>
    <p:sldId id="317" r:id="rId49"/>
    <p:sldId id="306" r:id="rId50"/>
    <p:sldId id="292" r:id="rId51"/>
    <p:sldId id="293" r:id="rId52"/>
    <p:sldId id="294" r:id="rId53"/>
    <p:sldId id="295" r:id="rId54"/>
  </p:sldIdLst>
  <p:sldSz cx="12192000" cy="6858000"/>
  <p:notesSz cx="6888163" cy="9671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795" userDrawn="1">
          <p15:clr>
            <a:srgbClr val="A4A3A4"/>
          </p15:clr>
        </p15:guide>
        <p15:guide id="2" orient="horz" pos="220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4660"/>
  </p:normalViewPr>
  <p:slideViewPr>
    <p:cSldViewPr snapToGrid="0" showGuides="1">
      <p:cViewPr varScale="1">
        <p:scale>
          <a:sx n="81" d="100"/>
          <a:sy n="81" d="100"/>
        </p:scale>
        <p:origin x="888" y="62"/>
      </p:cViewPr>
      <p:guideLst>
        <p:guide pos="3795"/>
        <p:guide orient="horz" pos="2205"/>
      </p:guideLst>
    </p:cSldViewPr>
  </p:slideViewPr>
  <p:notesTextViewPr>
    <p:cViewPr>
      <p:scale>
        <a:sx n="1" d="1"/>
        <a:sy n="1" d="1"/>
      </p:scale>
      <p:origin x="0" y="0"/>
    </p:cViewPr>
  </p:notesTextViewPr>
  <p:notesViewPr>
    <p:cSldViewPr snapToGrid="0" showGuides="1">
      <p:cViewPr varScale="1">
        <p:scale>
          <a:sx n="73" d="100"/>
          <a:sy n="73" d="100"/>
        </p:scale>
        <p:origin x="2340"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304DC7-B1A5-4308-92FD-E5EBE38128FE}"/>
              </a:ext>
            </a:extLst>
          </p:cNvPr>
          <p:cNvSpPr>
            <a:spLocks noGrp="1"/>
          </p:cNvSpPr>
          <p:nvPr>
            <p:ph type="hdr" sz="quarter"/>
          </p:nvPr>
        </p:nvSpPr>
        <p:spPr>
          <a:xfrm>
            <a:off x="0" y="0"/>
            <a:ext cx="2984871" cy="485232"/>
          </a:xfrm>
          <a:prstGeom prst="rect">
            <a:avLst/>
          </a:prstGeom>
        </p:spPr>
        <p:txBody>
          <a:bodyPr vert="horz" lIns="94622" tIns="47311" rIns="94622" bIns="47311" rtlCol="0"/>
          <a:lstStyle>
            <a:lvl1pPr algn="l">
              <a:defRPr sz="1200"/>
            </a:lvl1pPr>
          </a:lstStyle>
          <a:p>
            <a:endParaRPr lang="en-GB"/>
          </a:p>
        </p:txBody>
      </p:sp>
      <p:sp>
        <p:nvSpPr>
          <p:cNvPr id="3" name="Date Placeholder 2">
            <a:extLst>
              <a:ext uri="{FF2B5EF4-FFF2-40B4-BE49-F238E27FC236}">
                <a16:creationId xmlns:a16="http://schemas.microsoft.com/office/drawing/2014/main" id="{1D2D876A-E13E-479E-8E02-C4E573478983}"/>
              </a:ext>
            </a:extLst>
          </p:cNvPr>
          <p:cNvSpPr>
            <a:spLocks noGrp="1"/>
          </p:cNvSpPr>
          <p:nvPr>
            <p:ph type="dt" sz="quarter" idx="1"/>
          </p:nvPr>
        </p:nvSpPr>
        <p:spPr>
          <a:xfrm>
            <a:off x="3901698" y="0"/>
            <a:ext cx="2984871" cy="485232"/>
          </a:xfrm>
          <a:prstGeom prst="rect">
            <a:avLst/>
          </a:prstGeom>
        </p:spPr>
        <p:txBody>
          <a:bodyPr vert="horz" lIns="94622" tIns="47311" rIns="94622" bIns="47311" rtlCol="0"/>
          <a:lstStyle>
            <a:lvl1pPr algn="r">
              <a:defRPr sz="1200"/>
            </a:lvl1pPr>
          </a:lstStyle>
          <a:p>
            <a:fld id="{B01E1F8E-F6ED-4D28-89C2-BA82F602EAA4}" type="datetimeFigureOut">
              <a:rPr lang="en-GB" smtClean="0"/>
              <a:t>24/07/2023</a:t>
            </a:fld>
            <a:endParaRPr lang="en-GB"/>
          </a:p>
        </p:txBody>
      </p:sp>
      <p:sp>
        <p:nvSpPr>
          <p:cNvPr id="4" name="Footer Placeholder 3">
            <a:extLst>
              <a:ext uri="{FF2B5EF4-FFF2-40B4-BE49-F238E27FC236}">
                <a16:creationId xmlns:a16="http://schemas.microsoft.com/office/drawing/2014/main" id="{90D75BE9-9D1E-4B39-9DB3-CA38B4A31FB6}"/>
              </a:ext>
            </a:extLst>
          </p:cNvPr>
          <p:cNvSpPr>
            <a:spLocks noGrp="1"/>
          </p:cNvSpPr>
          <p:nvPr>
            <p:ph type="ftr" sz="quarter" idx="2"/>
          </p:nvPr>
        </p:nvSpPr>
        <p:spPr>
          <a:xfrm>
            <a:off x="0" y="9185820"/>
            <a:ext cx="2984871" cy="485231"/>
          </a:xfrm>
          <a:prstGeom prst="rect">
            <a:avLst/>
          </a:prstGeom>
        </p:spPr>
        <p:txBody>
          <a:bodyPr vert="horz" lIns="94622" tIns="47311" rIns="94622" bIns="47311"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A52491B-1901-4C5D-92B7-D2459BB0F270}"/>
              </a:ext>
            </a:extLst>
          </p:cNvPr>
          <p:cNvSpPr>
            <a:spLocks noGrp="1"/>
          </p:cNvSpPr>
          <p:nvPr>
            <p:ph type="sldNum" sz="quarter" idx="3"/>
          </p:nvPr>
        </p:nvSpPr>
        <p:spPr>
          <a:xfrm>
            <a:off x="3901698" y="9185820"/>
            <a:ext cx="2984871" cy="485231"/>
          </a:xfrm>
          <a:prstGeom prst="rect">
            <a:avLst/>
          </a:prstGeom>
        </p:spPr>
        <p:txBody>
          <a:bodyPr vert="horz" lIns="94622" tIns="47311" rIns="94622" bIns="47311" rtlCol="0" anchor="b"/>
          <a:lstStyle>
            <a:lvl1pPr algn="r">
              <a:defRPr sz="1200"/>
            </a:lvl1pPr>
          </a:lstStyle>
          <a:p>
            <a:fld id="{CEFC0A9A-A158-41FC-82EA-CA2B710111E7}" type="slidenum">
              <a:rPr lang="en-GB" smtClean="0"/>
              <a:t>‹#›</a:t>
            </a:fld>
            <a:endParaRPr lang="en-GB"/>
          </a:p>
        </p:txBody>
      </p:sp>
    </p:spTree>
    <p:extLst>
      <p:ext uri="{BB962C8B-B14F-4D97-AF65-F5344CB8AC3E}">
        <p14:creationId xmlns:p14="http://schemas.microsoft.com/office/powerpoint/2010/main" val="18855443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4841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02075" y="0"/>
            <a:ext cx="2984500" cy="484188"/>
          </a:xfrm>
          <a:prstGeom prst="rect">
            <a:avLst/>
          </a:prstGeom>
        </p:spPr>
        <p:txBody>
          <a:bodyPr vert="horz" lIns="91440" tIns="45720" rIns="91440" bIns="45720" rtlCol="0"/>
          <a:lstStyle>
            <a:lvl1pPr algn="r">
              <a:defRPr sz="1200"/>
            </a:lvl1pPr>
          </a:lstStyle>
          <a:p>
            <a:fld id="{686D5F69-4398-4287-B80A-4A45DA91C68D}" type="datetimeFigureOut">
              <a:rPr lang="en-GB" smtClean="0"/>
              <a:t>24/07/2023</a:t>
            </a:fld>
            <a:endParaRPr lang="en-GB"/>
          </a:p>
        </p:txBody>
      </p:sp>
      <p:sp>
        <p:nvSpPr>
          <p:cNvPr id="4" name="Slide Image Placeholder 3"/>
          <p:cNvSpPr>
            <a:spLocks noGrp="1" noRot="1" noChangeAspect="1"/>
          </p:cNvSpPr>
          <p:nvPr>
            <p:ph type="sldImg" idx="2"/>
          </p:nvPr>
        </p:nvSpPr>
        <p:spPr>
          <a:xfrm>
            <a:off x="542925" y="1209675"/>
            <a:ext cx="5802313" cy="32639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8975" y="4654550"/>
            <a:ext cx="5510213" cy="3808413"/>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186863"/>
            <a:ext cx="2984500" cy="4841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02075" y="9186863"/>
            <a:ext cx="2984500" cy="484187"/>
          </a:xfrm>
          <a:prstGeom prst="rect">
            <a:avLst/>
          </a:prstGeom>
        </p:spPr>
        <p:txBody>
          <a:bodyPr vert="horz" lIns="91440" tIns="45720" rIns="91440" bIns="45720" rtlCol="0" anchor="b"/>
          <a:lstStyle>
            <a:lvl1pPr algn="r">
              <a:defRPr sz="1200"/>
            </a:lvl1pPr>
          </a:lstStyle>
          <a:p>
            <a:fld id="{3696B8A8-9749-4EFC-964C-00E576145FE7}" type="slidenum">
              <a:rPr lang="en-GB" smtClean="0"/>
              <a:t>‹#›</a:t>
            </a:fld>
            <a:endParaRPr lang="en-GB"/>
          </a:p>
        </p:txBody>
      </p:sp>
    </p:spTree>
    <p:extLst>
      <p:ext uri="{BB962C8B-B14F-4D97-AF65-F5344CB8AC3E}">
        <p14:creationId xmlns:p14="http://schemas.microsoft.com/office/powerpoint/2010/main" val="3900333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 link: https://www.youtube.com/watch?v=GxdOyWeSO4w</a:t>
            </a:r>
          </a:p>
        </p:txBody>
      </p:sp>
      <p:sp>
        <p:nvSpPr>
          <p:cNvPr id="4" name="Slide Number Placeholder 3"/>
          <p:cNvSpPr>
            <a:spLocks noGrp="1"/>
          </p:cNvSpPr>
          <p:nvPr>
            <p:ph type="sldNum" sz="quarter" idx="5"/>
          </p:nvPr>
        </p:nvSpPr>
        <p:spPr/>
        <p:txBody>
          <a:bodyPr/>
          <a:lstStyle/>
          <a:p>
            <a:fld id="{3696B8A8-9749-4EFC-964C-00E576145FE7}" type="slidenum">
              <a:rPr lang="en-GB" smtClean="0"/>
              <a:t>6</a:t>
            </a:fld>
            <a:endParaRPr lang="en-GB"/>
          </a:p>
        </p:txBody>
      </p:sp>
    </p:spTree>
    <p:extLst>
      <p:ext uri="{BB962C8B-B14F-4D97-AF65-F5344CB8AC3E}">
        <p14:creationId xmlns:p14="http://schemas.microsoft.com/office/powerpoint/2010/main" val="116001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 link: https://youtu.be/PakFoEbdYMo</a:t>
            </a:r>
          </a:p>
          <a:p>
            <a:endParaRPr lang="en-GB" dirty="0"/>
          </a:p>
        </p:txBody>
      </p:sp>
      <p:sp>
        <p:nvSpPr>
          <p:cNvPr id="4" name="Slide Number Placeholder 3"/>
          <p:cNvSpPr>
            <a:spLocks noGrp="1"/>
          </p:cNvSpPr>
          <p:nvPr>
            <p:ph type="sldNum" sz="quarter" idx="5"/>
          </p:nvPr>
        </p:nvSpPr>
        <p:spPr/>
        <p:txBody>
          <a:bodyPr/>
          <a:lstStyle/>
          <a:p>
            <a:fld id="{56434065-4DB9-4980-B7C3-0047CBDAA593}" type="slidenum">
              <a:rPr lang="en-GB" smtClean="0"/>
              <a:t>19</a:t>
            </a:fld>
            <a:endParaRPr lang="en-GB"/>
          </a:p>
        </p:txBody>
      </p:sp>
    </p:spTree>
    <p:extLst>
      <p:ext uri="{BB962C8B-B14F-4D97-AF65-F5344CB8AC3E}">
        <p14:creationId xmlns:p14="http://schemas.microsoft.com/office/powerpoint/2010/main" val="373916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 one: https://youtu.be/C6z8zArQ9VY?t=158</a:t>
            </a:r>
          </a:p>
          <a:p>
            <a:r>
              <a:rPr lang="en-GB" dirty="0"/>
              <a:t>Video two: https://youtu.be/D3T2T0jM_MY</a:t>
            </a:r>
          </a:p>
        </p:txBody>
      </p:sp>
      <p:sp>
        <p:nvSpPr>
          <p:cNvPr id="4" name="Slide Number Placeholder 3"/>
          <p:cNvSpPr>
            <a:spLocks noGrp="1"/>
          </p:cNvSpPr>
          <p:nvPr>
            <p:ph type="sldNum" sz="quarter" idx="5"/>
          </p:nvPr>
        </p:nvSpPr>
        <p:spPr/>
        <p:txBody>
          <a:bodyPr/>
          <a:lstStyle/>
          <a:p>
            <a:fld id="{56434065-4DB9-4980-B7C3-0047CBDAA593}" type="slidenum">
              <a:rPr lang="en-GB" smtClean="0"/>
              <a:t>26</a:t>
            </a:fld>
            <a:endParaRPr lang="en-GB"/>
          </a:p>
        </p:txBody>
      </p:sp>
    </p:spTree>
    <p:extLst>
      <p:ext uri="{BB962C8B-B14F-4D97-AF65-F5344CB8AC3E}">
        <p14:creationId xmlns:p14="http://schemas.microsoft.com/office/powerpoint/2010/main" val="2617497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96B8A8-9749-4EFC-964C-00E576145FE7}" type="slidenum">
              <a:rPr lang="en-GB" smtClean="0"/>
              <a:t>35</a:t>
            </a:fld>
            <a:endParaRPr lang="en-GB"/>
          </a:p>
        </p:txBody>
      </p:sp>
    </p:spTree>
    <p:extLst>
      <p:ext uri="{BB962C8B-B14F-4D97-AF65-F5344CB8AC3E}">
        <p14:creationId xmlns:p14="http://schemas.microsoft.com/office/powerpoint/2010/main" val="130681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434065-4DB9-4980-B7C3-0047CBDAA593}" type="slidenum">
              <a:rPr lang="en-GB" smtClean="0"/>
              <a:t>47</a:t>
            </a:fld>
            <a:endParaRPr lang="en-GB"/>
          </a:p>
        </p:txBody>
      </p:sp>
    </p:spTree>
    <p:extLst>
      <p:ext uri="{BB962C8B-B14F-4D97-AF65-F5344CB8AC3E}">
        <p14:creationId xmlns:p14="http://schemas.microsoft.com/office/powerpoint/2010/main" val="3306449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_Columns_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9">
            <a:extLst>
              <a:ext uri="{FF2B5EF4-FFF2-40B4-BE49-F238E27FC236}">
                <a16:creationId xmlns:a16="http://schemas.microsoft.com/office/drawing/2014/main" id="{84696862-A2A4-4DCF-9545-FF0EEF6A2068}"/>
              </a:ext>
            </a:extLst>
          </p:cNvPr>
          <p:cNvSpPr>
            <a:spLocks noGrp="1"/>
          </p:cNvSpPr>
          <p:nvPr>
            <p:ph type="body" sz="quarter" idx="11"/>
          </p:nvPr>
        </p:nvSpPr>
        <p:spPr>
          <a:xfrm>
            <a:off x="8727310" y="738187"/>
            <a:ext cx="2939971" cy="53816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6421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_Header_0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942E18-2E1D-4E2E-AFB5-ACCC6932863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23870" b="51599"/>
          <a:stretch/>
        </p:blipFill>
        <p:spPr>
          <a:xfrm>
            <a:off x="1" y="-81025"/>
            <a:ext cx="12191998" cy="2013995"/>
          </a:xfrm>
          <a:prstGeom prst="rect">
            <a:avLst/>
          </a:prstGeom>
        </p:spPr>
      </p:pic>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9">
            <a:extLst>
              <a:ext uri="{FF2B5EF4-FFF2-40B4-BE49-F238E27FC236}">
                <a16:creationId xmlns:a16="http://schemas.microsoft.com/office/drawing/2014/main" id="{DEEF143C-BEBF-443E-BB55-5F3E2D7EDE39}"/>
              </a:ext>
            </a:extLst>
          </p:cNvPr>
          <p:cNvSpPr>
            <a:spLocks noGrp="1"/>
          </p:cNvSpPr>
          <p:nvPr>
            <p:ph type="body" sz="quarter" idx="12"/>
          </p:nvPr>
        </p:nvSpPr>
        <p:spPr>
          <a:xfrm>
            <a:off x="6242613"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567470"/>
            <a:ext cx="6493739" cy="879053"/>
          </a:xfrm>
        </p:spPr>
        <p:txBody>
          <a:bodyPr>
            <a:normAutofit/>
          </a:bodyPr>
          <a:lstStyle>
            <a:lvl1pPr marL="0" indent="0">
              <a:buFontTx/>
              <a:buNone/>
              <a:defRPr sz="4800" b="1">
                <a:solidFill>
                  <a:schemeClr val="bg1"/>
                </a:solidFill>
              </a:defRPr>
            </a:lvl1pPr>
          </a:lstStyle>
          <a:p>
            <a:pPr lvl="0"/>
            <a:r>
              <a:rPr lang="en-US" dirty="0"/>
              <a:t>Subtitle goes here</a:t>
            </a:r>
            <a:endParaRPr lang="en-GB" dirty="0"/>
          </a:p>
        </p:txBody>
      </p:sp>
    </p:spTree>
    <p:extLst>
      <p:ext uri="{BB962C8B-B14F-4D97-AF65-F5344CB8AC3E}">
        <p14:creationId xmlns:p14="http://schemas.microsoft.com/office/powerpoint/2010/main" val="3006253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Header_0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E733C5-DFA0-46E2-98BA-93580E7C190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75609"/>
          <a:stretch/>
        </p:blipFill>
        <p:spPr>
          <a:xfrm>
            <a:off x="0" y="-81025"/>
            <a:ext cx="12192000" cy="2013995"/>
          </a:xfrm>
          <a:prstGeom prst="rect">
            <a:avLst/>
          </a:prstGeom>
        </p:spPr>
      </p:pic>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9">
            <a:extLst>
              <a:ext uri="{FF2B5EF4-FFF2-40B4-BE49-F238E27FC236}">
                <a16:creationId xmlns:a16="http://schemas.microsoft.com/office/drawing/2014/main" id="{DEEF143C-BEBF-443E-BB55-5F3E2D7EDE39}"/>
              </a:ext>
            </a:extLst>
          </p:cNvPr>
          <p:cNvSpPr>
            <a:spLocks noGrp="1"/>
          </p:cNvSpPr>
          <p:nvPr>
            <p:ph type="body" sz="quarter" idx="12"/>
          </p:nvPr>
        </p:nvSpPr>
        <p:spPr>
          <a:xfrm>
            <a:off x="6242613"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567470"/>
            <a:ext cx="6493739" cy="879053"/>
          </a:xfrm>
        </p:spPr>
        <p:txBody>
          <a:bodyPr>
            <a:normAutofit/>
          </a:bodyPr>
          <a:lstStyle>
            <a:lvl1pPr marL="0" indent="0">
              <a:buFontTx/>
              <a:buNone/>
              <a:defRPr sz="4800" b="1">
                <a:solidFill>
                  <a:schemeClr val="bg1"/>
                </a:solidFill>
              </a:defRPr>
            </a:lvl1pPr>
          </a:lstStyle>
          <a:p>
            <a:pPr lvl="0"/>
            <a:r>
              <a:rPr lang="en-US" dirty="0"/>
              <a:t>Subtitle goes here</a:t>
            </a:r>
            <a:endParaRPr lang="en-GB" dirty="0"/>
          </a:p>
        </p:txBody>
      </p:sp>
    </p:spTree>
    <p:extLst>
      <p:ext uri="{BB962C8B-B14F-4D97-AF65-F5344CB8AC3E}">
        <p14:creationId xmlns:p14="http://schemas.microsoft.com/office/powerpoint/2010/main" val="3389994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mple_Text_01">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176454"/>
            <a:ext cx="9699761"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1011607"/>
            <a:ext cx="6493739" cy="879053"/>
          </a:xfrm>
        </p:spPr>
        <p:txBody>
          <a:bodyPr>
            <a:normAutofit/>
          </a:bodyPr>
          <a:lstStyle>
            <a:lvl1pPr marL="0" indent="0">
              <a:buFontTx/>
              <a:buNone/>
              <a:defRPr sz="4800" b="1">
                <a:solidFill>
                  <a:schemeClr val="accent1"/>
                </a:solidFill>
              </a:defRPr>
            </a:lvl1pPr>
          </a:lstStyle>
          <a:p>
            <a:pPr lvl="0"/>
            <a:r>
              <a:rPr lang="en-US" dirty="0"/>
              <a:t>Subtitle goes here</a:t>
            </a:r>
            <a:endParaRPr lang="en-GB" dirty="0"/>
          </a:p>
        </p:txBody>
      </p:sp>
    </p:spTree>
    <p:extLst>
      <p:ext uri="{BB962C8B-B14F-4D97-AF65-F5344CB8AC3E}">
        <p14:creationId xmlns:p14="http://schemas.microsoft.com/office/powerpoint/2010/main" val="1751942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mple_Text_02">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176454"/>
            <a:ext cx="9699761"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1011607"/>
            <a:ext cx="6493739" cy="879053"/>
          </a:xfrm>
        </p:spPr>
        <p:txBody>
          <a:bodyPr>
            <a:normAutofit/>
          </a:bodyPr>
          <a:lstStyle>
            <a:lvl1pPr marL="0" indent="0">
              <a:buFontTx/>
              <a:buNone/>
              <a:defRPr sz="4800" b="1">
                <a:solidFill>
                  <a:schemeClr val="accent6"/>
                </a:solidFill>
              </a:defRPr>
            </a:lvl1pPr>
          </a:lstStyle>
          <a:p>
            <a:pPr lvl="0"/>
            <a:r>
              <a:rPr lang="en-US" dirty="0"/>
              <a:t>Subtitle goes here</a:t>
            </a:r>
            <a:endParaRPr lang="en-GB" dirty="0"/>
          </a:p>
        </p:txBody>
      </p:sp>
    </p:spTree>
    <p:extLst>
      <p:ext uri="{BB962C8B-B14F-4D97-AF65-F5344CB8AC3E}">
        <p14:creationId xmlns:p14="http://schemas.microsoft.com/office/powerpoint/2010/main" val="1274928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mple_Text_03">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176454"/>
            <a:ext cx="9699761"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1011607"/>
            <a:ext cx="6493739" cy="879053"/>
          </a:xfrm>
        </p:spPr>
        <p:txBody>
          <a:bodyPr>
            <a:normAutofit/>
          </a:bodyPr>
          <a:lstStyle>
            <a:lvl1pPr marL="0" indent="0">
              <a:buFontTx/>
              <a:buNone/>
              <a:defRPr sz="4800" b="1">
                <a:solidFill>
                  <a:schemeClr val="accent3"/>
                </a:solidFill>
              </a:defRPr>
            </a:lvl1pPr>
          </a:lstStyle>
          <a:p>
            <a:pPr lvl="0"/>
            <a:r>
              <a:rPr lang="en-US" dirty="0"/>
              <a:t>Subtitle goes here</a:t>
            </a:r>
            <a:endParaRPr lang="en-GB" dirty="0"/>
          </a:p>
        </p:txBody>
      </p:sp>
    </p:spTree>
    <p:extLst>
      <p:ext uri="{BB962C8B-B14F-4D97-AF65-F5344CB8AC3E}">
        <p14:creationId xmlns:p14="http://schemas.microsoft.com/office/powerpoint/2010/main" val="1010633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mple_Text_04">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176454"/>
            <a:ext cx="649373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1011607"/>
            <a:ext cx="6493739" cy="879053"/>
          </a:xfrm>
        </p:spPr>
        <p:txBody>
          <a:bodyPr>
            <a:normAutofit/>
          </a:bodyPr>
          <a:lstStyle>
            <a:lvl1pPr marL="0" indent="0">
              <a:buFontTx/>
              <a:buNone/>
              <a:defRPr sz="4800" b="1">
                <a:solidFill>
                  <a:schemeClr val="accent3"/>
                </a:solidFill>
              </a:defRPr>
            </a:lvl1pPr>
          </a:lstStyle>
          <a:p>
            <a:pPr lvl="0"/>
            <a:r>
              <a:rPr lang="en-US" dirty="0"/>
              <a:t>Subtitle goes here</a:t>
            </a:r>
            <a:endParaRPr lang="en-GB" dirty="0"/>
          </a:p>
        </p:txBody>
      </p:sp>
      <p:pic>
        <p:nvPicPr>
          <p:cNvPr id="3" name="Picture 2">
            <a:extLst>
              <a:ext uri="{FF2B5EF4-FFF2-40B4-BE49-F238E27FC236}">
                <a16:creationId xmlns:a16="http://schemas.microsoft.com/office/drawing/2014/main" id="{D25C95C2-FFC3-40CD-80CA-61D16C82AF0D}"/>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60225"/>
          <a:stretch/>
        </p:blipFill>
        <p:spPr>
          <a:xfrm>
            <a:off x="8164286" y="0"/>
            <a:ext cx="4027714" cy="6858000"/>
          </a:xfrm>
          <a:prstGeom prst="rect">
            <a:avLst/>
          </a:prstGeom>
        </p:spPr>
      </p:pic>
    </p:spTree>
    <p:extLst>
      <p:ext uri="{BB962C8B-B14F-4D97-AF65-F5344CB8AC3E}">
        <p14:creationId xmlns:p14="http://schemas.microsoft.com/office/powerpoint/2010/main" val="487613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mple_Text_05">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176454"/>
            <a:ext cx="649373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1011607"/>
            <a:ext cx="6493739" cy="879053"/>
          </a:xfrm>
        </p:spPr>
        <p:txBody>
          <a:bodyPr>
            <a:normAutofit/>
          </a:bodyPr>
          <a:lstStyle>
            <a:lvl1pPr marL="0" indent="0">
              <a:buFontTx/>
              <a:buNone/>
              <a:defRPr sz="4800" b="1">
                <a:solidFill>
                  <a:schemeClr val="accent2"/>
                </a:solidFill>
              </a:defRPr>
            </a:lvl1pPr>
          </a:lstStyle>
          <a:p>
            <a:pPr lvl="0"/>
            <a:r>
              <a:rPr lang="en-US" dirty="0"/>
              <a:t>Subtitle goes here</a:t>
            </a:r>
            <a:endParaRPr lang="en-GB" dirty="0"/>
          </a:p>
        </p:txBody>
      </p:sp>
      <p:pic>
        <p:nvPicPr>
          <p:cNvPr id="4" name="Picture 3">
            <a:extLst>
              <a:ext uri="{FF2B5EF4-FFF2-40B4-BE49-F238E27FC236}">
                <a16:creationId xmlns:a16="http://schemas.microsoft.com/office/drawing/2014/main" id="{FA7F58A5-C37B-43E4-B618-76CC8266F229}"/>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60225"/>
          <a:stretch/>
        </p:blipFill>
        <p:spPr>
          <a:xfrm>
            <a:off x="8164284" y="0"/>
            <a:ext cx="4027715" cy="6858000"/>
          </a:xfrm>
          <a:prstGeom prst="rect">
            <a:avLst/>
          </a:prstGeom>
        </p:spPr>
      </p:pic>
    </p:spTree>
    <p:extLst>
      <p:ext uri="{BB962C8B-B14F-4D97-AF65-F5344CB8AC3E}">
        <p14:creationId xmlns:p14="http://schemas.microsoft.com/office/powerpoint/2010/main" val="2220775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mple_Text_06">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176454"/>
            <a:ext cx="649373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1011607"/>
            <a:ext cx="6493739" cy="879053"/>
          </a:xfrm>
        </p:spPr>
        <p:txBody>
          <a:bodyPr>
            <a:normAutofit/>
          </a:bodyPr>
          <a:lstStyle>
            <a:lvl1pPr marL="0" indent="0">
              <a:buFontTx/>
              <a:buNone/>
              <a:defRPr sz="4800" b="1">
                <a:solidFill>
                  <a:schemeClr val="accent1"/>
                </a:solidFill>
              </a:defRPr>
            </a:lvl1pPr>
          </a:lstStyle>
          <a:p>
            <a:pPr lvl="0"/>
            <a:r>
              <a:rPr lang="en-US" dirty="0"/>
              <a:t>Subtitle goes here</a:t>
            </a:r>
            <a:endParaRPr lang="en-GB" dirty="0"/>
          </a:p>
        </p:txBody>
      </p:sp>
      <p:pic>
        <p:nvPicPr>
          <p:cNvPr id="3" name="Picture 2">
            <a:extLst>
              <a:ext uri="{FF2B5EF4-FFF2-40B4-BE49-F238E27FC236}">
                <a16:creationId xmlns:a16="http://schemas.microsoft.com/office/drawing/2014/main" id="{F419D7F3-D19A-48A4-BF2A-6A634F4B280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60255"/>
          <a:stretch/>
        </p:blipFill>
        <p:spPr>
          <a:xfrm>
            <a:off x="8164284" y="0"/>
            <a:ext cx="4027716" cy="6858000"/>
          </a:xfrm>
          <a:prstGeom prst="rect">
            <a:avLst/>
          </a:prstGeom>
        </p:spPr>
      </p:pic>
    </p:spTree>
    <p:extLst>
      <p:ext uri="{BB962C8B-B14F-4D97-AF65-F5344CB8AC3E}">
        <p14:creationId xmlns:p14="http://schemas.microsoft.com/office/powerpoint/2010/main" val="2349883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imple_Text_06">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176454"/>
            <a:ext cx="649373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1011607"/>
            <a:ext cx="6493739" cy="879053"/>
          </a:xfrm>
        </p:spPr>
        <p:txBody>
          <a:bodyPr>
            <a:normAutofit/>
          </a:bodyPr>
          <a:lstStyle>
            <a:lvl1pPr marL="0" indent="0">
              <a:buFontTx/>
              <a:buNone/>
              <a:defRPr sz="4800" b="1">
                <a:solidFill>
                  <a:schemeClr val="accent1"/>
                </a:solidFill>
              </a:defRPr>
            </a:lvl1pPr>
          </a:lstStyle>
          <a:p>
            <a:pPr lvl="0"/>
            <a:r>
              <a:rPr lang="en-US" dirty="0"/>
              <a:t>Subtitle goes here</a:t>
            </a:r>
            <a:endParaRPr lang="en-GB" dirty="0"/>
          </a:p>
        </p:txBody>
      </p:sp>
      <p:pic>
        <p:nvPicPr>
          <p:cNvPr id="4" name="Picture 3">
            <a:extLst>
              <a:ext uri="{FF2B5EF4-FFF2-40B4-BE49-F238E27FC236}">
                <a16:creationId xmlns:a16="http://schemas.microsoft.com/office/drawing/2014/main" id="{2A78AE98-F64C-40AB-BE77-9B53C9C233B4}"/>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8169727" y="0"/>
            <a:ext cx="4022273" cy="6858000"/>
          </a:xfrm>
          <a:prstGeom prst="rect">
            <a:avLst/>
          </a:prstGeom>
        </p:spPr>
      </p:pic>
    </p:spTree>
    <p:extLst>
      <p:ext uri="{BB962C8B-B14F-4D97-AF65-F5344CB8AC3E}">
        <p14:creationId xmlns:p14="http://schemas.microsoft.com/office/powerpoint/2010/main" val="1165037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_Split_0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5F1BF8-1746-4D4E-92DE-3A3FACFA225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51308" r="19432"/>
          <a:stretch/>
        </p:blipFill>
        <p:spPr>
          <a:xfrm>
            <a:off x="4033420" y="3518704"/>
            <a:ext cx="8158580" cy="3339296"/>
          </a:xfrm>
          <a:prstGeom prst="rect">
            <a:avLst/>
          </a:prstGeom>
        </p:spPr>
      </p:pic>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4797008" y="3949921"/>
            <a:ext cx="6482164" cy="2476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9D4CC5BB-6CD2-4164-A435-880A5253E731}"/>
              </a:ext>
            </a:extLst>
          </p:cNvPr>
          <p:cNvSpPr/>
          <p:nvPr userDrawn="1"/>
        </p:nvSpPr>
        <p:spPr>
          <a:xfrm>
            <a:off x="4033420" y="0"/>
            <a:ext cx="8158580" cy="35187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4797008" y="525804"/>
            <a:ext cx="6482164" cy="24768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AEFF4B9C-EC08-4210-AB11-2BD32DCE7F2B}"/>
              </a:ext>
            </a:extLst>
          </p:cNvPr>
          <p:cNvSpPr>
            <a:spLocks noGrp="1"/>
          </p:cNvSpPr>
          <p:nvPr>
            <p:ph type="pic" sz="quarter" idx="12"/>
          </p:nvPr>
        </p:nvSpPr>
        <p:spPr>
          <a:xfrm>
            <a:off x="1" y="0"/>
            <a:ext cx="4033420" cy="6858000"/>
          </a:xfrm>
        </p:spPr>
        <p:txBody>
          <a:bodyPr/>
          <a:lstStyle/>
          <a:p>
            <a:endParaRPr lang="en-GB" dirty="0"/>
          </a:p>
        </p:txBody>
      </p:sp>
    </p:spTree>
    <p:extLst>
      <p:ext uri="{BB962C8B-B14F-4D97-AF65-F5344CB8AC3E}">
        <p14:creationId xmlns:p14="http://schemas.microsoft.com/office/powerpoint/2010/main" val="3151567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_Columns_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a:extLst>
              <a:ext uri="{FF2B5EF4-FFF2-40B4-BE49-F238E27FC236}">
                <a16:creationId xmlns:a16="http://schemas.microsoft.com/office/drawing/2014/main" id="{BA89725D-9118-4968-854F-17E80D47C01C}"/>
              </a:ext>
            </a:extLst>
          </p:cNvPr>
          <p:cNvSpPr>
            <a:spLocks noGrp="1"/>
          </p:cNvSpPr>
          <p:nvPr>
            <p:ph type="pic" sz="quarter" idx="11"/>
          </p:nvPr>
        </p:nvSpPr>
        <p:spPr>
          <a:xfrm>
            <a:off x="8158163" y="0"/>
            <a:ext cx="4033837" cy="6858000"/>
          </a:xfrm>
        </p:spPr>
        <p:txBody>
          <a:bodyPr/>
          <a:lstStyle/>
          <a:p>
            <a:endParaRPr lang="en-GB"/>
          </a:p>
        </p:txBody>
      </p:sp>
    </p:spTree>
    <p:extLst>
      <p:ext uri="{BB962C8B-B14F-4D97-AF65-F5344CB8AC3E}">
        <p14:creationId xmlns:p14="http://schemas.microsoft.com/office/powerpoint/2010/main" val="33559605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_Split_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C1E10A-3BBF-4AD8-BA98-5FF249609C0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9262" t="28642" r="10168" b="22666"/>
          <a:stretch/>
        </p:blipFill>
        <p:spPr>
          <a:xfrm>
            <a:off x="4033419" y="3518704"/>
            <a:ext cx="8158581" cy="3339296"/>
          </a:xfrm>
          <a:prstGeom prst="rect">
            <a:avLst/>
          </a:prstGeom>
        </p:spPr>
      </p:pic>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4797008" y="3949921"/>
            <a:ext cx="6482164" cy="2476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9D4CC5BB-6CD2-4164-A435-880A5253E731}"/>
              </a:ext>
            </a:extLst>
          </p:cNvPr>
          <p:cNvSpPr/>
          <p:nvPr userDrawn="1"/>
        </p:nvSpPr>
        <p:spPr>
          <a:xfrm>
            <a:off x="4033420" y="0"/>
            <a:ext cx="8158580" cy="35187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4797008" y="525804"/>
            <a:ext cx="6482164" cy="2476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AEFF4B9C-EC08-4210-AB11-2BD32DCE7F2B}"/>
              </a:ext>
            </a:extLst>
          </p:cNvPr>
          <p:cNvSpPr>
            <a:spLocks noGrp="1"/>
          </p:cNvSpPr>
          <p:nvPr>
            <p:ph type="pic" sz="quarter" idx="12"/>
          </p:nvPr>
        </p:nvSpPr>
        <p:spPr>
          <a:xfrm>
            <a:off x="1" y="0"/>
            <a:ext cx="4033420" cy="6858000"/>
          </a:xfrm>
        </p:spPr>
        <p:txBody>
          <a:bodyPr/>
          <a:lstStyle/>
          <a:p>
            <a:endParaRPr lang="en-GB" dirty="0"/>
          </a:p>
        </p:txBody>
      </p:sp>
    </p:spTree>
    <p:extLst>
      <p:ext uri="{BB962C8B-B14F-4D97-AF65-F5344CB8AC3E}">
        <p14:creationId xmlns:p14="http://schemas.microsoft.com/office/powerpoint/2010/main" val="2486738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ent_Split_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C1E10A-3BBF-4AD8-BA98-5FF249609C0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9262" t="28642" r="10168" b="22666"/>
          <a:stretch/>
        </p:blipFill>
        <p:spPr>
          <a:xfrm>
            <a:off x="4033419" y="3518704"/>
            <a:ext cx="8158581" cy="3339296"/>
          </a:xfrm>
          <a:prstGeom prst="rect">
            <a:avLst/>
          </a:prstGeom>
        </p:spPr>
      </p:pic>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4797008" y="3949921"/>
            <a:ext cx="6482164" cy="2476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9D4CC5BB-6CD2-4164-A435-880A5253E731}"/>
              </a:ext>
            </a:extLst>
          </p:cNvPr>
          <p:cNvSpPr/>
          <p:nvPr userDrawn="1"/>
        </p:nvSpPr>
        <p:spPr>
          <a:xfrm>
            <a:off x="4033420" y="0"/>
            <a:ext cx="8158580" cy="35187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4797008" y="525804"/>
            <a:ext cx="6482164" cy="2476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60B4B887-C7DC-4141-891F-BDB4D6E3677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1" y="839"/>
            <a:ext cx="4129548" cy="6857161"/>
          </a:xfrm>
          <a:prstGeom prst="rect">
            <a:avLst/>
          </a:prstGeom>
        </p:spPr>
      </p:pic>
    </p:spTree>
    <p:extLst>
      <p:ext uri="{BB962C8B-B14F-4D97-AF65-F5344CB8AC3E}">
        <p14:creationId xmlns:p14="http://schemas.microsoft.com/office/powerpoint/2010/main" val="3292528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Blocks_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4CC5BB-6CD2-4164-A435-880A5253E731}"/>
              </a:ext>
            </a:extLst>
          </p:cNvPr>
          <p:cNvSpPr/>
          <p:nvPr userDrawn="1"/>
        </p:nvSpPr>
        <p:spPr>
          <a:xfrm>
            <a:off x="763589" y="824696"/>
            <a:ext cx="3380148" cy="5208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hasCustomPrompt="1"/>
          </p:nvPr>
        </p:nvSpPr>
        <p:spPr>
          <a:xfrm>
            <a:off x="1099595" y="1255007"/>
            <a:ext cx="2708475" cy="4416587"/>
          </a:xfrm>
        </p:spPr>
        <p:txBody>
          <a:bodyPr>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12" name="Rectangle 11">
            <a:extLst>
              <a:ext uri="{FF2B5EF4-FFF2-40B4-BE49-F238E27FC236}">
                <a16:creationId xmlns:a16="http://schemas.microsoft.com/office/drawing/2014/main" id="{15A7EC48-4A1F-4DAA-95ED-B7E9049400C0}"/>
              </a:ext>
            </a:extLst>
          </p:cNvPr>
          <p:cNvSpPr/>
          <p:nvPr userDrawn="1"/>
        </p:nvSpPr>
        <p:spPr>
          <a:xfrm>
            <a:off x="4405926" y="824696"/>
            <a:ext cx="3380148" cy="52086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2140A8A-F087-439A-8986-1A62A23DF97B}"/>
              </a:ext>
            </a:extLst>
          </p:cNvPr>
          <p:cNvSpPr/>
          <p:nvPr userDrawn="1"/>
        </p:nvSpPr>
        <p:spPr>
          <a:xfrm>
            <a:off x="8048263" y="824696"/>
            <a:ext cx="3380148" cy="52086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9">
            <a:extLst>
              <a:ext uri="{FF2B5EF4-FFF2-40B4-BE49-F238E27FC236}">
                <a16:creationId xmlns:a16="http://schemas.microsoft.com/office/drawing/2014/main" id="{6D2AC78D-F2F6-4302-8CDD-04C6DAE47816}"/>
              </a:ext>
            </a:extLst>
          </p:cNvPr>
          <p:cNvSpPr>
            <a:spLocks noGrp="1"/>
          </p:cNvSpPr>
          <p:nvPr>
            <p:ph type="body" sz="quarter" idx="12" hasCustomPrompt="1"/>
          </p:nvPr>
        </p:nvSpPr>
        <p:spPr>
          <a:xfrm>
            <a:off x="4741762" y="1255007"/>
            <a:ext cx="2708475" cy="4416587"/>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15" name="Text Placeholder 9">
            <a:extLst>
              <a:ext uri="{FF2B5EF4-FFF2-40B4-BE49-F238E27FC236}">
                <a16:creationId xmlns:a16="http://schemas.microsoft.com/office/drawing/2014/main" id="{FEA17097-B7FE-4039-8FCC-901A1CBFCC68}"/>
              </a:ext>
            </a:extLst>
          </p:cNvPr>
          <p:cNvSpPr>
            <a:spLocks noGrp="1"/>
          </p:cNvSpPr>
          <p:nvPr>
            <p:ph type="body" sz="quarter" idx="13" hasCustomPrompt="1"/>
          </p:nvPr>
        </p:nvSpPr>
        <p:spPr>
          <a:xfrm>
            <a:off x="8384099" y="1255007"/>
            <a:ext cx="2708475" cy="4416587"/>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Tree>
    <p:extLst>
      <p:ext uri="{BB962C8B-B14F-4D97-AF65-F5344CB8AC3E}">
        <p14:creationId xmlns:p14="http://schemas.microsoft.com/office/powerpoint/2010/main" val="2546290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_Blocks_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4CC5BB-6CD2-4164-A435-880A5253E731}"/>
              </a:ext>
            </a:extLst>
          </p:cNvPr>
          <p:cNvSpPr/>
          <p:nvPr userDrawn="1"/>
        </p:nvSpPr>
        <p:spPr>
          <a:xfrm>
            <a:off x="763589" y="824696"/>
            <a:ext cx="3380148" cy="520860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hasCustomPrompt="1"/>
          </p:nvPr>
        </p:nvSpPr>
        <p:spPr>
          <a:xfrm>
            <a:off x="1099595" y="1255007"/>
            <a:ext cx="2708475" cy="4416587"/>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12" name="Rectangle 11">
            <a:extLst>
              <a:ext uri="{FF2B5EF4-FFF2-40B4-BE49-F238E27FC236}">
                <a16:creationId xmlns:a16="http://schemas.microsoft.com/office/drawing/2014/main" id="{15A7EC48-4A1F-4DAA-95ED-B7E9049400C0}"/>
              </a:ext>
            </a:extLst>
          </p:cNvPr>
          <p:cNvSpPr/>
          <p:nvPr userDrawn="1"/>
        </p:nvSpPr>
        <p:spPr>
          <a:xfrm>
            <a:off x="4405926" y="824696"/>
            <a:ext cx="3380148" cy="5208607"/>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2140A8A-F087-439A-8986-1A62A23DF97B}"/>
              </a:ext>
            </a:extLst>
          </p:cNvPr>
          <p:cNvSpPr/>
          <p:nvPr userDrawn="1"/>
        </p:nvSpPr>
        <p:spPr>
          <a:xfrm>
            <a:off x="8048263" y="824696"/>
            <a:ext cx="3380148" cy="52086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4" name="Text Placeholder 9">
            <a:extLst>
              <a:ext uri="{FF2B5EF4-FFF2-40B4-BE49-F238E27FC236}">
                <a16:creationId xmlns:a16="http://schemas.microsoft.com/office/drawing/2014/main" id="{6D2AC78D-F2F6-4302-8CDD-04C6DAE47816}"/>
              </a:ext>
            </a:extLst>
          </p:cNvPr>
          <p:cNvSpPr>
            <a:spLocks noGrp="1"/>
          </p:cNvSpPr>
          <p:nvPr>
            <p:ph type="body" sz="quarter" idx="12" hasCustomPrompt="1"/>
          </p:nvPr>
        </p:nvSpPr>
        <p:spPr>
          <a:xfrm>
            <a:off x="4741762" y="1255007"/>
            <a:ext cx="2708475" cy="4416587"/>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15" name="Text Placeholder 9">
            <a:extLst>
              <a:ext uri="{FF2B5EF4-FFF2-40B4-BE49-F238E27FC236}">
                <a16:creationId xmlns:a16="http://schemas.microsoft.com/office/drawing/2014/main" id="{FEA17097-B7FE-4039-8FCC-901A1CBFCC68}"/>
              </a:ext>
            </a:extLst>
          </p:cNvPr>
          <p:cNvSpPr>
            <a:spLocks noGrp="1"/>
          </p:cNvSpPr>
          <p:nvPr>
            <p:ph type="body" sz="quarter" idx="13" hasCustomPrompt="1"/>
          </p:nvPr>
        </p:nvSpPr>
        <p:spPr>
          <a:xfrm>
            <a:off x="8384099" y="1255007"/>
            <a:ext cx="2708475" cy="4416587"/>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Tree>
    <p:extLst>
      <p:ext uri="{BB962C8B-B14F-4D97-AF65-F5344CB8AC3E}">
        <p14:creationId xmlns:p14="http://schemas.microsoft.com/office/powerpoint/2010/main" val="1131155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Blocks_0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4CC5BB-6CD2-4164-A435-880A5253E731}"/>
              </a:ext>
            </a:extLst>
          </p:cNvPr>
          <p:cNvSpPr/>
          <p:nvPr userDrawn="1"/>
        </p:nvSpPr>
        <p:spPr>
          <a:xfrm>
            <a:off x="763589" y="3093234"/>
            <a:ext cx="3380148" cy="29400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hasCustomPrompt="1"/>
          </p:nvPr>
        </p:nvSpPr>
        <p:spPr>
          <a:xfrm>
            <a:off x="1099595" y="3315302"/>
            <a:ext cx="2708475" cy="2356293"/>
          </a:xfrm>
        </p:spPr>
        <p:txBody>
          <a:bodyPr>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12" name="Rectangle 11">
            <a:extLst>
              <a:ext uri="{FF2B5EF4-FFF2-40B4-BE49-F238E27FC236}">
                <a16:creationId xmlns:a16="http://schemas.microsoft.com/office/drawing/2014/main" id="{15A7EC48-4A1F-4DAA-95ED-B7E9049400C0}"/>
              </a:ext>
            </a:extLst>
          </p:cNvPr>
          <p:cNvSpPr/>
          <p:nvPr userDrawn="1"/>
        </p:nvSpPr>
        <p:spPr>
          <a:xfrm>
            <a:off x="4405926" y="3093234"/>
            <a:ext cx="3380148" cy="29400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2140A8A-F087-439A-8986-1A62A23DF97B}"/>
              </a:ext>
            </a:extLst>
          </p:cNvPr>
          <p:cNvSpPr/>
          <p:nvPr userDrawn="1"/>
        </p:nvSpPr>
        <p:spPr>
          <a:xfrm>
            <a:off x="8048263" y="3093234"/>
            <a:ext cx="3380148" cy="2940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9">
            <a:extLst>
              <a:ext uri="{FF2B5EF4-FFF2-40B4-BE49-F238E27FC236}">
                <a16:creationId xmlns:a16="http://schemas.microsoft.com/office/drawing/2014/main" id="{6D2AC78D-F2F6-4302-8CDD-04C6DAE47816}"/>
              </a:ext>
            </a:extLst>
          </p:cNvPr>
          <p:cNvSpPr>
            <a:spLocks noGrp="1"/>
          </p:cNvSpPr>
          <p:nvPr>
            <p:ph type="body" sz="quarter" idx="12" hasCustomPrompt="1"/>
          </p:nvPr>
        </p:nvSpPr>
        <p:spPr>
          <a:xfrm>
            <a:off x="4741762" y="3315302"/>
            <a:ext cx="2708475" cy="2356293"/>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15" name="Text Placeholder 9">
            <a:extLst>
              <a:ext uri="{FF2B5EF4-FFF2-40B4-BE49-F238E27FC236}">
                <a16:creationId xmlns:a16="http://schemas.microsoft.com/office/drawing/2014/main" id="{FEA17097-B7FE-4039-8FCC-901A1CBFCC68}"/>
              </a:ext>
            </a:extLst>
          </p:cNvPr>
          <p:cNvSpPr>
            <a:spLocks noGrp="1"/>
          </p:cNvSpPr>
          <p:nvPr>
            <p:ph type="body" sz="quarter" idx="13" hasCustomPrompt="1"/>
          </p:nvPr>
        </p:nvSpPr>
        <p:spPr>
          <a:xfrm>
            <a:off x="8384099" y="3315302"/>
            <a:ext cx="2708475" cy="2356293"/>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3" name="Picture Placeholder 2">
            <a:extLst>
              <a:ext uri="{FF2B5EF4-FFF2-40B4-BE49-F238E27FC236}">
                <a16:creationId xmlns:a16="http://schemas.microsoft.com/office/drawing/2014/main" id="{E5A4FD05-4100-459E-95DA-2B7A22F0C16A}"/>
              </a:ext>
            </a:extLst>
          </p:cNvPr>
          <p:cNvSpPr>
            <a:spLocks noGrp="1"/>
          </p:cNvSpPr>
          <p:nvPr>
            <p:ph type="pic" sz="quarter" idx="14"/>
          </p:nvPr>
        </p:nvSpPr>
        <p:spPr>
          <a:xfrm>
            <a:off x="763588" y="809625"/>
            <a:ext cx="3368675" cy="2268538"/>
          </a:xfrm>
        </p:spPr>
        <p:txBody>
          <a:bodyPr/>
          <a:lstStyle/>
          <a:p>
            <a:endParaRPr lang="en-GB"/>
          </a:p>
        </p:txBody>
      </p:sp>
      <p:sp>
        <p:nvSpPr>
          <p:cNvPr id="10" name="Picture Placeholder 2">
            <a:extLst>
              <a:ext uri="{FF2B5EF4-FFF2-40B4-BE49-F238E27FC236}">
                <a16:creationId xmlns:a16="http://schemas.microsoft.com/office/drawing/2014/main" id="{89A6BCCC-0890-47CA-82CB-B97B61FD6454}"/>
              </a:ext>
            </a:extLst>
          </p:cNvPr>
          <p:cNvSpPr>
            <a:spLocks noGrp="1"/>
          </p:cNvSpPr>
          <p:nvPr>
            <p:ph type="pic" sz="quarter" idx="15"/>
          </p:nvPr>
        </p:nvSpPr>
        <p:spPr>
          <a:xfrm>
            <a:off x="4394452" y="809625"/>
            <a:ext cx="3368675" cy="2268538"/>
          </a:xfrm>
        </p:spPr>
        <p:txBody>
          <a:bodyPr/>
          <a:lstStyle/>
          <a:p>
            <a:endParaRPr lang="en-GB"/>
          </a:p>
        </p:txBody>
      </p:sp>
      <p:sp>
        <p:nvSpPr>
          <p:cNvPr id="11" name="Picture Placeholder 2">
            <a:extLst>
              <a:ext uri="{FF2B5EF4-FFF2-40B4-BE49-F238E27FC236}">
                <a16:creationId xmlns:a16="http://schemas.microsoft.com/office/drawing/2014/main" id="{B5731E4A-4C59-44AB-B1E6-30E705257518}"/>
              </a:ext>
            </a:extLst>
          </p:cNvPr>
          <p:cNvSpPr>
            <a:spLocks noGrp="1"/>
          </p:cNvSpPr>
          <p:nvPr>
            <p:ph type="pic" sz="quarter" idx="16"/>
          </p:nvPr>
        </p:nvSpPr>
        <p:spPr>
          <a:xfrm>
            <a:off x="8059739" y="824696"/>
            <a:ext cx="3368675" cy="2268538"/>
          </a:xfrm>
        </p:spPr>
        <p:txBody>
          <a:bodyPr/>
          <a:lstStyle/>
          <a:p>
            <a:endParaRPr lang="en-GB"/>
          </a:p>
        </p:txBody>
      </p:sp>
    </p:spTree>
    <p:extLst>
      <p:ext uri="{BB962C8B-B14F-4D97-AF65-F5344CB8AC3E}">
        <p14:creationId xmlns:p14="http://schemas.microsoft.com/office/powerpoint/2010/main" val="4015670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Blank_Left">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763588" y="1296364"/>
            <a:ext cx="4919582" cy="426527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AEFF4B9C-EC08-4210-AB11-2BD32DCE7F2B}"/>
              </a:ext>
            </a:extLst>
          </p:cNvPr>
          <p:cNvSpPr>
            <a:spLocks noGrp="1"/>
          </p:cNvSpPr>
          <p:nvPr>
            <p:ph type="pic" sz="quarter" idx="12"/>
          </p:nvPr>
        </p:nvSpPr>
        <p:spPr>
          <a:xfrm>
            <a:off x="6096000" y="1296363"/>
            <a:ext cx="5332412" cy="4265271"/>
          </a:xfrm>
        </p:spPr>
        <p:txBody>
          <a:bodyPr/>
          <a:lstStyle/>
          <a:p>
            <a:endParaRPr lang="en-GB" dirty="0"/>
          </a:p>
        </p:txBody>
      </p:sp>
    </p:spTree>
    <p:extLst>
      <p:ext uri="{BB962C8B-B14F-4D97-AF65-F5344CB8AC3E}">
        <p14:creationId xmlns:p14="http://schemas.microsoft.com/office/powerpoint/2010/main" val="3203783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Blank_Right">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6396942" y="1296364"/>
            <a:ext cx="4919582" cy="426527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AEFF4B9C-EC08-4210-AB11-2BD32DCE7F2B}"/>
              </a:ext>
            </a:extLst>
          </p:cNvPr>
          <p:cNvSpPr>
            <a:spLocks noGrp="1"/>
          </p:cNvSpPr>
          <p:nvPr>
            <p:ph type="pic" sz="quarter" idx="12"/>
          </p:nvPr>
        </p:nvSpPr>
        <p:spPr>
          <a:xfrm>
            <a:off x="756212" y="1296363"/>
            <a:ext cx="5332412" cy="4265271"/>
          </a:xfrm>
        </p:spPr>
        <p:txBody>
          <a:bodyPr/>
          <a:lstStyle/>
          <a:p>
            <a:endParaRPr lang="en-GB" dirty="0"/>
          </a:p>
        </p:txBody>
      </p:sp>
    </p:spTree>
    <p:extLst>
      <p:ext uri="{BB962C8B-B14F-4D97-AF65-F5344CB8AC3E}">
        <p14:creationId xmlns:p14="http://schemas.microsoft.com/office/powerpoint/2010/main" val="1512532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pact_Text_01">
    <p:bg>
      <p:bgPr>
        <a:solidFill>
          <a:schemeClr val="accent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890588" y="868363"/>
            <a:ext cx="10302875" cy="5230812"/>
          </a:xfrm>
        </p:spPr>
        <p:txBody>
          <a:bodyPr anchor="ctr" anchorCtr="0">
            <a:normAutofit/>
          </a:bodyPr>
          <a:lstStyle>
            <a:lvl1pPr marL="0" indent="0">
              <a:buNone/>
              <a:defRPr sz="8000" b="1">
                <a:solidFill>
                  <a:schemeClr val="bg1"/>
                </a:solidFill>
              </a:defRPr>
            </a:lvl1pPr>
          </a:lstStyle>
          <a:p>
            <a:pPr lvl="0"/>
            <a:r>
              <a:rPr lang="en-US" dirty="0"/>
              <a:t>Big impactful text goes on this slide</a:t>
            </a:r>
            <a:endParaRPr lang="en-GB" dirty="0"/>
          </a:p>
        </p:txBody>
      </p:sp>
    </p:spTree>
    <p:extLst>
      <p:ext uri="{BB962C8B-B14F-4D97-AF65-F5344CB8AC3E}">
        <p14:creationId xmlns:p14="http://schemas.microsoft.com/office/powerpoint/2010/main" val="3434094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mpact_Text_01">
    <p:bg>
      <p:bgPr>
        <a:solidFill>
          <a:schemeClr val="accent5"/>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890588" y="868363"/>
            <a:ext cx="10302875" cy="5230812"/>
          </a:xfrm>
        </p:spPr>
        <p:txBody>
          <a:bodyPr anchor="ctr" anchorCtr="0">
            <a:normAutofit/>
          </a:bodyPr>
          <a:lstStyle>
            <a:lvl1pPr marL="0" indent="0">
              <a:buNone/>
              <a:defRPr sz="8000" b="1">
                <a:solidFill>
                  <a:schemeClr val="bg1"/>
                </a:solidFill>
              </a:defRPr>
            </a:lvl1pPr>
          </a:lstStyle>
          <a:p>
            <a:pPr lvl="0"/>
            <a:r>
              <a:rPr lang="en-US" dirty="0"/>
              <a:t>Big impactful text goes on this slide</a:t>
            </a:r>
            <a:endParaRPr lang="en-GB" dirty="0"/>
          </a:p>
        </p:txBody>
      </p:sp>
    </p:spTree>
    <p:extLst>
      <p:ext uri="{BB962C8B-B14F-4D97-AF65-F5344CB8AC3E}">
        <p14:creationId xmlns:p14="http://schemas.microsoft.com/office/powerpoint/2010/main" val="32502813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pact_Text_02">
    <p:bg>
      <p:bgPr>
        <a:solidFill>
          <a:schemeClr val="tx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890588" y="868363"/>
            <a:ext cx="10302875" cy="5230812"/>
          </a:xfrm>
        </p:spPr>
        <p:txBody>
          <a:bodyPr anchor="ctr" anchorCtr="0">
            <a:normAutofit/>
          </a:bodyPr>
          <a:lstStyle>
            <a:lvl1pPr marL="0" indent="0">
              <a:buNone/>
              <a:defRPr sz="8000" b="1">
                <a:solidFill>
                  <a:schemeClr val="bg1"/>
                </a:solidFill>
              </a:defRPr>
            </a:lvl1pPr>
          </a:lstStyle>
          <a:p>
            <a:pPr lvl="0"/>
            <a:r>
              <a:rPr lang="en-US" dirty="0"/>
              <a:t>Big impactful text goes on this slide</a:t>
            </a:r>
            <a:endParaRPr lang="en-GB" dirty="0"/>
          </a:p>
        </p:txBody>
      </p:sp>
    </p:spTree>
    <p:extLst>
      <p:ext uri="{BB962C8B-B14F-4D97-AF65-F5344CB8AC3E}">
        <p14:creationId xmlns:p14="http://schemas.microsoft.com/office/powerpoint/2010/main" val="6043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_Columns_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699BD572-69C1-4FB4-B6D5-BA2F806E873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8158580" y="-4273"/>
            <a:ext cx="4033420" cy="6869471"/>
          </a:xfrm>
          <a:prstGeom prst="rect">
            <a:avLst/>
          </a:prstGeom>
        </p:spPr>
      </p:pic>
    </p:spTree>
    <p:extLst>
      <p:ext uri="{BB962C8B-B14F-4D97-AF65-F5344CB8AC3E}">
        <p14:creationId xmlns:p14="http://schemas.microsoft.com/office/powerpoint/2010/main" val="373223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pact_Text_03">
    <p:bg>
      <p:bgPr>
        <a:solidFill>
          <a:schemeClr val="accent3"/>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890588" y="868363"/>
            <a:ext cx="10302875" cy="5230812"/>
          </a:xfrm>
        </p:spPr>
        <p:txBody>
          <a:bodyPr anchor="ctr" anchorCtr="0">
            <a:normAutofit/>
          </a:bodyPr>
          <a:lstStyle>
            <a:lvl1pPr marL="0" indent="0">
              <a:buNone/>
              <a:defRPr sz="8000" b="1">
                <a:solidFill>
                  <a:schemeClr val="bg1"/>
                </a:solidFill>
              </a:defRPr>
            </a:lvl1pPr>
          </a:lstStyle>
          <a:p>
            <a:pPr lvl="0"/>
            <a:r>
              <a:rPr lang="en-US" dirty="0"/>
              <a:t>Big impactful text goes on this slide</a:t>
            </a:r>
            <a:endParaRPr lang="en-GB" dirty="0"/>
          </a:p>
        </p:txBody>
      </p:sp>
    </p:spTree>
    <p:extLst>
      <p:ext uri="{BB962C8B-B14F-4D97-AF65-F5344CB8AC3E}">
        <p14:creationId xmlns:p14="http://schemas.microsoft.com/office/powerpoint/2010/main" val="20690715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pact_Text_Image_01">
    <p:bg>
      <p:bgPr>
        <a:solidFill>
          <a:schemeClr val="accent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797989" y="868363"/>
            <a:ext cx="6007922" cy="5230812"/>
          </a:xfrm>
        </p:spPr>
        <p:txBody>
          <a:bodyPr anchor="ctr" anchorCtr="0">
            <a:normAutofit/>
          </a:bodyPr>
          <a:lstStyle>
            <a:lvl1pPr marL="0" indent="0">
              <a:buNone/>
              <a:defRPr sz="6600" b="1">
                <a:solidFill>
                  <a:schemeClr val="bg1"/>
                </a:solidFill>
              </a:defRPr>
            </a:lvl1pPr>
          </a:lstStyle>
          <a:p>
            <a:pPr lvl="0"/>
            <a:r>
              <a:rPr lang="en-US" dirty="0"/>
              <a:t>Big impactful text goes on this slide</a:t>
            </a:r>
            <a:endParaRPr lang="en-GB" dirty="0"/>
          </a:p>
        </p:txBody>
      </p:sp>
      <p:sp>
        <p:nvSpPr>
          <p:cNvPr id="3" name="Picture Placeholder 2">
            <a:extLst>
              <a:ext uri="{FF2B5EF4-FFF2-40B4-BE49-F238E27FC236}">
                <a16:creationId xmlns:a16="http://schemas.microsoft.com/office/drawing/2014/main" id="{DF2234AD-529E-4A33-A1E2-5B660603E9F1}"/>
              </a:ext>
            </a:extLst>
          </p:cNvPr>
          <p:cNvSpPr>
            <a:spLocks noGrp="1"/>
          </p:cNvSpPr>
          <p:nvPr>
            <p:ph type="pic" sz="quarter" idx="11"/>
          </p:nvPr>
        </p:nvSpPr>
        <p:spPr>
          <a:xfrm>
            <a:off x="7304088" y="0"/>
            <a:ext cx="4887912" cy="6858000"/>
          </a:xfrm>
        </p:spPr>
        <p:txBody>
          <a:bodyPr/>
          <a:lstStyle/>
          <a:p>
            <a:endParaRPr lang="en-GB"/>
          </a:p>
        </p:txBody>
      </p:sp>
    </p:spTree>
    <p:extLst>
      <p:ext uri="{BB962C8B-B14F-4D97-AF65-F5344CB8AC3E}">
        <p14:creationId xmlns:p14="http://schemas.microsoft.com/office/powerpoint/2010/main" val="1088343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mpact_Text_Image_01">
    <p:bg>
      <p:bgRef idx="1001">
        <a:schemeClr val="bg2"/>
      </p:bgRef>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797989" y="868363"/>
            <a:ext cx="6007922" cy="5230812"/>
          </a:xfrm>
        </p:spPr>
        <p:txBody>
          <a:bodyPr anchor="ctr" anchorCtr="0">
            <a:normAutofit/>
          </a:bodyPr>
          <a:lstStyle>
            <a:lvl1pPr marL="0" indent="0">
              <a:buNone/>
              <a:defRPr sz="6600" b="1">
                <a:solidFill>
                  <a:schemeClr val="tx1"/>
                </a:solidFill>
              </a:defRPr>
            </a:lvl1pPr>
          </a:lstStyle>
          <a:p>
            <a:pPr lvl="0"/>
            <a:r>
              <a:rPr lang="en-US" dirty="0"/>
              <a:t>Big impactful text goes on this slide</a:t>
            </a:r>
            <a:endParaRPr lang="en-GB" dirty="0"/>
          </a:p>
        </p:txBody>
      </p:sp>
      <p:pic>
        <p:nvPicPr>
          <p:cNvPr id="4" name="Picture 3">
            <a:extLst>
              <a:ext uri="{FF2B5EF4-FFF2-40B4-BE49-F238E27FC236}">
                <a16:creationId xmlns:a16="http://schemas.microsoft.com/office/drawing/2014/main" id="{05F631B0-6BD1-4579-A196-5C01BE369D44}"/>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7304088" y="0"/>
            <a:ext cx="4887912" cy="6858000"/>
          </a:xfrm>
          <a:prstGeom prst="rect">
            <a:avLst/>
          </a:prstGeom>
        </p:spPr>
      </p:pic>
      <p:pic>
        <p:nvPicPr>
          <p:cNvPr id="5" name="Picture 4">
            <a:extLst>
              <a:ext uri="{FF2B5EF4-FFF2-40B4-BE49-F238E27FC236}">
                <a16:creationId xmlns:a16="http://schemas.microsoft.com/office/drawing/2014/main" id="{25870C9F-EED0-4C74-AB90-3E270957BA50}"/>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7304088" y="0"/>
            <a:ext cx="4887912" cy="6858000"/>
          </a:xfrm>
          <a:prstGeom prst="rect">
            <a:avLst/>
          </a:prstGeom>
        </p:spPr>
      </p:pic>
    </p:spTree>
    <p:extLst>
      <p:ext uri="{BB962C8B-B14F-4D97-AF65-F5344CB8AC3E}">
        <p14:creationId xmlns:p14="http://schemas.microsoft.com/office/powerpoint/2010/main" val="1057507353"/>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pact_Text_Image_0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9B20F3-D2FB-4EC2-8E39-ADAEF469AD5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27925"/>
          <a:stretch/>
        </p:blipFill>
        <p:spPr>
          <a:xfrm>
            <a:off x="0" y="0"/>
            <a:ext cx="7304088" cy="6858000"/>
          </a:xfrm>
          <a:prstGeom prst="rect">
            <a:avLst/>
          </a:prstGeom>
        </p:spPr>
      </p:pic>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797989" y="868363"/>
            <a:ext cx="6007922" cy="5230812"/>
          </a:xfrm>
        </p:spPr>
        <p:txBody>
          <a:bodyPr anchor="ctr" anchorCtr="0">
            <a:normAutofit/>
          </a:bodyPr>
          <a:lstStyle>
            <a:lvl1pPr marL="0" indent="0">
              <a:buNone/>
              <a:defRPr sz="6600" b="1">
                <a:solidFill>
                  <a:schemeClr val="bg1"/>
                </a:solidFill>
              </a:defRPr>
            </a:lvl1pPr>
          </a:lstStyle>
          <a:p>
            <a:pPr lvl="0"/>
            <a:r>
              <a:rPr lang="en-US" dirty="0"/>
              <a:t>Big impactful text goes on this slide</a:t>
            </a:r>
            <a:endParaRPr lang="en-GB" dirty="0"/>
          </a:p>
        </p:txBody>
      </p:sp>
      <p:sp>
        <p:nvSpPr>
          <p:cNvPr id="3" name="Picture Placeholder 2">
            <a:extLst>
              <a:ext uri="{FF2B5EF4-FFF2-40B4-BE49-F238E27FC236}">
                <a16:creationId xmlns:a16="http://schemas.microsoft.com/office/drawing/2014/main" id="{DF2234AD-529E-4A33-A1E2-5B660603E9F1}"/>
              </a:ext>
            </a:extLst>
          </p:cNvPr>
          <p:cNvSpPr>
            <a:spLocks noGrp="1"/>
          </p:cNvSpPr>
          <p:nvPr>
            <p:ph type="pic" sz="quarter" idx="11"/>
          </p:nvPr>
        </p:nvSpPr>
        <p:spPr>
          <a:xfrm>
            <a:off x="7304088" y="0"/>
            <a:ext cx="4887912" cy="6858000"/>
          </a:xfrm>
        </p:spPr>
        <p:txBody>
          <a:bodyPr/>
          <a:lstStyle/>
          <a:p>
            <a:endParaRPr lang="en-GB"/>
          </a:p>
        </p:txBody>
      </p:sp>
    </p:spTree>
    <p:extLst>
      <p:ext uri="{BB962C8B-B14F-4D97-AF65-F5344CB8AC3E}">
        <p14:creationId xmlns:p14="http://schemas.microsoft.com/office/powerpoint/2010/main" val="4167950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Impact_Text_Image_0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9B20F3-D2FB-4EC2-8E39-ADAEF469AD5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27925"/>
          <a:stretch/>
        </p:blipFill>
        <p:spPr>
          <a:xfrm>
            <a:off x="0" y="0"/>
            <a:ext cx="7304088" cy="6858000"/>
          </a:xfrm>
          <a:prstGeom prst="rect">
            <a:avLst/>
          </a:prstGeom>
        </p:spPr>
      </p:pic>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797989" y="868363"/>
            <a:ext cx="6007922" cy="5230812"/>
          </a:xfrm>
        </p:spPr>
        <p:txBody>
          <a:bodyPr anchor="ctr" anchorCtr="0">
            <a:normAutofit/>
          </a:bodyPr>
          <a:lstStyle>
            <a:lvl1pPr marL="0" indent="0">
              <a:buNone/>
              <a:defRPr sz="6600" b="1">
                <a:solidFill>
                  <a:schemeClr val="bg1"/>
                </a:solidFill>
              </a:defRPr>
            </a:lvl1pPr>
          </a:lstStyle>
          <a:p>
            <a:pPr lvl="0"/>
            <a:r>
              <a:rPr lang="en-US" dirty="0"/>
              <a:t>Big impactful text goes on this slide</a:t>
            </a:r>
            <a:endParaRPr lang="en-GB" dirty="0"/>
          </a:p>
        </p:txBody>
      </p:sp>
      <p:pic>
        <p:nvPicPr>
          <p:cNvPr id="5" name="Picture 4">
            <a:extLst>
              <a:ext uri="{FF2B5EF4-FFF2-40B4-BE49-F238E27FC236}">
                <a16:creationId xmlns:a16="http://schemas.microsoft.com/office/drawing/2014/main" id="{BDD4D0BA-A578-48D0-84A8-14A7A33209C9}"/>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7304088" y="0"/>
            <a:ext cx="4887912" cy="6858000"/>
          </a:xfrm>
          <a:prstGeom prst="rect">
            <a:avLst/>
          </a:prstGeom>
        </p:spPr>
      </p:pic>
    </p:spTree>
    <p:extLst>
      <p:ext uri="{BB962C8B-B14F-4D97-AF65-F5344CB8AC3E}">
        <p14:creationId xmlns:p14="http://schemas.microsoft.com/office/powerpoint/2010/main" val="2256612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pact_Text_Image_03">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73422D-BC8E-482B-9AA9-107C4E50964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27832"/>
          <a:stretch/>
        </p:blipFill>
        <p:spPr>
          <a:xfrm>
            <a:off x="1" y="0"/>
            <a:ext cx="7304088" cy="6858000"/>
          </a:xfrm>
          <a:prstGeom prst="rect">
            <a:avLst/>
          </a:prstGeom>
        </p:spPr>
      </p:pic>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797989" y="868363"/>
            <a:ext cx="6007922" cy="5230812"/>
          </a:xfrm>
        </p:spPr>
        <p:txBody>
          <a:bodyPr anchor="ctr" anchorCtr="0">
            <a:normAutofit/>
          </a:bodyPr>
          <a:lstStyle>
            <a:lvl1pPr marL="0" indent="0">
              <a:buNone/>
              <a:defRPr sz="6600" b="1">
                <a:solidFill>
                  <a:schemeClr val="tx1"/>
                </a:solidFill>
              </a:defRPr>
            </a:lvl1pPr>
          </a:lstStyle>
          <a:p>
            <a:pPr lvl="0"/>
            <a:r>
              <a:rPr lang="en-US" dirty="0"/>
              <a:t>Big impactful text goes on this slide</a:t>
            </a:r>
            <a:endParaRPr lang="en-GB" dirty="0"/>
          </a:p>
        </p:txBody>
      </p:sp>
      <p:sp>
        <p:nvSpPr>
          <p:cNvPr id="3" name="Picture Placeholder 2">
            <a:extLst>
              <a:ext uri="{FF2B5EF4-FFF2-40B4-BE49-F238E27FC236}">
                <a16:creationId xmlns:a16="http://schemas.microsoft.com/office/drawing/2014/main" id="{DF2234AD-529E-4A33-A1E2-5B660603E9F1}"/>
              </a:ext>
            </a:extLst>
          </p:cNvPr>
          <p:cNvSpPr>
            <a:spLocks noGrp="1"/>
          </p:cNvSpPr>
          <p:nvPr>
            <p:ph type="pic" sz="quarter" idx="11"/>
          </p:nvPr>
        </p:nvSpPr>
        <p:spPr>
          <a:xfrm>
            <a:off x="7304088" y="0"/>
            <a:ext cx="4887912" cy="6858000"/>
          </a:xfrm>
        </p:spPr>
        <p:txBody>
          <a:bodyPr/>
          <a:lstStyle/>
          <a:p>
            <a:endParaRPr lang="en-GB"/>
          </a:p>
        </p:txBody>
      </p:sp>
    </p:spTree>
    <p:extLst>
      <p:ext uri="{BB962C8B-B14F-4D97-AF65-F5344CB8AC3E}">
        <p14:creationId xmlns:p14="http://schemas.microsoft.com/office/powerpoint/2010/main" val="22773154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_0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367433"/>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_0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863675"/>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_03">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E0F73B-468C-4A42-974B-5C0093414F0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16923"/>
          <a:stretch/>
        </p:blipFill>
        <p:spPr>
          <a:xfrm>
            <a:off x="0" y="0"/>
            <a:ext cx="12192000" cy="6858000"/>
          </a:xfrm>
          <a:prstGeom prst="rect">
            <a:avLst/>
          </a:prstGeom>
        </p:spPr>
      </p:pic>
    </p:spTree>
    <p:extLst>
      <p:ext uri="{BB962C8B-B14F-4D97-AF65-F5344CB8AC3E}">
        <p14:creationId xmlns:p14="http://schemas.microsoft.com/office/powerpoint/2010/main" val="377296959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_04">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516987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Columns_03">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a:extLst>
              <a:ext uri="{FF2B5EF4-FFF2-40B4-BE49-F238E27FC236}">
                <a16:creationId xmlns:a16="http://schemas.microsoft.com/office/drawing/2014/main" id="{BA89725D-9118-4968-854F-17E80D47C01C}"/>
              </a:ext>
            </a:extLst>
          </p:cNvPr>
          <p:cNvSpPr>
            <a:spLocks noGrp="1"/>
          </p:cNvSpPr>
          <p:nvPr>
            <p:ph type="pic" sz="quarter" idx="11"/>
          </p:nvPr>
        </p:nvSpPr>
        <p:spPr>
          <a:xfrm>
            <a:off x="8158163" y="0"/>
            <a:ext cx="4033837" cy="6858000"/>
          </a:xfrm>
        </p:spPr>
        <p:txBody>
          <a:bodyPr/>
          <a:lstStyle/>
          <a:p>
            <a:endParaRPr lang="en-GB"/>
          </a:p>
        </p:txBody>
      </p:sp>
    </p:spTree>
    <p:extLst>
      <p:ext uri="{BB962C8B-B14F-4D97-AF65-F5344CB8AC3E}">
        <p14:creationId xmlns:p14="http://schemas.microsoft.com/office/powerpoint/2010/main" val="296934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_04">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874382"/>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Blank_04">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759545"/>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Blank_04">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424825"/>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_05">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72B1BB-2556-4841-899C-2BCF54F5B55D}"/>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16944"/>
          <a:stretch/>
        </p:blipFill>
        <p:spPr>
          <a:xfrm>
            <a:off x="0" y="0"/>
            <a:ext cx="12192000" cy="6858000"/>
          </a:xfrm>
          <a:prstGeom prst="rect">
            <a:avLst/>
          </a:prstGeom>
        </p:spPr>
      </p:pic>
    </p:spTree>
    <p:extLst>
      <p:ext uri="{BB962C8B-B14F-4D97-AF65-F5344CB8AC3E}">
        <p14:creationId xmlns:p14="http://schemas.microsoft.com/office/powerpoint/2010/main" val="4280283581"/>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_06">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350112"/>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_07">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27042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_08">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AE7A05-2FBB-4EA8-A6DF-3F1724F31EB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16944"/>
          <a:stretch/>
        </p:blipFill>
        <p:spPr>
          <a:xfrm>
            <a:off x="0" y="0"/>
            <a:ext cx="12192000" cy="6858000"/>
          </a:xfrm>
          <a:prstGeom prst="rect">
            <a:avLst/>
          </a:prstGeom>
        </p:spPr>
      </p:pic>
    </p:spTree>
    <p:extLst>
      <p:ext uri="{BB962C8B-B14F-4D97-AF65-F5344CB8AC3E}">
        <p14:creationId xmlns:p14="http://schemas.microsoft.com/office/powerpoint/2010/main" val="251239792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Columns_0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9">
            <a:extLst>
              <a:ext uri="{FF2B5EF4-FFF2-40B4-BE49-F238E27FC236}">
                <a16:creationId xmlns:a16="http://schemas.microsoft.com/office/drawing/2014/main" id="{84696862-A2A4-4DCF-9545-FF0EEF6A2068}"/>
              </a:ext>
            </a:extLst>
          </p:cNvPr>
          <p:cNvSpPr>
            <a:spLocks noGrp="1"/>
          </p:cNvSpPr>
          <p:nvPr>
            <p:ph type="body" sz="quarter" idx="11"/>
          </p:nvPr>
        </p:nvSpPr>
        <p:spPr>
          <a:xfrm>
            <a:off x="8727310" y="738187"/>
            <a:ext cx="2939971" cy="5381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16602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Columns_05">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a:extLst>
              <a:ext uri="{FF2B5EF4-FFF2-40B4-BE49-F238E27FC236}">
                <a16:creationId xmlns:a16="http://schemas.microsoft.com/office/drawing/2014/main" id="{BA89725D-9118-4968-854F-17E80D47C01C}"/>
              </a:ext>
            </a:extLst>
          </p:cNvPr>
          <p:cNvSpPr>
            <a:spLocks noGrp="1"/>
          </p:cNvSpPr>
          <p:nvPr>
            <p:ph type="pic" sz="quarter" idx="11"/>
          </p:nvPr>
        </p:nvSpPr>
        <p:spPr>
          <a:xfrm>
            <a:off x="8158163" y="0"/>
            <a:ext cx="4033837" cy="6858000"/>
          </a:xfrm>
        </p:spPr>
        <p:txBody>
          <a:bodyPr/>
          <a:lstStyle/>
          <a:p>
            <a:endParaRPr lang="en-GB"/>
          </a:p>
        </p:txBody>
      </p:sp>
    </p:spTree>
    <p:extLst>
      <p:ext uri="{BB962C8B-B14F-4D97-AF65-F5344CB8AC3E}">
        <p14:creationId xmlns:p14="http://schemas.microsoft.com/office/powerpoint/2010/main" val="1831313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_Columns_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 name="Picture 3">
            <a:extLst>
              <a:ext uri="{FF2B5EF4-FFF2-40B4-BE49-F238E27FC236}">
                <a16:creationId xmlns:a16="http://schemas.microsoft.com/office/drawing/2014/main" id="{2ED919DC-0DEF-4820-93C5-464B208F5D74}"/>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8158580" y="0"/>
            <a:ext cx="4033419" cy="6858000"/>
          </a:xfrm>
          <a:prstGeom prst="rect">
            <a:avLst/>
          </a:prstGeom>
        </p:spPr>
      </p:pic>
    </p:spTree>
    <p:extLst>
      <p:ext uri="{BB962C8B-B14F-4D97-AF65-F5344CB8AC3E}">
        <p14:creationId xmlns:p14="http://schemas.microsoft.com/office/powerpoint/2010/main" val="575841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Header_0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354FD0-F618-4A19-B0FD-48851AAA32F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75621"/>
          <a:stretch/>
        </p:blipFill>
        <p:spPr>
          <a:xfrm>
            <a:off x="0" y="0"/>
            <a:ext cx="12191999" cy="2013995"/>
          </a:xfrm>
          <a:prstGeom prst="rect">
            <a:avLst/>
          </a:prstGeom>
        </p:spPr>
      </p:pic>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9">
            <a:extLst>
              <a:ext uri="{FF2B5EF4-FFF2-40B4-BE49-F238E27FC236}">
                <a16:creationId xmlns:a16="http://schemas.microsoft.com/office/drawing/2014/main" id="{DEEF143C-BEBF-443E-BB55-5F3E2D7EDE39}"/>
              </a:ext>
            </a:extLst>
          </p:cNvPr>
          <p:cNvSpPr>
            <a:spLocks noGrp="1"/>
          </p:cNvSpPr>
          <p:nvPr>
            <p:ph type="body" sz="quarter" idx="12"/>
          </p:nvPr>
        </p:nvSpPr>
        <p:spPr>
          <a:xfrm>
            <a:off x="6242613"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567470"/>
            <a:ext cx="6493739" cy="879053"/>
          </a:xfrm>
        </p:spPr>
        <p:txBody>
          <a:bodyPr>
            <a:normAutofit/>
          </a:bodyPr>
          <a:lstStyle>
            <a:lvl1pPr marL="0" indent="0">
              <a:buFontTx/>
              <a:buNone/>
              <a:defRPr sz="4800" b="1"/>
            </a:lvl1pPr>
          </a:lstStyle>
          <a:p>
            <a:pPr lvl="0"/>
            <a:r>
              <a:rPr lang="en-US" dirty="0"/>
              <a:t>Subtitle goes here</a:t>
            </a:r>
            <a:endParaRPr lang="en-GB" dirty="0"/>
          </a:p>
        </p:txBody>
      </p:sp>
    </p:spTree>
    <p:extLst>
      <p:ext uri="{BB962C8B-B14F-4D97-AF65-F5344CB8AC3E}">
        <p14:creationId xmlns:p14="http://schemas.microsoft.com/office/powerpoint/2010/main" val="317305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Header_0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354FD0-F618-4A19-B0FD-48851AAA32F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77409"/>
          <a:stretch/>
        </p:blipFill>
        <p:spPr>
          <a:xfrm>
            <a:off x="0" y="-81025"/>
            <a:ext cx="12191999" cy="2013995"/>
          </a:xfrm>
          <a:prstGeom prst="rect">
            <a:avLst/>
          </a:prstGeom>
        </p:spPr>
      </p:pic>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9">
            <a:extLst>
              <a:ext uri="{FF2B5EF4-FFF2-40B4-BE49-F238E27FC236}">
                <a16:creationId xmlns:a16="http://schemas.microsoft.com/office/drawing/2014/main" id="{DEEF143C-BEBF-443E-BB55-5F3E2D7EDE39}"/>
              </a:ext>
            </a:extLst>
          </p:cNvPr>
          <p:cNvSpPr>
            <a:spLocks noGrp="1"/>
          </p:cNvSpPr>
          <p:nvPr>
            <p:ph type="body" sz="quarter" idx="12"/>
          </p:nvPr>
        </p:nvSpPr>
        <p:spPr>
          <a:xfrm>
            <a:off x="6242613"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567470"/>
            <a:ext cx="6493739" cy="879053"/>
          </a:xfrm>
        </p:spPr>
        <p:txBody>
          <a:bodyPr>
            <a:normAutofit/>
          </a:bodyPr>
          <a:lstStyle>
            <a:lvl1pPr marL="0" indent="0">
              <a:buFontTx/>
              <a:buNone/>
              <a:defRPr sz="4800" b="1">
                <a:solidFill>
                  <a:schemeClr val="bg1"/>
                </a:solidFill>
              </a:defRPr>
            </a:lvl1pPr>
          </a:lstStyle>
          <a:p>
            <a:pPr lvl="0"/>
            <a:r>
              <a:rPr lang="en-US" dirty="0"/>
              <a:t>Subtitle goes here</a:t>
            </a:r>
            <a:endParaRPr lang="en-GB" dirty="0"/>
          </a:p>
        </p:txBody>
      </p:sp>
    </p:spTree>
    <p:extLst>
      <p:ext uri="{BB962C8B-B14F-4D97-AF65-F5344CB8AC3E}">
        <p14:creationId xmlns:p14="http://schemas.microsoft.com/office/powerpoint/2010/main" val="3436410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7F3911-C0AE-4467-81FF-502B2C9446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430BA1-54B6-4655-B972-A06B03766D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2835988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99" r:id="rId3"/>
    <p:sldLayoutId id="2147483682" r:id="rId4"/>
    <p:sldLayoutId id="2147483657" r:id="rId5"/>
    <p:sldLayoutId id="2147483656" r:id="rId6"/>
    <p:sldLayoutId id="2147483698" r:id="rId7"/>
    <p:sldLayoutId id="2147483668" r:id="rId8"/>
    <p:sldLayoutId id="2147483669" r:id="rId9"/>
    <p:sldLayoutId id="2147483686" r:id="rId10"/>
    <p:sldLayoutId id="2147483670" r:id="rId11"/>
    <p:sldLayoutId id="2147483692" r:id="rId12"/>
    <p:sldLayoutId id="2147483693" r:id="rId13"/>
    <p:sldLayoutId id="2147483694" r:id="rId14"/>
    <p:sldLayoutId id="2147483695" r:id="rId15"/>
    <p:sldLayoutId id="2147483696" r:id="rId16"/>
    <p:sldLayoutId id="2147483697" r:id="rId17"/>
    <p:sldLayoutId id="2147483705" r:id="rId18"/>
    <p:sldLayoutId id="2147483666" r:id="rId19"/>
    <p:sldLayoutId id="2147483687" r:id="rId20"/>
    <p:sldLayoutId id="2147483700" r:id="rId21"/>
    <p:sldLayoutId id="2147483664" r:id="rId22"/>
    <p:sldLayoutId id="2147483685" r:id="rId23"/>
    <p:sldLayoutId id="2147483665" r:id="rId24"/>
    <p:sldLayoutId id="2147483659" r:id="rId25"/>
    <p:sldLayoutId id="2147483667" r:id="rId26"/>
    <p:sldLayoutId id="2147483660" r:id="rId27"/>
    <p:sldLayoutId id="2147483688" r:id="rId28"/>
    <p:sldLayoutId id="2147483661" r:id="rId29"/>
    <p:sldLayoutId id="2147483662" r:id="rId30"/>
    <p:sldLayoutId id="2147483671" r:id="rId31"/>
    <p:sldLayoutId id="2147483702" r:id="rId32"/>
    <p:sldLayoutId id="2147483672" r:id="rId33"/>
    <p:sldLayoutId id="2147483701" r:id="rId34"/>
    <p:sldLayoutId id="2147483681"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B55CE6-9C2B-45B7-8739-ECCE80F848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942A78-A37C-4045-8C87-0D053D202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FA983C-297A-496E-8CA3-2217AAE663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6CFD43-B163-46FB-A375-CEB2BE1DFD32}" type="datetimeFigureOut">
              <a:rPr lang="en-GB" smtClean="0"/>
              <a:t>24/07/2023</a:t>
            </a:fld>
            <a:endParaRPr lang="en-GB"/>
          </a:p>
        </p:txBody>
      </p:sp>
      <p:sp>
        <p:nvSpPr>
          <p:cNvPr id="5" name="Footer Placeholder 4">
            <a:extLst>
              <a:ext uri="{FF2B5EF4-FFF2-40B4-BE49-F238E27FC236}">
                <a16:creationId xmlns:a16="http://schemas.microsoft.com/office/drawing/2014/main" id="{8B70CA1E-F998-44C5-977C-11E0A83978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C9D94D3-8D0A-4B26-BE0E-91EDACACF1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E0A753-6C5D-45B9-A1C6-A3FB5FF29914}" type="slidenum">
              <a:rPr lang="en-GB" smtClean="0"/>
              <a:t>‹#›</a:t>
            </a:fld>
            <a:endParaRPr lang="en-GB"/>
          </a:p>
        </p:txBody>
      </p:sp>
    </p:spTree>
    <p:extLst>
      <p:ext uri="{BB962C8B-B14F-4D97-AF65-F5344CB8AC3E}">
        <p14:creationId xmlns:p14="http://schemas.microsoft.com/office/powerpoint/2010/main" val="1778458342"/>
      </p:ext>
    </p:extLst>
  </p:cSld>
  <p:clrMap bg1="lt1" tx1="dk1" bg2="lt2" tx2="dk2" accent1="accent1" accent2="accent2" accent3="accent3" accent4="accent4" accent5="accent5" accent6="accent6" hlink="hlink" folHlink="folHlink"/>
  <p:sldLayoutIdLst>
    <p:sldLayoutId id="2147483674" r:id="rId1"/>
    <p:sldLayoutId id="2147483683" r:id="rId2"/>
    <p:sldLayoutId id="2147483678" r:id="rId3"/>
    <p:sldLayoutId id="2147483675" r:id="rId4"/>
    <p:sldLayoutId id="2147483689" r:id="rId5"/>
    <p:sldLayoutId id="2147483690" r:id="rId6"/>
    <p:sldLayoutId id="2147483691" r:id="rId7"/>
    <p:sldLayoutId id="2147483679" r:id="rId8"/>
    <p:sldLayoutId id="2147483676" r:id="rId9"/>
    <p:sldLayoutId id="2147483677"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38.xml"/><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8.xml"/><Relationship Id="rId1" Type="http://schemas.openxmlformats.org/officeDocument/2006/relationships/video" Target="https://www.youtube.com/embed/PakFoEbdYMo?feature=oembed" TargetMode="External"/><Relationship Id="rId5" Type="http://schemas.openxmlformats.org/officeDocument/2006/relationships/image" Target="../media/image47.jpeg"/><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6.jp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38.jpg"/><Relationship Id="rId7" Type="http://schemas.openxmlformats.org/officeDocument/2006/relationships/image" Target="../media/image46.jpg"/><Relationship Id="rId2" Type="http://schemas.openxmlformats.org/officeDocument/2006/relationships/image" Target="../media/image27.png"/><Relationship Id="rId1" Type="http://schemas.openxmlformats.org/officeDocument/2006/relationships/slideLayout" Target="../slideLayouts/slideLayout38.xml"/><Relationship Id="rId6" Type="http://schemas.openxmlformats.org/officeDocument/2006/relationships/image" Target="../media/image42.jpg"/><Relationship Id="rId11" Type="http://schemas.openxmlformats.org/officeDocument/2006/relationships/image" Target="../media/image32.jpg"/><Relationship Id="rId5" Type="http://schemas.openxmlformats.org/officeDocument/2006/relationships/image" Target="../media/image29.jpg"/><Relationship Id="rId10" Type="http://schemas.openxmlformats.org/officeDocument/2006/relationships/image" Target="../media/image48.jpg"/><Relationship Id="rId4" Type="http://schemas.openxmlformats.org/officeDocument/2006/relationships/image" Target="../media/image50.jpg"/><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50.jpg"/><Relationship Id="rId7"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38.xml"/><Relationship Id="rId6" Type="http://schemas.openxmlformats.org/officeDocument/2006/relationships/image" Target="../media/image45.jpg"/><Relationship Id="rId11" Type="http://schemas.openxmlformats.org/officeDocument/2006/relationships/image" Target="../media/image32.jpg"/><Relationship Id="rId5" Type="http://schemas.openxmlformats.org/officeDocument/2006/relationships/image" Target="../media/image46.jpg"/><Relationship Id="rId10" Type="http://schemas.openxmlformats.org/officeDocument/2006/relationships/image" Target="../media/image38.jpg"/><Relationship Id="rId4" Type="http://schemas.openxmlformats.org/officeDocument/2006/relationships/image" Target="../media/image29.jpg"/><Relationship Id="rId9"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2.jpg"/><Relationship Id="rId2" Type="http://schemas.openxmlformats.org/officeDocument/2006/relationships/image" Target="../media/image32.jpg"/><Relationship Id="rId1" Type="http://schemas.openxmlformats.org/officeDocument/2006/relationships/slideLayout" Target="../slideLayouts/slideLayout38.xml"/><Relationship Id="rId6" Type="http://schemas.openxmlformats.org/officeDocument/2006/relationships/image" Target="../media/image29.jpg"/><Relationship Id="rId5" Type="http://schemas.openxmlformats.org/officeDocument/2006/relationships/image" Target="../media/image38.jp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5.jpg"/><Relationship Id="rId1" Type="http://schemas.openxmlformats.org/officeDocument/2006/relationships/slideLayout" Target="../slideLayouts/slideLayout38.xml"/><Relationship Id="rId5" Type="http://schemas.openxmlformats.org/officeDocument/2006/relationships/image" Target="../media/image50.jpg"/><Relationship Id="rId4" Type="http://schemas.openxmlformats.org/officeDocument/2006/relationships/image" Target="../media/image46.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8.xml"/><Relationship Id="rId1" Type="http://schemas.openxmlformats.org/officeDocument/2006/relationships/video" Target="https://www.youtube.com/embed/C6z8zArQ9VY?start=158&amp;feature=oembed" TargetMode="Externa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6.jp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38.xml"/><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8.xml"/><Relationship Id="rId1" Type="http://schemas.openxmlformats.org/officeDocument/2006/relationships/video" Target="https://www.youtube.com/embed/GxdOyWeSO4w?feature=oembed" TargetMode="Externa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F0EC8C-F38E-4568-95DE-D61A06A477E4}"/>
              </a:ext>
            </a:extLst>
          </p:cNvPr>
          <p:cNvSpPr txBox="1"/>
          <p:nvPr/>
        </p:nvSpPr>
        <p:spPr>
          <a:xfrm>
            <a:off x="983748" y="1166490"/>
            <a:ext cx="10224504" cy="3477875"/>
          </a:xfrm>
          <a:prstGeom prst="rect">
            <a:avLst/>
          </a:prstGeom>
          <a:noFill/>
        </p:spPr>
        <p:txBody>
          <a:bodyPr wrap="square" rtlCol="0">
            <a:spAutoFit/>
          </a:bodyPr>
          <a:lstStyle/>
          <a:p>
            <a:pPr algn="ctr"/>
            <a:r>
              <a:rPr lang="en-GB" sz="4800" b="1" dirty="0">
                <a:solidFill>
                  <a:schemeClr val="accent1"/>
                </a:solidFill>
              </a:rPr>
              <a:t>Fishing in the </a:t>
            </a:r>
            <a:br>
              <a:rPr lang="en-GB" sz="4800" b="1" dirty="0">
                <a:solidFill>
                  <a:schemeClr val="accent1"/>
                </a:solidFill>
              </a:rPr>
            </a:br>
            <a:r>
              <a:rPr lang="en-GB" sz="4800" b="1" dirty="0">
                <a:solidFill>
                  <a:schemeClr val="accent1"/>
                </a:solidFill>
              </a:rPr>
              <a:t>Cromer Shoal Chalk Beds </a:t>
            </a:r>
            <a:br>
              <a:rPr lang="en-GB" sz="4800" b="1" dirty="0">
                <a:solidFill>
                  <a:schemeClr val="accent5"/>
                </a:solidFill>
              </a:rPr>
            </a:br>
            <a:r>
              <a:rPr lang="en-GB" sz="4800" b="1" dirty="0">
                <a:solidFill>
                  <a:schemeClr val="accent1"/>
                </a:solidFill>
              </a:rPr>
              <a:t>Marine Conservation Zone</a:t>
            </a:r>
          </a:p>
          <a:p>
            <a:pPr algn="ctr"/>
            <a:endParaRPr lang="en-GB" sz="4400" dirty="0"/>
          </a:p>
          <a:p>
            <a:pPr algn="ctr"/>
            <a:r>
              <a:rPr lang="en-GB" sz="3200" dirty="0"/>
              <a:t>Ages 7-11</a:t>
            </a:r>
          </a:p>
        </p:txBody>
      </p:sp>
      <p:grpSp>
        <p:nvGrpSpPr>
          <p:cNvPr id="3" name="Group 2">
            <a:extLst>
              <a:ext uri="{FF2B5EF4-FFF2-40B4-BE49-F238E27FC236}">
                <a16:creationId xmlns:a16="http://schemas.microsoft.com/office/drawing/2014/main" id="{550F40D5-1237-1867-C6A7-BEC5B742DC66}"/>
              </a:ext>
            </a:extLst>
          </p:cNvPr>
          <p:cNvGrpSpPr/>
          <p:nvPr/>
        </p:nvGrpSpPr>
        <p:grpSpPr>
          <a:xfrm>
            <a:off x="726831" y="5400428"/>
            <a:ext cx="10738338" cy="909808"/>
            <a:chOff x="726831" y="5400428"/>
            <a:chExt cx="10738338" cy="909808"/>
          </a:xfrm>
        </p:grpSpPr>
        <p:pic>
          <p:nvPicPr>
            <p:cNvPr id="8" name="Picture 7" descr="Text&#10;&#10;Description automatically generated">
              <a:extLst>
                <a:ext uri="{FF2B5EF4-FFF2-40B4-BE49-F238E27FC236}">
                  <a16:creationId xmlns:a16="http://schemas.microsoft.com/office/drawing/2014/main" id="{72A69CC5-BA1B-9B05-8A94-A24380016F2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54986" y="5646809"/>
              <a:ext cx="1889090" cy="519474"/>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AAFCC317-62F3-0771-0C7B-EA0A4F33F27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98308" y="5460149"/>
              <a:ext cx="1683217" cy="850087"/>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E5717DB4-ADF0-11F5-DCC7-F258D6B2D92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955361" y="5646809"/>
              <a:ext cx="2655116" cy="513161"/>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B0B27A8D-57FA-A4CA-80CB-666301AC73B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26831" y="5460149"/>
              <a:ext cx="1797728" cy="746267"/>
            </a:xfrm>
            <a:prstGeom prst="rect">
              <a:avLst/>
            </a:prstGeom>
          </p:spPr>
        </p:pic>
        <p:pic>
          <p:nvPicPr>
            <p:cNvPr id="12" name="Picture 11">
              <a:extLst>
                <a:ext uri="{FF2B5EF4-FFF2-40B4-BE49-F238E27FC236}">
                  <a16:creationId xmlns:a16="http://schemas.microsoft.com/office/drawing/2014/main" id="{EDA770B3-003F-A86B-64D0-247DD1C19EC9}"/>
                </a:ext>
              </a:extLst>
            </p:cNvPr>
            <p:cNvPicPr>
              <a:picLocks noChangeAspect="1"/>
            </p:cNvPicPr>
            <p:nvPr/>
          </p:nvPicPr>
          <p:blipFill>
            <a:blip r:embed="rId6"/>
            <a:stretch>
              <a:fillRect/>
            </a:stretch>
          </p:blipFill>
          <p:spPr>
            <a:xfrm>
              <a:off x="10264153" y="5400428"/>
              <a:ext cx="1201016" cy="865707"/>
            </a:xfrm>
            <a:prstGeom prst="rect">
              <a:avLst/>
            </a:prstGeom>
          </p:spPr>
        </p:pic>
      </p:grpSp>
    </p:spTree>
    <p:extLst>
      <p:ext uri="{BB962C8B-B14F-4D97-AF65-F5344CB8AC3E}">
        <p14:creationId xmlns:p14="http://schemas.microsoft.com/office/powerpoint/2010/main" val="3803502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1;p26">
            <a:extLst>
              <a:ext uri="{FF2B5EF4-FFF2-40B4-BE49-F238E27FC236}">
                <a16:creationId xmlns:a16="http://schemas.microsoft.com/office/drawing/2014/main" id="{5749C09C-80E0-413F-A1FD-612A0A84FE3E}"/>
              </a:ext>
            </a:extLst>
          </p:cNvPr>
          <p:cNvPicPr preferRelativeResize="0"/>
          <p:nvPr/>
        </p:nvPicPr>
        <p:blipFill rotWithShape="1">
          <a:blip r:embed="rId2">
            <a:alphaModFix/>
          </a:blip>
          <a:srcRect l="11225" r="29530"/>
          <a:stretch/>
        </p:blipFill>
        <p:spPr>
          <a:xfrm>
            <a:off x="6096000" y="-2"/>
            <a:ext cx="6096000" cy="6858000"/>
          </a:xfrm>
          <a:prstGeom prst="rect">
            <a:avLst/>
          </a:prstGeom>
          <a:noFill/>
          <a:ln>
            <a:noFill/>
          </a:ln>
        </p:spPr>
      </p:pic>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459883" y="3121487"/>
            <a:ext cx="3798278" cy="615023"/>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400" dirty="0">
                <a:solidFill>
                  <a:schemeClr val="tx2"/>
                </a:solidFill>
              </a:rPr>
              <a:t>The pots are emptied.</a:t>
            </a:r>
            <a:endParaRPr lang="en-GB" sz="2400" dirty="0"/>
          </a:p>
        </p:txBody>
      </p:sp>
      <p:sp>
        <p:nvSpPr>
          <p:cNvPr id="6" name="Google Shape;118;p21">
            <a:extLst>
              <a:ext uri="{FF2B5EF4-FFF2-40B4-BE49-F238E27FC236}">
                <a16:creationId xmlns:a16="http://schemas.microsoft.com/office/drawing/2014/main" id="{30096A28-E3B9-4D7F-9544-D0030D672EB5}"/>
              </a:ext>
            </a:extLst>
          </p:cNvPr>
          <p:cNvSpPr txBox="1"/>
          <p:nvPr/>
        </p:nvSpPr>
        <p:spPr>
          <a:xfrm>
            <a:off x="10550641" y="6550198"/>
            <a:ext cx="1726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bg1"/>
                </a:solidFill>
              </a:rPr>
              <a:t>Photo: christaylorphoto.co.uk</a:t>
            </a:r>
            <a:endParaRPr sz="800" dirty="0">
              <a:solidFill>
                <a:schemeClr val="bg1"/>
              </a:solidFill>
            </a:endParaRPr>
          </a:p>
        </p:txBody>
      </p:sp>
    </p:spTree>
    <p:extLst>
      <p:ext uri="{BB962C8B-B14F-4D97-AF65-F5344CB8AC3E}">
        <p14:creationId xmlns:p14="http://schemas.microsoft.com/office/powerpoint/2010/main" val="2206013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337624" y="432172"/>
            <a:ext cx="11516752" cy="120428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400" dirty="0">
                <a:solidFill>
                  <a:schemeClr val="tx2"/>
                </a:solidFill>
              </a:rPr>
              <a:t>The crabs and lobsters are measured and checked. </a:t>
            </a:r>
          </a:p>
          <a:p>
            <a:pPr marL="0" indent="0" algn="ctr">
              <a:spcBef>
                <a:spcPts val="0"/>
              </a:spcBef>
              <a:buFont typeface="Arial" panose="020B0604020202020204" pitchFamily="34" charset="0"/>
              <a:buNone/>
            </a:pPr>
            <a:endParaRPr lang="en-GB" sz="2400" dirty="0">
              <a:solidFill>
                <a:schemeClr val="tx2"/>
              </a:solidFill>
            </a:endParaRPr>
          </a:p>
        </p:txBody>
      </p:sp>
      <p:sp>
        <p:nvSpPr>
          <p:cNvPr id="10" name="Google Shape;54;p13">
            <a:extLst>
              <a:ext uri="{FF2B5EF4-FFF2-40B4-BE49-F238E27FC236}">
                <a16:creationId xmlns:a16="http://schemas.microsoft.com/office/drawing/2014/main" id="{E58575FE-2713-467D-BC2E-340DD0906253}"/>
              </a:ext>
            </a:extLst>
          </p:cNvPr>
          <p:cNvSpPr txBox="1">
            <a:spLocks/>
          </p:cNvSpPr>
          <p:nvPr/>
        </p:nvSpPr>
        <p:spPr>
          <a:xfrm>
            <a:off x="1417617" y="5732264"/>
            <a:ext cx="10060239" cy="120428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400" dirty="0">
                <a:solidFill>
                  <a:schemeClr val="dk1"/>
                </a:solidFill>
              </a:rPr>
              <a:t>If they are too small or are berried (have eggs) they are</a:t>
            </a:r>
          </a:p>
          <a:p>
            <a:pPr marL="0" indent="0">
              <a:spcBef>
                <a:spcPts val="0"/>
              </a:spcBef>
              <a:buFont typeface="Arial" panose="020B0604020202020204" pitchFamily="34" charset="0"/>
              <a:buNone/>
            </a:pPr>
            <a:r>
              <a:rPr lang="en-GB" sz="2400" dirty="0">
                <a:solidFill>
                  <a:schemeClr val="dk1"/>
                </a:solidFill>
              </a:rPr>
              <a:t>thrown back.</a:t>
            </a:r>
          </a:p>
        </p:txBody>
      </p:sp>
      <p:pic>
        <p:nvPicPr>
          <p:cNvPr id="13" name="Google Shape;168;p27">
            <a:extLst>
              <a:ext uri="{FF2B5EF4-FFF2-40B4-BE49-F238E27FC236}">
                <a16:creationId xmlns:a16="http://schemas.microsoft.com/office/drawing/2014/main" id="{7284F94C-AE6A-4F08-BD9A-F7D30AF08841}"/>
              </a:ext>
            </a:extLst>
          </p:cNvPr>
          <p:cNvPicPr preferRelativeResize="0"/>
          <p:nvPr/>
        </p:nvPicPr>
        <p:blipFill>
          <a:blip r:embed="rId2">
            <a:alphaModFix/>
          </a:blip>
          <a:stretch>
            <a:fillRect/>
          </a:stretch>
        </p:blipFill>
        <p:spPr>
          <a:xfrm>
            <a:off x="1422206" y="1328264"/>
            <a:ext cx="3110326" cy="2073048"/>
          </a:xfrm>
          <a:prstGeom prst="rect">
            <a:avLst/>
          </a:prstGeom>
          <a:noFill/>
          <a:ln>
            <a:noFill/>
          </a:ln>
        </p:spPr>
      </p:pic>
      <p:pic>
        <p:nvPicPr>
          <p:cNvPr id="14" name="Google Shape;169;p27">
            <a:extLst>
              <a:ext uri="{FF2B5EF4-FFF2-40B4-BE49-F238E27FC236}">
                <a16:creationId xmlns:a16="http://schemas.microsoft.com/office/drawing/2014/main" id="{258E2AB8-6BED-4293-85C9-4D6E100192D4}"/>
              </a:ext>
            </a:extLst>
          </p:cNvPr>
          <p:cNvPicPr preferRelativeResize="0"/>
          <p:nvPr/>
        </p:nvPicPr>
        <p:blipFill>
          <a:blip r:embed="rId3">
            <a:alphaModFix/>
          </a:blip>
          <a:stretch>
            <a:fillRect/>
          </a:stretch>
        </p:blipFill>
        <p:spPr>
          <a:xfrm>
            <a:off x="1417617" y="3467105"/>
            <a:ext cx="3110326" cy="2073048"/>
          </a:xfrm>
          <a:prstGeom prst="rect">
            <a:avLst/>
          </a:prstGeom>
          <a:noFill/>
          <a:ln>
            <a:noFill/>
          </a:ln>
        </p:spPr>
      </p:pic>
      <p:pic>
        <p:nvPicPr>
          <p:cNvPr id="15" name="Google Shape;170;p27">
            <a:extLst>
              <a:ext uri="{FF2B5EF4-FFF2-40B4-BE49-F238E27FC236}">
                <a16:creationId xmlns:a16="http://schemas.microsoft.com/office/drawing/2014/main" id="{D49E5E7C-6A00-4530-B77E-2919C6904286}"/>
              </a:ext>
            </a:extLst>
          </p:cNvPr>
          <p:cNvPicPr preferRelativeResize="0"/>
          <p:nvPr/>
        </p:nvPicPr>
        <p:blipFill>
          <a:blip r:embed="rId4">
            <a:alphaModFix/>
          </a:blip>
          <a:stretch>
            <a:fillRect/>
          </a:stretch>
        </p:blipFill>
        <p:spPr>
          <a:xfrm>
            <a:off x="4604295" y="1328264"/>
            <a:ext cx="6316926" cy="4210237"/>
          </a:xfrm>
          <a:prstGeom prst="rect">
            <a:avLst/>
          </a:prstGeom>
          <a:noFill/>
          <a:ln>
            <a:noFill/>
          </a:ln>
        </p:spPr>
      </p:pic>
      <p:sp>
        <p:nvSpPr>
          <p:cNvPr id="18" name="Google Shape;174;p27">
            <a:extLst>
              <a:ext uri="{FF2B5EF4-FFF2-40B4-BE49-F238E27FC236}">
                <a16:creationId xmlns:a16="http://schemas.microsoft.com/office/drawing/2014/main" id="{866CEBE2-D09D-463A-B1E6-1AA8BCD496C9}"/>
              </a:ext>
            </a:extLst>
          </p:cNvPr>
          <p:cNvSpPr txBox="1"/>
          <p:nvPr/>
        </p:nvSpPr>
        <p:spPr>
          <a:xfrm>
            <a:off x="2895181" y="3148943"/>
            <a:ext cx="1709114"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lt1"/>
                </a:solidFill>
              </a:rPr>
              <a:t>Photos: christaylorphoto.co.uk</a:t>
            </a:r>
            <a:endParaRPr sz="800" dirty="0">
              <a:solidFill>
                <a:schemeClr val="lt1"/>
              </a:solidFill>
            </a:endParaRPr>
          </a:p>
        </p:txBody>
      </p:sp>
    </p:spTree>
    <p:extLst>
      <p:ext uri="{BB962C8B-B14F-4D97-AF65-F5344CB8AC3E}">
        <p14:creationId xmlns:p14="http://schemas.microsoft.com/office/powerpoint/2010/main" val="147345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34;p23">
            <a:extLst>
              <a:ext uri="{FF2B5EF4-FFF2-40B4-BE49-F238E27FC236}">
                <a16:creationId xmlns:a16="http://schemas.microsoft.com/office/drawing/2014/main" id="{C52A99E2-3AC2-4BC5-914C-0CFA7F038076}"/>
              </a:ext>
            </a:extLst>
          </p:cNvPr>
          <p:cNvPicPr preferRelativeResize="0"/>
          <p:nvPr/>
        </p:nvPicPr>
        <p:blipFill rotWithShape="1">
          <a:blip r:embed="rId2">
            <a:alphaModFix/>
          </a:blip>
          <a:srcRect l="28103" r="12700"/>
          <a:stretch/>
        </p:blipFill>
        <p:spPr>
          <a:xfrm>
            <a:off x="6067862" y="-37188"/>
            <a:ext cx="6124138" cy="6895187"/>
          </a:xfrm>
          <a:prstGeom prst="rect">
            <a:avLst/>
          </a:prstGeom>
          <a:noFill/>
          <a:ln>
            <a:noFill/>
          </a:ln>
        </p:spPr>
      </p:pic>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647113" y="2208602"/>
            <a:ext cx="5448887" cy="2988067"/>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400" dirty="0">
                <a:solidFill>
                  <a:schemeClr val="tx2"/>
                </a:solidFill>
              </a:rPr>
              <a:t>The crab pots are baited.</a:t>
            </a:r>
          </a:p>
          <a:p>
            <a:pPr marL="0" lvl="0" indent="0" rtl="0">
              <a:spcBef>
                <a:spcPts val="0"/>
              </a:spcBef>
              <a:spcAft>
                <a:spcPts val="0"/>
              </a:spcAft>
              <a:buNone/>
            </a:pPr>
            <a:endParaRPr lang="en-GB" sz="2400" dirty="0"/>
          </a:p>
          <a:p>
            <a:pPr marL="0" lvl="0" indent="0" rtl="0">
              <a:spcBef>
                <a:spcPts val="0"/>
              </a:spcBef>
              <a:spcAft>
                <a:spcPts val="0"/>
              </a:spcAft>
              <a:buNone/>
            </a:pPr>
            <a:r>
              <a:rPr lang="en-GB" sz="2400" dirty="0"/>
              <a:t>Fishers use a variety of bait - </a:t>
            </a:r>
            <a:r>
              <a:rPr lang="en-GB" sz="2400" dirty="0" err="1"/>
              <a:t>scad</a:t>
            </a:r>
            <a:r>
              <a:rPr lang="en-GB" sz="2400" dirty="0"/>
              <a:t>, flounder, gurnard and </a:t>
            </a:r>
          </a:p>
          <a:p>
            <a:pPr marL="0" lvl="0" indent="0" rtl="0">
              <a:spcBef>
                <a:spcPts val="0"/>
              </a:spcBef>
              <a:spcAft>
                <a:spcPts val="0"/>
              </a:spcAft>
              <a:buNone/>
            </a:pPr>
            <a:r>
              <a:rPr lang="en-GB" sz="2400" dirty="0"/>
              <a:t>salmon heads are commonly used. </a:t>
            </a:r>
          </a:p>
        </p:txBody>
      </p:sp>
      <p:sp>
        <p:nvSpPr>
          <p:cNvPr id="6" name="Google Shape;118;p21">
            <a:extLst>
              <a:ext uri="{FF2B5EF4-FFF2-40B4-BE49-F238E27FC236}">
                <a16:creationId xmlns:a16="http://schemas.microsoft.com/office/drawing/2014/main" id="{30096A28-E3B9-4D7F-9544-D0030D672EB5}"/>
              </a:ext>
            </a:extLst>
          </p:cNvPr>
          <p:cNvSpPr txBox="1"/>
          <p:nvPr/>
        </p:nvSpPr>
        <p:spPr>
          <a:xfrm>
            <a:off x="10560068" y="6550200"/>
            <a:ext cx="1726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bg1"/>
                </a:solidFill>
              </a:rPr>
              <a:t>Photo: christaylorphoto.co.uk</a:t>
            </a:r>
            <a:endParaRPr sz="800" dirty="0">
              <a:solidFill>
                <a:schemeClr val="bg1"/>
              </a:solidFill>
            </a:endParaRPr>
          </a:p>
        </p:txBody>
      </p:sp>
    </p:spTree>
    <p:extLst>
      <p:ext uri="{BB962C8B-B14F-4D97-AF65-F5344CB8AC3E}">
        <p14:creationId xmlns:p14="http://schemas.microsoft.com/office/powerpoint/2010/main" val="2804253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337623" y="528420"/>
            <a:ext cx="11516752" cy="120428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400" dirty="0">
                <a:solidFill>
                  <a:schemeClr val="tx2"/>
                </a:solidFill>
              </a:rPr>
              <a:t>The pots are stacked in the boat then taken to another area.</a:t>
            </a:r>
          </a:p>
        </p:txBody>
      </p:sp>
      <p:pic>
        <p:nvPicPr>
          <p:cNvPr id="5" name="Google Shape;124;p22">
            <a:extLst>
              <a:ext uri="{FF2B5EF4-FFF2-40B4-BE49-F238E27FC236}">
                <a16:creationId xmlns:a16="http://schemas.microsoft.com/office/drawing/2014/main" id="{47CF94A1-D320-4E3F-ABF2-34FE303DF477}"/>
              </a:ext>
            </a:extLst>
          </p:cNvPr>
          <p:cNvPicPr preferRelativeResize="0"/>
          <p:nvPr/>
        </p:nvPicPr>
        <p:blipFill>
          <a:blip r:embed="rId2">
            <a:alphaModFix/>
          </a:blip>
          <a:stretch>
            <a:fillRect/>
          </a:stretch>
        </p:blipFill>
        <p:spPr>
          <a:xfrm>
            <a:off x="2309483" y="1467025"/>
            <a:ext cx="7573031" cy="4839605"/>
          </a:xfrm>
          <a:prstGeom prst="rect">
            <a:avLst/>
          </a:prstGeom>
          <a:noFill/>
          <a:ln>
            <a:noFill/>
          </a:ln>
        </p:spPr>
      </p:pic>
      <p:sp>
        <p:nvSpPr>
          <p:cNvPr id="8" name="Google Shape;127;p22">
            <a:extLst>
              <a:ext uri="{FF2B5EF4-FFF2-40B4-BE49-F238E27FC236}">
                <a16:creationId xmlns:a16="http://schemas.microsoft.com/office/drawing/2014/main" id="{A7529A2A-0658-43CB-8EC2-9499D9281202}"/>
              </a:ext>
            </a:extLst>
          </p:cNvPr>
          <p:cNvSpPr txBox="1"/>
          <p:nvPr/>
        </p:nvSpPr>
        <p:spPr>
          <a:xfrm>
            <a:off x="8248149" y="6021834"/>
            <a:ext cx="1718729"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lt1"/>
                </a:solidFill>
              </a:rPr>
              <a:t>Photo: christaylorphoto.co.uk</a:t>
            </a:r>
            <a:endParaRPr sz="800" dirty="0">
              <a:solidFill>
                <a:schemeClr val="lt1"/>
              </a:solidFill>
            </a:endParaRPr>
          </a:p>
        </p:txBody>
      </p:sp>
    </p:spTree>
    <p:extLst>
      <p:ext uri="{BB962C8B-B14F-4D97-AF65-F5344CB8AC3E}">
        <p14:creationId xmlns:p14="http://schemas.microsoft.com/office/powerpoint/2010/main" val="1608020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144;p24">
            <a:extLst>
              <a:ext uri="{FF2B5EF4-FFF2-40B4-BE49-F238E27FC236}">
                <a16:creationId xmlns:a16="http://schemas.microsoft.com/office/drawing/2014/main" id="{1DA93FA2-90FD-4580-A101-62193F04A878}"/>
              </a:ext>
            </a:extLst>
          </p:cNvPr>
          <p:cNvPicPr preferRelativeResize="0"/>
          <p:nvPr/>
        </p:nvPicPr>
        <p:blipFill rotWithShape="1">
          <a:blip r:embed="rId2">
            <a:alphaModFix/>
          </a:blip>
          <a:srcRect b="16432"/>
          <a:stretch/>
        </p:blipFill>
        <p:spPr>
          <a:xfrm>
            <a:off x="2444479" y="835226"/>
            <a:ext cx="6975746" cy="4813099"/>
          </a:xfrm>
          <a:prstGeom prst="rect">
            <a:avLst/>
          </a:prstGeom>
          <a:noFill/>
          <a:ln>
            <a:noFill/>
          </a:ln>
        </p:spPr>
      </p:pic>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173976" y="233082"/>
            <a:ext cx="11516752" cy="120428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400" dirty="0">
                <a:solidFill>
                  <a:schemeClr val="tx2"/>
                </a:solidFill>
              </a:rPr>
              <a:t>The pots are lowered back into the sea</a:t>
            </a:r>
          </a:p>
        </p:txBody>
      </p:sp>
      <p:sp>
        <p:nvSpPr>
          <p:cNvPr id="8" name="Google Shape;127;p22">
            <a:extLst>
              <a:ext uri="{FF2B5EF4-FFF2-40B4-BE49-F238E27FC236}">
                <a16:creationId xmlns:a16="http://schemas.microsoft.com/office/drawing/2014/main" id="{A7529A2A-0658-43CB-8EC2-9499D9281202}"/>
              </a:ext>
            </a:extLst>
          </p:cNvPr>
          <p:cNvSpPr txBox="1"/>
          <p:nvPr/>
        </p:nvSpPr>
        <p:spPr>
          <a:xfrm>
            <a:off x="7814618" y="5414366"/>
            <a:ext cx="1718729"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lt1"/>
                </a:solidFill>
              </a:rPr>
              <a:t>Photo: christaylorphoto.co.uk</a:t>
            </a:r>
            <a:endParaRPr sz="800" dirty="0">
              <a:solidFill>
                <a:schemeClr val="lt1"/>
              </a:solidFill>
            </a:endParaRPr>
          </a:p>
        </p:txBody>
      </p:sp>
      <p:sp>
        <p:nvSpPr>
          <p:cNvPr id="3" name="Google Shape;54;p13">
            <a:extLst>
              <a:ext uri="{FF2B5EF4-FFF2-40B4-BE49-F238E27FC236}">
                <a16:creationId xmlns:a16="http://schemas.microsoft.com/office/drawing/2014/main" id="{0CE5EA51-3F81-4445-0981-5202A9907C74}"/>
              </a:ext>
            </a:extLst>
          </p:cNvPr>
          <p:cNvSpPr txBox="1">
            <a:spLocks/>
          </p:cNvSpPr>
          <p:nvPr/>
        </p:nvSpPr>
        <p:spPr>
          <a:xfrm>
            <a:off x="1534050" y="5795899"/>
            <a:ext cx="9376556" cy="120428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400" dirty="0">
                <a:solidFill>
                  <a:schemeClr val="tx2"/>
                </a:solidFill>
              </a:rPr>
              <a:t>The fishers empty other shanks of pots then head back to shore with their catch.</a:t>
            </a:r>
          </a:p>
        </p:txBody>
      </p:sp>
    </p:spTree>
    <p:extLst>
      <p:ext uri="{BB962C8B-B14F-4D97-AF65-F5344CB8AC3E}">
        <p14:creationId xmlns:p14="http://schemas.microsoft.com/office/powerpoint/2010/main" val="196659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1248200" y="406914"/>
            <a:ext cx="9695600" cy="120428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400" dirty="0">
                <a:solidFill>
                  <a:schemeClr val="tx2"/>
                </a:solidFill>
              </a:rPr>
              <a:t>When back on shore, the crabs and lobsters are transported alive to the factory.</a:t>
            </a:r>
          </a:p>
        </p:txBody>
      </p:sp>
      <p:pic>
        <p:nvPicPr>
          <p:cNvPr id="13" name="Google Shape;180;p28">
            <a:extLst>
              <a:ext uri="{FF2B5EF4-FFF2-40B4-BE49-F238E27FC236}">
                <a16:creationId xmlns:a16="http://schemas.microsoft.com/office/drawing/2014/main" id="{9E6528AC-8DFF-47D9-BB1A-CBD3DCE81E65}"/>
              </a:ext>
            </a:extLst>
          </p:cNvPr>
          <p:cNvPicPr preferRelativeResize="0"/>
          <p:nvPr/>
        </p:nvPicPr>
        <p:blipFill>
          <a:blip r:embed="rId2">
            <a:alphaModFix/>
          </a:blip>
          <a:stretch>
            <a:fillRect/>
          </a:stretch>
        </p:blipFill>
        <p:spPr>
          <a:xfrm>
            <a:off x="547673" y="1645385"/>
            <a:ext cx="5467087" cy="4100325"/>
          </a:xfrm>
          <a:prstGeom prst="rect">
            <a:avLst/>
          </a:prstGeom>
          <a:noFill/>
          <a:ln>
            <a:noFill/>
          </a:ln>
        </p:spPr>
      </p:pic>
      <p:pic>
        <p:nvPicPr>
          <p:cNvPr id="14" name="Google Shape;181;p28">
            <a:extLst>
              <a:ext uri="{FF2B5EF4-FFF2-40B4-BE49-F238E27FC236}">
                <a16:creationId xmlns:a16="http://schemas.microsoft.com/office/drawing/2014/main" id="{42B418A1-DBA5-447C-A7EC-D1B2CBABEE73}"/>
              </a:ext>
            </a:extLst>
          </p:cNvPr>
          <p:cNvPicPr preferRelativeResize="0"/>
          <p:nvPr/>
        </p:nvPicPr>
        <p:blipFill>
          <a:blip r:embed="rId3">
            <a:alphaModFix/>
          </a:blip>
          <a:stretch>
            <a:fillRect/>
          </a:stretch>
        </p:blipFill>
        <p:spPr>
          <a:xfrm>
            <a:off x="6177242" y="1645385"/>
            <a:ext cx="5467087" cy="4100316"/>
          </a:xfrm>
          <a:prstGeom prst="rect">
            <a:avLst/>
          </a:prstGeom>
          <a:noFill/>
          <a:ln>
            <a:noFill/>
          </a:ln>
        </p:spPr>
      </p:pic>
      <p:sp>
        <p:nvSpPr>
          <p:cNvPr id="15" name="Google Shape;182;p28">
            <a:extLst>
              <a:ext uri="{FF2B5EF4-FFF2-40B4-BE49-F238E27FC236}">
                <a16:creationId xmlns:a16="http://schemas.microsoft.com/office/drawing/2014/main" id="{4B79549B-9B74-47D7-82EE-9593C68582CB}"/>
              </a:ext>
            </a:extLst>
          </p:cNvPr>
          <p:cNvSpPr txBox="1"/>
          <p:nvPr/>
        </p:nvSpPr>
        <p:spPr>
          <a:xfrm>
            <a:off x="4819512" y="5506321"/>
            <a:ext cx="1441784"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lt1"/>
                </a:solidFill>
              </a:rPr>
              <a:t>Photo: Rob Coleman</a:t>
            </a:r>
            <a:endParaRPr sz="800" dirty="0">
              <a:solidFill>
                <a:schemeClr val="lt1"/>
              </a:solidFill>
            </a:endParaRPr>
          </a:p>
        </p:txBody>
      </p:sp>
      <p:sp>
        <p:nvSpPr>
          <p:cNvPr id="16" name="Google Shape;183;p28">
            <a:extLst>
              <a:ext uri="{FF2B5EF4-FFF2-40B4-BE49-F238E27FC236}">
                <a16:creationId xmlns:a16="http://schemas.microsoft.com/office/drawing/2014/main" id="{CB85EFC7-798C-4FBB-8289-5D9F326626EE}"/>
              </a:ext>
            </a:extLst>
          </p:cNvPr>
          <p:cNvSpPr txBox="1"/>
          <p:nvPr/>
        </p:nvSpPr>
        <p:spPr>
          <a:xfrm>
            <a:off x="10449145" y="5472138"/>
            <a:ext cx="1441784"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lt1"/>
                </a:solidFill>
              </a:rPr>
              <a:t>Photo: Rob Coleman</a:t>
            </a:r>
            <a:endParaRPr sz="800" dirty="0">
              <a:solidFill>
                <a:schemeClr val="lt1"/>
              </a:solidFill>
            </a:endParaRPr>
          </a:p>
        </p:txBody>
      </p:sp>
    </p:spTree>
    <p:extLst>
      <p:ext uri="{BB962C8B-B14F-4D97-AF65-F5344CB8AC3E}">
        <p14:creationId xmlns:p14="http://schemas.microsoft.com/office/powerpoint/2010/main" val="1300810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91;p29">
            <a:extLst>
              <a:ext uri="{FF2B5EF4-FFF2-40B4-BE49-F238E27FC236}">
                <a16:creationId xmlns:a16="http://schemas.microsoft.com/office/drawing/2014/main" id="{A85046E5-CBBA-439A-8683-07BDFC83DC20}"/>
              </a:ext>
            </a:extLst>
          </p:cNvPr>
          <p:cNvPicPr preferRelativeResize="0"/>
          <p:nvPr/>
        </p:nvPicPr>
        <p:blipFill>
          <a:blip r:embed="rId2">
            <a:alphaModFix/>
          </a:blip>
          <a:stretch>
            <a:fillRect/>
          </a:stretch>
        </p:blipFill>
        <p:spPr>
          <a:xfrm>
            <a:off x="553231" y="1498677"/>
            <a:ext cx="5486219" cy="4114665"/>
          </a:xfrm>
          <a:prstGeom prst="rect">
            <a:avLst/>
          </a:prstGeom>
          <a:noFill/>
          <a:ln>
            <a:noFill/>
          </a:ln>
        </p:spPr>
      </p:pic>
      <p:pic>
        <p:nvPicPr>
          <p:cNvPr id="8" name="Google Shape;192;p29">
            <a:extLst>
              <a:ext uri="{FF2B5EF4-FFF2-40B4-BE49-F238E27FC236}">
                <a16:creationId xmlns:a16="http://schemas.microsoft.com/office/drawing/2014/main" id="{C71D917E-2EC1-4502-AD5D-C3C0EF3DB09E}"/>
              </a:ext>
            </a:extLst>
          </p:cNvPr>
          <p:cNvPicPr preferRelativeResize="0"/>
          <p:nvPr/>
        </p:nvPicPr>
        <p:blipFill>
          <a:blip r:embed="rId3">
            <a:alphaModFix/>
          </a:blip>
          <a:stretch>
            <a:fillRect/>
          </a:stretch>
        </p:blipFill>
        <p:spPr>
          <a:xfrm>
            <a:off x="6162116" y="1502264"/>
            <a:ext cx="5476653" cy="4107490"/>
          </a:xfrm>
          <a:prstGeom prst="rect">
            <a:avLst/>
          </a:prstGeom>
          <a:noFill/>
          <a:ln>
            <a:noFill/>
          </a:ln>
        </p:spPr>
      </p:pic>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356380" y="509307"/>
            <a:ext cx="11516752" cy="120428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400" dirty="0">
                <a:solidFill>
                  <a:schemeClr val="tx2"/>
                </a:solidFill>
              </a:rPr>
              <a:t>The crabs and lobsters are stored alive at the factory.</a:t>
            </a:r>
          </a:p>
        </p:txBody>
      </p:sp>
      <p:sp>
        <p:nvSpPr>
          <p:cNvPr id="15" name="Google Shape;182;p28">
            <a:extLst>
              <a:ext uri="{FF2B5EF4-FFF2-40B4-BE49-F238E27FC236}">
                <a16:creationId xmlns:a16="http://schemas.microsoft.com/office/drawing/2014/main" id="{4B79549B-9B74-47D7-82EE-9593C68582CB}"/>
              </a:ext>
            </a:extLst>
          </p:cNvPr>
          <p:cNvSpPr txBox="1"/>
          <p:nvPr/>
        </p:nvSpPr>
        <p:spPr>
          <a:xfrm>
            <a:off x="4794517" y="5398424"/>
            <a:ext cx="1441784"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lt1"/>
                </a:solidFill>
              </a:rPr>
              <a:t>Photo: Rob Coleman</a:t>
            </a:r>
            <a:endParaRPr sz="800" dirty="0">
              <a:solidFill>
                <a:schemeClr val="lt1"/>
              </a:solidFill>
            </a:endParaRPr>
          </a:p>
        </p:txBody>
      </p:sp>
      <p:sp>
        <p:nvSpPr>
          <p:cNvPr id="16" name="Google Shape;183;p28">
            <a:extLst>
              <a:ext uri="{FF2B5EF4-FFF2-40B4-BE49-F238E27FC236}">
                <a16:creationId xmlns:a16="http://schemas.microsoft.com/office/drawing/2014/main" id="{CB85EFC7-798C-4FBB-8289-5D9F326626EE}"/>
              </a:ext>
            </a:extLst>
          </p:cNvPr>
          <p:cNvSpPr txBox="1"/>
          <p:nvPr/>
        </p:nvSpPr>
        <p:spPr>
          <a:xfrm>
            <a:off x="10477587" y="5378235"/>
            <a:ext cx="1441784"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lt1"/>
                </a:solidFill>
              </a:rPr>
              <a:t>Photo: Rob Coleman</a:t>
            </a:r>
            <a:endParaRPr sz="800" dirty="0">
              <a:solidFill>
                <a:schemeClr val="lt1"/>
              </a:solidFill>
            </a:endParaRPr>
          </a:p>
        </p:txBody>
      </p:sp>
      <p:sp>
        <p:nvSpPr>
          <p:cNvPr id="9" name="Google Shape;54;p13">
            <a:extLst>
              <a:ext uri="{FF2B5EF4-FFF2-40B4-BE49-F238E27FC236}">
                <a16:creationId xmlns:a16="http://schemas.microsoft.com/office/drawing/2014/main" id="{57723223-A059-4B1C-BA53-E6C60AB0A202}"/>
              </a:ext>
            </a:extLst>
          </p:cNvPr>
          <p:cNvSpPr txBox="1">
            <a:spLocks/>
          </p:cNvSpPr>
          <p:nvPr/>
        </p:nvSpPr>
        <p:spPr>
          <a:xfrm>
            <a:off x="675897" y="5746549"/>
            <a:ext cx="5486219" cy="120428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400" dirty="0">
                <a:solidFill>
                  <a:schemeClr val="tx2"/>
                </a:solidFill>
              </a:rPr>
              <a:t>Lobsters are stored in tanks of circulating, filtered seawater.</a:t>
            </a:r>
          </a:p>
        </p:txBody>
      </p:sp>
      <p:sp>
        <p:nvSpPr>
          <p:cNvPr id="10" name="Google Shape;54;p13">
            <a:extLst>
              <a:ext uri="{FF2B5EF4-FFF2-40B4-BE49-F238E27FC236}">
                <a16:creationId xmlns:a16="http://schemas.microsoft.com/office/drawing/2014/main" id="{11E76175-11E9-47A6-B759-50DBE74958BF}"/>
              </a:ext>
            </a:extLst>
          </p:cNvPr>
          <p:cNvSpPr txBox="1">
            <a:spLocks/>
          </p:cNvSpPr>
          <p:nvPr/>
        </p:nvSpPr>
        <p:spPr>
          <a:xfrm>
            <a:off x="6349400" y="5746549"/>
            <a:ext cx="5289369" cy="120428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400" dirty="0">
                <a:solidFill>
                  <a:schemeClr val="tx2"/>
                </a:solidFill>
              </a:rPr>
              <a:t>Crabs are stored in large boxes.</a:t>
            </a:r>
          </a:p>
        </p:txBody>
      </p:sp>
    </p:spTree>
    <p:extLst>
      <p:ext uri="{BB962C8B-B14F-4D97-AF65-F5344CB8AC3E}">
        <p14:creationId xmlns:p14="http://schemas.microsoft.com/office/powerpoint/2010/main" val="2535624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202;p30">
            <a:extLst>
              <a:ext uri="{FF2B5EF4-FFF2-40B4-BE49-F238E27FC236}">
                <a16:creationId xmlns:a16="http://schemas.microsoft.com/office/drawing/2014/main" id="{326B5FCB-99EC-404D-B3E8-321A9CAFD5D8}"/>
              </a:ext>
            </a:extLst>
          </p:cNvPr>
          <p:cNvPicPr preferRelativeResize="0"/>
          <p:nvPr/>
        </p:nvPicPr>
        <p:blipFill>
          <a:blip r:embed="rId2">
            <a:alphaModFix/>
          </a:blip>
          <a:stretch>
            <a:fillRect/>
          </a:stretch>
        </p:blipFill>
        <p:spPr>
          <a:xfrm>
            <a:off x="6114756" y="1484908"/>
            <a:ext cx="5467087" cy="4100316"/>
          </a:xfrm>
          <a:prstGeom prst="rect">
            <a:avLst/>
          </a:prstGeom>
          <a:noFill/>
          <a:ln>
            <a:noFill/>
          </a:ln>
        </p:spPr>
      </p:pic>
      <p:pic>
        <p:nvPicPr>
          <p:cNvPr id="7" name="Google Shape;201;p30">
            <a:extLst>
              <a:ext uri="{FF2B5EF4-FFF2-40B4-BE49-F238E27FC236}">
                <a16:creationId xmlns:a16="http://schemas.microsoft.com/office/drawing/2014/main" id="{D53AE267-C062-4D19-ADF3-B68D4E52BF90}"/>
              </a:ext>
            </a:extLst>
          </p:cNvPr>
          <p:cNvPicPr preferRelativeResize="0"/>
          <p:nvPr/>
        </p:nvPicPr>
        <p:blipFill>
          <a:blip r:embed="rId3">
            <a:alphaModFix/>
          </a:blip>
          <a:stretch>
            <a:fillRect/>
          </a:stretch>
        </p:blipFill>
        <p:spPr>
          <a:xfrm>
            <a:off x="497242" y="1484908"/>
            <a:ext cx="5476653" cy="4107490"/>
          </a:xfrm>
          <a:prstGeom prst="rect">
            <a:avLst/>
          </a:prstGeom>
          <a:noFill/>
          <a:ln>
            <a:noFill/>
          </a:ln>
        </p:spPr>
      </p:pic>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356380" y="490454"/>
            <a:ext cx="11516752" cy="120428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400" dirty="0">
                <a:solidFill>
                  <a:schemeClr val="tx2"/>
                </a:solidFill>
              </a:rPr>
              <a:t>The crabs and lobsters are stunned and then cooked.</a:t>
            </a:r>
          </a:p>
        </p:txBody>
      </p:sp>
      <p:sp>
        <p:nvSpPr>
          <p:cNvPr id="15" name="Google Shape;182;p28">
            <a:extLst>
              <a:ext uri="{FF2B5EF4-FFF2-40B4-BE49-F238E27FC236}">
                <a16:creationId xmlns:a16="http://schemas.microsoft.com/office/drawing/2014/main" id="{4B79549B-9B74-47D7-82EE-9593C68582CB}"/>
              </a:ext>
            </a:extLst>
          </p:cNvPr>
          <p:cNvSpPr txBox="1"/>
          <p:nvPr/>
        </p:nvSpPr>
        <p:spPr>
          <a:xfrm>
            <a:off x="4764186" y="5320016"/>
            <a:ext cx="1441784"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lt1"/>
                </a:solidFill>
              </a:rPr>
              <a:t>Photo: Rob Coleman</a:t>
            </a:r>
            <a:endParaRPr sz="800" dirty="0">
              <a:solidFill>
                <a:schemeClr val="lt1"/>
              </a:solidFill>
            </a:endParaRPr>
          </a:p>
        </p:txBody>
      </p:sp>
      <p:sp>
        <p:nvSpPr>
          <p:cNvPr id="16" name="Google Shape;183;p28">
            <a:extLst>
              <a:ext uri="{FF2B5EF4-FFF2-40B4-BE49-F238E27FC236}">
                <a16:creationId xmlns:a16="http://schemas.microsoft.com/office/drawing/2014/main" id="{CB85EFC7-798C-4FBB-8289-5D9F326626EE}"/>
              </a:ext>
            </a:extLst>
          </p:cNvPr>
          <p:cNvSpPr txBox="1"/>
          <p:nvPr/>
        </p:nvSpPr>
        <p:spPr>
          <a:xfrm>
            <a:off x="10412592" y="5320016"/>
            <a:ext cx="1441784"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lt1"/>
                </a:solidFill>
              </a:rPr>
              <a:t>Photo: Rob Coleman</a:t>
            </a:r>
            <a:endParaRPr sz="800" dirty="0">
              <a:solidFill>
                <a:schemeClr val="lt1"/>
              </a:solidFill>
            </a:endParaRPr>
          </a:p>
        </p:txBody>
      </p:sp>
      <p:sp>
        <p:nvSpPr>
          <p:cNvPr id="9" name="Google Shape;54;p13">
            <a:extLst>
              <a:ext uri="{FF2B5EF4-FFF2-40B4-BE49-F238E27FC236}">
                <a16:creationId xmlns:a16="http://schemas.microsoft.com/office/drawing/2014/main" id="{DC20D590-83AA-4CC2-876D-F5D14C7A9BCC}"/>
              </a:ext>
            </a:extLst>
          </p:cNvPr>
          <p:cNvSpPr txBox="1">
            <a:spLocks/>
          </p:cNvSpPr>
          <p:nvPr/>
        </p:nvSpPr>
        <p:spPr>
          <a:xfrm>
            <a:off x="954370" y="5765402"/>
            <a:ext cx="10503200" cy="120428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400" dirty="0">
                <a:solidFill>
                  <a:schemeClr val="tx2"/>
                </a:solidFill>
              </a:rPr>
              <a:t>This all happens on a conveyor belt through the stunner and into the boiling water.</a:t>
            </a:r>
          </a:p>
        </p:txBody>
      </p:sp>
    </p:spTree>
    <p:extLst>
      <p:ext uri="{BB962C8B-B14F-4D97-AF65-F5344CB8AC3E}">
        <p14:creationId xmlns:p14="http://schemas.microsoft.com/office/powerpoint/2010/main" val="3199949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13;p31">
            <a:extLst>
              <a:ext uri="{FF2B5EF4-FFF2-40B4-BE49-F238E27FC236}">
                <a16:creationId xmlns:a16="http://schemas.microsoft.com/office/drawing/2014/main" id="{2B364520-02FD-407D-BA34-F18CE4B43563}"/>
              </a:ext>
            </a:extLst>
          </p:cNvPr>
          <p:cNvPicPr preferRelativeResize="0"/>
          <p:nvPr/>
        </p:nvPicPr>
        <p:blipFill>
          <a:blip r:embed="rId2">
            <a:alphaModFix/>
          </a:blip>
          <a:stretch>
            <a:fillRect/>
          </a:stretch>
        </p:blipFill>
        <p:spPr>
          <a:xfrm>
            <a:off x="6166707" y="1269769"/>
            <a:ext cx="5476653" cy="4107490"/>
          </a:xfrm>
          <a:prstGeom prst="rect">
            <a:avLst/>
          </a:prstGeom>
          <a:noFill/>
          <a:ln>
            <a:noFill/>
          </a:ln>
        </p:spPr>
      </p:pic>
      <p:pic>
        <p:nvPicPr>
          <p:cNvPr id="11" name="Google Shape;212;p31">
            <a:extLst>
              <a:ext uri="{FF2B5EF4-FFF2-40B4-BE49-F238E27FC236}">
                <a16:creationId xmlns:a16="http://schemas.microsoft.com/office/drawing/2014/main" id="{521904F9-FDD9-4FFD-9E1D-0E4557A4A484}"/>
              </a:ext>
            </a:extLst>
          </p:cNvPr>
          <p:cNvPicPr preferRelativeResize="0"/>
          <p:nvPr/>
        </p:nvPicPr>
        <p:blipFill>
          <a:blip r:embed="rId3">
            <a:alphaModFix/>
          </a:blip>
          <a:stretch>
            <a:fillRect/>
          </a:stretch>
        </p:blipFill>
        <p:spPr>
          <a:xfrm>
            <a:off x="553231" y="1269769"/>
            <a:ext cx="5486219" cy="4114665"/>
          </a:xfrm>
          <a:prstGeom prst="rect">
            <a:avLst/>
          </a:prstGeom>
          <a:noFill/>
          <a:ln>
            <a:noFill/>
          </a:ln>
        </p:spPr>
      </p:pic>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66279" y="368630"/>
            <a:ext cx="11516752" cy="120428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2400" dirty="0">
                <a:solidFill>
                  <a:schemeClr val="tx2"/>
                </a:solidFill>
              </a:rPr>
              <a:t>They are then chilled and stored before being ‘dressed.’</a:t>
            </a:r>
          </a:p>
        </p:txBody>
      </p:sp>
      <p:sp>
        <p:nvSpPr>
          <p:cNvPr id="15" name="Google Shape;182;p28">
            <a:extLst>
              <a:ext uri="{FF2B5EF4-FFF2-40B4-BE49-F238E27FC236}">
                <a16:creationId xmlns:a16="http://schemas.microsoft.com/office/drawing/2014/main" id="{4B79549B-9B74-47D7-82EE-9593C68582CB}"/>
              </a:ext>
            </a:extLst>
          </p:cNvPr>
          <p:cNvSpPr txBox="1"/>
          <p:nvPr/>
        </p:nvSpPr>
        <p:spPr>
          <a:xfrm>
            <a:off x="4794517" y="5150273"/>
            <a:ext cx="1441784"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lt1"/>
                </a:solidFill>
              </a:rPr>
              <a:t>Photo: Rob Coleman</a:t>
            </a:r>
            <a:endParaRPr sz="800" dirty="0">
              <a:solidFill>
                <a:schemeClr val="lt1"/>
              </a:solidFill>
            </a:endParaRPr>
          </a:p>
        </p:txBody>
      </p:sp>
      <p:sp>
        <p:nvSpPr>
          <p:cNvPr id="16" name="Google Shape;183;p28">
            <a:extLst>
              <a:ext uri="{FF2B5EF4-FFF2-40B4-BE49-F238E27FC236}">
                <a16:creationId xmlns:a16="http://schemas.microsoft.com/office/drawing/2014/main" id="{CB85EFC7-798C-4FBB-8289-5D9F326626EE}"/>
              </a:ext>
            </a:extLst>
          </p:cNvPr>
          <p:cNvSpPr txBox="1"/>
          <p:nvPr/>
        </p:nvSpPr>
        <p:spPr>
          <a:xfrm>
            <a:off x="10431348" y="5109893"/>
            <a:ext cx="1441784"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lt1"/>
                </a:solidFill>
              </a:rPr>
              <a:t>Photo: Rob Coleman</a:t>
            </a:r>
            <a:endParaRPr sz="800" dirty="0">
              <a:solidFill>
                <a:schemeClr val="lt1"/>
              </a:solidFill>
            </a:endParaRPr>
          </a:p>
        </p:txBody>
      </p:sp>
      <p:sp>
        <p:nvSpPr>
          <p:cNvPr id="9" name="Google Shape;54;p13">
            <a:extLst>
              <a:ext uri="{FF2B5EF4-FFF2-40B4-BE49-F238E27FC236}">
                <a16:creationId xmlns:a16="http://schemas.microsoft.com/office/drawing/2014/main" id="{57723223-A059-4B1C-BA53-E6C60AB0A202}"/>
              </a:ext>
            </a:extLst>
          </p:cNvPr>
          <p:cNvSpPr txBox="1">
            <a:spLocks/>
          </p:cNvSpPr>
          <p:nvPr/>
        </p:nvSpPr>
        <p:spPr>
          <a:xfrm>
            <a:off x="553231" y="5458019"/>
            <a:ext cx="5271424" cy="120428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000" dirty="0">
                <a:solidFill>
                  <a:schemeClr val="tx2"/>
                </a:solidFill>
              </a:rPr>
              <a:t>Dressing a crab means the meat is removed from the shell. </a:t>
            </a:r>
          </a:p>
        </p:txBody>
      </p:sp>
      <p:sp>
        <p:nvSpPr>
          <p:cNvPr id="10" name="Google Shape;54;p13">
            <a:extLst>
              <a:ext uri="{FF2B5EF4-FFF2-40B4-BE49-F238E27FC236}">
                <a16:creationId xmlns:a16="http://schemas.microsoft.com/office/drawing/2014/main" id="{11E76175-11E9-47A6-B759-50DBE74958BF}"/>
              </a:ext>
            </a:extLst>
          </p:cNvPr>
          <p:cNvSpPr txBox="1">
            <a:spLocks/>
          </p:cNvSpPr>
          <p:nvPr/>
        </p:nvSpPr>
        <p:spPr>
          <a:xfrm>
            <a:off x="6236301" y="5458019"/>
            <a:ext cx="5486219" cy="120428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000" dirty="0">
                <a:solidFill>
                  <a:schemeClr val="tx2"/>
                </a:solidFill>
              </a:rPr>
              <a:t>The meat is put back in shells that have been cleaned and sterilised in boiling water.</a:t>
            </a:r>
          </a:p>
        </p:txBody>
      </p:sp>
    </p:spTree>
    <p:extLst>
      <p:ext uri="{BB962C8B-B14F-4D97-AF65-F5344CB8AC3E}">
        <p14:creationId xmlns:p14="http://schemas.microsoft.com/office/powerpoint/2010/main" val="88418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22;p32">
            <a:extLst>
              <a:ext uri="{FF2B5EF4-FFF2-40B4-BE49-F238E27FC236}">
                <a16:creationId xmlns:a16="http://schemas.microsoft.com/office/drawing/2014/main" id="{9F3D9B3A-80E9-4B99-8C8E-0ABD0FC8306A}"/>
              </a:ext>
            </a:extLst>
          </p:cNvPr>
          <p:cNvPicPr preferRelativeResize="0"/>
          <p:nvPr/>
        </p:nvPicPr>
        <p:blipFill rotWithShape="1">
          <a:blip r:embed="rId4">
            <a:alphaModFix/>
          </a:blip>
          <a:srcRect l="21844" r="11378"/>
          <a:stretch/>
        </p:blipFill>
        <p:spPr>
          <a:xfrm>
            <a:off x="6096000" y="0"/>
            <a:ext cx="6110068" cy="6862417"/>
          </a:xfrm>
          <a:prstGeom prst="rect">
            <a:avLst/>
          </a:prstGeom>
          <a:noFill/>
          <a:ln>
            <a:noFill/>
          </a:ln>
        </p:spPr>
      </p:pic>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358219" y="1155716"/>
            <a:ext cx="5311207" cy="2491521"/>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400" dirty="0">
                <a:solidFill>
                  <a:schemeClr val="tx2"/>
                </a:solidFill>
              </a:rPr>
              <a:t>Dressing a crab!</a:t>
            </a:r>
          </a:p>
          <a:p>
            <a:pPr marL="0" indent="0">
              <a:spcBef>
                <a:spcPts val="0"/>
              </a:spcBef>
              <a:buFont typeface="Arial" panose="020B0604020202020204" pitchFamily="34" charset="0"/>
              <a:buNone/>
            </a:pPr>
            <a:endParaRPr lang="en-GB" sz="2400" dirty="0">
              <a:solidFill>
                <a:schemeClr val="tx2"/>
              </a:solidFill>
            </a:endParaRPr>
          </a:p>
          <a:p>
            <a:pPr marL="0" indent="0">
              <a:spcBef>
                <a:spcPts val="0"/>
              </a:spcBef>
              <a:buFont typeface="Arial" panose="020B0604020202020204" pitchFamily="34" charset="0"/>
              <a:buNone/>
            </a:pPr>
            <a:r>
              <a:rPr lang="en-GB" sz="2400" dirty="0"/>
              <a:t>See a crab being dressed at Davies Fish Shop in Cromer:</a:t>
            </a:r>
          </a:p>
        </p:txBody>
      </p:sp>
      <p:sp>
        <p:nvSpPr>
          <p:cNvPr id="6" name="Google Shape;118;p21">
            <a:extLst>
              <a:ext uri="{FF2B5EF4-FFF2-40B4-BE49-F238E27FC236}">
                <a16:creationId xmlns:a16="http://schemas.microsoft.com/office/drawing/2014/main" id="{30096A28-E3B9-4D7F-9544-D0030D672EB5}"/>
              </a:ext>
            </a:extLst>
          </p:cNvPr>
          <p:cNvSpPr txBox="1"/>
          <p:nvPr/>
        </p:nvSpPr>
        <p:spPr>
          <a:xfrm>
            <a:off x="10906442" y="6550200"/>
            <a:ext cx="1726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bg1"/>
                </a:solidFill>
              </a:rPr>
              <a:t>Photo: Rob Coleman</a:t>
            </a:r>
            <a:endParaRPr sz="800" dirty="0">
              <a:solidFill>
                <a:schemeClr val="bg1"/>
              </a:solidFill>
            </a:endParaRPr>
          </a:p>
        </p:txBody>
      </p:sp>
      <p:pic>
        <p:nvPicPr>
          <p:cNvPr id="3" name="Online Media 2" title="Video Tutorial: How to dress a Cromer crab">
            <a:hlinkClick r:id="" action="ppaction://media"/>
            <a:extLst>
              <a:ext uri="{FF2B5EF4-FFF2-40B4-BE49-F238E27FC236}">
                <a16:creationId xmlns:a16="http://schemas.microsoft.com/office/drawing/2014/main" id="{F98DA0BA-B858-0516-667C-65324EACA8B9}"/>
              </a:ext>
            </a:extLst>
          </p:cNvPr>
          <p:cNvPicPr>
            <a:picLocks noRot="1" noChangeAspect="1"/>
          </p:cNvPicPr>
          <p:nvPr>
            <a:videoFile r:link="rId1"/>
          </p:nvPr>
        </p:nvPicPr>
        <p:blipFill>
          <a:blip r:embed="rId5"/>
          <a:stretch>
            <a:fillRect/>
          </a:stretch>
        </p:blipFill>
        <p:spPr>
          <a:xfrm>
            <a:off x="358219" y="3186260"/>
            <a:ext cx="5339075" cy="3016577"/>
          </a:xfrm>
          <a:prstGeom prst="rect">
            <a:avLst/>
          </a:prstGeom>
        </p:spPr>
      </p:pic>
    </p:spTree>
    <p:extLst>
      <p:ext uri="{BB962C8B-B14F-4D97-AF65-F5344CB8AC3E}">
        <p14:creationId xmlns:p14="http://schemas.microsoft.com/office/powerpoint/2010/main" val="291500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382307" y="2495515"/>
            <a:ext cx="5405934" cy="186697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3800" b="1" dirty="0">
                <a:solidFill>
                  <a:schemeClr val="accent1"/>
                </a:solidFill>
              </a:rPr>
              <a:t>Have you ever seen crab pots stacked up by the sea?</a:t>
            </a:r>
          </a:p>
        </p:txBody>
      </p:sp>
      <p:pic>
        <p:nvPicPr>
          <p:cNvPr id="5" name="Google Shape;80;p17">
            <a:extLst>
              <a:ext uri="{FF2B5EF4-FFF2-40B4-BE49-F238E27FC236}">
                <a16:creationId xmlns:a16="http://schemas.microsoft.com/office/drawing/2014/main" id="{5131F664-74F5-468E-B05B-8F12F50849EF}"/>
              </a:ext>
            </a:extLst>
          </p:cNvPr>
          <p:cNvPicPr preferRelativeResize="0"/>
          <p:nvPr/>
        </p:nvPicPr>
        <p:blipFill rotWithShape="1">
          <a:blip r:embed="rId2">
            <a:alphaModFix/>
          </a:blip>
          <a:srcRect l="16470" r="16251"/>
          <a:stretch/>
        </p:blipFill>
        <p:spPr>
          <a:xfrm>
            <a:off x="6095999" y="0"/>
            <a:ext cx="6096001" cy="6858000"/>
          </a:xfrm>
          <a:prstGeom prst="rect">
            <a:avLst/>
          </a:prstGeom>
          <a:noFill/>
          <a:ln>
            <a:noFill/>
          </a:ln>
        </p:spPr>
      </p:pic>
    </p:spTree>
    <p:extLst>
      <p:ext uri="{BB962C8B-B14F-4D97-AF65-F5344CB8AC3E}">
        <p14:creationId xmlns:p14="http://schemas.microsoft.com/office/powerpoint/2010/main" val="2284779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30;p33">
            <a:extLst>
              <a:ext uri="{FF2B5EF4-FFF2-40B4-BE49-F238E27FC236}">
                <a16:creationId xmlns:a16="http://schemas.microsoft.com/office/drawing/2014/main" id="{34EA756B-6211-4D12-897D-0BD8F4801B73}"/>
              </a:ext>
            </a:extLst>
          </p:cNvPr>
          <p:cNvPicPr preferRelativeResize="0"/>
          <p:nvPr/>
        </p:nvPicPr>
        <p:blipFill>
          <a:blip r:embed="rId2">
            <a:alphaModFix/>
          </a:blip>
          <a:stretch>
            <a:fillRect/>
          </a:stretch>
        </p:blipFill>
        <p:spPr>
          <a:xfrm>
            <a:off x="6171493" y="1535267"/>
            <a:ext cx="5476653" cy="4131210"/>
          </a:xfrm>
          <a:prstGeom prst="rect">
            <a:avLst/>
          </a:prstGeom>
          <a:noFill/>
          <a:ln>
            <a:noFill/>
          </a:ln>
        </p:spPr>
      </p:pic>
      <p:pic>
        <p:nvPicPr>
          <p:cNvPr id="11" name="Google Shape;229;p33">
            <a:extLst>
              <a:ext uri="{FF2B5EF4-FFF2-40B4-BE49-F238E27FC236}">
                <a16:creationId xmlns:a16="http://schemas.microsoft.com/office/drawing/2014/main" id="{DA6BF92A-F3A9-4C04-8001-FA2673646FF8}"/>
              </a:ext>
            </a:extLst>
          </p:cNvPr>
          <p:cNvPicPr preferRelativeResize="0"/>
          <p:nvPr/>
        </p:nvPicPr>
        <p:blipFill>
          <a:blip r:embed="rId3">
            <a:alphaModFix/>
          </a:blip>
          <a:stretch>
            <a:fillRect/>
          </a:stretch>
        </p:blipFill>
        <p:spPr>
          <a:xfrm>
            <a:off x="543854" y="1544781"/>
            <a:ext cx="5495596" cy="4121696"/>
          </a:xfrm>
          <a:prstGeom prst="rect">
            <a:avLst/>
          </a:prstGeom>
          <a:noFill/>
          <a:ln>
            <a:noFill/>
          </a:ln>
        </p:spPr>
      </p:pic>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413117" y="340493"/>
            <a:ext cx="11516752" cy="120428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400" dirty="0">
                <a:solidFill>
                  <a:schemeClr val="tx2"/>
                </a:solidFill>
              </a:rPr>
              <a:t>The dressed crabs are then labelled and boxed up ready to transport to the wholesaler, supermarket or restaurant.</a:t>
            </a:r>
          </a:p>
        </p:txBody>
      </p:sp>
      <p:sp>
        <p:nvSpPr>
          <p:cNvPr id="15" name="Google Shape;182;p28">
            <a:extLst>
              <a:ext uri="{FF2B5EF4-FFF2-40B4-BE49-F238E27FC236}">
                <a16:creationId xmlns:a16="http://schemas.microsoft.com/office/drawing/2014/main" id="{4B79549B-9B74-47D7-82EE-9593C68582CB}"/>
              </a:ext>
            </a:extLst>
          </p:cNvPr>
          <p:cNvSpPr txBox="1"/>
          <p:nvPr/>
        </p:nvSpPr>
        <p:spPr>
          <a:xfrm>
            <a:off x="4787532" y="5358731"/>
            <a:ext cx="1441784"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lt1"/>
                </a:solidFill>
              </a:rPr>
              <a:t>Photo: Rob Coleman</a:t>
            </a:r>
            <a:endParaRPr sz="800" dirty="0">
              <a:solidFill>
                <a:schemeClr val="lt1"/>
              </a:solidFill>
            </a:endParaRPr>
          </a:p>
        </p:txBody>
      </p:sp>
      <p:sp>
        <p:nvSpPr>
          <p:cNvPr id="16" name="Google Shape;183;p28">
            <a:extLst>
              <a:ext uri="{FF2B5EF4-FFF2-40B4-BE49-F238E27FC236}">
                <a16:creationId xmlns:a16="http://schemas.microsoft.com/office/drawing/2014/main" id="{CB85EFC7-798C-4FBB-8289-5D9F326626EE}"/>
              </a:ext>
            </a:extLst>
          </p:cNvPr>
          <p:cNvSpPr txBox="1"/>
          <p:nvPr/>
        </p:nvSpPr>
        <p:spPr>
          <a:xfrm>
            <a:off x="10339453" y="5372464"/>
            <a:ext cx="1441784"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lt1"/>
                </a:solidFill>
              </a:rPr>
              <a:t>Photo: Rob Coleman</a:t>
            </a:r>
            <a:endParaRPr sz="800" dirty="0">
              <a:solidFill>
                <a:schemeClr val="lt1"/>
              </a:solidFill>
            </a:endParaRPr>
          </a:p>
        </p:txBody>
      </p:sp>
    </p:spTree>
    <p:extLst>
      <p:ext uri="{BB962C8B-B14F-4D97-AF65-F5344CB8AC3E}">
        <p14:creationId xmlns:p14="http://schemas.microsoft.com/office/powerpoint/2010/main" val="3653619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22;p32">
            <a:extLst>
              <a:ext uri="{FF2B5EF4-FFF2-40B4-BE49-F238E27FC236}">
                <a16:creationId xmlns:a16="http://schemas.microsoft.com/office/drawing/2014/main" id="{9F3D9B3A-80E9-4B99-8C8E-0ABD0FC8306A}"/>
              </a:ext>
            </a:extLst>
          </p:cNvPr>
          <p:cNvPicPr preferRelativeResize="0"/>
          <p:nvPr/>
        </p:nvPicPr>
        <p:blipFill rotWithShape="1">
          <a:blip r:embed="rId2">
            <a:alphaModFix/>
          </a:blip>
          <a:srcRect l="21844" r="11378"/>
          <a:stretch/>
        </p:blipFill>
        <p:spPr>
          <a:xfrm>
            <a:off x="6096000" y="0"/>
            <a:ext cx="6110068" cy="6862417"/>
          </a:xfrm>
          <a:prstGeom prst="rect">
            <a:avLst/>
          </a:prstGeom>
          <a:noFill/>
          <a:ln>
            <a:noFill/>
          </a:ln>
        </p:spPr>
      </p:pic>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441029" y="3008342"/>
            <a:ext cx="5247250" cy="841316"/>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400" dirty="0">
                <a:solidFill>
                  <a:schemeClr val="tx2"/>
                </a:solidFill>
              </a:rPr>
              <a:t>The crabs are ready to be bought and eaten!</a:t>
            </a:r>
          </a:p>
        </p:txBody>
      </p:sp>
      <p:sp>
        <p:nvSpPr>
          <p:cNvPr id="6" name="Google Shape;118;p21">
            <a:extLst>
              <a:ext uri="{FF2B5EF4-FFF2-40B4-BE49-F238E27FC236}">
                <a16:creationId xmlns:a16="http://schemas.microsoft.com/office/drawing/2014/main" id="{30096A28-E3B9-4D7F-9544-D0030D672EB5}"/>
              </a:ext>
            </a:extLst>
          </p:cNvPr>
          <p:cNvSpPr txBox="1"/>
          <p:nvPr/>
        </p:nvSpPr>
        <p:spPr>
          <a:xfrm>
            <a:off x="10803427" y="6428433"/>
            <a:ext cx="1726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bg1"/>
                </a:solidFill>
              </a:rPr>
              <a:t>Photo: Rob Coleman</a:t>
            </a:r>
            <a:endParaRPr sz="800" dirty="0">
              <a:solidFill>
                <a:schemeClr val="bg1"/>
              </a:solidFill>
            </a:endParaRPr>
          </a:p>
        </p:txBody>
      </p:sp>
      <p:pic>
        <p:nvPicPr>
          <p:cNvPr id="7" name="Google Shape;238;p34">
            <a:extLst>
              <a:ext uri="{FF2B5EF4-FFF2-40B4-BE49-F238E27FC236}">
                <a16:creationId xmlns:a16="http://schemas.microsoft.com/office/drawing/2014/main" id="{B9401866-4C2A-4875-9639-26FC3DF12274}"/>
              </a:ext>
            </a:extLst>
          </p:cNvPr>
          <p:cNvPicPr preferRelativeResize="0"/>
          <p:nvPr/>
        </p:nvPicPr>
        <p:blipFill rotWithShape="1">
          <a:blip r:embed="rId3">
            <a:alphaModFix/>
          </a:blip>
          <a:srcRect l="24687" r="17662"/>
          <a:stretch/>
        </p:blipFill>
        <p:spPr>
          <a:xfrm>
            <a:off x="5772440" y="1"/>
            <a:ext cx="6433627" cy="6860350"/>
          </a:xfrm>
          <a:prstGeom prst="rect">
            <a:avLst/>
          </a:prstGeom>
          <a:noFill/>
          <a:ln>
            <a:noFill/>
          </a:ln>
        </p:spPr>
      </p:pic>
    </p:spTree>
    <p:extLst>
      <p:ext uri="{BB962C8B-B14F-4D97-AF65-F5344CB8AC3E}">
        <p14:creationId xmlns:p14="http://schemas.microsoft.com/office/powerpoint/2010/main" val="2109141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oogle Shape;267;p36">
            <a:extLst>
              <a:ext uri="{FF2B5EF4-FFF2-40B4-BE49-F238E27FC236}">
                <a16:creationId xmlns:a16="http://schemas.microsoft.com/office/drawing/2014/main" id="{B84004AA-7B97-424F-8535-CC8FB7DE6B53}"/>
              </a:ext>
            </a:extLst>
          </p:cNvPr>
          <p:cNvPicPr preferRelativeResize="0"/>
          <p:nvPr/>
        </p:nvPicPr>
        <p:blipFill>
          <a:blip r:embed="rId2">
            <a:alphaModFix/>
          </a:blip>
          <a:stretch>
            <a:fillRect/>
          </a:stretch>
        </p:blipFill>
        <p:spPr>
          <a:xfrm>
            <a:off x="3427147" y="2938961"/>
            <a:ext cx="2300760" cy="1440824"/>
          </a:xfrm>
          <a:prstGeom prst="rect">
            <a:avLst/>
          </a:prstGeom>
          <a:noFill/>
          <a:ln>
            <a:noFill/>
          </a:ln>
        </p:spPr>
      </p:pic>
      <p:pic>
        <p:nvPicPr>
          <p:cNvPr id="23" name="Google Shape;244;p35">
            <a:extLst>
              <a:ext uri="{FF2B5EF4-FFF2-40B4-BE49-F238E27FC236}">
                <a16:creationId xmlns:a16="http://schemas.microsoft.com/office/drawing/2014/main" id="{8F790924-461C-4CAD-854D-C49C4A55A514}"/>
              </a:ext>
            </a:extLst>
          </p:cNvPr>
          <p:cNvPicPr preferRelativeResize="0"/>
          <p:nvPr/>
        </p:nvPicPr>
        <p:blipFill rotWithShape="1">
          <a:blip r:embed="rId3">
            <a:alphaModFix/>
          </a:blip>
          <a:srcRect b="8222"/>
          <a:stretch/>
        </p:blipFill>
        <p:spPr>
          <a:xfrm>
            <a:off x="8624486" y="1022666"/>
            <a:ext cx="2304899" cy="1415664"/>
          </a:xfrm>
          <a:prstGeom prst="rect">
            <a:avLst/>
          </a:prstGeom>
          <a:noFill/>
          <a:ln>
            <a:noFill/>
          </a:ln>
        </p:spPr>
      </p:pic>
      <p:pic>
        <p:nvPicPr>
          <p:cNvPr id="15" name="Google Shape;252;p35">
            <a:extLst>
              <a:ext uri="{FF2B5EF4-FFF2-40B4-BE49-F238E27FC236}">
                <a16:creationId xmlns:a16="http://schemas.microsoft.com/office/drawing/2014/main" id="{74A464E2-55F4-4499-A0F9-5E431B76E265}"/>
              </a:ext>
            </a:extLst>
          </p:cNvPr>
          <p:cNvPicPr preferRelativeResize="0"/>
          <p:nvPr/>
        </p:nvPicPr>
        <p:blipFill>
          <a:blip r:embed="rId4">
            <a:alphaModFix/>
          </a:blip>
          <a:stretch>
            <a:fillRect/>
          </a:stretch>
        </p:blipFill>
        <p:spPr>
          <a:xfrm>
            <a:off x="828476" y="1022666"/>
            <a:ext cx="2304895" cy="1473206"/>
          </a:xfrm>
          <a:prstGeom prst="rect">
            <a:avLst/>
          </a:prstGeom>
          <a:noFill/>
          <a:ln>
            <a:noFill/>
          </a:ln>
        </p:spPr>
      </p:pic>
      <p:pic>
        <p:nvPicPr>
          <p:cNvPr id="8" name="Google Shape;243;p35">
            <a:extLst>
              <a:ext uri="{FF2B5EF4-FFF2-40B4-BE49-F238E27FC236}">
                <a16:creationId xmlns:a16="http://schemas.microsoft.com/office/drawing/2014/main" id="{DEE61491-E455-45FD-868C-518DF6BF5D7A}"/>
              </a:ext>
            </a:extLst>
          </p:cNvPr>
          <p:cNvPicPr preferRelativeResize="0"/>
          <p:nvPr/>
        </p:nvPicPr>
        <p:blipFill rotWithShape="1">
          <a:blip r:embed="rId5">
            <a:alphaModFix/>
          </a:blip>
          <a:srcRect r="2092"/>
          <a:stretch/>
        </p:blipFill>
        <p:spPr>
          <a:xfrm>
            <a:off x="3427146" y="1022666"/>
            <a:ext cx="2304895" cy="1473206"/>
          </a:xfrm>
          <a:prstGeom prst="rect">
            <a:avLst/>
          </a:prstGeom>
          <a:noFill/>
          <a:ln>
            <a:noFill/>
          </a:ln>
        </p:spPr>
      </p:pic>
      <p:sp>
        <p:nvSpPr>
          <p:cNvPr id="10" name="Google Shape;245;p35">
            <a:extLst>
              <a:ext uri="{FF2B5EF4-FFF2-40B4-BE49-F238E27FC236}">
                <a16:creationId xmlns:a16="http://schemas.microsoft.com/office/drawing/2014/main" id="{E8E085F5-FEE3-43A7-8910-CA8967165496}"/>
              </a:ext>
            </a:extLst>
          </p:cNvPr>
          <p:cNvSpPr txBox="1"/>
          <p:nvPr/>
        </p:nvSpPr>
        <p:spPr>
          <a:xfrm>
            <a:off x="3427146" y="2439589"/>
            <a:ext cx="2304895" cy="353913"/>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solidFill>
                  <a:schemeClr val="bg1"/>
                </a:solidFill>
              </a:rPr>
              <a:t>The fisher collects the pots in</a:t>
            </a:r>
            <a:endParaRPr sz="1100" b="1" dirty="0">
              <a:solidFill>
                <a:schemeClr val="bg1"/>
              </a:solidFill>
            </a:endParaRPr>
          </a:p>
        </p:txBody>
      </p:sp>
      <p:pic>
        <p:nvPicPr>
          <p:cNvPr id="19" name="Google Shape;247;p35">
            <a:extLst>
              <a:ext uri="{FF2B5EF4-FFF2-40B4-BE49-F238E27FC236}">
                <a16:creationId xmlns:a16="http://schemas.microsoft.com/office/drawing/2014/main" id="{0F18E98E-0E34-4A44-81BE-1DD9BD766DEC}"/>
              </a:ext>
            </a:extLst>
          </p:cNvPr>
          <p:cNvPicPr preferRelativeResize="0"/>
          <p:nvPr/>
        </p:nvPicPr>
        <p:blipFill rotWithShape="1">
          <a:blip r:embed="rId6">
            <a:alphaModFix/>
          </a:blip>
          <a:srcRect t="7736" b="1651"/>
          <a:stretch/>
        </p:blipFill>
        <p:spPr>
          <a:xfrm>
            <a:off x="6025816" y="1025865"/>
            <a:ext cx="2304895" cy="1409222"/>
          </a:xfrm>
          <a:prstGeom prst="rect">
            <a:avLst/>
          </a:prstGeom>
          <a:noFill/>
          <a:ln>
            <a:noFill/>
          </a:ln>
        </p:spPr>
      </p:pic>
      <p:sp>
        <p:nvSpPr>
          <p:cNvPr id="20" name="Google Shape;248;p35">
            <a:extLst>
              <a:ext uri="{FF2B5EF4-FFF2-40B4-BE49-F238E27FC236}">
                <a16:creationId xmlns:a16="http://schemas.microsoft.com/office/drawing/2014/main" id="{14634D0D-27AF-4E87-8825-B78A38D62687}"/>
              </a:ext>
            </a:extLst>
          </p:cNvPr>
          <p:cNvSpPr txBox="1"/>
          <p:nvPr/>
        </p:nvSpPr>
        <p:spPr>
          <a:xfrm>
            <a:off x="6022232" y="2435087"/>
            <a:ext cx="2308479" cy="353913"/>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solidFill>
                  <a:schemeClr val="bg1"/>
                </a:solidFill>
              </a:rPr>
              <a:t>The crabs are cooked</a:t>
            </a:r>
            <a:endParaRPr sz="1100" b="1" dirty="0">
              <a:solidFill>
                <a:schemeClr val="bg1"/>
              </a:solidFill>
            </a:endParaRPr>
          </a:p>
        </p:txBody>
      </p:sp>
      <p:sp>
        <p:nvSpPr>
          <p:cNvPr id="14" name="Google Shape;251;p35">
            <a:extLst>
              <a:ext uri="{FF2B5EF4-FFF2-40B4-BE49-F238E27FC236}">
                <a16:creationId xmlns:a16="http://schemas.microsoft.com/office/drawing/2014/main" id="{2D69E0C3-F7E5-4929-8141-1A2625143603}"/>
              </a:ext>
            </a:extLst>
          </p:cNvPr>
          <p:cNvSpPr txBox="1"/>
          <p:nvPr/>
        </p:nvSpPr>
        <p:spPr>
          <a:xfrm>
            <a:off x="828475" y="2438330"/>
            <a:ext cx="2304896" cy="353913"/>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solidFill>
                  <a:schemeClr val="bg1"/>
                </a:solidFill>
              </a:rPr>
              <a:t>A crab sandwich ready to eat</a:t>
            </a:r>
            <a:endParaRPr sz="1100" b="1" dirty="0">
              <a:solidFill>
                <a:schemeClr val="bg1"/>
              </a:solidFill>
            </a:endParaRPr>
          </a:p>
        </p:txBody>
      </p:sp>
      <p:sp>
        <p:nvSpPr>
          <p:cNvPr id="24" name="Google Shape;251;p35">
            <a:extLst>
              <a:ext uri="{FF2B5EF4-FFF2-40B4-BE49-F238E27FC236}">
                <a16:creationId xmlns:a16="http://schemas.microsoft.com/office/drawing/2014/main" id="{134DFB0E-ED08-4F04-A465-70ABFD8F471D}"/>
              </a:ext>
            </a:extLst>
          </p:cNvPr>
          <p:cNvSpPr txBox="1"/>
          <p:nvPr/>
        </p:nvSpPr>
        <p:spPr>
          <a:xfrm>
            <a:off x="8624486" y="2438330"/>
            <a:ext cx="2304899" cy="338524"/>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dirty="0">
                <a:solidFill>
                  <a:schemeClr val="bg1"/>
                </a:solidFill>
              </a:rPr>
              <a:t>Crabs are taken to the factory</a:t>
            </a:r>
            <a:endParaRPr sz="1000" b="1" dirty="0">
              <a:solidFill>
                <a:schemeClr val="bg1"/>
              </a:solidFill>
            </a:endParaRPr>
          </a:p>
        </p:txBody>
      </p:sp>
      <p:pic>
        <p:nvPicPr>
          <p:cNvPr id="25" name="Google Shape;249;p35">
            <a:extLst>
              <a:ext uri="{FF2B5EF4-FFF2-40B4-BE49-F238E27FC236}">
                <a16:creationId xmlns:a16="http://schemas.microsoft.com/office/drawing/2014/main" id="{2A8644E9-5671-4911-A727-01A4C6EC20BE}"/>
              </a:ext>
            </a:extLst>
          </p:cNvPr>
          <p:cNvPicPr preferRelativeResize="0"/>
          <p:nvPr/>
        </p:nvPicPr>
        <p:blipFill rotWithShape="1">
          <a:blip r:embed="rId7">
            <a:alphaModFix/>
          </a:blip>
          <a:srcRect b="8222"/>
          <a:stretch/>
        </p:blipFill>
        <p:spPr>
          <a:xfrm>
            <a:off x="828475" y="2938961"/>
            <a:ext cx="2300761" cy="1412421"/>
          </a:xfrm>
          <a:prstGeom prst="rect">
            <a:avLst/>
          </a:prstGeom>
          <a:noFill/>
          <a:ln>
            <a:noFill/>
          </a:ln>
        </p:spPr>
      </p:pic>
      <p:sp>
        <p:nvSpPr>
          <p:cNvPr id="26" name="Google Shape;251;p35">
            <a:extLst>
              <a:ext uri="{FF2B5EF4-FFF2-40B4-BE49-F238E27FC236}">
                <a16:creationId xmlns:a16="http://schemas.microsoft.com/office/drawing/2014/main" id="{896F5690-8C0F-45CC-997E-9C6FFFB4E82C}"/>
              </a:ext>
            </a:extLst>
          </p:cNvPr>
          <p:cNvSpPr txBox="1"/>
          <p:nvPr/>
        </p:nvSpPr>
        <p:spPr>
          <a:xfrm>
            <a:off x="827673" y="4345481"/>
            <a:ext cx="2300760" cy="353913"/>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100" b="1" dirty="0">
                <a:solidFill>
                  <a:schemeClr val="bg1"/>
                </a:solidFill>
              </a:rPr>
              <a:t>Packed ready for sale</a:t>
            </a:r>
          </a:p>
        </p:txBody>
      </p:sp>
      <p:sp>
        <p:nvSpPr>
          <p:cNvPr id="28" name="Google Shape;251;p35">
            <a:extLst>
              <a:ext uri="{FF2B5EF4-FFF2-40B4-BE49-F238E27FC236}">
                <a16:creationId xmlns:a16="http://schemas.microsoft.com/office/drawing/2014/main" id="{EDE31A15-A9F0-4459-B7A8-02805A4A1197}"/>
              </a:ext>
            </a:extLst>
          </p:cNvPr>
          <p:cNvSpPr txBox="1"/>
          <p:nvPr/>
        </p:nvSpPr>
        <p:spPr>
          <a:xfrm>
            <a:off x="3427146" y="4342541"/>
            <a:ext cx="2300761" cy="353913"/>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100" b="1" dirty="0">
                <a:solidFill>
                  <a:schemeClr val="bg1"/>
                </a:solidFill>
              </a:rPr>
              <a:t>A crab is living in the sea</a:t>
            </a:r>
          </a:p>
        </p:txBody>
      </p:sp>
      <p:sp>
        <p:nvSpPr>
          <p:cNvPr id="3" name="Google Shape;54;p13">
            <a:extLst>
              <a:ext uri="{FF2B5EF4-FFF2-40B4-BE49-F238E27FC236}">
                <a16:creationId xmlns:a16="http://schemas.microsoft.com/office/drawing/2014/main" id="{D3C2E510-4978-A791-28D9-9D3765B9CAE9}"/>
              </a:ext>
            </a:extLst>
          </p:cNvPr>
          <p:cNvSpPr txBox="1">
            <a:spLocks/>
          </p:cNvSpPr>
          <p:nvPr/>
        </p:nvSpPr>
        <p:spPr>
          <a:xfrm>
            <a:off x="727498" y="175729"/>
            <a:ext cx="11283755" cy="74450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400" b="1" dirty="0">
                <a:solidFill>
                  <a:schemeClr val="accent1"/>
                </a:solidFill>
              </a:rPr>
              <a:t>Sea to Sandwich </a:t>
            </a:r>
          </a:p>
          <a:p>
            <a:pPr marL="0" indent="0">
              <a:spcBef>
                <a:spcPts val="0"/>
              </a:spcBef>
              <a:buFont typeface="Arial" panose="020B0604020202020204" pitchFamily="34" charset="0"/>
              <a:buNone/>
            </a:pPr>
            <a:r>
              <a:rPr lang="en-GB" sz="1800" dirty="0">
                <a:solidFill>
                  <a:schemeClr val="tx2"/>
                </a:solidFill>
              </a:rPr>
              <a:t>Can you put the pictures in the correct order to show how a crab becomes a crab sandwich?</a:t>
            </a:r>
          </a:p>
        </p:txBody>
      </p:sp>
      <p:pic>
        <p:nvPicPr>
          <p:cNvPr id="2" name="Google Shape;263;p36">
            <a:extLst>
              <a:ext uri="{FF2B5EF4-FFF2-40B4-BE49-F238E27FC236}">
                <a16:creationId xmlns:a16="http://schemas.microsoft.com/office/drawing/2014/main" id="{0A738FEA-8761-C946-E438-B9DC13014D5B}"/>
              </a:ext>
            </a:extLst>
          </p:cNvPr>
          <p:cNvPicPr preferRelativeResize="0"/>
          <p:nvPr/>
        </p:nvPicPr>
        <p:blipFill rotWithShape="1">
          <a:blip r:embed="rId8">
            <a:alphaModFix/>
          </a:blip>
          <a:srcRect b="16708"/>
          <a:stretch/>
        </p:blipFill>
        <p:spPr>
          <a:xfrm>
            <a:off x="6022232" y="2938961"/>
            <a:ext cx="2308479" cy="1440824"/>
          </a:xfrm>
          <a:prstGeom prst="rect">
            <a:avLst/>
          </a:prstGeom>
          <a:noFill/>
          <a:ln>
            <a:noFill/>
          </a:ln>
        </p:spPr>
      </p:pic>
      <p:sp>
        <p:nvSpPr>
          <p:cNvPr id="4" name="Google Shape;251;p35">
            <a:extLst>
              <a:ext uri="{FF2B5EF4-FFF2-40B4-BE49-F238E27FC236}">
                <a16:creationId xmlns:a16="http://schemas.microsoft.com/office/drawing/2014/main" id="{103E5980-27B9-EDC5-CFE1-0C10754A48F9}"/>
              </a:ext>
            </a:extLst>
          </p:cNvPr>
          <p:cNvSpPr txBox="1"/>
          <p:nvPr/>
        </p:nvSpPr>
        <p:spPr>
          <a:xfrm>
            <a:off x="6022232" y="4342540"/>
            <a:ext cx="2308479" cy="353913"/>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solidFill>
                  <a:schemeClr val="bg1"/>
                </a:solidFill>
              </a:rPr>
              <a:t>The crabs are dressed</a:t>
            </a:r>
            <a:endParaRPr sz="1100" b="1" dirty="0">
              <a:solidFill>
                <a:schemeClr val="bg1"/>
              </a:solidFill>
            </a:endParaRPr>
          </a:p>
        </p:txBody>
      </p:sp>
      <p:pic>
        <p:nvPicPr>
          <p:cNvPr id="5" name="Google Shape;269;p36">
            <a:extLst>
              <a:ext uri="{FF2B5EF4-FFF2-40B4-BE49-F238E27FC236}">
                <a16:creationId xmlns:a16="http://schemas.microsoft.com/office/drawing/2014/main" id="{05198B64-6A0B-3E2C-9FD5-9839F3ECDB32}"/>
              </a:ext>
            </a:extLst>
          </p:cNvPr>
          <p:cNvPicPr preferRelativeResize="0"/>
          <p:nvPr/>
        </p:nvPicPr>
        <p:blipFill rotWithShape="1">
          <a:blip r:embed="rId9">
            <a:alphaModFix/>
          </a:blip>
          <a:srcRect b="22643"/>
          <a:stretch/>
        </p:blipFill>
        <p:spPr>
          <a:xfrm>
            <a:off x="8624486" y="2938961"/>
            <a:ext cx="2304899" cy="1440824"/>
          </a:xfrm>
          <a:prstGeom prst="rect">
            <a:avLst/>
          </a:prstGeom>
          <a:noFill/>
          <a:ln>
            <a:noFill/>
          </a:ln>
        </p:spPr>
      </p:pic>
      <p:sp>
        <p:nvSpPr>
          <p:cNvPr id="6" name="Google Shape;245;p35">
            <a:extLst>
              <a:ext uri="{FF2B5EF4-FFF2-40B4-BE49-F238E27FC236}">
                <a16:creationId xmlns:a16="http://schemas.microsoft.com/office/drawing/2014/main" id="{A0CD1E3B-7058-FA55-10DF-EBB478F598C9}"/>
              </a:ext>
            </a:extLst>
          </p:cNvPr>
          <p:cNvSpPr txBox="1"/>
          <p:nvPr/>
        </p:nvSpPr>
        <p:spPr>
          <a:xfrm>
            <a:off x="8624486" y="4351382"/>
            <a:ext cx="2300761" cy="353913"/>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solidFill>
                  <a:schemeClr val="bg1"/>
                </a:solidFill>
              </a:rPr>
              <a:t>Pots laid in shanks in the sea</a:t>
            </a:r>
            <a:endParaRPr sz="1100" b="1" dirty="0">
              <a:solidFill>
                <a:schemeClr val="bg1"/>
              </a:solidFill>
            </a:endParaRPr>
          </a:p>
        </p:txBody>
      </p:sp>
      <p:pic>
        <p:nvPicPr>
          <p:cNvPr id="7" name="Google Shape;264;p36">
            <a:extLst>
              <a:ext uri="{FF2B5EF4-FFF2-40B4-BE49-F238E27FC236}">
                <a16:creationId xmlns:a16="http://schemas.microsoft.com/office/drawing/2014/main" id="{21D00A08-2733-C1A2-5D4D-83729F4321AF}"/>
              </a:ext>
            </a:extLst>
          </p:cNvPr>
          <p:cNvPicPr preferRelativeResize="0"/>
          <p:nvPr/>
        </p:nvPicPr>
        <p:blipFill rotWithShape="1">
          <a:blip r:embed="rId10">
            <a:alphaModFix/>
          </a:blip>
          <a:srcRect t="5057" b="12778"/>
          <a:stretch/>
        </p:blipFill>
        <p:spPr>
          <a:xfrm>
            <a:off x="3427146" y="4874216"/>
            <a:ext cx="2300761" cy="1371277"/>
          </a:xfrm>
          <a:prstGeom prst="rect">
            <a:avLst/>
          </a:prstGeom>
          <a:noFill/>
          <a:ln>
            <a:noFill/>
          </a:ln>
        </p:spPr>
      </p:pic>
      <p:sp>
        <p:nvSpPr>
          <p:cNvPr id="9" name="Google Shape;248;p35">
            <a:extLst>
              <a:ext uri="{FF2B5EF4-FFF2-40B4-BE49-F238E27FC236}">
                <a16:creationId xmlns:a16="http://schemas.microsoft.com/office/drawing/2014/main" id="{6B5B07A3-2351-F615-E2B0-4E353B26F64F}"/>
              </a:ext>
            </a:extLst>
          </p:cNvPr>
          <p:cNvSpPr txBox="1"/>
          <p:nvPr/>
        </p:nvSpPr>
        <p:spPr>
          <a:xfrm>
            <a:off x="3427146" y="6182165"/>
            <a:ext cx="2300761" cy="507801"/>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050" b="1" dirty="0">
                <a:solidFill>
                  <a:schemeClr val="bg1"/>
                </a:solidFill>
              </a:rPr>
              <a:t>Transported to supermarket or restaurant</a:t>
            </a:r>
          </a:p>
        </p:txBody>
      </p:sp>
      <p:pic>
        <p:nvPicPr>
          <p:cNvPr id="11" name="Google Shape;271;p36">
            <a:extLst>
              <a:ext uri="{FF2B5EF4-FFF2-40B4-BE49-F238E27FC236}">
                <a16:creationId xmlns:a16="http://schemas.microsoft.com/office/drawing/2014/main" id="{AE8ACA3D-DC15-387C-667A-5F934752B40D}"/>
              </a:ext>
            </a:extLst>
          </p:cNvPr>
          <p:cNvPicPr preferRelativeResize="0"/>
          <p:nvPr/>
        </p:nvPicPr>
        <p:blipFill rotWithShape="1">
          <a:blip r:embed="rId11">
            <a:alphaModFix/>
          </a:blip>
          <a:srcRect b="6352"/>
          <a:stretch/>
        </p:blipFill>
        <p:spPr>
          <a:xfrm>
            <a:off x="6022232" y="4861058"/>
            <a:ext cx="2308479" cy="1321108"/>
          </a:xfrm>
          <a:prstGeom prst="rect">
            <a:avLst/>
          </a:prstGeom>
          <a:noFill/>
          <a:ln>
            <a:noFill/>
          </a:ln>
        </p:spPr>
      </p:pic>
      <p:sp>
        <p:nvSpPr>
          <p:cNvPr id="12" name="Google Shape;251;p35">
            <a:extLst>
              <a:ext uri="{FF2B5EF4-FFF2-40B4-BE49-F238E27FC236}">
                <a16:creationId xmlns:a16="http://schemas.microsoft.com/office/drawing/2014/main" id="{1264F468-5ABA-F684-54C4-A5580083CD8F}"/>
              </a:ext>
            </a:extLst>
          </p:cNvPr>
          <p:cNvSpPr txBox="1"/>
          <p:nvPr/>
        </p:nvSpPr>
        <p:spPr>
          <a:xfrm>
            <a:off x="6022232" y="6159081"/>
            <a:ext cx="2308479" cy="523190"/>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050" b="1" dirty="0">
                <a:solidFill>
                  <a:schemeClr val="bg1"/>
                </a:solidFill>
              </a:rPr>
              <a:t>The crabs are taken out of the pots and measured</a:t>
            </a:r>
          </a:p>
        </p:txBody>
      </p:sp>
    </p:spTree>
    <p:extLst>
      <p:ext uri="{BB962C8B-B14F-4D97-AF65-F5344CB8AC3E}">
        <p14:creationId xmlns:p14="http://schemas.microsoft.com/office/powerpoint/2010/main" val="2598598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oogle Shape;267;p36">
            <a:extLst>
              <a:ext uri="{FF2B5EF4-FFF2-40B4-BE49-F238E27FC236}">
                <a16:creationId xmlns:a16="http://schemas.microsoft.com/office/drawing/2014/main" id="{B84004AA-7B97-424F-8535-CC8FB7DE6B53}"/>
              </a:ext>
            </a:extLst>
          </p:cNvPr>
          <p:cNvPicPr preferRelativeResize="0"/>
          <p:nvPr/>
        </p:nvPicPr>
        <p:blipFill>
          <a:blip r:embed="rId2">
            <a:alphaModFix/>
          </a:blip>
          <a:stretch>
            <a:fillRect/>
          </a:stretch>
        </p:blipFill>
        <p:spPr>
          <a:xfrm>
            <a:off x="3427147" y="2938961"/>
            <a:ext cx="2300760" cy="1440824"/>
          </a:xfrm>
          <a:prstGeom prst="rect">
            <a:avLst/>
          </a:prstGeom>
          <a:noFill/>
          <a:ln>
            <a:noFill/>
          </a:ln>
        </p:spPr>
      </p:pic>
      <p:pic>
        <p:nvPicPr>
          <p:cNvPr id="15" name="Google Shape;252;p35">
            <a:extLst>
              <a:ext uri="{FF2B5EF4-FFF2-40B4-BE49-F238E27FC236}">
                <a16:creationId xmlns:a16="http://schemas.microsoft.com/office/drawing/2014/main" id="{74A464E2-55F4-4499-A0F9-5E431B76E265}"/>
              </a:ext>
            </a:extLst>
          </p:cNvPr>
          <p:cNvPicPr preferRelativeResize="0"/>
          <p:nvPr/>
        </p:nvPicPr>
        <p:blipFill>
          <a:blip r:embed="rId3">
            <a:alphaModFix/>
          </a:blip>
          <a:stretch>
            <a:fillRect/>
          </a:stretch>
        </p:blipFill>
        <p:spPr>
          <a:xfrm>
            <a:off x="828476" y="1022666"/>
            <a:ext cx="2304895" cy="1473206"/>
          </a:xfrm>
          <a:prstGeom prst="rect">
            <a:avLst/>
          </a:prstGeom>
          <a:noFill/>
          <a:ln>
            <a:noFill/>
          </a:ln>
        </p:spPr>
      </p:pic>
      <p:pic>
        <p:nvPicPr>
          <p:cNvPr id="8" name="Google Shape;243;p35">
            <a:extLst>
              <a:ext uri="{FF2B5EF4-FFF2-40B4-BE49-F238E27FC236}">
                <a16:creationId xmlns:a16="http://schemas.microsoft.com/office/drawing/2014/main" id="{DEE61491-E455-45FD-868C-518DF6BF5D7A}"/>
              </a:ext>
            </a:extLst>
          </p:cNvPr>
          <p:cNvPicPr preferRelativeResize="0"/>
          <p:nvPr/>
        </p:nvPicPr>
        <p:blipFill rotWithShape="1">
          <a:blip r:embed="rId4">
            <a:alphaModFix/>
          </a:blip>
          <a:srcRect r="2092"/>
          <a:stretch/>
        </p:blipFill>
        <p:spPr>
          <a:xfrm>
            <a:off x="3427146" y="1022666"/>
            <a:ext cx="2304895" cy="1473206"/>
          </a:xfrm>
          <a:prstGeom prst="rect">
            <a:avLst/>
          </a:prstGeom>
          <a:noFill/>
          <a:ln>
            <a:noFill/>
          </a:ln>
        </p:spPr>
      </p:pic>
      <p:sp>
        <p:nvSpPr>
          <p:cNvPr id="14" name="Google Shape;251;p35">
            <a:extLst>
              <a:ext uri="{FF2B5EF4-FFF2-40B4-BE49-F238E27FC236}">
                <a16:creationId xmlns:a16="http://schemas.microsoft.com/office/drawing/2014/main" id="{2D69E0C3-F7E5-4929-8141-1A2625143603}"/>
              </a:ext>
            </a:extLst>
          </p:cNvPr>
          <p:cNvSpPr txBox="1"/>
          <p:nvPr/>
        </p:nvSpPr>
        <p:spPr>
          <a:xfrm>
            <a:off x="826407" y="2420750"/>
            <a:ext cx="2304896" cy="353913"/>
          </a:xfrm>
          <a:prstGeom prst="rect">
            <a:avLst/>
          </a:prstGeom>
          <a:solidFill>
            <a:schemeClr val="bg1"/>
          </a:solidFill>
          <a:ln w="57150">
            <a:solidFill>
              <a:schemeClr val="accent1"/>
            </a:solidFill>
          </a:ln>
        </p:spPr>
        <p:txBody>
          <a:bodyPr spcFirstLastPara="1" wrap="square" lIns="91425" tIns="91425" rIns="91425" bIns="91425" anchor="t" anchorCtr="0">
            <a:spAutoFit/>
          </a:bodyPr>
          <a:lstStyle/>
          <a:p>
            <a:pPr marL="0" lvl="0" indent="0" algn="ctr" rtl="0">
              <a:spcBef>
                <a:spcPts val="0"/>
              </a:spcBef>
              <a:spcAft>
                <a:spcPts val="0"/>
              </a:spcAft>
              <a:buNone/>
            </a:pPr>
            <a:endParaRPr sz="1100" b="1" dirty="0">
              <a:solidFill>
                <a:schemeClr val="bg1"/>
              </a:solidFill>
            </a:endParaRPr>
          </a:p>
        </p:txBody>
      </p:sp>
      <p:pic>
        <p:nvPicPr>
          <p:cNvPr id="25" name="Google Shape;249;p35">
            <a:extLst>
              <a:ext uri="{FF2B5EF4-FFF2-40B4-BE49-F238E27FC236}">
                <a16:creationId xmlns:a16="http://schemas.microsoft.com/office/drawing/2014/main" id="{2A8644E9-5671-4911-A727-01A4C6EC20BE}"/>
              </a:ext>
            </a:extLst>
          </p:cNvPr>
          <p:cNvPicPr preferRelativeResize="0"/>
          <p:nvPr/>
        </p:nvPicPr>
        <p:blipFill rotWithShape="1">
          <a:blip r:embed="rId5">
            <a:alphaModFix/>
          </a:blip>
          <a:srcRect b="8222"/>
          <a:stretch/>
        </p:blipFill>
        <p:spPr>
          <a:xfrm>
            <a:off x="828475" y="2938961"/>
            <a:ext cx="2300761" cy="1412421"/>
          </a:xfrm>
          <a:prstGeom prst="rect">
            <a:avLst/>
          </a:prstGeom>
          <a:noFill/>
          <a:ln>
            <a:noFill/>
          </a:ln>
        </p:spPr>
      </p:pic>
      <p:sp>
        <p:nvSpPr>
          <p:cNvPr id="3" name="Google Shape;54;p13">
            <a:extLst>
              <a:ext uri="{FF2B5EF4-FFF2-40B4-BE49-F238E27FC236}">
                <a16:creationId xmlns:a16="http://schemas.microsoft.com/office/drawing/2014/main" id="{D3C2E510-4978-A791-28D9-9D3765B9CAE9}"/>
              </a:ext>
            </a:extLst>
          </p:cNvPr>
          <p:cNvSpPr txBox="1">
            <a:spLocks/>
          </p:cNvSpPr>
          <p:nvPr/>
        </p:nvSpPr>
        <p:spPr>
          <a:xfrm>
            <a:off x="727498" y="175729"/>
            <a:ext cx="11283755" cy="74450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400" b="1" dirty="0">
                <a:solidFill>
                  <a:schemeClr val="accent1"/>
                </a:solidFill>
              </a:rPr>
              <a:t>Sea to Sandwich </a:t>
            </a:r>
          </a:p>
          <a:p>
            <a:pPr marL="0" indent="0">
              <a:spcBef>
                <a:spcPts val="0"/>
              </a:spcBef>
              <a:buFont typeface="Arial" panose="020B0604020202020204" pitchFamily="34" charset="0"/>
              <a:buNone/>
            </a:pPr>
            <a:r>
              <a:rPr lang="en-GB" sz="1800" dirty="0">
                <a:solidFill>
                  <a:schemeClr val="tx2"/>
                </a:solidFill>
              </a:rPr>
              <a:t>Can you put the pictures in the correct order to show how a crab becomes a crab sandwich?</a:t>
            </a:r>
          </a:p>
        </p:txBody>
      </p:sp>
      <p:pic>
        <p:nvPicPr>
          <p:cNvPr id="2" name="Google Shape;263;p36">
            <a:extLst>
              <a:ext uri="{FF2B5EF4-FFF2-40B4-BE49-F238E27FC236}">
                <a16:creationId xmlns:a16="http://schemas.microsoft.com/office/drawing/2014/main" id="{0A738FEA-8761-C946-E438-B9DC13014D5B}"/>
              </a:ext>
            </a:extLst>
          </p:cNvPr>
          <p:cNvPicPr preferRelativeResize="0"/>
          <p:nvPr/>
        </p:nvPicPr>
        <p:blipFill rotWithShape="1">
          <a:blip r:embed="rId6">
            <a:alphaModFix/>
          </a:blip>
          <a:srcRect b="16708"/>
          <a:stretch/>
        </p:blipFill>
        <p:spPr>
          <a:xfrm>
            <a:off x="6022232" y="2938961"/>
            <a:ext cx="2308479" cy="1440824"/>
          </a:xfrm>
          <a:prstGeom prst="rect">
            <a:avLst/>
          </a:prstGeom>
          <a:noFill/>
          <a:ln>
            <a:noFill/>
          </a:ln>
        </p:spPr>
      </p:pic>
      <p:pic>
        <p:nvPicPr>
          <p:cNvPr id="5" name="Google Shape;269;p36">
            <a:extLst>
              <a:ext uri="{FF2B5EF4-FFF2-40B4-BE49-F238E27FC236}">
                <a16:creationId xmlns:a16="http://schemas.microsoft.com/office/drawing/2014/main" id="{05198B64-6A0B-3E2C-9FD5-9839F3ECDB32}"/>
              </a:ext>
            </a:extLst>
          </p:cNvPr>
          <p:cNvPicPr preferRelativeResize="0"/>
          <p:nvPr/>
        </p:nvPicPr>
        <p:blipFill rotWithShape="1">
          <a:blip r:embed="rId7">
            <a:alphaModFix/>
          </a:blip>
          <a:srcRect b="22643"/>
          <a:stretch/>
        </p:blipFill>
        <p:spPr>
          <a:xfrm>
            <a:off x="8624486" y="2938961"/>
            <a:ext cx="2304899" cy="1440824"/>
          </a:xfrm>
          <a:prstGeom prst="rect">
            <a:avLst/>
          </a:prstGeom>
          <a:noFill/>
          <a:ln>
            <a:noFill/>
          </a:ln>
        </p:spPr>
      </p:pic>
      <p:pic>
        <p:nvPicPr>
          <p:cNvPr id="7" name="Google Shape;264;p36">
            <a:extLst>
              <a:ext uri="{FF2B5EF4-FFF2-40B4-BE49-F238E27FC236}">
                <a16:creationId xmlns:a16="http://schemas.microsoft.com/office/drawing/2014/main" id="{21D00A08-2733-C1A2-5D4D-83729F4321AF}"/>
              </a:ext>
            </a:extLst>
          </p:cNvPr>
          <p:cNvPicPr preferRelativeResize="0"/>
          <p:nvPr/>
        </p:nvPicPr>
        <p:blipFill rotWithShape="1">
          <a:blip r:embed="rId8">
            <a:alphaModFix/>
          </a:blip>
          <a:srcRect t="5057" b="12778"/>
          <a:stretch/>
        </p:blipFill>
        <p:spPr>
          <a:xfrm>
            <a:off x="3427146" y="4874216"/>
            <a:ext cx="2300761" cy="1371277"/>
          </a:xfrm>
          <a:prstGeom prst="rect">
            <a:avLst/>
          </a:prstGeom>
          <a:noFill/>
          <a:ln>
            <a:noFill/>
          </a:ln>
        </p:spPr>
      </p:pic>
      <p:sp>
        <p:nvSpPr>
          <p:cNvPr id="13" name="Google Shape;251;p35">
            <a:extLst>
              <a:ext uri="{FF2B5EF4-FFF2-40B4-BE49-F238E27FC236}">
                <a16:creationId xmlns:a16="http://schemas.microsoft.com/office/drawing/2014/main" id="{794223DA-516A-8CD8-A298-E233AF62F5EF}"/>
              </a:ext>
            </a:extLst>
          </p:cNvPr>
          <p:cNvSpPr txBox="1"/>
          <p:nvPr/>
        </p:nvSpPr>
        <p:spPr>
          <a:xfrm>
            <a:off x="3421770" y="2429284"/>
            <a:ext cx="2304896" cy="353913"/>
          </a:xfrm>
          <a:prstGeom prst="rect">
            <a:avLst/>
          </a:prstGeom>
          <a:solidFill>
            <a:schemeClr val="bg1"/>
          </a:solidFill>
          <a:ln w="57150">
            <a:solidFill>
              <a:schemeClr val="accent1"/>
            </a:solidFill>
          </a:ln>
        </p:spPr>
        <p:txBody>
          <a:bodyPr spcFirstLastPara="1" wrap="square" lIns="91425" tIns="91425" rIns="91425" bIns="91425" anchor="t" anchorCtr="0">
            <a:spAutoFit/>
          </a:bodyPr>
          <a:lstStyle/>
          <a:p>
            <a:pPr marL="0" lvl="0" indent="0" algn="ctr" rtl="0">
              <a:spcBef>
                <a:spcPts val="0"/>
              </a:spcBef>
              <a:spcAft>
                <a:spcPts val="0"/>
              </a:spcAft>
              <a:buNone/>
            </a:pPr>
            <a:endParaRPr sz="1100" b="1" dirty="0">
              <a:solidFill>
                <a:schemeClr val="bg1"/>
              </a:solidFill>
            </a:endParaRPr>
          </a:p>
        </p:txBody>
      </p:sp>
      <p:sp>
        <p:nvSpPr>
          <p:cNvPr id="18" name="Google Shape;251;p35">
            <a:extLst>
              <a:ext uri="{FF2B5EF4-FFF2-40B4-BE49-F238E27FC236}">
                <a16:creationId xmlns:a16="http://schemas.microsoft.com/office/drawing/2014/main" id="{1F62B5B0-B6DE-D0D3-550C-2C369C4D535E}"/>
              </a:ext>
            </a:extLst>
          </p:cNvPr>
          <p:cNvSpPr txBox="1"/>
          <p:nvPr/>
        </p:nvSpPr>
        <p:spPr>
          <a:xfrm>
            <a:off x="826409" y="4353876"/>
            <a:ext cx="2304896" cy="353913"/>
          </a:xfrm>
          <a:prstGeom prst="rect">
            <a:avLst/>
          </a:prstGeom>
          <a:solidFill>
            <a:schemeClr val="bg1"/>
          </a:solidFill>
          <a:ln w="57150">
            <a:solidFill>
              <a:schemeClr val="accent1"/>
            </a:solidFill>
          </a:ln>
        </p:spPr>
        <p:txBody>
          <a:bodyPr spcFirstLastPara="1" wrap="square" lIns="91425" tIns="91425" rIns="91425" bIns="91425" anchor="t" anchorCtr="0">
            <a:spAutoFit/>
          </a:bodyPr>
          <a:lstStyle/>
          <a:p>
            <a:pPr marL="0" lvl="0" indent="0" algn="ctr" rtl="0">
              <a:spcBef>
                <a:spcPts val="0"/>
              </a:spcBef>
              <a:spcAft>
                <a:spcPts val="0"/>
              </a:spcAft>
              <a:buNone/>
            </a:pPr>
            <a:endParaRPr sz="1100" b="1" dirty="0">
              <a:solidFill>
                <a:schemeClr val="bg1"/>
              </a:solidFill>
            </a:endParaRPr>
          </a:p>
        </p:txBody>
      </p:sp>
      <p:sp>
        <p:nvSpPr>
          <p:cNvPr id="21" name="Google Shape;251;p35">
            <a:extLst>
              <a:ext uri="{FF2B5EF4-FFF2-40B4-BE49-F238E27FC236}">
                <a16:creationId xmlns:a16="http://schemas.microsoft.com/office/drawing/2014/main" id="{CBEB3291-1723-B2F6-715E-347E996C7A8A}"/>
              </a:ext>
            </a:extLst>
          </p:cNvPr>
          <p:cNvSpPr txBox="1"/>
          <p:nvPr/>
        </p:nvSpPr>
        <p:spPr>
          <a:xfrm>
            <a:off x="3425078" y="4351382"/>
            <a:ext cx="2304896" cy="353913"/>
          </a:xfrm>
          <a:prstGeom prst="rect">
            <a:avLst/>
          </a:prstGeom>
          <a:solidFill>
            <a:schemeClr val="bg1"/>
          </a:solidFill>
          <a:ln w="57150">
            <a:solidFill>
              <a:schemeClr val="accent1"/>
            </a:solidFill>
          </a:ln>
        </p:spPr>
        <p:txBody>
          <a:bodyPr spcFirstLastPara="1" wrap="square" lIns="91425" tIns="91425" rIns="91425" bIns="91425" anchor="t" anchorCtr="0">
            <a:spAutoFit/>
          </a:bodyPr>
          <a:lstStyle/>
          <a:p>
            <a:pPr marL="0" lvl="0" indent="0" algn="ctr" rtl="0">
              <a:spcBef>
                <a:spcPts val="0"/>
              </a:spcBef>
              <a:spcAft>
                <a:spcPts val="0"/>
              </a:spcAft>
              <a:buNone/>
            </a:pPr>
            <a:endParaRPr sz="1100" b="1" dirty="0">
              <a:solidFill>
                <a:schemeClr val="bg1"/>
              </a:solidFill>
            </a:endParaRPr>
          </a:p>
        </p:txBody>
      </p:sp>
      <p:sp>
        <p:nvSpPr>
          <p:cNvPr id="22" name="Google Shape;251;p35">
            <a:extLst>
              <a:ext uri="{FF2B5EF4-FFF2-40B4-BE49-F238E27FC236}">
                <a16:creationId xmlns:a16="http://schemas.microsoft.com/office/drawing/2014/main" id="{9648ABA4-AF76-2FB2-0362-B184E4E581C8}"/>
              </a:ext>
            </a:extLst>
          </p:cNvPr>
          <p:cNvSpPr txBox="1"/>
          <p:nvPr/>
        </p:nvSpPr>
        <p:spPr>
          <a:xfrm>
            <a:off x="6024023" y="4351382"/>
            <a:ext cx="2304896" cy="353913"/>
          </a:xfrm>
          <a:prstGeom prst="rect">
            <a:avLst/>
          </a:prstGeom>
          <a:solidFill>
            <a:schemeClr val="bg1"/>
          </a:solidFill>
          <a:ln w="57150">
            <a:solidFill>
              <a:schemeClr val="accent1"/>
            </a:solidFill>
          </a:ln>
        </p:spPr>
        <p:txBody>
          <a:bodyPr spcFirstLastPara="1" wrap="square" lIns="91425" tIns="91425" rIns="91425" bIns="91425" anchor="t" anchorCtr="0">
            <a:spAutoFit/>
          </a:bodyPr>
          <a:lstStyle/>
          <a:p>
            <a:pPr marL="0" lvl="0" indent="0" algn="ctr" rtl="0">
              <a:spcBef>
                <a:spcPts val="0"/>
              </a:spcBef>
              <a:spcAft>
                <a:spcPts val="0"/>
              </a:spcAft>
              <a:buNone/>
            </a:pPr>
            <a:endParaRPr sz="1100" b="1" dirty="0">
              <a:solidFill>
                <a:schemeClr val="bg1"/>
              </a:solidFill>
            </a:endParaRPr>
          </a:p>
        </p:txBody>
      </p:sp>
      <p:sp>
        <p:nvSpPr>
          <p:cNvPr id="27" name="Google Shape;251;p35">
            <a:extLst>
              <a:ext uri="{FF2B5EF4-FFF2-40B4-BE49-F238E27FC236}">
                <a16:creationId xmlns:a16="http://schemas.microsoft.com/office/drawing/2014/main" id="{A433F6EA-169B-68C2-19EF-F3970878B2CE}"/>
              </a:ext>
            </a:extLst>
          </p:cNvPr>
          <p:cNvSpPr txBox="1"/>
          <p:nvPr/>
        </p:nvSpPr>
        <p:spPr>
          <a:xfrm>
            <a:off x="8622694" y="4348716"/>
            <a:ext cx="2304896" cy="353913"/>
          </a:xfrm>
          <a:prstGeom prst="rect">
            <a:avLst/>
          </a:prstGeom>
          <a:solidFill>
            <a:schemeClr val="bg1"/>
          </a:solidFill>
          <a:ln w="57150">
            <a:solidFill>
              <a:schemeClr val="accent1"/>
            </a:solidFill>
          </a:ln>
        </p:spPr>
        <p:txBody>
          <a:bodyPr spcFirstLastPara="1" wrap="square" lIns="91425" tIns="91425" rIns="91425" bIns="91425" anchor="t" anchorCtr="0">
            <a:spAutoFit/>
          </a:bodyPr>
          <a:lstStyle/>
          <a:p>
            <a:pPr marL="0" lvl="0" indent="0" algn="ctr" rtl="0">
              <a:spcBef>
                <a:spcPts val="0"/>
              </a:spcBef>
              <a:spcAft>
                <a:spcPts val="0"/>
              </a:spcAft>
              <a:buNone/>
            </a:pPr>
            <a:endParaRPr sz="1100" b="1" dirty="0">
              <a:solidFill>
                <a:schemeClr val="bg1"/>
              </a:solidFill>
            </a:endParaRPr>
          </a:p>
        </p:txBody>
      </p:sp>
      <p:sp>
        <p:nvSpPr>
          <p:cNvPr id="30" name="Google Shape;251;p35">
            <a:extLst>
              <a:ext uri="{FF2B5EF4-FFF2-40B4-BE49-F238E27FC236}">
                <a16:creationId xmlns:a16="http://schemas.microsoft.com/office/drawing/2014/main" id="{C1DD3AAD-5FCA-7CD3-09E0-D8EEDBEBA327}"/>
              </a:ext>
            </a:extLst>
          </p:cNvPr>
          <p:cNvSpPr txBox="1"/>
          <p:nvPr/>
        </p:nvSpPr>
        <p:spPr>
          <a:xfrm>
            <a:off x="6022232" y="6182166"/>
            <a:ext cx="2304896" cy="353913"/>
          </a:xfrm>
          <a:prstGeom prst="rect">
            <a:avLst/>
          </a:prstGeom>
          <a:solidFill>
            <a:schemeClr val="bg1"/>
          </a:solidFill>
          <a:ln w="57150">
            <a:solidFill>
              <a:schemeClr val="accent1"/>
            </a:solidFill>
          </a:ln>
        </p:spPr>
        <p:txBody>
          <a:bodyPr spcFirstLastPara="1" wrap="square" lIns="91425" tIns="91425" rIns="91425" bIns="91425" anchor="t" anchorCtr="0">
            <a:spAutoFit/>
          </a:bodyPr>
          <a:lstStyle/>
          <a:p>
            <a:pPr marL="0" lvl="0" indent="0" algn="ctr" rtl="0">
              <a:spcBef>
                <a:spcPts val="0"/>
              </a:spcBef>
              <a:spcAft>
                <a:spcPts val="0"/>
              </a:spcAft>
              <a:buNone/>
            </a:pPr>
            <a:endParaRPr sz="1100" b="1" dirty="0">
              <a:solidFill>
                <a:schemeClr val="bg1"/>
              </a:solidFill>
            </a:endParaRPr>
          </a:p>
        </p:txBody>
      </p:sp>
      <p:sp>
        <p:nvSpPr>
          <p:cNvPr id="31" name="Google Shape;251;p35">
            <a:extLst>
              <a:ext uri="{FF2B5EF4-FFF2-40B4-BE49-F238E27FC236}">
                <a16:creationId xmlns:a16="http://schemas.microsoft.com/office/drawing/2014/main" id="{2A7850D5-ACDD-EA97-CE1F-A0C4FC13FAF3}"/>
              </a:ext>
            </a:extLst>
          </p:cNvPr>
          <p:cNvSpPr txBox="1"/>
          <p:nvPr/>
        </p:nvSpPr>
        <p:spPr>
          <a:xfrm>
            <a:off x="3421770" y="6182165"/>
            <a:ext cx="2304896" cy="353913"/>
          </a:xfrm>
          <a:prstGeom prst="rect">
            <a:avLst/>
          </a:prstGeom>
          <a:solidFill>
            <a:schemeClr val="bg1"/>
          </a:solidFill>
          <a:ln w="57150">
            <a:solidFill>
              <a:schemeClr val="accent1"/>
            </a:solidFill>
          </a:ln>
        </p:spPr>
        <p:txBody>
          <a:bodyPr spcFirstLastPara="1" wrap="square" lIns="91425" tIns="91425" rIns="91425" bIns="91425" anchor="t" anchorCtr="0">
            <a:spAutoFit/>
          </a:bodyPr>
          <a:lstStyle/>
          <a:p>
            <a:pPr marL="0" lvl="0" indent="0" algn="ctr" rtl="0">
              <a:spcBef>
                <a:spcPts val="0"/>
              </a:spcBef>
              <a:spcAft>
                <a:spcPts val="0"/>
              </a:spcAft>
              <a:buNone/>
            </a:pPr>
            <a:endParaRPr sz="1100" b="1" dirty="0">
              <a:solidFill>
                <a:schemeClr val="bg1"/>
              </a:solidFill>
            </a:endParaRPr>
          </a:p>
        </p:txBody>
      </p:sp>
      <p:pic>
        <p:nvPicPr>
          <p:cNvPr id="32" name="Google Shape;247;p35">
            <a:extLst>
              <a:ext uri="{FF2B5EF4-FFF2-40B4-BE49-F238E27FC236}">
                <a16:creationId xmlns:a16="http://schemas.microsoft.com/office/drawing/2014/main" id="{0265F403-0D60-EFA5-33BD-F84C0971740C}"/>
              </a:ext>
            </a:extLst>
          </p:cNvPr>
          <p:cNvPicPr preferRelativeResize="0"/>
          <p:nvPr/>
        </p:nvPicPr>
        <p:blipFill rotWithShape="1">
          <a:blip r:embed="rId9">
            <a:alphaModFix/>
          </a:blip>
          <a:srcRect t="7736" b="1651"/>
          <a:stretch/>
        </p:blipFill>
        <p:spPr>
          <a:xfrm>
            <a:off x="6025816" y="1025865"/>
            <a:ext cx="2304895" cy="1409222"/>
          </a:xfrm>
          <a:prstGeom prst="rect">
            <a:avLst/>
          </a:prstGeom>
          <a:noFill/>
          <a:ln>
            <a:noFill/>
          </a:ln>
        </p:spPr>
      </p:pic>
      <p:pic>
        <p:nvPicPr>
          <p:cNvPr id="33" name="Google Shape;244;p35">
            <a:extLst>
              <a:ext uri="{FF2B5EF4-FFF2-40B4-BE49-F238E27FC236}">
                <a16:creationId xmlns:a16="http://schemas.microsoft.com/office/drawing/2014/main" id="{8C188033-2A3F-7B9F-593F-775482CC7789}"/>
              </a:ext>
            </a:extLst>
          </p:cNvPr>
          <p:cNvPicPr preferRelativeResize="0"/>
          <p:nvPr/>
        </p:nvPicPr>
        <p:blipFill rotWithShape="1">
          <a:blip r:embed="rId10">
            <a:alphaModFix/>
          </a:blip>
          <a:srcRect b="8222"/>
          <a:stretch/>
        </p:blipFill>
        <p:spPr>
          <a:xfrm>
            <a:off x="8624486" y="1022666"/>
            <a:ext cx="2304899" cy="1415664"/>
          </a:xfrm>
          <a:prstGeom prst="rect">
            <a:avLst/>
          </a:prstGeom>
          <a:noFill/>
          <a:ln>
            <a:noFill/>
          </a:ln>
        </p:spPr>
      </p:pic>
      <p:pic>
        <p:nvPicPr>
          <p:cNvPr id="34" name="Google Shape;271;p36">
            <a:extLst>
              <a:ext uri="{FF2B5EF4-FFF2-40B4-BE49-F238E27FC236}">
                <a16:creationId xmlns:a16="http://schemas.microsoft.com/office/drawing/2014/main" id="{30665D60-9588-CE62-D943-904993FFF91A}"/>
              </a:ext>
            </a:extLst>
          </p:cNvPr>
          <p:cNvPicPr preferRelativeResize="0"/>
          <p:nvPr/>
        </p:nvPicPr>
        <p:blipFill rotWithShape="1">
          <a:blip r:embed="rId11">
            <a:alphaModFix/>
          </a:blip>
          <a:srcRect b="6352"/>
          <a:stretch/>
        </p:blipFill>
        <p:spPr>
          <a:xfrm>
            <a:off x="6022232" y="4861058"/>
            <a:ext cx="2308479" cy="1321108"/>
          </a:xfrm>
          <a:prstGeom prst="rect">
            <a:avLst/>
          </a:prstGeom>
          <a:noFill/>
          <a:ln>
            <a:noFill/>
          </a:ln>
        </p:spPr>
      </p:pic>
      <p:sp>
        <p:nvSpPr>
          <p:cNvPr id="16" name="Google Shape;251;p35">
            <a:extLst>
              <a:ext uri="{FF2B5EF4-FFF2-40B4-BE49-F238E27FC236}">
                <a16:creationId xmlns:a16="http://schemas.microsoft.com/office/drawing/2014/main" id="{17910E29-814D-F830-08AF-9BA42D4CC800}"/>
              </a:ext>
            </a:extLst>
          </p:cNvPr>
          <p:cNvSpPr txBox="1"/>
          <p:nvPr/>
        </p:nvSpPr>
        <p:spPr>
          <a:xfrm>
            <a:off x="6029399" y="2429285"/>
            <a:ext cx="2304896" cy="353913"/>
          </a:xfrm>
          <a:prstGeom prst="rect">
            <a:avLst/>
          </a:prstGeom>
          <a:solidFill>
            <a:schemeClr val="bg1"/>
          </a:solidFill>
          <a:ln w="57150">
            <a:solidFill>
              <a:schemeClr val="accent1"/>
            </a:solidFill>
          </a:ln>
        </p:spPr>
        <p:txBody>
          <a:bodyPr spcFirstLastPara="1" wrap="square" lIns="91425" tIns="91425" rIns="91425" bIns="91425" anchor="t" anchorCtr="0">
            <a:spAutoFit/>
          </a:bodyPr>
          <a:lstStyle/>
          <a:p>
            <a:pPr marL="0" lvl="0" indent="0" algn="ctr" rtl="0">
              <a:spcBef>
                <a:spcPts val="0"/>
              </a:spcBef>
              <a:spcAft>
                <a:spcPts val="0"/>
              </a:spcAft>
              <a:buNone/>
            </a:pPr>
            <a:endParaRPr sz="1100" b="1" dirty="0">
              <a:solidFill>
                <a:schemeClr val="bg1"/>
              </a:solidFill>
            </a:endParaRPr>
          </a:p>
        </p:txBody>
      </p:sp>
      <p:sp>
        <p:nvSpPr>
          <p:cNvPr id="17" name="Google Shape;251;p35">
            <a:extLst>
              <a:ext uri="{FF2B5EF4-FFF2-40B4-BE49-F238E27FC236}">
                <a16:creationId xmlns:a16="http://schemas.microsoft.com/office/drawing/2014/main" id="{353E5756-7821-B171-D194-5CFA05A81FBE}"/>
              </a:ext>
            </a:extLst>
          </p:cNvPr>
          <p:cNvSpPr txBox="1"/>
          <p:nvPr/>
        </p:nvSpPr>
        <p:spPr>
          <a:xfrm>
            <a:off x="8619111" y="2422796"/>
            <a:ext cx="2304896" cy="353913"/>
          </a:xfrm>
          <a:prstGeom prst="rect">
            <a:avLst/>
          </a:prstGeom>
          <a:solidFill>
            <a:schemeClr val="bg1"/>
          </a:solidFill>
          <a:ln w="57150">
            <a:solidFill>
              <a:schemeClr val="accent1"/>
            </a:solidFill>
          </a:ln>
        </p:spPr>
        <p:txBody>
          <a:bodyPr spcFirstLastPara="1" wrap="square" lIns="91425" tIns="91425" rIns="91425" bIns="91425" anchor="t" anchorCtr="0">
            <a:spAutoFit/>
          </a:bodyPr>
          <a:lstStyle/>
          <a:p>
            <a:pPr marL="0" lvl="0" indent="0" algn="ctr" rtl="0">
              <a:spcBef>
                <a:spcPts val="0"/>
              </a:spcBef>
              <a:spcAft>
                <a:spcPts val="0"/>
              </a:spcAft>
              <a:buNone/>
            </a:pPr>
            <a:endParaRPr sz="1100" b="1" dirty="0">
              <a:solidFill>
                <a:schemeClr val="bg1"/>
              </a:solidFill>
            </a:endParaRPr>
          </a:p>
        </p:txBody>
      </p:sp>
    </p:spTree>
    <p:extLst>
      <p:ext uri="{BB962C8B-B14F-4D97-AF65-F5344CB8AC3E}">
        <p14:creationId xmlns:p14="http://schemas.microsoft.com/office/powerpoint/2010/main" val="864840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oogle Shape;271;p36">
            <a:extLst>
              <a:ext uri="{FF2B5EF4-FFF2-40B4-BE49-F238E27FC236}">
                <a16:creationId xmlns:a16="http://schemas.microsoft.com/office/drawing/2014/main" id="{6A115991-D87E-4F6A-82FE-E9550983DED0}"/>
              </a:ext>
            </a:extLst>
          </p:cNvPr>
          <p:cNvPicPr preferRelativeResize="0"/>
          <p:nvPr/>
        </p:nvPicPr>
        <p:blipFill rotWithShape="1">
          <a:blip r:embed="rId2">
            <a:alphaModFix/>
          </a:blip>
          <a:srcRect b="6352"/>
          <a:stretch/>
        </p:blipFill>
        <p:spPr>
          <a:xfrm>
            <a:off x="866984" y="4046020"/>
            <a:ext cx="3111579" cy="1942155"/>
          </a:xfrm>
          <a:prstGeom prst="rect">
            <a:avLst/>
          </a:prstGeom>
          <a:noFill/>
          <a:ln>
            <a:noFill/>
          </a:ln>
        </p:spPr>
      </p:pic>
      <p:sp>
        <p:nvSpPr>
          <p:cNvPr id="22" name="Google Shape;251;p35">
            <a:extLst>
              <a:ext uri="{FF2B5EF4-FFF2-40B4-BE49-F238E27FC236}">
                <a16:creationId xmlns:a16="http://schemas.microsoft.com/office/drawing/2014/main" id="{3FE213D9-0828-491D-A3B8-710C75DF3FB0}"/>
              </a:ext>
            </a:extLst>
          </p:cNvPr>
          <p:cNvSpPr txBox="1"/>
          <p:nvPr/>
        </p:nvSpPr>
        <p:spPr>
          <a:xfrm>
            <a:off x="866618" y="5947956"/>
            <a:ext cx="3112314" cy="553968"/>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b="1" dirty="0">
                <a:solidFill>
                  <a:schemeClr val="bg1"/>
                </a:solidFill>
              </a:rPr>
              <a:t>The crabs are taken out of the pots and measured</a:t>
            </a:r>
          </a:p>
        </p:txBody>
      </p:sp>
      <p:sp>
        <p:nvSpPr>
          <p:cNvPr id="17" name="Google Shape;245;p35">
            <a:extLst>
              <a:ext uri="{FF2B5EF4-FFF2-40B4-BE49-F238E27FC236}">
                <a16:creationId xmlns:a16="http://schemas.microsoft.com/office/drawing/2014/main" id="{794B1B82-3C40-4AEE-B195-436E00A66FE9}"/>
              </a:ext>
            </a:extLst>
          </p:cNvPr>
          <p:cNvSpPr txBox="1"/>
          <p:nvPr/>
        </p:nvSpPr>
        <p:spPr>
          <a:xfrm>
            <a:off x="4521249" y="3335065"/>
            <a:ext cx="3156564" cy="369302"/>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solidFill>
                  <a:schemeClr val="bg1"/>
                </a:solidFill>
              </a:rPr>
              <a:t>The pots are laid in shanks in the sea</a:t>
            </a:r>
            <a:endParaRPr sz="1200" b="1" dirty="0">
              <a:solidFill>
                <a:schemeClr val="bg1"/>
              </a:solidFill>
            </a:endParaRPr>
          </a:p>
        </p:txBody>
      </p:sp>
      <p:pic>
        <p:nvPicPr>
          <p:cNvPr id="18" name="Google Shape;269;p36">
            <a:extLst>
              <a:ext uri="{FF2B5EF4-FFF2-40B4-BE49-F238E27FC236}">
                <a16:creationId xmlns:a16="http://schemas.microsoft.com/office/drawing/2014/main" id="{6FAAAF08-6854-46EC-BACB-41EF9C78459C}"/>
              </a:ext>
            </a:extLst>
          </p:cNvPr>
          <p:cNvPicPr preferRelativeResize="0"/>
          <p:nvPr/>
        </p:nvPicPr>
        <p:blipFill rotWithShape="1">
          <a:blip r:embed="rId3">
            <a:alphaModFix/>
          </a:blip>
          <a:srcRect b="22643"/>
          <a:stretch/>
        </p:blipFill>
        <p:spPr>
          <a:xfrm>
            <a:off x="4528313" y="1405027"/>
            <a:ext cx="3149500" cy="1940569"/>
          </a:xfrm>
          <a:prstGeom prst="rect">
            <a:avLst/>
          </a:prstGeom>
          <a:noFill/>
          <a:ln>
            <a:noFill/>
          </a:ln>
        </p:spPr>
      </p:pic>
      <p:pic>
        <p:nvPicPr>
          <p:cNvPr id="29" name="Google Shape;267;p36">
            <a:extLst>
              <a:ext uri="{FF2B5EF4-FFF2-40B4-BE49-F238E27FC236}">
                <a16:creationId xmlns:a16="http://schemas.microsoft.com/office/drawing/2014/main" id="{B84004AA-7B97-424F-8535-CC8FB7DE6B53}"/>
              </a:ext>
            </a:extLst>
          </p:cNvPr>
          <p:cNvPicPr preferRelativeResize="0"/>
          <p:nvPr/>
        </p:nvPicPr>
        <p:blipFill>
          <a:blip r:embed="rId4">
            <a:alphaModFix/>
          </a:blip>
          <a:stretch>
            <a:fillRect/>
          </a:stretch>
        </p:blipFill>
        <p:spPr>
          <a:xfrm>
            <a:off x="866618" y="1415256"/>
            <a:ext cx="3112312" cy="1978571"/>
          </a:xfrm>
          <a:prstGeom prst="rect">
            <a:avLst/>
          </a:prstGeom>
          <a:noFill/>
          <a:ln>
            <a:noFill/>
          </a:ln>
        </p:spPr>
      </p:pic>
      <p:sp>
        <p:nvSpPr>
          <p:cNvPr id="28" name="Google Shape;251;p35">
            <a:extLst>
              <a:ext uri="{FF2B5EF4-FFF2-40B4-BE49-F238E27FC236}">
                <a16:creationId xmlns:a16="http://schemas.microsoft.com/office/drawing/2014/main" id="{EDE31A15-A9F0-4459-B7A8-02805A4A1197}"/>
              </a:ext>
            </a:extLst>
          </p:cNvPr>
          <p:cNvSpPr txBox="1"/>
          <p:nvPr/>
        </p:nvSpPr>
        <p:spPr>
          <a:xfrm>
            <a:off x="866618" y="3335065"/>
            <a:ext cx="3114933" cy="369302"/>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b="1" dirty="0">
                <a:solidFill>
                  <a:schemeClr val="bg1"/>
                </a:solidFill>
              </a:rPr>
              <a:t>A crab is living in the sea</a:t>
            </a:r>
          </a:p>
        </p:txBody>
      </p:sp>
      <p:pic>
        <p:nvPicPr>
          <p:cNvPr id="23" name="Google Shape;244;p35">
            <a:extLst>
              <a:ext uri="{FF2B5EF4-FFF2-40B4-BE49-F238E27FC236}">
                <a16:creationId xmlns:a16="http://schemas.microsoft.com/office/drawing/2014/main" id="{8F790924-461C-4CAD-854D-C49C4A55A514}"/>
              </a:ext>
            </a:extLst>
          </p:cNvPr>
          <p:cNvPicPr preferRelativeResize="0"/>
          <p:nvPr/>
        </p:nvPicPr>
        <p:blipFill rotWithShape="1">
          <a:blip r:embed="rId5">
            <a:alphaModFix/>
          </a:blip>
          <a:srcRect b="8222"/>
          <a:stretch/>
        </p:blipFill>
        <p:spPr>
          <a:xfrm>
            <a:off x="4531873" y="4043316"/>
            <a:ext cx="3112316" cy="1996378"/>
          </a:xfrm>
          <a:prstGeom prst="rect">
            <a:avLst/>
          </a:prstGeom>
          <a:noFill/>
          <a:ln>
            <a:noFill/>
          </a:ln>
        </p:spPr>
      </p:pic>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727498" y="267485"/>
            <a:ext cx="11283755" cy="74450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600" b="1" dirty="0">
                <a:solidFill>
                  <a:schemeClr val="accent1"/>
                </a:solidFill>
              </a:rPr>
              <a:t>Sea to Sandwich</a:t>
            </a:r>
          </a:p>
          <a:p>
            <a:pPr marL="0" indent="0">
              <a:spcBef>
                <a:spcPts val="0"/>
              </a:spcBef>
              <a:buFont typeface="Arial" panose="020B0604020202020204" pitchFamily="34" charset="0"/>
              <a:buNone/>
            </a:pPr>
            <a:r>
              <a:rPr lang="en-GB" sz="2000" dirty="0">
                <a:solidFill>
                  <a:schemeClr val="tx2"/>
                </a:solidFill>
              </a:rPr>
              <a:t>Did you get them in the right order?</a:t>
            </a:r>
          </a:p>
        </p:txBody>
      </p:sp>
      <p:pic>
        <p:nvPicPr>
          <p:cNvPr id="8" name="Google Shape;243;p35">
            <a:extLst>
              <a:ext uri="{FF2B5EF4-FFF2-40B4-BE49-F238E27FC236}">
                <a16:creationId xmlns:a16="http://schemas.microsoft.com/office/drawing/2014/main" id="{DEE61491-E455-45FD-868C-518DF6BF5D7A}"/>
              </a:ext>
            </a:extLst>
          </p:cNvPr>
          <p:cNvPicPr preferRelativeResize="0"/>
          <p:nvPr/>
        </p:nvPicPr>
        <p:blipFill rotWithShape="1">
          <a:blip r:embed="rId6">
            <a:alphaModFix/>
          </a:blip>
          <a:srcRect r="2092"/>
          <a:stretch/>
        </p:blipFill>
        <p:spPr>
          <a:xfrm>
            <a:off x="8242266" y="1405027"/>
            <a:ext cx="3149503" cy="1945821"/>
          </a:xfrm>
          <a:prstGeom prst="rect">
            <a:avLst/>
          </a:prstGeom>
          <a:noFill/>
          <a:ln>
            <a:noFill/>
          </a:ln>
        </p:spPr>
      </p:pic>
      <p:sp>
        <p:nvSpPr>
          <p:cNvPr id="10" name="Google Shape;245;p35">
            <a:extLst>
              <a:ext uri="{FF2B5EF4-FFF2-40B4-BE49-F238E27FC236}">
                <a16:creationId xmlns:a16="http://schemas.microsoft.com/office/drawing/2014/main" id="{E8E085F5-FEE3-43A7-8910-CA8967165496}"/>
              </a:ext>
            </a:extLst>
          </p:cNvPr>
          <p:cNvSpPr txBox="1"/>
          <p:nvPr/>
        </p:nvSpPr>
        <p:spPr>
          <a:xfrm>
            <a:off x="8239398" y="3330760"/>
            <a:ext cx="3149503" cy="369302"/>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solidFill>
                  <a:schemeClr val="bg1"/>
                </a:solidFill>
              </a:rPr>
              <a:t>The fisher collects the pots in</a:t>
            </a:r>
            <a:endParaRPr sz="1200" b="1" dirty="0">
              <a:solidFill>
                <a:schemeClr val="bg1"/>
              </a:solidFill>
            </a:endParaRPr>
          </a:p>
        </p:txBody>
      </p:sp>
      <p:pic>
        <p:nvPicPr>
          <p:cNvPr id="19" name="Google Shape;247;p35">
            <a:extLst>
              <a:ext uri="{FF2B5EF4-FFF2-40B4-BE49-F238E27FC236}">
                <a16:creationId xmlns:a16="http://schemas.microsoft.com/office/drawing/2014/main" id="{0F18E98E-0E34-4A44-81BE-1DD9BD766DEC}"/>
              </a:ext>
            </a:extLst>
          </p:cNvPr>
          <p:cNvPicPr preferRelativeResize="0"/>
          <p:nvPr/>
        </p:nvPicPr>
        <p:blipFill rotWithShape="1">
          <a:blip r:embed="rId7">
            <a:alphaModFix/>
          </a:blip>
          <a:srcRect t="7736" b="1651"/>
          <a:stretch/>
        </p:blipFill>
        <p:spPr>
          <a:xfrm>
            <a:off x="8242266" y="4042354"/>
            <a:ext cx="3149501" cy="1996378"/>
          </a:xfrm>
          <a:prstGeom prst="rect">
            <a:avLst/>
          </a:prstGeom>
          <a:noFill/>
          <a:ln>
            <a:noFill/>
          </a:ln>
        </p:spPr>
      </p:pic>
      <p:sp>
        <p:nvSpPr>
          <p:cNvPr id="20" name="Google Shape;248;p35">
            <a:extLst>
              <a:ext uri="{FF2B5EF4-FFF2-40B4-BE49-F238E27FC236}">
                <a16:creationId xmlns:a16="http://schemas.microsoft.com/office/drawing/2014/main" id="{14634D0D-27AF-4E87-8825-B78A38D62687}"/>
              </a:ext>
            </a:extLst>
          </p:cNvPr>
          <p:cNvSpPr txBox="1"/>
          <p:nvPr/>
        </p:nvSpPr>
        <p:spPr>
          <a:xfrm>
            <a:off x="8227199" y="6039694"/>
            <a:ext cx="3164568" cy="369302"/>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solidFill>
                  <a:schemeClr val="bg1"/>
                </a:solidFill>
              </a:rPr>
              <a:t>The crabs are cooked</a:t>
            </a:r>
            <a:endParaRPr sz="1200" b="1" dirty="0">
              <a:solidFill>
                <a:schemeClr val="bg1"/>
              </a:solidFill>
            </a:endParaRPr>
          </a:p>
        </p:txBody>
      </p:sp>
      <p:sp>
        <p:nvSpPr>
          <p:cNvPr id="24" name="Google Shape;251;p35">
            <a:extLst>
              <a:ext uri="{FF2B5EF4-FFF2-40B4-BE49-F238E27FC236}">
                <a16:creationId xmlns:a16="http://schemas.microsoft.com/office/drawing/2014/main" id="{134DFB0E-ED08-4F04-A465-70ABFD8F471D}"/>
              </a:ext>
            </a:extLst>
          </p:cNvPr>
          <p:cNvSpPr txBox="1"/>
          <p:nvPr/>
        </p:nvSpPr>
        <p:spPr>
          <a:xfrm>
            <a:off x="4531874" y="6045023"/>
            <a:ext cx="3112314" cy="369302"/>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solidFill>
                  <a:schemeClr val="bg1"/>
                </a:solidFill>
              </a:rPr>
              <a:t>The crabs are taken to the factory</a:t>
            </a:r>
            <a:endParaRPr sz="1200" b="1" dirty="0">
              <a:solidFill>
                <a:schemeClr val="bg1"/>
              </a:solidFill>
            </a:endParaRPr>
          </a:p>
        </p:txBody>
      </p:sp>
      <p:sp>
        <p:nvSpPr>
          <p:cNvPr id="3" name="TextBox 2">
            <a:extLst>
              <a:ext uri="{FF2B5EF4-FFF2-40B4-BE49-F238E27FC236}">
                <a16:creationId xmlns:a16="http://schemas.microsoft.com/office/drawing/2014/main" id="{ED8ED8B2-7D90-20A8-FF0E-40756CE11D75}"/>
              </a:ext>
            </a:extLst>
          </p:cNvPr>
          <p:cNvSpPr txBox="1"/>
          <p:nvPr/>
        </p:nvSpPr>
        <p:spPr>
          <a:xfrm>
            <a:off x="426190" y="1410033"/>
            <a:ext cx="388167" cy="369332"/>
          </a:xfrm>
          <a:prstGeom prst="rect">
            <a:avLst/>
          </a:prstGeom>
          <a:noFill/>
        </p:spPr>
        <p:txBody>
          <a:bodyPr wrap="square" rtlCol="0">
            <a:spAutoFit/>
          </a:bodyPr>
          <a:lstStyle/>
          <a:p>
            <a:r>
              <a:rPr lang="en-GB" b="1" dirty="0">
                <a:solidFill>
                  <a:schemeClr val="accent3"/>
                </a:solidFill>
              </a:rPr>
              <a:t>1. </a:t>
            </a:r>
          </a:p>
        </p:txBody>
      </p:sp>
      <p:sp>
        <p:nvSpPr>
          <p:cNvPr id="5" name="TextBox 4">
            <a:extLst>
              <a:ext uri="{FF2B5EF4-FFF2-40B4-BE49-F238E27FC236}">
                <a16:creationId xmlns:a16="http://schemas.microsoft.com/office/drawing/2014/main" id="{48604EA8-FB96-66D0-FC3E-A6684E7ADDB8}"/>
              </a:ext>
            </a:extLst>
          </p:cNvPr>
          <p:cNvSpPr txBox="1"/>
          <p:nvPr/>
        </p:nvSpPr>
        <p:spPr>
          <a:xfrm>
            <a:off x="4137310" y="1435157"/>
            <a:ext cx="388167" cy="369332"/>
          </a:xfrm>
          <a:prstGeom prst="rect">
            <a:avLst/>
          </a:prstGeom>
          <a:noFill/>
        </p:spPr>
        <p:txBody>
          <a:bodyPr wrap="square" rtlCol="0">
            <a:spAutoFit/>
          </a:bodyPr>
          <a:lstStyle/>
          <a:p>
            <a:r>
              <a:rPr lang="en-GB" b="1" dirty="0">
                <a:solidFill>
                  <a:schemeClr val="accent3"/>
                </a:solidFill>
              </a:rPr>
              <a:t>2. </a:t>
            </a:r>
          </a:p>
        </p:txBody>
      </p:sp>
      <p:sp>
        <p:nvSpPr>
          <p:cNvPr id="6" name="TextBox 5">
            <a:extLst>
              <a:ext uri="{FF2B5EF4-FFF2-40B4-BE49-F238E27FC236}">
                <a16:creationId xmlns:a16="http://schemas.microsoft.com/office/drawing/2014/main" id="{F3B6BE1C-4040-C1B2-85CA-1C33239CB9C1}"/>
              </a:ext>
            </a:extLst>
          </p:cNvPr>
          <p:cNvSpPr txBox="1"/>
          <p:nvPr/>
        </p:nvSpPr>
        <p:spPr>
          <a:xfrm>
            <a:off x="7844172" y="1410033"/>
            <a:ext cx="388167" cy="369332"/>
          </a:xfrm>
          <a:prstGeom prst="rect">
            <a:avLst/>
          </a:prstGeom>
          <a:noFill/>
        </p:spPr>
        <p:txBody>
          <a:bodyPr wrap="square" rtlCol="0">
            <a:spAutoFit/>
          </a:bodyPr>
          <a:lstStyle/>
          <a:p>
            <a:r>
              <a:rPr lang="en-GB" b="1" dirty="0">
                <a:solidFill>
                  <a:schemeClr val="accent3"/>
                </a:solidFill>
              </a:rPr>
              <a:t>3. </a:t>
            </a:r>
          </a:p>
        </p:txBody>
      </p:sp>
      <p:sp>
        <p:nvSpPr>
          <p:cNvPr id="7" name="TextBox 6">
            <a:extLst>
              <a:ext uri="{FF2B5EF4-FFF2-40B4-BE49-F238E27FC236}">
                <a16:creationId xmlns:a16="http://schemas.microsoft.com/office/drawing/2014/main" id="{62E126F2-BF41-8666-E28F-188ECB965D38}"/>
              </a:ext>
            </a:extLst>
          </p:cNvPr>
          <p:cNvSpPr txBox="1"/>
          <p:nvPr/>
        </p:nvSpPr>
        <p:spPr>
          <a:xfrm>
            <a:off x="388102" y="3970646"/>
            <a:ext cx="450209" cy="369332"/>
          </a:xfrm>
          <a:prstGeom prst="rect">
            <a:avLst/>
          </a:prstGeom>
          <a:noFill/>
        </p:spPr>
        <p:txBody>
          <a:bodyPr wrap="square" rtlCol="0">
            <a:spAutoFit/>
          </a:bodyPr>
          <a:lstStyle/>
          <a:p>
            <a:r>
              <a:rPr lang="en-GB" b="1" dirty="0">
                <a:solidFill>
                  <a:schemeClr val="accent3"/>
                </a:solidFill>
              </a:rPr>
              <a:t>4. </a:t>
            </a:r>
          </a:p>
        </p:txBody>
      </p:sp>
      <p:sp>
        <p:nvSpPr>
          <p:cNvPr id="9" name="TextBox 8">
            <a:extLst>
              <a:ext uri="{FF2B5EF4-FFF2-40B4-BE49-F238E27FC236}">
                <a16:creationId xmlns:a16="http://schemas.microsoft.com/office/drawing/2014/main" id="{92EB8876-A997-8404-D752-C2BD7000725A}"/>
              </a:ext>
            </a:extLst>
          </p:cNvPr>
          <p:cNvSpPr txBox="1"/>
          <p:nvPr/>
        </p:nvSpPr>
        <p:spPr>
          <a:xfrm>
            <a:off x="4128556" y="4046020"/>
            <a:ext cx="450209" cy="369332"/>
          </a:xfrm>
          <a:prstGeom prst="rect">
            <a:avLst/>
          </a:prstGeom>
          <a:noFill/>
        </p:spPr>
        <p:txBody>
          <a:bodyPr wrap="square" rtlCol="0">
            <a:spAutoFit/>
          </a:bodyPr>
          <a:lstStyle/>
          <a:p>
            <a:r>
              <a:rPr lang="en-GB" b="1" dirty="0">
                <a:solidFill>
                  <a:schemeClr val="accent3"/>
                </a:solidFill>
              </a:rPr>
              <a:t>5. </a:t>
            </a:r>
          </a:p>
        </p:txBody>
      </p:sp>
      <p:sp>
        <p:nvSpPr>
          <p:cNvPr id="11" name="TextBox 10">
            <a:extLst>
              <a:ext uri="{FF2B5EF4-FFF2-40B4-BE49-F238E27FC236}">
                <a16:creationId xmlns:a16="http://schemas.microsoft.com/office/drawing/2014/main" id="{31C70567-F657-9589-CF39-FD34D7FC9963}"/>
              </a:ext>
            </a:extLst>
          </p:cNvPr>
          <p:cNvSpPr txBox="1"/>
          <p:nvPr/>
        </p:nvSpPr>
        <p:spPr>
          <a:xfrm>
            <a:off x="7844172" y="4048427"/>
            <a:ext cx="450209" cy="369332"/>
          </a:xfrm>
          <a:prstGeom prst="rect">
            <a:avLst/>
          </a:prstGeom>
          <a:noFill/>
        </p:spPr>
        <p:txBody>
          <a:bodyPr wrap="square" rtlCol="0">
            <a:spAutoFit/>
          </a:bodyPr>
          <a:lstStyle/>
          <a:p>
            <a:r>
              <a:rPr lang="en-GB" b="1" dirty="0">
                <a:solidFill>
                  <a:schemeClr val="accent3"/>
                </a:solidFill>
              </a:rPr>
              <a:t>6. </a:t>
            </a:r>
          </a:p>
        </p:txBody>
      </p:sp>
    </p:spTree>
    <p:extLst>
      <p:ext uri="{BB962C8B-B14F-4D97-AF65-F5344CB8AC3E}">
        <p14:creationId xmlns:p14="http://schemas.microsoft.com/office/powerpoint/2010/main" val="3667823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248;p35">
            <a:extLst>
              <a:ext uri="{FF2B5EF4-FFF2-40B4-BE49-F238E27FC236}">
                <a16:creationId xmlns:a16="http://schemas.microsoft.com/office/drawing/2014/main" id="{14634D0D-27AF-4E87-8825-B78A38D62687}"/>
              </a:ext>
            </a:extLst>
          </p:cNvPr>
          <p:cNvSpPr txBox="1"/>
          <p:nvPr/>
        </p:nvSpPr>
        <p:spPr>
          <a:xfrm>
            <a:off x="2538193" y="5950217"/>
            <a:ext cx="3112314" cy="553968"/>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b="1" dirty="0">
                <a:solidFill>
                  <a:schemeClr val="bg1"/>
                </a:solidFill>
              </a:rPr>
              <a:t>Transported to the supermarket or restaurant</a:t>
            </a:r>
          </a:p>
        </p:txBody>
      </p:sp>
      <p:sp>
        <p:nvSpPr>
          <p:cNvPr id="14" name="Google Shape;251;p35">
            <a:extLst>
              <a:ext uri="{FF2B5EF4-FFF2-40B4-BE49-F238E27FC236}">
                <a16:creationId xmlns:a16="http://schemas.microsoft.com/office/drawing/2014/main" id="{2D69E0C3-F7E5-4929-8141-1A2625143603}"/>
              </a:ext>
            </a:extLst>
          </p:cNvPr>
          <p:cNvSpPr txBox="1"/>
          <p:nvPr/>
        </p:nvSpPr>
        <p:spPr>
          <a:xfrm>
            <a:off x="2538193" y="3361469"/>
            <a:ext cx="3112314" cy="369302"/>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solidFill>
                  <a:schemeClr val="bg1"/>
                </a:solidFill>
              </a:rPr>
              <a:t>The crabs are dressed</a:t>
            </a:r>
            <a:endParaRPr sz="1200" b="1" dirty="0">
              <a:solidFill>
                <a:schemeClr val="bg1"/>
              </a:solidFill>
            </a:endParaRPr>
          </a:p>
        </p:txBody>
      </p:sp>
      <p:pic>
        <p:nvPicPr>
          <p:cNvPr id="16" name="Google Shape;263;p36">
            <a:extLst>
              <a:ext uri="{FF2B5EF4-FFF2-40B4-BE49-F238E27FC236}">
                <a16:creationId xmlns:a16="http://schemas.microsoft.com/office/drawing/2014/main" id="{727DE152-5BA5-4815-9BB6-FE85E6FE4B77}"/>
              </a:ext>
            </a:extLst>
          </p:cNvPr>
          <p:cNvPicPr preferRelativeResize="0"/>
          <p:nvPr/>
        </p:nvPicPr>
        <p:blipFill rotWithShape="1">
          <a:blip r:embed="rId2">
            <a:alphaModFix/>
          </a:blip>
          <a:srcRect b="16708"/>
          <a:stretch/>
        </p:blipFill>
        <p:spPr>
          <a:xfrm>
            <a:off x="2538194" y="1417272"/>
            <a:ext cx="3112314" cy="1944224"/>
          </a:xfrm>
          <a:prstGeom prst="rect">
            <a:avLst/>
          </a:prstGeom>
          <a:noFill/>
          <a:ln>
            <a:noFill/>
          </a:ln>
        </p:spPr>
      </p:pic>
      <p:pic>
        <p:nvPicPr>
          <p:cNvPr id="18" name="Google Shape;264;p36">
            <a:extLst>
              <a:ext uri="{FF2B5EF4-FFF2-40B4-BE49-F238E27FC236}">
                <a16:creationId xmlns:a16="http://schemas.microsoft.com/office/drawing/2014/main" id="{ECAD799A-6127-4CF6-8BC7-79BB03B3BC2E}"/>
              </a:ext>
            </a:extLst>
          </p:cNvPr>
          <p:cNvPicPr preferRelativeResize="0"/>
          <p:nvPr/>
        </p:nvPicPr>
        <p:blipFill rotWithShape="1">
          <a:blip r:embed="rId3">
            <a:alphaModFix/>
          </a:blip>
          <a:srcRect t="5057" b="12778"/>
          <a:stretch/>
        </p:blipFill>
        <p:spPr>
          <a:xfrm>
            <a:off x="2538194" y="4014674"/>
            <a:ext cx="3112314" cy="1935543"/>
          </a:xfrm>
          <a:prstGeom prst="rect">
            <a:avLst/>
          </a:prstGeom>
          <a:noFill/>
          <a:ln>
            <a:noFill/>
          </a:ln>
        </p:spPr>
      </p:pic>
      <p:pic>
        <p:nvPicPr>
          <p:cNvPr id="13" name="Google Shape;249;p35">
            <a:extLst>
              <a:ext uri="{FF2B5EF4-FFF2-40B4-BE49-F238E27FC236}">
                <a16:creationId xmlns:a16="http://schemas.microsoft.com/office/drawing/2014/main" id="{C7EDDF44-D107-41A0-9ABD-BF618A0606AA}"/>
              </a:ext>
            </a:extLst>
          </p:cNvPr>
          <p:cNvPicPr preferRelativeResize="0"/>
          <p:nvPr/>
        </p:nvPicPr>
        <p:blipFill rotWithShape="1">
          <a:blip r:embed="rId4">
            <a:alphaModFix/>
          </a:blip>
          <a:srcRect b="8222"/>
          <a:stretch/>
        </p:blipFill>
        <p:spPr>
          <a:xfrm>
            <a:off x="6541493" y="1413934"/>
            <a:ext cx="3112313" cy="1947562"/>
          </a:xfrm>
          <a:prstGeom prst="rect">
            <a:avLst/>
          </a:prstGeom>
          <a:noFill/>
          <a:ln>
            <a:noFill/>
          </a:ln>
        </p:spPr>
      </p:pic>
      <p:sp>
        <p:nvSpPr>
          <p:cNvPr id="19" name="Google Shape;251;p35">
            <a:extLst>
              <a:ext uri="{FF2B5EF4-FFF2-40B4-BE49-F238E27FC236}">
                <a16:creationId xmlns:a16="http://schemas.microsoft.com/office/drawing/2014/main" id="{8CDD4A7C-F1AC-4E24-9155-BA9EE2907232}"/>
              </a:ext>
            </a:extLst>
          </p:cNvPr>
          <p:cNvSpPr txBox="1"/>
          <p:nvPr/>
        </p:nvSpPr>
        <p:spPr>
          <a:xfrm>
            <a:off x="6541493" y="3361469"/>
            <a:ext cx="3112314" cy="369302"/>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b="1" dirty="0">
                <a:solidFill>
                  <a:schemeClr val="bg1"/>
                </a:solidFill>
              </a:rPr>
              <a:t>Packed ready for sale</a:t>
            </a:r>
          </a:p>
        </p:txBody>
      </p:sp>
      <p:pic>
        <p:nvPicPr>
          <p:cNvPr id="22" name="Google Shape;252;p35">
            <a:extLst>
              <a:ext uri="{FF2B5EF4-FFF2-40B4-BE49-F238E27FC236}">
                <a16:creationId xmlns:a16="http://schemas.microsoft.com/office/drawing/2014/main" id="{2BCFC9F7-6286-4718-9F07-817E906E9AB0}"/>
              </a:ext>
            </a:extLst>
          </p:cNvPr>
          <p:cNvPicPr preferRelativeResize="0"/>
          <p:nvPr/>
        </p:nvPicPr>
        <p:blipFill>
          <a:blip r:embed="rId5">
            <a:alphaModFix/>
          </a:blip>
          <a:stretch>
            <a:fillRect/>
          </a:stretch>
        </p:blipFill>
        <p:spPr>
          <a:xfrm>
            <a:off x="6565097" y="4014674"/>
            <a:ext cx="3112316" cy="2052900"/>
          </a:xfrm>
          <a:prstGeom prst="rect">
            <a:avLst/>
          </a:prstGeom>
          <a:noFill/>
          <a:ln>
            <a:noFill/>
          </a:ln>
        </p:spPr>
      </p:pic>
      <p:sp>
        <p:nvSpPr>
          <p:cNvPr id="23" name="Google Shape;251;p35">
            <a:extLst>
              <a:ext uri="{FF2B5EF4-FFF2-40B4-BE49-F238E27FC236}">
                <a16:creationId xmlns:a16="http://schemas.microsoft.com/office/drawing/2014/main" id="{B2982C74-37CE-4BFB-9A3B-1ED3C53CEA91}"/>
              </a:ext>
            </a:extLst>
          </p:cNvPr>
          <p:cNvSpPr txBox="1"/>
          <p:nvPr/>
        </p:nvSpPr>
        <p:spPr>
          <a:xfrm>
            <a:off x="6565099" y="6067574"/>
            <a:ext cx="3112314" cy="369302"/>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solidFill>
                  <a:schemeClr val="bg1"/>
                </a:solidFill>
              </a:rPr>
              <a:t>A crab sandwich ready to eat!</a:t>
            </a:r>
            <a:endParaRPr sz="1200" b="1" dirty="0">
              <a:solidFill>
                <a:schemeClr val="bg1"/>
              </a:solidFill>
            </a:endParaRPr>
          </a:p>
        </p:txBody>
      </p:sp>
      <p:sp>
        <p:nvSpPr>
          <p:cNvPr id="2" name="TextBox 1">
            <a:extLst>
              <a:ext uri="{FF2B5EF4-FFF2-40B4-BE49-F238E27FC236}">
                <a16:creationId xmlns:a16="http://schemas.microsoft.com/office/drawing/2014/main" id="{40A808FD-F4DF-D525-8C0D-DACA2FDFB098}"/>
              </a:ext>
            </a:extLst>
          </p:cNvPr>
          <p:cNvSpPr txBox="1"/>
          <p:nvPr/>
        </p:nvSpPr>
        <p:spPr>
          <a:xfrm>
            <a:off x="2066454" y="1413934"/>
            <a:ext cx="388167" cy="369332"/>
          </a:xfrm>
          <a:prstGeom prst="rect">
            <a:avLst/>
          </a:prstGeom>
          <a:noFill/>
        </p:spPr>
        <p:txBody>
          <a:bodyPr wrap="square" rtlCol="0">
            <a:spAutoFit/>
          </a:bodyPr>
          <a:lstStyle/>
          <a:p>
            <a:r>
              <a:rPr lang="en-GB" b="1" dirty="0">
                <a:solidFill>
                  <a:schemeClr val="accent3"/>
                </a:solidFill>
              </a:rPr>
              <a:t>7. </a:t>
            </a:r>
          </a:p>
        </p:txBody>
      </p:sp>
      <p:sp>
        <p:nvSpPr>
          <p:cNvPr id="3" name="TextBox 2">
            <a:extLst>
              <a:ext uri="{FF2B5EF4-FFF2-40B4-BE49-F238E27FC236}">
                <a16:creationId xmlns:a16="http://schemas.microsoft.com/office/drawing/2014/main" id="{1683CC73-0B2F-9FCD-7DE2-09BFDDC004AA}"/>
              </a:ext>
            </a:extLst>
          </p:cNvPr>
          <p:cNvSpPr txBox="1"/>
          <p:nvPr/>
        </p:nvSpPr>
        <p:spPr>
          <a:xfrm>
            <a:off x="6054821" y="1413934"/>
            <a:ext cx="525917" cy="369332"/>
          </a:xfrm>
          <a:prstGeom prst="rect">
            <a:avLst/>
          </a:prstGeom>
          <a:noFill/>
        </p:spPr>
        <p:txBody>
          <a:bodyPr wrap="square" rtlCol="0">
            <a:spAutoFit/>
          </a:bodyPr>
          <a:lstStyle/>
          <a:p>
            <a:r>
              <a:rPr lang="en-GB" b="1" dirty="0">
                <a:solidFill>
                  <a:schemeClr val="accent3"/>
                </a:solidFill>
              </a:rPr>
              <a:t>8. </a:t>
            </a:r>
          </a:p>
        </p:txBody>
      </p:sp>
      <p:sp>
        <p:nvSpPr>
          <p:cNvPr id="4" name="TextBox 3">
            <a:extLst>
              <a:ext uri="{FF2B5EF4-FFF2-40B4-BE49-F238E27FC236}">
                <a16:creationId xmlns:a16="http://schemas.microsoft.com/office/drawing/2014/main" id="{34EEDF5A-24D5-0307-EB17-AF05165D3F47}"/>
              </a:ext>
            </a:extLst>
          </p:cNvPr>
          <p:cNvSpPr txBox="1"/>
          <p:nvPr/>
        </p:nvSpPr>
        <p:spPr>
          <a:xfrm>
            <a:off x="2066454" y="4002712"/>
            <a:ext cx="525917" cy="369332"/>
          </a:xfrm>
          <a:prstGeom prst="rect">
            <a:avLst/>
          </a:prstGeom>
          <a:noFill/>
        </p:spPr>
        <p:txBody>
          <a:bodyPr wrap="square" rtlCol="0">
            <a:spAutoFit/>
          </a:bodyPr>
          <a:lstStyle/>
          <a:p>
            <a:r>
              <a:rPr lang="en-GB" b="1" dirty="0">
                <a:solidFill>
                  <a:schemeClr val="accent3"/>
                </a:solidFill>
              </a:rPr>
              <a:t>9. </a:t>
            </a:r>
          </a:p>
        </p:txBody>
      </p:sp>
      <p:sp>
        <p:nvSpPr>
          <p:cNvPr id="5" name="TextBox 4">
            <a:extLst>
              <a:ext uri="{FF2B5EF4-FFF2-40B4-BE49-F238E27FC236}">
                <a16:creationId xmlns:a16="http://schemas.microsoft.com/office/drawing/2014/main" id="{F6AF4AD9-D396-ECD0-1ACC-B470B7834720}"/>
              </a:ext>
            </a:extLst>
          </p:cNvPr>
          <p:cNvSpPr txBox="1"/>
          <p:nvPr/>
        </p:nvSpPr>
        <p:spPr>
          <a:xfrm>
            <a:off x="6015576" y="4011305"/>
            <a:ext cx="525917" cy="369332"/>
          </a:xfrm>
          <a:prstGeom prst="rect">
            <a:avLst/>
          </a:prstGeom>
          <a:noFill/>
        </p:spPr>
        <p:txBody>
          <a:bodyPr wrap="square" rtlCol="0">
            <a:spAutoFit/>
          </a:bodyPr>
          <a:lstStyle/>
          <a:p>
            <a:r>
              <a:rPr lang="en-GB" b="1" dirty="0">
                <a:solidFill>
                  <a:schemeClr val="accent3"/>
                </a:solidFill>
              </a:rPr>
              <a:t>10. </a:t>
            </a:r>
          </a:p>
        </p:txBody>
      </p:sp>
      <p:sp>
        <p:nvSpPr>
          <p:cNvPr id="6" name="Google Shape;54;p13">
            <a:extLst>
              <a:ext uri="{FF2B5EF4-FFF2-40B4-BE49-F238E27FC236}">
                <a16:creationId xmlns:a16="http://schemas.microsoft.com/office/drawing/2014/main" id="{AC3E2761-3A85-01B7-3C74-589C5D31D499}"/>
              </a:ext>
            </a:extLst>
          </p:cNvPr>
          <p:cNvSpPr txBox="1">
            <a:spLocks/>
          </p:cNvSpPr>
          <p:nvPr/>
        </p:nvSpPr>
        <p:spPr>
          <a:xfrm>
            <a:off x="727498" y="267485"/>
            <a:ext cx="11283755" cy="74450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600" b="1" dirty="0">
                <a:solidFill>
                  <a:schemeClr val="accent1"/>
                </a:solidFill>
              </a:rPr>
              <a:t>Sea to Sandwich</a:t>
            </a:r>
          </a:p>
          <a:p>
            <a:pPr marL="0" indent="0">
              <a:spcBef>
                <a:spcPts val="0"/>
              </a:spcBef>
              <a:buFont typeface="Arial" panose="020B0604020202020204" pitchFamily="34" charset="0"/>
              <a:buNone/>
            </a:pPr>
            <a:r>
              <a:rPr lang="en-GB" sz="2000" dirty="0">
                <a:solidFill>
                  <a:schemeClr val="tx2"/>
                </a:solidFill>
              </a:rPr>
              <a:t>Did you get them in the right order?</a:t>
            </a:r>
          </a:p>
        </p:txBody>
      </p:sp>
    </p:spTree>
    <p:extLst>
      <p:ext uri="{BB962C8B-B14F-4D97-AF65-F5344CB8AC3E}">
        <p14:creationId xmlns:p14="http://schemas.microsoft.com/office/powerpoint/2010/main" val="3439494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647108" y="365732"/>
            <a:ext cx="10897776" cy="721894"/>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3600" b="1" dirty="0">
                <a:solidFill>
                  <a:schemeClr val="accent1"/>
                </a:solidFill>
              </a:rPr>
              <a:t>The North Norfolk crab fishery</a:t>
            </a:r>
          </a:p>
        </p:txBody>
      </p:sp>
      <p:sp>
        <p:nvSpPr>
          <p:cNvPr id="7" name="Google Shape;54;p13">
            <a:extLst>
              <a:ext uri="{FF2B5EF4-FFF2-40B4-BE49-F238E27FC236}">
                <a16:creationId xmlns:a16="http://schemas.microsoft.com/office/drawing/2014/main" id="{0AA4486B-507C-4B9D-8913-05EF4E53E460}"/>
              </a:ext>
            </a:extLst>
          </p:cNvPr>
          <p:cNvSpPr txBox="1">
            <a:spLocks/>
          </p:cNvSpPr>
          <p:nvPr/>
        </p:nvSpPr>
        <p:spPr>
          <a:xfrm>
            <a:off x="647108" y="1002785"/>
            <a:ext cx="11544892" cy="5339470"/>
          </a:xfrm>
          <a:prstGeom prst="rect">
            <a:avLst/>
          </a:prstGeom>
        </p:spPr>
        <p:txBody>
          <a:bodyPr spcFirstLastPara="1" wrap="square" lIns="91425" tIns="91425" rIns="91425" bIns="91425" numCol="1" spcCol="18000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GB" sz="2000" dirty="0">
                <a:solidFill>
                  <a:schemeClr val="dk1"/>
                </a:solidFill>
              </a:rPr>
              <a:t>This video shows crabs being dressed and served at Rocky Bottoms café:</a:t>
            </a:r>
          </a:p>
        </p:txBody>
      </p:sp>
      <p:pic>
        <p:nvPicPr>
          <p:cNvPr id="3" name="Online Media 2" title="Rocky Bottoms Cafe">
            <a:hlinkClick r:id="" action="ppaction://media"/>
            <a:extLst>
              <a:ext uri="{FF2B5EF4-FFF2-40B4-BE49-F238E27FC236}">
                <a16:creationId xmlns:a16="http://schemas.microsoft.com/office/drawing/2014/main" id="{BAF9458A-859C-3FF2-FA9B-0EBEC0945083}"/>
              </a:ext>
            </a:extLst>
          </p:cNvPr>
          <p:cNvPicPr>
            <a:picLocks noRot="1" noChangeAspect="1"/>
          </p:cNvPicPr>
          <p:nvPr>
            <a:videoFile r:link="rId1"/>
          </p:nvPr>
        </p:nvPicPr>
        <p:blipFill>
          <a:blip r:embed="rId4"/>
          <a:stretch>
            <a:fillRect/>
          </a:stretch>
        </p:blipFill>
        <p:spPr>
          <a:xfrm>
            <a:off x="2023359" y="1890184"/>
            <a:ext cx="8145282" cy="4602084"/>
          </a:xfrm>
          <a:prstGeom prst="rect">
            <a:avLst/>
          </a:prstGeom>
        </p:spPr>
      </p:pic>
    </p:spTree>
    <p:extLst>
      <p:ext uri="{BB962C8B-B14F-4D97-AF65-F5344CB8AC3E}">
        <p14:creationId xmlns:p14="http://schemas.microsoft.com/office/powerpoint/2010/main" val="416129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647112" y="2037667"/>
            <a:ext cx="10897776" cy="2782666"/>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5400" b="1" dirty="0">
                <a:solidFill>
                  <a:schemeClr val="accent1"/>
                </a:solidFill>
              </a:rPr>
              <a:t>Sustainable fishing in the Cromer Shoal Chalk Beds Marine Conservation Zone</a:t>
            </a:r>
          </a:p>
        </p:txBody>
      </p:sp>
    </p:spTree>
    <p:extLst>
      <p:ext uri="{BB962C8B-B14F-4D97-AF65-F5344CB8AC3E}">
        <p14:creationId xmlns:p14="http://schemas.microsoft.com/office/powerpoint/2010/main" val="862658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516444" y="1713467"/>
            <a:ext cx="5247250" cy="3431066"/>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400" b="1" dirty="0">
                <a:solidFill>
                  <a:schemeClr val="accent1"/>
                </a:solidFill>
              </a:rPr>
              <a:t>Fishing in the MCZ</a:t>
            </a:r>
          </a:p>
          <a:p>
            <a:pPr marL="0" indent="0">
              <a:spcBef>
                <a:spcPts val="0"/>
              </a:spcBef>
              <a:buFont typeface="Arial" panose="020B0604020202020204" pitchFamily="34" charset="0"/>
              <a:buNone/>
            </a:pPr>
            <a:endParaRPr lang="en-GB" sz="2600" dirty="0">
              <a:solidFill>
                <a:schemeClr val="tx2"/>
              </a:solidFill>
            </a:endParaRPr>
          </a:p>
          <a:p>
            <a:pPr marL="0" indent="0">
              <a:spcBef>
                <a:spcPts val="0"/>
              </a:spcBef>
              <a:buFont typeface="Arial" panose="020B0604020202020204" pitchFamily="34" charset="0"/>
              <a:buNone/>
            </a:pPr>
            <a:r>
              <a:rPr lang="en-GB" sz="1800" dirty="0">
                <a:solidFill>
                  <a:schemeClr val="tx2"/>
                </a:solidFill>
              </a:rPr>
              <a:t>Crab fishing is an important part of the economy in North Norfolk; it employs many people and brings money to the area. </a:t>
            </a:r>
          </a:p>
          <a:p>
            <a:pPr marL="0" indent="0">
              <a:spcBef>
                <a:spcPts val="0"/>
              </a:spcBef>
              <a:buFont typeface="Arial" panose="020B0604020202020204" pitchFamily="34" charset="0"/>
              <a:buNone/>
            </a:pPr>
            <a:endParaRPr lang="en-GB" sz="1800" dirty="0">
              <a:solidFill>
                <a:schemeClr val="tx2"/>
              </a:solidFill>
            </a:endParaRPr>
          </a:p>
          <a:p>
            <a:pPr marL="0" indent="0">
              <a:spcBef>
                <a:spcPts val="0"/>
              </a:spcBef>
              <a:buFont typeface="Arial" panose="020B0604020202020204" pitchFamily="34" charset="0"/>
              <a:buNone/>
            </a:pPr>
            <a:r>
              <a:rPr lang="en-GB" sz="1800" dirty="0">
                <a:solidFill>
                  <a:schemeClr val="tx2"/>
                </a:solidFill>
              </a:rPr>
              <a:t>People also feel that fishing for Cromer crabs is an important part of the local heritage. It has been happening here for centuries and crab pots have been used to catch crabs and lobsters since the 1860s. </a:t>
            </a:r>
          </a:p>
        </p:txBody>
      </p:sp>
      <p:pic>
        <p:nvPicPr>
          <p:cNvPr id="8" name="Google Shape;378;p44">
            <a:extLst>
              <a:ext uri="{FF2B5EF4-FFF2-40B4-BE49-F238E27FC236}">
                <a16:creationId xmlns:a16="http://schemas.microsoft.com/office/drawing/2014/main" id="{E7538CD3-0610-4FAF-9612-FF44D2F9ECE4}"/>
              </a:ext>
            </a:extLst>
          </p:cNvPr>
          <p:cNvPicPr preferRelativeResize="0"/>
          <p:nvPr/>
        </p:nvPicPr>
        <p:blipFill rotWithShape="1">
          <a:blip r:embed="rId2">
            <a:alphaModFix/>
          </a:blip>
          <a:srcRect l="5040" t="19810"/>
          <a:stretch/>
        </p:blipFill>
        <p:spPr>
          <a:xfrm>
            <a:off x="6096000" y="-2065"/>
            <a:ext cx="6095999" cy="3431065"/>
          </a:xfrm>
          <a:prstGeom prst="rect">
            <a:avLst/>
          </a:prstGeom>
          <a:noFill/>
          <a:ln>
            <a:noFill/>
          </a:ln>
        </p:spPr>
      </p:pic>
      <p:pic>
        <p:nvPicPr>
          <p:cNvPr id="9" name="Google Shape;379;p44">
            <a:extLst>
              <a:ext uri="{FF2B5EF4-FFF2-40B4-BE49-F238E27FC236}">
                <a16:creationId xmlns:a16="http://schemas.microsoft.com/office/drawing/2014/main" id="{B1977C1D-7FAF-4742-A8EB-035139D291A5}"/>
              </a:ext>
            </a:extLst>
          </p:cNvPr>
          <p:cNvPicPr preferRelativeResize="0"/>
          <p:nvPr/>
        </p:nvPicPr>
        <p:blipFill rotWithShape="1">
          <a:blip r:embed="rId3">
            <a:alphaModFix/>
          </a:blip>
          <a:srcRect l="4616" t="346" b="-346"/>
          <a:stretch/>
        </p:blipFill>
        <p:spPr>
          <a:xfrm>
            <a:off x="6059489" y="3429000"/>
            <a:ext cx="6132512" cy="3440894"/>
          </a:xfrm>
          <a:prstGeom prst="rect">
            <a:avLst/>
          </a:prstGeom>
          <a:noFill/>
          <a:ln>
            <a:noFill/>
          </a:ln>
        </p:spPr>
      </p:pic>
    </p:spTree>
    <p:extLst>
      <p:ext uri="{BB962C8B-B14F-4D97-AF65-F5344CB8AC3E}">
        <p14:creationId xmlns:p14="http://schemas.microsoft.com/office/powerpoint/2010/main" val="670007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686972" y="2166294"/>
            <a:ext cx="10818056" cy="2525411"/>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b="1" dirty="0">
                <a:solidFill>
                  <a:schemeClr val="accent1"/>
                </a:solidFill>
              </a:rPr>
              <a:t>What does the Marine Conservation Zone do?</a:t>
            </a:r>
          </a:p>
          <a:p>
            <a:pPr marL="0" indent="0">
              <a:spcBef>
                <a:spcPts val="0"/>
              </a:spcBef>
              <a:buFont typeface="Arial" panose="020B0604020202020204" pitchFamily="34" charset="0"/>
              <a:buNone/>
            </a:pPr>
            <a:endParaRPr lang="en-GB" sz="1800" dirty="0">
              <a:solidFill>
                <a:schemeClr val="tx2"/>
              </a:solidFill>
            </a:endParaRPr>
          </a:p>
          <a:p>
            <a:pPr marL="0" indent="0">
              <a:spcBef>
                <a:spcPts val="0"/>
              </a:spcBef>
              <a:buFont typeface="Arial" panose="020B0604020202020204" pitchFamily="34" charset="0"/>
              <a:buNone/>
            </a:pPr>
            <a:r>
              <a:rPr lang="en-GB" sz="2000" dirty="0">
                <a:solidFill>
                  <a:schemeClr val="tx2"/>
                </a:solidFill>
              </a:rPr>
              <a:t>The role of the MCZ is to:</a:t>
            </a:r>
          </a:p>
          <a:p>
            <a:pPr marL="0" indent="0">
              <a:spcBef>
                <a:spcPts val="0"/>
              </a:spcBef>
              <a:buFont typeface="Arial" panose="020B0604020202020204" pitchFamily="34" charset="0"/>
              <a:buNone/>
            </a:pPr>
            <a:endParaRPr lang="en-GB" sz="2000" dirty="0">
              <a:solidFill>
                <a:schemeClr val="tx2"/>
              </a:solidFill>
            </a:endParaRPr>
          </a:p>
          <a:p>
            <a:pPr lvl="1">
              <a:spcBef>
                <a:spcPts val="0"/>
              </a:spcBef>
            </a:pPr>
            <a:r>
              <a:rPr lang="en-GB" sz="2000" dirty="0">
                <a:solidFill>
                  <a:schemeClr val="tx2"/>
                </a:solidFill>
              </a:rPr>
              <a:t>Maintain it in favourable condition</a:t>
            </a:r>
          </a:p>
          <a:p>
            <a:pPr marL="0" indent="0">
              <a:spcBef>
                <a:spcPts val="0"/>
              </a:spcBef>
              <a:buNone/>
            </a:pPr>
            <a:endParaRPr lang="en-GB" sz="2000" dirty="0">
              <a:solidFill>
                <a:schemeClr val="tx2"/>
              </a:solidFill>
            </a:endParaRPr>
          </a:p>
          <a:p>
            <a:pPr lvl="1">
              <a:spcBef>
                <a:spcPts val="0"/>
              </a:spcBef>
            </a:pPr>
            <a:r>
              <a:rPr lang="en-GB" sz="2000" dirty="0">
                <a:solidFill>
                  <a:schemeClr val="tx2"/>
                </a:solidFill>
              </a:rPr>
              <a:t>Provide social, environmental and economic benefits</a:t>
            </a:r>
          </a:p>
        </p:txBody>
      </p:sp>
    </p:spTree>
    <p:extLst>
      <p:ext uri="{BB962C8B-B14F-4D97-AF65-F5344CB8AC3E}">
        <p14:creationId xmlns:p14="http://schemas.microsoft.com/office/powerpoint/2010/main" val="2788859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737254" y="395705"/>
            <a:ext cx="9898194" cy="3246325"/>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4000" b="1" dirty="0">
                <a:solidFill>
                  <a:schemeClr val="accent1"/>
                </a:solidFill>
              </a:rPr>
              <a:t>How do crab pots work?</a:t>
            </a:r>
          </a:p>
          <a:p>
            <a:pPr marL="0" indent="0">
              <a:spcBef>
                <a:spcPts val="0"/>
              </a:spcBef>
              <a:buNone/>
            </a:pPr>
            <a:endParaRPr lang="en-GB" sz="2600" dirty="0">
              <a:solidFill>
                <a:schemeClr val="dk1"/>
              </a:solidFill>
            </a:endParaRPr>
          </a:p>
          <a:p>
            <a:pPr marL="0" indent="0">
              <a:spcBef>
                <a:spcPts val="0"/>
              </a:spcBef>
              <a:buNone/>
            </a:pPr>
            <a:r>
              <a:rPr lang="en-GB" sz="2000" dirty="0">
                <a:solidFill>
                  <a:schemeClr val="dk1"/>
                </a:solidFill>
              </a:rPr>
              <a:t>The crab pots are laid in lines called shanks. </a:t>
            </a:r>
          </a:p>
          <a:p>
            <a:pPr marL="0" indent="0">
              <a:spcBef>
                <a:spcPts val="0"/>
              </a:spcBef>
              <a:buNone/>
            </a:pPr>
            <a:endParaRPr lang="en-GB" sz="2000" dirty="0">
              <a:solidFill>
                <a:schemeClr val="dk1"/>
              </a:solidFill>
            </a:endParaRPr>
          </a:p>
          <a:p>
            <a:pPr marL="0" indent="0">
              <a:spcBef>
                <a:spcPts val="0"/>
              </a:spcBef>
              <a:buNone/>
            </a:pPr>
            <a:r>
              <a:rPr lang="en-GB" sz="2000" dirty="0">
                <a:solidFill>
                  <a:schemeClr val="dk1"/>
                </a:solidFill>
              </a:rPr>
              <a:t>There are usually 10 to 25 pots per shank depending on the size of the boat. </a:t>
            </a:r>
          </a:p>
          <a:p>
            <a:pPr marL="0" indent="0">
              <a:spcBef>
                <a:spcPts val="0"/>
              </a:spcBef>
              <a:buFont typeface="Arial" panose="020B0604020202020204" pitchFamily="34" charset="0"/>
              <a:buNone/>
            </a:pPr>
            <a:endParaRPr lang="en-GB" sz="4000" b="1" dirty="0">
              <a:solidFill>
                <a:schemeClr val="accent1"/>
              </a:solidFill>
            </a:endParaRPr>
          </a:p>
          <a:p>
            <a:pPr marL="0" indent="0">
              <a:spcBef>
                <a:spcPts val="0"/>
              </a:spcBef>
              <a:buFont typeface="Arial" panose="020B0604020202020204" pitchFamily="34" charset="0"/>
              <a:buNone/>
            </a:pPr>
            <a:endParaRPr lang="en-GB" sz="4000" b="1" dirty="0">
              <a:solidFill>
                <a:schemeClr val="accent1"/>
              </a:solidFill>
            </a:endParaRPr>
          </a:p>
        </p:txBody>
      </p:sp>
      <p:pic>
        <p:nvPicPr>
          <p:cNvPr id="4" name="Google Shape;88;p18">
            <a:extLst>
              <a:ext uri="{FF2B5EF4-FFF2-40B4-BE49-F238E27FC236}">
                <a16:creationId xmlns:a16="http://schemas.microsoft.com/office/drawing/2014/main" id="{44C8DBA7-DEB3-42C6-B532-50DA87F2DD9B}"/>
              </a:ext>
            </a:extLst>
          </p:cNvPr>
          <p:cNvPicPr preferRelativeResize="0"/>
          <p:nvPr/>
        </p:nvPicPr>
        <p:blipFill>
          <a:blip r:embed="rId2">
            <a:alphaModFix/>
          </a:blip>
          <a:stretch>
            <a:fillRect/>
          </a:stretch>
        </p:blipFill>
        <p:spPr>
          <a:xfrm>
            <a:off x="2824531" y="2881216"/>
            <a:ext cx="6542938" cy="3501726"/>
          </a:xfrm>
          <a:prstGeom prst="rect">
            <a:avLst/>
          </a:prstGeom>
          <a:noFill/>
          <a:ln>
            <a:solidFill>
              <a:schemeClr val="accent1"/>
            </a:solidFill>
          </a:ln>
        </p:spPr>
      </p:pic>
    </p:spTree>
    <p:extLst>
      <p:ext uri="{BB962C8B-B14F-4D97-AF65-F5344CB8AC3E}">
        <p14:creationId xmlns:p14="http://schemas.microsoft.com/office/powerpoint/2010/main" val="2247444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686972" y="2520978"/>
            <a:ext cx="10818056" cy="2437521"/>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000" dirty="0">
                <a:solidFill>
                  <a:schemeClr val="tx2"/>
                </a:solidFill>
              </a:rPr>
              <a:t>It is a ‘sustainable use site.’ This means that fishing and other activities can continue in a Marine Conservation Zone if they are </a:t>
            </a:r>
            <a:r>
              <a:rPr lang="en-GB" sz="2000" b="1" dirty="0">
                <a:solidFill>
                  <a:schemeClr val="tx2"/>
                </a:solidFill>
              </a:rPr>
              <a:t>sustainable</a:t>
            </a:r>
            <a:r>
              <a:rPr lang="en-GB" sz="2000" dirty="0">
                <a:solidFill>
                  <a:schemeClr val="tx2"/>
                </a:solidFill>
              </a:rPr>
              <a:t>. </a:t>
            </a:r>
            <a:br>
              <a:rPr lang="en-GB" sz="2000" dirty="0">
                <a:solidFill>
                  <a:schemeClr val="tx2"/>
                </a:solidFill>
              </a:rPr>
            </a:br>
            <a:endParaRPr lang="en-GB" sz="2000" dirty="0">
              <a:solidFill>
                <a:schemeClr val="tx2"/>
              </a:solidFill>
            </a:endParaRPr>
          </a:p>
          <a:p>
            <a:pPr marL="0" indent="0">
              <a:spcBef>
                <a:spcPts val="0"/>
              </a:spcBef>
              <a:buFont typeface="Arial" panose="020B0604020202020204" pitchFamily="34" charset="0"/>
              <a:buNone/>
            </a:pPr>
            <a:endParaRPr lang="en-GB" sz="1800" dirty="0">
              <a:solidFill>
                <a:schemeClr val="tx2"/>
              </a:solidFill>
            </a:endParaRPr>
          </a:p>
          <a:p>
            <a:pPr marL="0" indent="0">
              <a:spcBef>
                <a:spcPts val="0"/>
              </a:spcBef>
              <a:buFont typeface="Arial" panose="020B0604020202020204" pitchFamily="34" charset="0"/>
              <a:buNone/>
            </a:pPr>
            <a:r>
              <a:rPr lang="en-GB" sz="2600" b="1" dirty="0">
                <a:solidFill>
                  <a:schemeClr val="accent1"/>
                </a:solidFill>
              </a:rPr>
              <a:t>What does sustainable mean?</a:t>
            </a:r>
          </a:p>
        </p:txBody>
      </p:sp>
    </p:spTree>
    <p:extLst>
      <p:ext uri="{BB962C8B-B14F-4D97-AF65-F5344CB8AC3E}">
        <p14:creationId xmlns:p14="http://schemas.microsoft.com/office/powerpoint/2010/main" val="1432298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480470" y="2046387"/>
            <a:ext cx="11231059" cy="2897202"/>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600" b="1" dirty="0">
                <a:solidFill>
                  <a:schemeClr val="accent5"/>
                </a:solidFill>
              </a:rPr>
              <a:t>Sustainable</a:t>
            </a:r>
            <a:r>
              <a:rPr lang="en-GB" sz="2600" b="1" dirty="0">
                <a:solidFill>
                  <a:schemeClr val="accent1"/>
                </a:solidFill>
              </a:rPr>
              <a:t> = Able to carry on without harming the environment</a:t>
            </a:r>
          </a:p>
          <a:p>
            <a:pPr marL="0" indent="0">
              <a:spcBef>
                <a:spcPts val="0"/>
              </a:spcBef>
              <a:buFont typeface="Arial" panose="020B0604020202020204" pitchFamily="34" charset="0"/>
              <a:buNone/>
            </a:pPr>
            <a:endParaRPr lang="en-GB" sz="1800" b="1" dirty="0">
              <a:solidFill>
                <a:schemeClr val="accent1"/>
              </a:solidFill>
            </a:endParaRPr>
          </a:p>
          <a:p>
            <a:pPr marL="0" indent="0">
              <a:spcBef>
                <a:spcPts val="0"/>
              </a:spcBef>
              <a:buNone/>
            </a:pPr>
            <a:r>
              <a:rPr lang="en-GB" sz="2000" dirty="0">
                <a:solidFill>
                  <a:schemeClr val="tx2"/>
                </a:solidFill>
              </a:rPr>
              <a:t>If humans damage or harm the place and its wildlife, they won’t be able to keep fishing, boating and diving here as there wouldn’t be crabs and lobsters to catch or wildlife to see.</a:t>
            </a:r>
          </a:p>
          <a:p>
            <a:pPr marL="0" indent="0">
              <a:spcBef>
                <a:spcPts val="0"/>
              </a:spcBef>
              <a:buNone/>
            </a:pPr>
            <a:endParaRPr lang="en-GB" sz="2000" dirty="0">
              <a:solidFill>
                <a:schemeClr val="tx2"/>
              </a:solidFill>
            </a:endParaRPr>
          </a:p>
          <a:p>
            <a:pPr marL="0" indent="0">
              <a:spcBef>
                <a:spcPts val="0"/>
              </a:spcBef>
              <a:buNone/>
            </a:pPr>
            <a:r>
              <a:rPr lang="en-GB" sz="2000" dirty="0">
                <a:solidFill>
                  <a:schemeClr val="tx2"/>
                </a:solidFill>
              </a:rPr>
              <a:t>There are laws and guidance that protect the area, and these may change over time.</a:t>
            </a:r>
          </a:p>
        </p:txBody>
      </p:sp>
    </p:spTree>
    <p:extLst>
      <p:ext uri="{BB962C8B-B14F-4D97-AF65-F5344CB8AC3E}">
        <p14:creationId xmlns:p14="http://schemas.microsoft.com/office/powerpoint/2010/main" val="4291099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516444" y="1713467"/>
            <a:ext cx="5247250" cy="3870587"/>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400" b="1" dirty="0">
                <a:solidFill>
                  <a:schemeClr val="accent1"/>
                </a:solidFill>
              </a:rPr>
              <a:t>Potting</a:t>
            </a:r>
          </a:p>
          <a:p>
            <a:pPr marL="0" indent="0">
              <a:spcBef>
                <a:spcPts val="0"/>
              </a:spcBef>
              <a:buFont typeface="Arial" panose="020B0604020202020204" pitchFamily="34" charset="0"/>
              <a:buNone/>
            </a:pPr>
            <a:endParaRPr lang="en-GB" sz="2000" dirty="0">
              <a:solidFill>
                <a:schemeClr val="tx2"/>
              </a:solidFill>
            </a:endParaRPr>
          </a:p>
          <a:p>
            <a:pPr marL="0" indent="0">
              <a:spcBef>
                <a:spcPts val="0"/>
              </a:spcBef>
              <a:buFont typeface="Arial" panose="020B0604020202020204" pitchFamily="34" charset="0"/>
              <a:buNone/>
            </a:pPr>
            <a:r>
              <a:rPr lang="en-GB" sz="1800" dirty="0">
                <a:solidFill>
                  <a:schemeClr val="tx2"/>
                </a:solidFill>
              </a:rPr>
              <a:t>Fishing for crabs using pots (potting) has been happening along the north Norfolk coast for over 150 years. To be sustainable it must be carried out in a way that means it can continue for many centuries to come.</a:t>
            </a:r>
          </a:p>
          <a:p>
            <a:pPr marL="0" indent="0">
              <a:spcBef>
                <a:spcPts val="0"/>
              </a:spcBef>
              <a:buFont typeface="Arial" panose="020B0604020202020204" pitchFamily="34" charset="0"/>
              <a:buNone/>
            </a:pPr>
            <a:endParaRPr lang="en-GB" sz="1800" dirty="0">
              <a:solidFill>
                <a:schemeClr val="tx2"/>
              </a:solidFill>
            </a:endParaRPr>
          </a:p>
          <a:p>
            <a:pPr marL="0" indent="0">
              <a:spcBef>
                <a:spcPts val="0"/>
              </a:spcBef>
              <a:buFont typeface="Arial" panose="020B0604020202020204" pitchFamily="34" charset="0"/>
              <a:buNone/>
            </a:pPr>
            <a:r>
              <a:rPr lang="en-GB" sz="1800" dirty="0">
                <a:solidFill>
                  <a:schemeClr val="tx2"/>
                </a:solidFill>
              </a:rPr>
              <a:t>In general, potting is considered 'low impact' as it is a selective form of fishing with very little bycatch . This is because other creatures are not caught, or if they are, they are released.</a:t>
            </a:r>
          </a:p>
        </p:txBody>
      </p:sp>
      <p:pic>
        <p:nvPicPr>
          <p:cNvPr id="8" name="Google Shape;378;p44">
            <a:extLst>
              <a:ext uri="{FF2B5EF4-FFF2-40B4-BE49-F238E27FC236}">
                <a16:creationId xmlns:a16="http://schemas.microsoft.com/office/drawing/2014/main" id="{E7538CD3-0610-4FAF-9612-FF44D2F9ECE4}"/>
              </a:ext>
            </a:extLst>
          </p:cNvPr>
          <p:cNvPicPr preferRelativeResize="0"/>
          <p:nvPr/>
        </p:nvPicPr>
        <p:blipFill rotWithShape="1">
          <a:blip r:embed="rId2">
            <a:alphaModFix/>
          </a:blip>
          <a:srcRect l="52506" t="19810"/>
          <a:stretch/>
        </p:blipFill>
        <p:spPr>
          <a:xfrm>
            <a:off x="6096000" y="-2065"/>
            <a:ext cx="6095999" cy="6860065"/>
          </a:xfrm>
          <a:prstGeom prst="rect">
            <a:avLst/>
          </a:prstGeom>
          <a:noFill/>
          <a:ln>
            <a:noFill/>
          </a:ln>
        </p:spPr>
      </p:pic>
    </p:spTree>
    <p:extLst>
      <p:ext uri="{BB962C8B-B14F-4D97-AF65-F5344CB8AC3E}">
        <p14:creationId xmlns:p14="http://schemas.microsoft.com/office/powerpoint/2010/main" val="2262786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516444" y="712094"/>
            <a:ext cx="11140810" cy="1283843"/>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GB" sz="2400" b="1" dirty="0">
                <a:solidFill>
                  <a:schemeClr val="accent1"/>
                </a:solidFill>
              </a:rPr>
              <a:t>How is the Cromer Shoal Chalk Beds MCZ protected?</a:t>
            </a:r>
            <a:endParaRPr lang="en-GB" sz="1600" dirty="0">
              <a:solidFill>
                <a:schemeClr val="tx2"/>
              </a:solidFill>
            </a:endParaRPr>
          </a:p>
        </p:txBody>
      </p:sp>
      <p:sp>
        <p:nvSpPr>
          <p:cNvPr id="4" name="TextBox 3">
            <a:extLst>
              <a:ext uri="{FF2B5EF4-FFF2-40B4-BE49-F238E27FC236}">
                <a16:creationId xmlns:a16="http://schemas.microsoft.com/office/drawing/2014/main" id="{88BCFDE2-BF85-35C5-4EBA-69B633F1C999}"/>
              </a:ext>
            </a:extLst>
          </p:cNvPr>
          <p:cNvSpPr txBox="1"/>
          <p:nvPr/>
        </p:nvSpPr>
        <p:spPr>
          <a:xfrm>
            <a:off x="516444" y="1508642"/>
            <a:ext cx="10456356" cy="263149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b="1" i="0" u="none" strike="noStrike" kern="1200" cap="none" spc="0" normalizeH="0" baseline="0" noProof="0" dirty="0">
                <a:ln>
                  <a:noFill/>
                </a:ln>
                <a:solidFill>
                  <a:srgbClr val="2F2F3F"/>
                </a:solidFill>
                <a:effectLst/>
                <a:uLnTx/>
                <a:uFillTx/>
                <a:latin typeface="Poppins"/>
                <a:ea typeface="+mn-ea"/>
                <a:cs typeface="+mn-cs"/>
              </a:rPr>
              <a:t>Eastern Inshore Fisheries and Conservation Authority (IFCA)</a:t>
            </a:r>
            <a:r>
              <a:rPr lang="en-GB" dirty="0">
                <a:solidFill>
                  <a:srgbClr val="2F2F3F"/>
                </a:solidFill>
                <a:latin typeface="Poppins"/>
              </a:rPr>
              <a:t> </a:t>
            </a:r>
            <a:r>
              <a:rPr kumimoji="0" lang="en-GB" b="0" i="0" u="none" strike="noStrike" kern="1200" cap="none" spc="0" normalizeH="0" baseline="0" noProof="0" dirty="0">
                <a:ln>
                  <a:noFill/>
                </a:ln>
                <a:solidFill>
                  <a:srgbClr val="2F2F3F"/>
                </a:solidFill>
                <a:effectLst/>
                <a:uLnTx/>
                <a:uFillTx/>
                <a:latin typeface="Poppins"/>
                <a:ea typeface="+mn-ea"/>
                <a:cs typeface="+mn-cs"/>
              </a:rPr>
              <a:t>manages the inshore marine environment and fisheries (to 6 miles off the coast) </a:t>
            </a:r>
            <a:r>
              <a:rPr lang="en-GB" dirty="0">
                <a:solidFill>
                  <a:srgbClr val="2F2F3F"/>
                </a:solidFill>
                <a:latin typeface="Poppins"/>
              </a:rPr>
              <a:t>for</a:t>
            </a:r>
            <a:r>
              <a:rPr kumimoji="0" lang="en-GB" b="0" i="0" u="none" strike="noStrike" kern="1200" cap="none" spc="0" normalizeH="0" baseline="0" noProof="0" dirty="0">
                <a:ln>
                  <a:noFill/>
                </a:ln>
                <a:solidFill>
                  <a:srgbClr val="2F2F3F"/>
                </a:solidFill>
                <a:effectLst/>
                <a:uLnTx/>
                <a:uFillTx/>
                <a:latin typeface="Poppins"/>
                <a:ea typeface="+mn-ea"/>
                <a:cs typeface="+mn-cs"/>
              </a:rPr>
              <a:t> </a:t>
            </a:r>
            <a:r>
              <a:rPr lang="en-GB" dirty="0">
                <a:solidFill>
                  <a:srgbClr val="2F2F3F"/>
                </a:solidFill>
                <a:latin typeface="Poppins"/>
              </a:rPr>
              <a:t>Norfolk</a:t>
            </a:r>
            <a:r>
              <a:rPr kumimoji="0" lang="en-GB" b="0" i="0" u="none" strike="noStrike" kern="1200" cap="none" spc="0" normalizeH="0" baseline="0" noProof="0" dirty="0">
                <a:ln>
                  <a:noFill/>
                </a:ln>
                <a:solidFill>
                  <a:srgbClr val="2F2F3F"/>
                </a:solidFill>
                <a:effectLst/>
                <a:uLnTx/>
                <a:uFillTx/>
                <a:latin typeface="Poppins"/>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b="0" i="0" u="none" strike="noStrike" kern="1200" cap="none" spc="0" normalizeH="0" baseline="0" noProof="0" dirty="0">
                <a:ln>
                  <a:noFill/>
                </a:ln>
                <a:solidFill>
                  <a:srgbClr val="2F2F3F"/>
                </a:solidFill>
                <a:effectLst/>
                <a:uLnTx/>
                <a:uFillTx/>
                <a:latin typeface="Poppins"/>
                <a:ea typeface="+mn-ea"/>
                <a:cs typeface="+mn-cs"/>
              </a:rPr>
              <a:t>Their work includes:</a:t>
            </a:r>
          </a:p>
          <a:p>
            <a:pPr marL="685800" lvl="1" indent="-228600">
              <a:spcBef>
                <a:spcPts val="600"/>
              </a:spcBef>
              <a:buFont typeface="Arial" panose="020B0604020202020204" pitchFamily="34" charset="0"/>
              <a:buChar char="•"/>
              <a:defRPr/>
            </a:pPr>
            <a:r>
              <a:rPr kumimoji="0" lang="en-GB" b="1" i="0" u="none" strike="noStrike" kern="1200" cap="none" spc="0" normalizeH="0" baseline="0" noProof="0" dirty="0">
                <a:ln>
                  <a:noFill/>
                </a:ln>
                <a:solidFill>
                  <a:srgbClr val="2F2F3F"/>
                </a:solidFill>
                <a:effectLst/>
                <a:uLnTx/>
                <a:uFillTx/>
                <a:latin typeface="Poppins"/>
                <a:ea typeface="+mn-ea"/>
                <a:cs typeface="+mn-cs"/>
              </a:rPr>
              <a:t>Monitoring</a:t>
            </a:r>
            <a:r>
              <a:rPr kumimoji="0" lang="en-GB" b="0" i="0" u="none" strike="noStrike" kern="1200" cap="none" spc="0" normalizeH="0" baseline="0" noProof="0" dirty="0">
                <a:ln>
                  <a:noFill/>
                </a:ln>
                <a:solidFill>
                  <a:srgbClr val="2F2F3F"/>
                </a:solidFill>
                <a:effectLst/>
                <a:uLnTx/>
                <a:uFillTx/>
                <a:latin typeface="Poppins"/>
                <a:ea typeface="+mn-ea"/>
                <a:cs typeface="+mn-cs"/>
              </a:rPr>
              <a:t> fishing and its impact on the environment. </a:t>
            </a:r>
          </a:p>
          <a:p>
            <a:pPr marL="685800" lvl="1" indent="-228600">
              <a:spcBef>
                <a:spcPts val="600"/>
              </a:spcBef>
              <a:buFont typeface="Arial" panose="020B0604020202020204" pitchFamily="34" charset="0"/>
              <a:buChar char="•"/>
              <a:defRPr/>
            </a:pPr>
            <a:r>
              <a:rPr kumimoji="0" lang="en-GB" b="1" i="0" u="none" strike="noStrike" kern="1200" cap="none" spc="0" normalizeH="0" baseline="0" noProof="0" dirty="0">
                <a:ln>
                  <a:noFill/>
                </a:ln>
                <a:solidFill>
                  <a:srgbClr val="2F2F3F"/>
                </a:solidFill>
                <a:effectLst/>
                <a:uLnTx/>
                <a:uFillTx/>
                <a:latin typeface="Poppins"/>
                <a:ea typeface="+mn-ea"/>
                <a:cs typeface="+mn-cs"/>
              </a:rPr>
              <a:t>Regulating fishing and enforcing fishing byelaws. </a:t>
            </a:r>
          </a:p>
          <a:p>
            <a:pPr marL="685800" lvl="1" indent="-228600">
              <a:spcBef>
                <a:spcPts val="600"/>
              </a:spcBef>
              <a:buFont typeface="Arial" panose="020B0604020202020204" pitchFamily="34" charset="0"/>
              <a:buChar char="•"/>
              <a:defRPr/>
            </a:pPr>
            <a:r>
              <a:rPr kumimoji="0" lang="en-GB" b="0" i="0" u="none" strike="noStrike" kern="1200" cap="none" spc="0" normalizeH="0" baseline="0" noProof="0" dirty="0">
                <a:ln>
                  <a:noFill/>
                </a:ln>
                <a:solidFill>
                  <a:srgbClr val="2F2F3F"/>
                </a:solidFill>
                <a:effectLst/>
                <a:uLnTx/>
                <a:uFillTx/>
                <a:latin typeface="Poppins"/>
                <a:ea typeface="+mn-ea"/>
                <a:cs typeface="+mn-cs"/>
              </a:rPr>
              <a:t>Working with many </a:t>
            </a:r>
            <a:r>
              <a:rPr kumimoji="0" lang="en-GB" b="1" i="0" u="none" strike="noStrike" kern="1200" cap="none" spc="0" normalizeH="0" baseline="0" noProof="0" dirty="0">
                <a:ln>
                  <a:noFill/>
                </a:ln>
                <a:solidFill>
                  <a:srgbClr val="2F2F3F"/>
                </a:solidFill>
                <a:effectLst/>
                <a:uLnTx/>
                <a:uFillTx/>
                <a:latin typeface="Poppins"/>
                <a:ea typeface="+mn-ea"/>
                <a:cs typeface="+mn-cs"/>
              </a:rPr>
              <a:t>stakeholders</a:t>
            </a:r>
            <a:r>
              <a:rPr kumimoji="0" lang="en-GB" b="0" i="0" u="none" strike="noStrike" kern="1200" cap="none" spc="0" normalizeH="0" baseline="0" noProof="0" dirty="0">
                <a:ln>
                  <a:noFill/>
                </a:ln>
                <a:solidFill>
                  <a:srgbClr val="2F2F3F"/>
                </a:solidFill>
                <a:effectLst/>
                <a:uLnTx/>
                <a:uFillTx/>
                <a:latin typeface="Poppins"/>
                <a:ea typeface="+mn-ea"/>
                <a:cs typeface="+mn-cs"/>
              </a:rPr>
              <a:t> with the aim of balancing conservation and fishery objectives. </a:t>
            </a:r>
            <a:endParaRPr lang="en-GB" dirty="0">
              <a:solidFill>
                <a:srgbClr val="2F2F3F"/>
              </a:solidFill>
              <a:latin typeface="Poppins"/>
            </a:endParaRPr>
          </a:p>
          <a:p>
            <a:pPr marR="0" lvl="0" algn="l" defTabSz="914400" rtl="0" eaLnBrk="1" fontAlgn="auto" latinLnBrk="0" hangingPunct="1">
              <a:lnSpc>
                <a:spcPct val="100000"/>
              </a:lnSpc>
              <a:spcBef>
                <a:spcPts val="600"/>
              </a:spcBef>
              <a:spcAft>
                <a:spcPts val="0"/>
              </a:spcAft>
              <a:buClrTx/>
              <a:buSzTx/>
              <a:tabLst/>
              <a:defRPr/>
            </a:pPr>
            <a:endParaRPr kumimoji="0" lang="en-GB" sz="1400" b="0" i="0" u="none" strike="noStrike" kern="1200" cap="none" spc="0" normalizeH="0" baseline="0" noProof="0" dirty="0">
              <a:ln>
                <a:noFill/>
              </a:ln>
              <a:solidFill>
                <a:srgbClr val="2F2F3F"/>
              </a:solidFill>
              <a:effectLst/>
              <a:uLnTx/>
              <a:uFillTx/>
              <a:latin typeface="Poppins"/>
              <a:ea typeface="+mn-ea"/>
              <a:cs typeface="+mn-cs"/>
            </a:endParaRPr>
          </a:p>
        </p:txBody>
      </p:sp>
      <p:pic>
        <p:nvPicPr>
          <p:cNvPr id="5" name="Picture 4">
            <a:extLst>
              <a:ext uri="{FF2B5EF4-FFF2-40B4-BE49-F238E27FC236}">
                <a16:creationId xmlns:a16="http://schemas.microsoft.com/office/drawing/2014/main" id="{7ACF8C98-6EA9-645B-EE60-400EE7B63E49}"/>
              </a:ext>
            </a:extLst>
          </p:cNvPr>
          <p:cNvPicPr>
            <a:picLocks noChangeAspect="1"/>
          </p:cNvPicPr>
          <p:nvPr/>
        </p:nvPicPr>
        <p:blipFill>
          <a:blip r:embed="rId2"/>
          <a:stretch>
            <a:fillRect/>
          </a:stretch>
        </p:blipFill>
        <p:spPr>
          <a:xfrm>
            <a:off x="9241300" y="3864618"/>
            <a:ext cx="2182557" cy="2103302"/>
          </a:xfrm>
          <a:prstGeom prst="rect">
            <a:avLst/>
          </a:prstGeom>
        </p:spPr>
      </p:pic>
      <p:sp>
        <p:nvSpPr>
          <p:cNvPr id="6" name="TextBox 5">
            <a:extLst>
              <a:ext uri="{FF2B5EF4-FFF2-40B4-BE49-F238E27FC236}">
                <a16:creationId xmlns:a16="http://schemas.microsoft.com/office/drawing/2014/main" id="{7E601AE6-9556-76CC-B800-189A2BFDD4A6}"/>
              </a:ext>
            </a:extLst>
          </p:cNvPr>
          <p:cNvSpPr txBox="1"/>
          <p:nvPr/>
        </p:nvSpPr>
        <p:spPr>
          <a:xfrm>
            <a:off x="516444" y="3962162"/>
            <a:ext cx="8499755"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b="0" i="0" u="none" strike="noStrike" kern="1200" cap="none" spc="0" normalizeH="0" baseline="0" noProof="0" dirty="0">
                <a:ln>
                  <a:noFill/>
                </a:ln>
                <a:solidFill>
                  <a:srgbClr val="2F2F3F"/>
                </a:solidFill>
                <a:effectLst/>
                <a:uLnTx/>
                <a:uFillTx/>
                <a:latin typeface="Poppins"/>
                <a:ea typeface="+mn-ea"/>
                <a:cs typeface="+mn-cs"/>
              </a:rPr>
              <a:t>Eastern IFCA has an </a:t>
            </a:r>
            <a:r>
              <a:rPr kumimoji="0" lang="en-GB" b="1" i="0" u="none" strike="noStrike" kern="1200" cap="none" spc="0" normalizeH="0" baseline="0" noProof="0" dirty="0">
                <a:ln>
                  <a:noFill/>
                </a:ln>
                <a:solidFill>
                  <a:srgbClr val="2F2F3F"/>
                </a:solidFill>
                <a:effectLst/>
                <a:uLnTx/>
                <a:uFillTx/>
                <a:latin typeface="Poppins"/>
                <a:ea typeface="+mn-ea"/>
                <a:cs typeface="+mn-cs"/>
              </a:rPr>
              <a:t>Adaptive Risk Management </a:t>
            </a:r>
            <a:r>
              <a:rPr kumimoji="0" lang="en-GB" b="0" i="0" u="none" strike="noStrike" kern="1200" cap="none" spc="0" normalizeH="0" baseline="0" noProof="0" dirty="0">
                <a:ln>
                  <a:noFill/>
                </a:ln>
                <a:solidFill>
                  <a:srgbClr val="2F2F3F"/>
                </a:solidFill>
                <a:effectLst/>
                <a:uLnTx/>
                <a:uFillTx/>
                <a:latin typeface="Poppins"/>
                <a:ea typeface="+mn-ea"/>
                <a:cs typeface="+mn-cs"/>
              </a:rPr>
              <a:t>approach to their management of the Cromer Shoal Chalk Beds Marine Conservation Zone. This means they will bring in new laws or amend existing laws if evidence suggests there is a need.</a:t>
            </a:r>
          </a:p>
          <a:p>
            <a:pPr marL="0" marR="0" lvl="0" indent="0" algn="l" defTabSz="914400" rtl="0" eaLnBrk="1" fontAlgn="auto" latinLnBrk="0" hangingPunct="1">
              <a:lnSpc>
                <a:spcPct val="100000"/>
              </a:lnSpc>
              <a:spcBef>
                <a:spcPts val="600"/>
              </a:spcBef>
              <a:spcAft>
                <a:spcPts val="0"/>
              </a:spcAft>
              <a:buClrTx/>
              <a:buSzTx/>
              <a:buFontTx/>
              <a:buNone/>
              <a:tabLst/>
              <a:defRPr/>
            </a:pPr>
            <a:endParaRPr lang="en-GB" dirty="0">
              <a:solidFill>
                <a:srgbClr val="2F2F3F"/>
              </a:solidFill>
              <a:latin typeface="Poppin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b="0" i="0" u="none" strike="noStrike" kern="1200" cap="none" spc="0" normalizeH="0" baseline="0" noProof="0" dirty="0">
                <a:ln>
                  <a:noFill/>
                </a:ln>
                <a:solidFill>
                  <a:srgbClr val="2F2F3F"/>
                </a:solidFill>
                <a:effectLst/>
                <a:uLnTx/>
                <a:uFillTx/>
                <a:latin typeface="Poppins"/>
                <a:ea typeface="+mn-ea"/>
                <a:cs typeface="+mn-cs"/>
              </a:rPr>
              <a:t>These slides state the regulations and laws in place in 2023. </a:t>
            </a:r>
          </a:p>
        </p:txBody>
      </p:sp>
    </p:spTree>
    <p:extLst>
      <p:ext uri="{BB962C8B-B14F-4D97-AF65-F5344CB8AC3E}">
        <p14:creationId xmlns:p14="http://schemas.microsoft.com/office/powerpoint/2010/main" val="166494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529822" y="1078682"/>
            <a:ext cx="5566178" cy="4682894"/>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GB" sz="2400" b="1" dirty="0">
                <a:solidFill>
                  <a:schemeClr val="accent1"/>
                </a:solidFill>
              </a:rPr>
              <a:t>Damage from trawling and dredging in the MCZ</a:t>
            </a:r>
          </a:p>
          <a:p>
            <a:pPr marL="0" indent="0">
              <a:spcBef>
                <a:spcPts val="600"/>
              </a:spcBef>
              <a:buFont typeface="Arial" panose="020B0604020202020204" pitchFamily="34" charset="0"/>
              <a:buNone/>
            </a:pPr>
            <a:endParaRPr lang="en-GB" sz="1400" dirty="0">
              <a:solidFill>
                <a:schemeClr val="tx2"/>
              </a:solidFill>
            </a:endParaRPr>
          </a:p>
          <a:p>
            <a:pPr marL="0" indent="0">
              <a:spcBef>
                <a:spcPts val="600"/>
              </a:spcBef>
              <a:buFont typeface="Arial" panose="020B0604020202020204" pitchFamily="34" charset="0"/>
              <a:buNone/>
            </a:pPr>
            <a:r>
              <a:rPr lang="en-GB" sz="1800" dirty="0">
                <a:solidFill>
                  <a:schemeClr val="tx2"/>
                </a:solidFill>
              </a:rPr>
              <a:t>Trawling is a type of fishing where nets are dragged along the seabed, which can cause damage to the habitat. </a:t>
            </a:r>
          </a:p>
          <a:p>
            <a:pPr marL="0" indent="0">
              <a:spcBef>
                <a:spcPts val="600"/>
              </a:spcBef>
              <a:buFont typeface="Arial" panose="020B0604020202020204" pitchFamily="34" charset="0"/>
              <a:buNone/>
            </a:pPr>
            <a:r>
              <a:rPr lang="en-GB" sz="1800" dirty="0">
                <a:solidFill>
                  <a:schemeClr val="tx2"/>
                </a:solidFill>
              </a:rPr>
              <a:t>Over 50 years ago, local fishermen recognised this and urged the fishing managers to introduce a trawler-free zone in the sea between Blakeney church and </a:t>
            </a:r>
            <a:r>
              <a:rPr lang="en-GB" sz="1800" dirty="0" err="1">
                <a:solidFill>
                  <a:schemeClr val="tx2"/>
                </a:solidFill>
              </a:rPr>
              <a:t>Mundesley</a:t>
            </a:r>
            <a:r>
              <a:rPr lang="en-GB" sz="1800" dirty="0">
                <a:solidFill>
                  <a:schemeClr val="tx2"/>
                </a:solidFill>
              </a:rPr>
              <a:t> church out 3 nautical miles. </a:t>
            </a:r>
          </a:p>
          <a:p>
            <a:pPr marL="0" indent="0">
              <a:spcBef>
                <a:spcPts val="600"/>
              </a:spcBef>
              <a:buFont typeface="Arial" panose="020B0604020202020204" pitchFamily="34" charset="0"/>
              <a:buNone/>
            </a:pPr>
            <a:r>
              <a:rPr lang="en-GB" sz="1800" dirty="0">
                <a:solidFill>
                  <a:schemeClr val="tx2"/>
                </a:solidFill>
              </a:rPr>
              <a:t>This rule only covered 45% of the MCZ area so in 2021, the trawling byelaw was altered to increase this to 93% of the MCZ. </a:t>
            </a:r>
          </a:p>
        </p:txBody>
      </p:sp>
      <p:pic>
        <p:nvPicPr>
          <p:cNvPr id="3" name="Picture 2" descr="Diagram&#10;&#10;Description automatically generated">
            <a:extLst>
              <a:ext uri="{FF2B5EF4-FFF2-40B4-BE49-F238E27FC236}">
                <a16:creationId xmlns:a16="http://schemas.microsoft.com/office/drawing/2014/main" id="{75F5BBFA-5FC3-4EA8-848B-C8CDE9F767E6}"/>
              </a:ext>
            </a:extLst>
          </p:cNvPr>
          <p:cNvPicPr>
            <a:picLocks noChangeAspect="1"/>
          </p:cNvPicPr>
          <p:nvPr/>
        </p:nvPicPr>
        <p:blipFill>
          <a:blip r:embed="rId2"/>
          <a:stretch>
            <a:fillRect/>
          </a:stretch>
        </p:blipFill>
        <p:spPr>
          <a:xfrm>
            <a:off x="6808730" y="0"/>
            <a:ext cx="4853448" cy="6831807"/>
          </a:xfrm>
          <a:prstGeom prst="rect">
            <a:avLst/>
          </a:prstGeom>
        </p:spPr>
      </p:pic>
    </p:spTree>
    <p:extLst>
      <p:ext uri="{BB962C8B-B14F-4D97-AF65-F5344CB8AC3E}">
        <p14:creationId xmlns:p14="http://schemas.microsoft.com/office/powerpoint/2010/main" val="4037635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883938" y="1860550"/>
            <a:ext cx="10424124" cy="3136899"/>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GB" sz="3600" b="1" dirty="0">
                <a:solidFill>
                  <a:schemeClr val="accent1"/>
                </a:solidFill>
              </a:rPr>
              <a:t>Overfishing</a:t>
            </a:r>
          </a:p>
          <a:p>
            <a:pPr marL="0" indent="0">
              <a:spcBef>
                <a:spcPts val="600"/>
              </a:spcBef>
              <a:buFont typeface="Arial" panose="020B0604020202020204" pitchFamily="34" charset="0"/>
              <a:buNone/>
            </a:pPr>
            <a:endParaRPr lang="en-GB" dirty="0">
              <a:solidFill>
                <a:schemeClr val="tx2"/>
              </a:solidFill>
            </a:endParaRPr>
          </a:p>
          <a:p>
            <a:pPr marL="0" indent="0">
              <a:spcBef>
                <a:spcPts val="600"/>
              </a:spcBef>
              <a:buFont typeface="Arial" panose="020B0604020202020204" pitchFamily="34" charset="0"/>
              <a:buNone/>
            </a:pPr>
            <a:r>
              <a:rPr lang="en-GB" sz="2400" dirty="0">
                <a:solidFill>
                  <a:schemeClr val="tx2"/>
                </a:solidFill>
              </a:rPr>
              <a:t>Overfishing is catching fish (or crabs!) faster than they can reproduce causing numbers to decline. </a:t>
            </a:r>
            <a:br>
              <a:rPr lang="en-GB" sz="2400" dirty="0">
                <a:solidFill>
                  <a:schemeClr val="tx2"/>
                </a:solidFill>
              </a:rPr>
            </a:br>
            <a:endParaRPr lang="en-GB" sz="2400" dirty="0">
              <a:solidFill>
                <a:schemeClr val="tx2"/>
              </a:solidFill>
            </a:endParaRPr>
          </a:p>
          <a:p>
            <a:pPr marL="0" indent="0">
              <a:spcBef>
                <a:spcPts val="600"/>
              </a:spcBef>
              <a:buFont typeface="Arial" panose="020B0604020202020204" pitchFamily="34" charset="0"/>
              <a:buNone/>
            </a:pPr>
            <a:r>
              <a:rPr lang="en-GB" sz="2400" dirty="0">
                <a:solidFill>
                  <a:schemeClr val="tx2"/>
                </a:solidFill>
              </a:rPr>
              <a:t>This is not sustainable. There are fishing regulations and laws to help prevent this.</a:t>
            </a:r>
          </a:p>
        </p:txBody>
      </p:sp>
    </p:spTree>
    <p:extLst>
      <p:ext uri="{BB962C8B-B14F-4D97-AF65-F5344CB8AC3E}">
        <p14:creationId xmlns:p14="http://schemas.microsoft.com/office/powerpoint/2010/main" val="1596224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529822" y="923718"/>
            <a:ext cx="5269399" cy="5002657"/>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GB" sz="2400" b="1" dirty="0">
                <a:solidFill>
                  <a:schemeClr val="accent1"/>
                </a:solidFill>
              </a:rPr>
              <a:t>Limits on sizes of crabs and lobsters taken</a:t>
            </a:r>
            <a:endParaRPr lang="en-GB" sz="2400" dirty="0">
              <a:solidFill>
                <a:schemeClr val="tx2"/>
              </a:solidFill>
            </a:endParaRPr>
          </a:p>
          <a:p>
            <a:pPr marL="0" indent="0">
              <a:spcBef>
                <a:spcPts val="600"/>
              </a:spcBef>
              <a:buFont typeface="Arial" panose="020B0604020202020204" pitchFamily="34" charset="0"/>
              <a:buNone/>
            </a:pPr>
            <a:endParaRPr lang="en-GB" sz="1800" dirty="0">
              <a:solidFill>
                <a:schemeClr val="tx2"/>
              </a:solidFill>
            </a:endParaRPr>
          </a:p>
          <a:p>
            <a:pPr marL="0" indent="0">
              <a:spcBef>
                <a:spcPts val="600"/>
              </a:spcBef>
              <a:buFont typeface="Arial" panose="020B0604020202020204" pitchFamily="34" charset="0"/>
              <a:buNone/>
            </a:pPr>
            <a:r>
              <a:rPr lang="en-GB" sz="1800" dirty="0">
                <a:solidFill>
                  <a:schemeClr val="tx2"/>
                </a:solidFill>
              </a:rPr>
              <a:t>Fishers in this area are not allowed to land crabs that are smaller than 115mm across their shell. This is known as the Minimum Landing Size (MLS). Any that are smaller get thrown back. </a:t>
            </a:r>
          </a:p>
          <a:p>
            <a:pPr marL="0" indent="0">
              <a:spcBef>
                <a:spcPts val="600"/>
              </a:spcBef>
              <a:buFont typeface="Arial" panose="020B0604020202020204" pitchFamily="34" charset="0"/>
              <a:buNone/>
            </a:pPr>
            <a:r>
              <a:rPr lang="en-GB" sz="1800" dirty="0">
                <a:solidFill>
                  <a:schemeClr val="tx2"/>
                </a:solidFill>
              </a:rPr>
              <a:t>This means the crabs have at least one chance to breed before they are caught.</a:t>
            </a:r>
          </a:p>
          <a:p>
            <a:pPr marL="0" indent="0">
              <a:spcBef>
                <a:spcPts val="600"/>
              </a:spcBef>
              <a:buFont typeface="Arial" panose="020B0604020202020204" pitchFamily="34" charset="0"/>
              <a:buNone/>
            </a:pPr>
            <a:r>
              <a:rPr lang="en-GB" sz="1800" dirty="0">
                <a:solidFill>
                  <a:schemeClr val="tx2"/>
                </a:solidFill>
              </a:rPr>
              <a:t>A pot often catches up to 30-40 crabs, sometime more, but the fisher may only keep 3 or 4 of them!</a:t>
            </a:r>
          </a:p>
          <a:p>
            <a:pPr marL="0" indent="0">
              <a:spcBef>
                <a:spcPts val="600"/>
              </a:spcBef>
              <a:buFont typeface="Arial" panose="020B0604020202020204" pitchFamily="34" charset="0"/>
              <a:buNone/>
            </a:pPr>
            <a:r>
              <a:rPr lang="en-GB" sz="1800" dirty="0">
                <a:solidFill>
                  <a:schemeClr val="tx2"/>
                </a:solidFill>
              </a:rPr>
              <a:t>In other parts of the sea, the MLS is bigger. It is 140mm for much of UK waters.</a:t>
            </a:r>
          </a:p>
        </p:txBody>
      </p:sp>
      <p:pic>
        <p:nvPicPr>
          <p:cNvPr id="4" name="Google Shape;458;p56">
            <a:extLst>
              <a:ext uri="{FF2B5EF4-FFF2-40B4-BE49-F238E27FC236}">
                <a16:creationId xmlns:a16="http://schemas.microsoft.com/office/drawing/2014/main" id="{53E6A588-7C1A-47E5-8F23-53BF2D1431EB}"/>
              </a:ext>
            </a:extLst>
          </p:cNvPr>
          <p:cNvPicPr preferRelativeResize="0"/>
          <p:nvPr/>
        </p:nvPicPr>
        <p:blipFill rotWithShape="1">
          <a:blip r:embed="rId2">
            <a:alphaModFix/>
          </a:blip>
          <a:srcRect l="10851" r="29821"/>
          <a:stretch/>
        </p:blipFill>
        <p:spPr>
          <a:xfrm>
            <a:off x="6096000" y="889"/>
            <a:ext cx="6096000" cy="6848316"/>
          </a:xfrm>
          <a:prstGeom prst="rect">
            <a:avLst/>
          </a:prstGeom>
          <a:noFill/>
          <a:ln>
            <a:noFill/>
          </a:ln>
        </p:spPr>
      </p:pic>
    </p:spTree>
    <p:extLst>
      <p:ext uri="{BB962C8B-B14F-4D97-AF65-F5344CB8AC3E}">
        <p14:creationId xmlns:p14="http://schemas.microsoft.com/office/powerpoint/2010/main" val="4090224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510968" y="1863173"/>
            <a:ext cx="5197210" cy="3123747"/>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GB" sz="2400" b="1" dirty="0">
                <a:solidFill>
                  <a:schemeClr val="accent1"/>
                </a:solidFill>
              </a:rPr>
              <a:t>Berried and soft crabs</a:t>
            </a:r>
            <a:endParaRPr lang="en-GB" sz="2400" dirty="0">
              <a:solidFill>
                <a:schemeClr val="tx2"/>
              </a:solidFill>
            </a:endParaRPr>
          </a:p>
          <a:p>
            <a:pPr marL="0" indent="0">
              <a:spcBef>
                <a:spcPts val="600"/>
              </a:spcBef>
              <a:buFont typeface="Arial" panose="020B0604020202020204" pitchFamily="34" charset="0"/>
              <a:buNone/>
            </a:pPr>
            <a:endParaRPr lang="en-GB" sz="1800" dirty="0">
              <a:solidFill>
                <a:schemeClr val="tx2"/>
              </a:solidFill>
            </a:endParaRPr>
          </a:p>
          <a:p>
            <a:pPr marL="0" indent="0">
              <a:spcBef>
                <a:spcPts val="600"/>
              </a:spcBef>
              <a:buFont typeface="Arial" panose="020B0604020202020204" pitchFamily="34" charset="0"/>
              <a:buNone/>
            </a:pPr>
            <a:r>
              <a:rPr lang="en-GB" sz="1800" dirty="0">
                <a:solidFill>
                  <a:schemeClr val="tx2"/>
                </a:solidFill>
              </a:rPr>
              <a:t>Any female crabs and lobsters that have eggs on them are described as being ‘berried’ and must be thrown back. </a:t>
            </a:r>
          </a:p>
          <a:p>
            <a:pPr marL="0" indent="0">
              <a:spcBef>
                <a:spcPts val="600"/>
              </a:spcBef>
              <a:buFont typeface="Arial" panose="020B0604020202020204" pitchFamily="34" charset="0"/>
              <a:buNone/>
            </a:pPr>
            <a:r>
              <a:rPr lang="en-GB" sz="1800" dirty="0">
                <a:solidFill>
                  <a:schemeClr val="tx2"/>
                </a:solidFill>
              </a:rPr>
              <a:t>It is the same for soft-shelled crabs that have recently moulted. However, these are rarely caught because they tend to hide up until their shells harden. </a:t>
            </a:r>
          </a:p>
        </p:txBody>
      </p:sp>
      <p:pic>
        <p:nvPicPr>
          <p:cNvPr id="4" name="Google Shape;458;p56">
            <a:extLst>
              <a:ext uri="{FF2B5EF4-FFF2-40B4-BE49-F238E27FC236}">
                <a16:creationId xmlns:a16="http://schemas.microsoft.com/office/drawing/2014/main" id="{53E6A588-7C1A-47E5-8F23-53BF2D1431EB}"/>
              </a:ext>
            </a:extLst>
          </p:cNvPr>
          <p:cNvPicPr preferRelativeResize="0"/>
          <p:nvPr/>
        </p:nvPicPr>
        <p:blipFill rotWithShape="1">
          <a:blip r:embed="rId2">
            <a:alphaModFix/>
          </a:blip>
          <a:srcRect l="10851" r="29821"/>
          <a:stretch/>
        </p:blipFill>
        <p:spPr>
          <a:xfrm>
            <a:off x="6096000" y="889"/>
            <a:ext cx="6096000" cy="6848316"/>
          </a:xfrm>
          <a:prstGeom prst="rect">
            <a:avLst/>
          </a:prstGeom>
          <a:noFill/>
          <a:ln>
            <a:noFill/>
          </a:ln>
        </p:spPr>
      </p:pic>
      <p:pic>
        <p:nvPicPr>
          <p:cNvPr id="5" name="Google Shape;466;p57">
            <a:extLst>
              <a:ext uri="{FF2B5EF4-FFF2-40B4-BE49-F238E27FC236}">
                <a16:creationId xmlns:a16="http://schemas.microsoft.com/office/drawing/2014/main" id="{7F39BB35-0C87-403A-B010-D012B48C0E68}"/>
              </a:ext>
            </a:extLst>
          </p:cNvPr>
          <p:cNvPicPr preferRelativeResize="0"/>
          <p:nvPr/>
        </p:nvPicPr>
        <p:blipFill rotWithShape="1">
          <a:blip r:embed="rId3">
            <a:alphaModFix/>
          </a:blip>
          <a:srcRect l="10011" t="127" r="36884" b="-127"/>
          <a:stretch/>
        </p:blipFill>
        <p:spPr>
          <a:xfrm>
            <a:off x="6059488" y="-47801"/>
            <a:ext cx="6132512" cy="6905801"/>
          </a:xfrm>
          <a:prstGeom prst="rect">
            <a:avLst/>
          </a:prstGeom>
          <a:noFill/>
          <a:ln>
            <a:noFill/>
          </a:ln>
        </p:spPr>
      </p:pic>
    </p:spTree>
    <p:extLst>
      <p:ext uri="{BB962C8B-B14F-4D97-AF65-F5344CB8AC3E}">
        <p14:creationId xmlns:p14="http://schemas.microsoft.com/office/powerpoint/2010/main" val="1829605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479620" y="1867552"/>
            <a:ext cx="5357200" cy="3122893"/>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400" b="1" dirty="0">
                <a:solidFill>
                  <a:schemeClr val="accent1"/>
                </a:solidFill>
              </a:rPr>
              <a:t>Understanding crab numbers</a:t>
            </a:r>
          </a:p>
          <a:p>
            <a:pPr marL="0" indent="0">
              <a:spcBef>
                <a:spcPts val="0"/>
              </a:spcBef>
              <a:buFont typeface="Arial" panose="020B0604020202020204" pitchFamily="34" charset="0"/>
              <a:buNone/>
            </a:pPr>
            <a:endParaRPr lang="en-GB" sz="1800" dirty="0">
              <a:solidFill>
                <a:schemeClr val="tx2"/>
              </a:solidFill>
            </a:endParaRPr>
          </a:p>
          <a:p>
            <a:pPr marL="0" indent="0">
              <a:spcBef>
                <a:spcPts val="0"/>
              </a:spcBef>
              <a:buFont typeface="Arial" panose="020B0604020202020204" pitchFamily="34" charset="0"/>
              <a:buNone/>
            </a:pPr>
            <a:r>
              <a:rPr lang="en-GB" sz="1800" dirty="0">
                <a:solidFill>
                  <a:schemeClr val="tx2"/>
                </a:solidFill>
              </a:rPr>
              <a:t>Fish and crabs can migrate large distances - there are no borders in the ocean! </a:t>
            </a:r>
          </a:p>
          <a:p>
            <a:pPr marL="0" indent="0">
              <a:spcBef>
                <a:spcPts val="0"/>
              </a:spcBef>
              <a:buFont typeface="Arial" panose="020B0604020202020204" pitchFamily="34" charset="0"/>
              <a:buNone/>
            </a:pPr>
            <a:endParaRPr lang="en-GB" sz="1800" dirty="0">
              <a:solidFill>
                <a:schemeClr val="tx2"/>
              </a:solidFill>
            </a:endParaRPr>
          </a:p>
          <a:p>
            <a:pPr marL="0" indent="0">
              <a:spcBef>
                <a:spcPts val="0"/>
              </a:spcBef>
              <a:buFont typeface="Arial" panose="020B0604020202020204" pitchFamily="34" charset="0"/>
              <a:buNone/>
            </a:pPr>
            <a:r>
              <a:rPr lang="en-GB" sz="1800" dirty="0">
                <a:solidFill>
                  <a:schemeClr val="tx2"/>
                </a:solidFill>
              </a:rPr>
              <a:t>This makes understanding crab populations tricky. International cooperation is needed to help understand populations more fully.</a:t>
            </a:r>
          </a:p>
          <a:p>
            <a:pPr marL="0" indent="0">
              <a:spcBef>
                <a:spcPts val="0"/>
              </a:spcBef>
              <a:buFont typeface="Arial" panose="020B0604020202020204" pitchFamily="34" charset="0"/>
              <a:buNone/>
            </a:pPr>
            <a:endParaRPr lang="en-GB" sz="1800" dirty="0">
              <a:solidFill>
                <a:schemeClr val="tx2"/>
              </a:solidFill>
            </a:endParaRPr>
          </a:p>
          <a:p>
            <a:pPr marL="0" indent="0">
              <a:spcBef>
                <a:spcPts val="0"/>
              </a:spcBef>
              <a:buFont typeface="Arial" panose="020B0604020202020204" pitchFamily="34" charset="0"/>
              <a:buNone/>
            </a:pPr>
            <a:r>
              <a:rPr lang="en-GB" sz="1800" dirty="0">
                <a:solidFill>
                  <a:schemeClr val="tx2"/>
                </a:solidFill>
              </a:rPr>
              <a:t>The crabs do not stay inside the MCZ!</a:t>
            </a:r>
          </a:p>
        </p:txBody>
      </p:sp>
      <p:pic>
        <p:nvPicPr>
          <p:cNvPr id="4" name="Google Shape;409;p49">
            <a:extLst>
              <a:ext uri="{FF2B5EF4-FFF2-40B4-BE49-F238E27FC236}">
                <a16:creationId xmlns:a16="http://schemas.microsoft.com/office/drawing/2014/main" id="{FF8B4A7D-D9B2-46A3-BA34-DFD2330E9A31}"/>
              </a:ext>
            </a:extLst>
          </p:cNvPr>
          <p:cNvPicPr preferRelativeResize="0"/>
          <p:nvPr/>
        </p:nvPicPr>
        <p:blipFill>
          <a:blip r:embed="rId2">
            <a:alphaModFix/>
          </a:blip>
          <a:stretch>
            <a:fillRect/>
          </a:stretch>
        </p:blipFill>
        <p:spPr>
          <a:xfrm>
            <a:off x="6440907" y="792918"/>
            <a:ext cx="5357200" cy="5272163"/>
          </a:xfrm>
          <a:prstGeom prst="rect">
            <a:avLst/>
          </a:prstGeom>
          <a:noFill/>
          <a:ln>
            <a:noFill/>
          </a:ln>
        </p:spPr>
      </p:pic>
    </p:spTree>
    <p:extLst>
      <p:ext uri="{BB962C8B-B14F-4D97-AF65-F5344CB8AC3E}">
        <p14:creationId xmlns:p14="http://schemas.microsoft.com/office/powerpoint/2010/main" val="13370145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883938" y="1350946"/>
            <a:ext cx="11140810" cy="4156106"/>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GB" sz="3600" b="1" dirty="0">
                <a:solidFill>
                  <a:schemeClr val="accent1"/>
                </a:solidFill>
              </a:rPr>
              <a:t>Maximum Sustainable Yield</a:t>
            </a:r>
          </a:p>
          <a:p>
            <a:pPr marL="0" indent="0">
              <a:spcBef>
                <a:spcPts val="600"/>
              </a:spcBef>
              <a:buFont typeface="Arial" panose="020B0604020202020204" pitchFamily="34" charset="0"/>
              <a:buNone/>
            </a:pPr>
            <a:endParaRPr lang="en-GB" dirty="0">
              <a:solidFill>
                <a:schemeClr val="tx2"/>
              </a:solidFill>
            </a:endParaRPr>
          </a:p>
          <a:p>
            <a:pPr marL="0" indent="0">
              <a:spcBef>
                <a:spcPts val="600"/>
              </a:spcBef>
              <a:buNone/>
            </a:pPr>
            <a:r>
              <a:rPr lang="en-GB" sz="2000" dirty="0">
                <a:solidFill>
                  <a:schemeClr val="tx2"/>
                </a:solidFill>
              </a:rPr>
              <a:t>Currently (in 2023) there are no limits on: </a:t>
            </a:r>
          </a:p>
          <a:p>
            <a:pPr lvl="1">
              <a:spcBef>
                <a:spcPts val="600"/>
              </a:spcBef>
            </a:pPr>
            <a:r>
              <a:rPr lang="en-GB" sz="2000" dirty="0">
                <a:solidFill>
                  <a:schemeClr val="tx2"/>
                </a:solidFill>
              </a:rPr>
              <a:t>the number of licences issued</a:t>
            </a:r>
          </a:p>
          <a:p>
            <a:pPr lvl="1">
              <a:spcBef>
                <a:spcPts val="600"/>
              </a:spcBef>
            </a:pPr>
            <a:r>
              <a:rPr lang="en-GB" sz="2000" dirty="0">
                <a:solidFill>
                  <a:schemeClr val="tx2"/>
                </a:solidFill>
              </a:rPr>
              <a:t>the catch effort (number of pots or days of catching allowed) </a:t>
            </a:r>
          </a:p>
          <a:p>
            <a:pPr lvl="1">
              <a:spcBef>
                <a:spcPts val="600"/>
              </a:spcBef>
            </a:pPr>
            <a:r>
              <a:rPr lang="en-GB" sz="2000" dirty="0">
                <a:solidFill>
                  <a:schemeClr val="tx2"/>
                </a:solidFill>
              </a:rPr>
              <a:t>quotas (the number of crabs and lobsters fishers are allowed to land). </a:t>
            </a:r>
          </a:p>
          <a:p>
            <a:pPr marL="0" indent="0">
              <a:spcBef>
                <a:spcPts val="600"/>
              </a:spcBef>
              <a:buFont typeface="Arial" panose="020B0604020202020204" pitchFamily="34" charset="0"/>
              <a:buNone/>
            </a:pPr>
            <a:endParaRPr lang="en-GB" sz="2000" dirty="0">
              <a:solidFill>
                <a:schemeClr val="tx2"/>
              </a:solidFill>
            </a:endParaRPr>
          </a:p>
          <a:p>
            <a:pPr marL="0" indent="0">
              <a:spcBef>
                <a:spcPts val="600"/>
              </a:spcBef>
              <a:buFont typeface="Arial" panose="020B0604020202020204" pitchFamily="34" charset="0"/>
              <a:buNone/>
            </a:pPr>
            <a:r>
              <a:rPr lang="en-GB" sz="2000" dirty="0">
                <a:solidFill>
                  <a:schemeClr val="tx2"/>
                </a:solidFill>
              </a:rPr>
              <a:t>In recent years, the number of fishers has decreased but the catch effort </a:t>
            </a:r>
            <a:br>
              <a:rPr lang="en-GB" sz="2000" dirty="0">
                <a:solidFill>
                  <a:schemeClr val="tx2"/>
                </a:solidFill>
              </a:rPr>
            </a:br>
            <a:r>
              <a:rPr lang="en-GB" sz="2000" dirty="0">
                <a:solidFill>
                  <a:schemeClr val="tx2"/>
                </a:solidFill>
              </a:rPr>
              <a:t>has increased. </a:t>
            </a:r>
          </a:p>
        </p:txBody>
      </p:sp>
    </p:spTree>
    <p:extLst>
      <p:ext uri="{BB962C8B-B14F-4D97-AF65-F5344CB8AC3E}">
        <p14:creationId xmlns:p14="http://schemas.microsoft.com/office/powerpoint/2010/main" val="2097861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737254" y="396807"/>
            <a:ext cx="11179130" cy="881065"/>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4000" b="1" dirty="0">
                <a:solidFill>
                  <a:schemeClr val="accent1"/>
                </a:solidFill>
              </a:rPr>
              <a:t>How a parlour (crab) pot works:</a:t>
            </a:r>
          </a:p>
          <a:p>
            <a:pPr marL="0" indent="0">
              <a:spcBef>
                <a:spcPts val="0"/>
              </a:spcBef>
              <a:buFont typeface="Arial" panose="020B0604020202020204" pitchFamily="34" charset="0"/>
              <a:buNone/>
            </a:pPr>
            <a:endParaRPr lang="en-GB" sz="4000" b="1" dirty="0">
              <a:solidFill>
                <a:schemeClr val="accent1"/>
              </a:solidFill>
            </a:endParaRPr>
          </a:p>
        </p:txBody>
      </p:sp>
      <p:pic>
        <p:nvPicPr>
          <p:cNvPr id="5" name="Google Shape;99;p19">
            <a:extLst>
              <a:ext uri="{FF2B5EF4-FFF2-40B4-BE49-F238E27FC236}">
                <a16:creationId xmlns:a16="http://schemas.microsoft.com/office/drawing/2014/main" id="{52771903-1E6E-4C12-B2D1-17AC4D6754B4}"/>
              </a:ext>
            </a:extLst>
          </p:cNvPr>
          <p:cNvPicPr preferRelativeResize="0"/>
          <p:nvPr/>
        </p:nvPicPr>
        <p:blipFill>
          <a:blip r:embed="rId2">
            <a:alphaModFix/>
          </a:blip>
          <a:stretch>
            <a:fillRect/>
          </a:stretch>
        </p:blipFill>
        <p:spPr>
          <a:xfrm flipH="1">
            <a:off x="3214283" y="1361354"/>
            <a:ext cx="5611365" cy="3915807"/>
          </a:xfrm>
          <a:prstGeom prst="rect">
            <a:avLst/>
          </a:prstGeom>
          <a:noFill/>
          <a:ln>
            <a:noFill/>
          </a:ln>
        </p:spPr>
      </p:pic>
      <p:sp>
        <p:nvSpPr>
          <p:cNvPr id="6" name="Google Shape;95;p19">
            <a:extLst>
              <a:ext uri="{FF2B5EF4-FFF2-40B4-BE49-F238E27FC236}">
                <a16:creationId xmlns:a16="http://schemas.microsoft.com/office/drawing/2014/main" id="{0CD85FEA-5D19-4741-8CCC-76C7605B84F5}"/>
              </a:ext>
            </a:extLst>
          </p:cNvPr>
          <p:cNvSpPr txBox="1"/>
          <p:nvPr/>
        </p:nvSpPr>
        <p:spPr>
          <a:xfrm>
            <a:off x="641867" y="1800054"/>
            <a:ext cx="2341461"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t>1. </a:t>
            </a:r>
            <a:r>
              <a:rPr lang="en" sz="1600" dirty="0"/>
              <a:t>Bait (dead fish) </a:t>
            </a:r>
            <a:br>
              <a:rPr lang="en" sz="1600" dirty="0"/>
            </a:br>
            <a:r>
              <a:rPr lang="en" sz="1600" dirty="0"/>
              <a:t>is secured inside </a:t>
            </a:r>
            <a:br>
              <a:rPr lang="en" sz="1600" dirty="0"/>
            </a:br>
            <a:r>
              <a:rPr lang="en" sz="1600" dirty="0"/>
              <a:t>the pot between </a:t>
            </a:r>
            <a:br>
              <a:rPr lang="en" sz="1600" dirty="0"/>
            </a:br>
            <a:r>
              <a:rPr lang="en" sz="1600" dirty="0"/>
              <a:t>two pieces of cord</a:t>
            </a:r>
            <a:endParaRPr sz="1600" dirty="0"/>
          </a:p>
        </p:txBody>
      </p:sp>
      <p:sp>
        <p:nvSpPr>
          <p:cNvPr id="7" name="Google Shape;94;p19">
            <a:extLst>
              <a:ext uri="{FF2B5EF4-FFF2-40B4-BE49-F238E27FC236}">
                <a16:creationId xmlns:a16="http://schemas.microsoft.com/office/drawing/2014/main" id="{B70D0BA1-2DCA-4FD2-97A0-81D38B71090F}"/>
              </a:ext>
            </a:extLst>
          </p:cNvPr>
          <p:cNvSpPr txBox="1"/>
          <p:nvPr/>
        </p:nvSpPr>
        <p:spPr>
          <a:xfrm>
            <a:off x="542622" y="3444435"/>
            <a:ext cx="2404236"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t>2.</a:t>
            </a:r>
            <a:r>
              <a:rPr lang="en" sz="1600" dirty="0"/>
              <a:t> Crabs and lobsters want to eat the bait so they move around the pot until they find a way in</a:t>
            </a:r>
            <a:endParaRPr sz="1600" dirty="0"/>
          </a:p>
        </p:txBody>
      </p:sp>
      <p:sp>
        <p:nvSpPr>
          <p:cNvPr id="8" name="Google Shape;96;p19">
            <a:extLst>
              <a:ext uri="{FF2B5EF4-FFF2-40B4-BE49-F238E27FC236}">
                <a16:creationId xmlns:a16="http://schemas.microsoft.com/office/drawing/2014/main" id="{42EC8102-597A-41C2-950C-DAC714D005DE}"/>
              </a:ext>
            </a:extLst>
          </p:cNvPr>
          <p:cNvSpPr txBox="1"/>
          <p:nvPr/>
        </p:nvSpPr>
        <p:spPr>
          <a:xfrm>
            <a:off x="563443" y="5496646"/>
            <a:ext cx="4789792"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t>3. </a:t>
            </a:r>
            <a:r>
              <a:rPr lang="en" sz="1600" dirty="0"/>
              <a:t>The crabs and lobster find an entrance. It’s easy for them to crawl into the wide opening and drop into the pot</a:t>
            </a:r>
            <a:endParaRPr sz="1600" dirty="0"/>
          </a:p>
        </p:txBody>
      </p:sp>
      <p:sp>
        <p:nvSpPr>
          <p:cNvPr id="9" name="Google Shape;97;p19">
            <a:extLst>
              <a:ext uri="{FF2B5EF4-FFF2-40B4-BE49-F238E27FC236}">
                <a16:creationId xmlns:a16="http://schemas.microsoft.com/office/drawing/2014/main" id="{FF087E7E-7D1C-4F46-AA13-523CBD5CE5F2}"/>
              </a:ext>
            </a:extLst>
          </p:cNvPr>
          <p:cNvSpPr txBox="1"/>
          <p:nvPr/>
        </p:nvSpPr>
        <p:spPr>
          <a:xfrm>
            <a:off x="6633943" y="5496646"/>
            <a:ext cx="438341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t>4. </a:t>
            </a:r>
            <a:r>
              <a:rPr lang="en" sz="1600" dirty="0"/>
              <a:t>When they finish eating, they look for a way out. They can’t get out the way they came in because it’s narrow and high up</a:t>
            </a:r>
            <a:endParaRPr sz="1600" dirty="0"/>
          </a:p>
        </p:txBody>
      </p:sp>
      <p:sp>
        <p:nvSpPr>
          <p:cNvPr id="10" name="Google Shape;98;p19">
            <a:extLst>
              <a:ext uri="{FF2B5EF4-FFF2-40B4-BE49-F238E27FC236}">
                <a16:creationId xmlns:a16="http://schemas.microsoft.com/office/drawing/2014/main" id="{034AC8C1-381F-41DB-BB0F-B6A50C3FEADA}"/>
              </a:ext>
            </a:extLst>
          </p:cNvPr>
          <p:cNvSpPr txBox="1"/>
          <p:nvPr/>
        </p:nvSpPr>
        <p:spPr>
          <a:xfrm>
            <a:off x="9201751" y="3823905"/>
            <a:ext cx="2568342"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t>5.</a:t>
            </a:r>
            <a:r>
              <a:rPr lang="en" sz="1600" dirty="0"/>
              <a:t> They find a way to go, but this takes them up the net slope</a:t>
            </a:r>
            <a:endParaRPr sz="1600" dirty="0"/>
          </a:p>
        </p:txBody>
      </p:sp>
      <p:sp>
        <p:nvSpPr>
          <p:cNvPr id="11" name="Google Shape;103;p19">
            <a:extLst>
              <a:ext uri="{FF2B5EF4-FFF2-40B4-BE49-F238E27FC236}">
                <a16:creationId xmlns:a16="http://schemas.microsoft.com/office/drawing/2014/main" id="{A868113B-CAC4-45AC-A58B-6E3CAF3CDFBF}"/>
              </a:ext>
            </a:extLst>
          </p:cNvPr>
          <p:cNvSpPr txBox="1"/>
          <p:nvPr/>
        </p:nvSpPr>
        <p:spPr>
          <a:xfrm>
            <a:off x="9201751" y="1154252"/>
            <a:ext cx="2108400" cy="16619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chemeClr val="dk1"/>
                </a:solidFill>
              </a:rPr>
              <a:t>6. </a:t>
            </a:r>
            <a:r>
              <a:rPr lang="en" sz="1600" dirty="0">
                <a:solidFill>
                  <a:schemeClr val="dk1"/>
                </a:solidFill>
              </a:rPr>
              <a:t>The slope leads into the ‘parlour’ which they drop into and stay until the pot is emptied by a fisher</a:t>
            </a:r>
            <a:endParaRPr sz="1600" dirty="0"/>
          </a:p>
        </p:txBody>
      </p:sp>
      <p:cxnSp>
        <p:nvCxnSpPr>
          <p:cNvPr id="12" name="Straight Arrow Connector 11">
            <a:extLst>
              <a:ext uri="{FF2B5EF4-FFF2-40B4-BE49-F238E27FC236}">
                <a16:creationId xmlns:a16="http://schemas.microsoft.com/office/drawing/2014/main" id="{079CCA91-3B64-4247-B5ED-3CB66E0D30B5}"/>
              </a:ext>
            </a:extLst>
          </p:cNvPr>
          <p:cNvCxnSpPr>
            <a:cxnSpLocks/>
          </p:cNvCxnSpPr>
          <p:nvPr/>
        </p:nvCxnSpPr>
        <p:spPr>
          <a:xfrm flipH="1">
            <a:off x="7467600" y="1580839"/>
            <a:ext cx="1625473" cy="184816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47F234D-2A80-49E6-ADC6-C66340CFD453}"/>
              </a:ext>
            </a:extLst>
          </p:cNvPr>
          <p:cNvCxnSpPr>
            <a:cxnSpLocks/>
          </p:cNvCxnSpPr>
          <p:nvPr/>
        </p:nvCxnSpPr>
        <p:spPr>
          <a:xfrm flipH="1" flipV="1">
            <a:off x="6511734" y="3429000"/>
            <a:ext cx="2481007" cy="78981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489AB58-BCC1-4956-ACED-B75BF49D2CB0}"/>
              </a:ext>
            </a:extLst>
          </p:cNvPr>
          <p:cNvCxnSpPr>
            <a:cxnSpLocks/>
            <a:stCxn id="8" idx="0"/>
          </p:cNvCxnSpPr>
          <p:nvPr/>
        </p:nvCxnSpPr>
        <p:spPr>
          <a:xfrm flipV="1">
            <a:off x="2958339" y="3621596"/>
            <a:ext cx="2404236" cy="187505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9AB38C2-9BE4-4EB0-8AB3-9321E6128C5C}"/>
              </a:ext>
            </a:extLst>
          </p:cNvPr>
          <p:cNvCxnSpPr>
            <a:cxnSpLocks/>
          </p:cNvCxnSpPr>
          <p:nvPr/>
        </p:nvCxnSpPr>
        <p:spPr>
          <a:xfrm>
            <a:off x="2679432" y="2436994"/>
            <a:ext cx="2161426" cy="83559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5" name="Google Shape;105;p19">
            <a:extLst>
              <a:ext uri="{FF2B5EF4-FFF2-40B4-BE49-F238E27FC236}">
                <a16:creationId xmlns:a16="http://schemas.microsoft.com/office/drawing/2014/main" id="{D4A053B5-EB26-4F98-9C6D-532204A08417}"/>
              </a:ext>
            </a:extLst>
          </p:cNvPr>
          <p:cNvSpPr txBox="1"/>
          <p:nvPr/>
        </p:nvSpPr>
        <p:spPr>
          <a:xfrm>
            <a:off x="3628749" y="4969361"/>
            <a:ext cx="1252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lt1"/>
                </a:solidFill>
              </a:rPr>
              <a:t>Photo: Rob Coleman</a:t>
            </a:r>
            <a:endParaRPr sz="800" dirty="0">
              <a:solidFill>
                <a:schemeClr val="lt1"/>
              </a:solidFill>
            </a:endParaRPr>
          </a:p>
        </p:txBody>
      </p:sp>
    </p:spTree>
    <p:extLst>
      <p:ext uri="{BB962C8B-B14F-4D97-AF65-F5344CB8AC3E}">
        <p14:creationId xmlns:p14="http://schemas.microsoft.com/office/powerpoint/2010/main" val="865177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883938" y="672480"/>
            <a:ext cx="9890899" cy="551303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GB" sz="3600" b="1" dirty="0">
                <a:solidFill>
                  <a:schemeClr val="accent1"/>
                </a:solidFill>
              </a:rPr>
              <a:t>Environmental impact of potting in the MCZ</a:t>
            </a:r>
          </a:p>
          <a:p>
            <a:pPr marL="0" indent="0">
              <a:spcBef>
                <a:spcPts val="600"/>
              </a:spcBef>
              <a:buFont typeface="Arial" panose="020B0604020202020204" pitchFamily="34" charset="0"/>
              <a:buNone/>
            </a:pPr>
            <a:endParaRPr lang="en-GB" sz="1200" dirty="0">
              <a:solidFill>
                <a:schemeClr val="tx2"/>
              </a:solidFill>
            </a:endParaRPr>
          </a:p>
          <a:p>
            <a:pPr marL="0" indent="0">
              <a:spcBef>
                <a:spcPts val="600"/>
              </a:spcBef>
              <a:buNone/>
            </a:pPr>
            <a:r>
              <a:rPr lang="en-GB" sz="2000" dirty="0">
                <a:solidFill>
                  <a:schemeClr val="tx2"/>
                </a:solidFill>
              </a:rPr>
              <a:t>In 2019 a study found that potting fisheries were linked to physical damage to chalk outcrops. </a:t>
            </a:r>
          </a:p>
          <a:p>
            <a:pPr marL="0" indent="0">
              <a:spcBef>
                <a:spcPts val="600"/>
              </a:spcBef>
              <a:buNone/>
            </a:pPr>
            <a:endParaRPr lang="en-GB" sz="2000" dirty="0">
              <a:solidFill>
                <a:schemeClr val="tx2"/>
              </a:solidFill>
            </a:endParaRPr>
          </a:p>
          <a:p>
            <a:pPr marL="0" indent="0">
              <a:spcBef>
                <a:spcPts val="600"/>
              </a:spcBef>
              <a:buNone/>
            </a:pPr>
            <a:r>
              <a:rPr lang="en-GB" sz="2000" dirty="0">
                <a:solidFill>
                  <a:schemeClr val="tx2"/>
                </a:solidFill>
              </a:rPr>
              <a:t>Chalk is a soft rock and the pots and ropes can rub it, wearing it away. The pots and anchors can also break the rock when they strike it. Though this damage is considered small, collectively it affects the conservation objectives of the MCZ. There have been up to 8000 pots counted on the chalk reef on one day. </a:t>
            </a:r>
          </a:p>
          <a:p>
            <a:pPr marL="0" indent="0">
              <a:spcBef>
                <a:spcPts val="600"/>
              </a:spcBef>
              <a:buNone/>
            </a:pPr>
            <a:endParaRPr lang="en-GB" sz="2000" dirty="0">
              <a:solidFill>
                <a:schemeClr val="tx2"/>
              </a:solidFill>
            </a:endParaRPr>
          </a:p>
          <a:p>
            <a:pPr marL="0" indent="0">
              <a:spcBef>
                <a:spcPts val="600"/>
              </a:spcBef>
              <a:buNone/>
            </a:pPr>
            <a:r>
              <a:rPr lang="en-GB" sz="2000" dirty="0">
                <a:solidFill>
                  <a:schemeClr val="tx2"/>
                </a:solidFill>
              </a:rPr>
              <a:t>In 2020, Natural England stated that management of lost and stored pots is required as they are thought to pose the most risk to the chalk beds. </a:t>
            </a:r>
          </a:p>
        </p:txBody>
      </p:sp>
    </p:spTree>
    <p:extLst>
      <p:ext uri="{BB962C8B-B14F-4D97-AF65-F5344CB8AC3E}">
        <p14:creationId xmlns:p14="http://schemas.microsoft.com/office/powerpoint/2010/main" val="82254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883938" y="844255"/>
            <a:ext cx="10249118" cy="516949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GB" sz="3600" b="1" dirty="0">
                <a:solidFill>
                  <a:schemeClr val="accent1"/>
                </a:solidFill>
              </a:rPr>
              <a:t>Lost pots</a:t>
            </a:r>
          </a:p>
          <a:p>
            <a:pPr marL="0" indent="0">
              <a:spcBef>
                <a:spcPts val="600"/>
              </a:spcBef>
              <a:buFont typeface="Arial" panose="020B0604020202020204" pitchFamily="34" charset="0"/>
              <a:buNone/>
            </a:pPr>
            <a:endParaRPr lang="en-GB" sz="2200" dirty="0">
              <a:solidFill>
                <a:schemeClr val="tx2"/>
              </a:solidFill>
            </a:endParaRPr>
          </a:p>
          <a:p>
            <a:pPr marL="0" indent="0">
              <a:spcBef>
                <a:spcPts val="600"/>
              </a:spcBef>
              <a:buNone/>
            </a:pPr>
            <a:r>
              <a:rPr lang="en-GB" sz="2000" dirty="0">
                <a:solidFill>
                  <a:schemeClr val="tx2"/>
                </a:solidFill>
              </a:rPr>
              <a:t>Occasionally, pots may get separated from their shank or lose their markers during storms, by getting snagged on rocks or rope being cut by a boat propellor. Lost pots cause problems by:</a:t>
            </a:r>
          </a:p>
          <a:p>
            <a:pPr marL="0" indent="0">
              <a:spcBef>
                <a:spcPts val="600"/>
              </a:spcBef>
              <a:buNone/>
            </a:pPr>
            <a:endParaRPr lang="en-GB" sz="2000" dirty="0">
              <a:solidFill>
                <a:schemeClr val="tx2"/>
              </a:solidFill>
            </a:endParaRPr>
          </a:p>
          <a:p>
            <a:pPr>
              <a:spcBef>
                <a:spcPts val="600"/>
              </a:spcBef>
            </a:pPr>
            <a:r>
              <a:rPr lang="en-GB" sz="2000" dirty="0">
                <a:solidFill>
                  <a:schemeClr val="tx2"/>
                </a:solidFill>
              </a:rPr>
              <a:t>Continuing to catch crabs and lobsters when they are lost. This is known as </a:t>
            </a:r>
            <a:r>
              <a:rPr lang="en-GB" sz="2000" b="1" dirty="0">
                <a:solidFill>
                  <a:schemeClr val="tx2"/>
                </a:solidFill>
              </a:rPr>
              <a:t>ghost fishing</a:t>
            </a:r>
            <a:r>
              <a:rPr lang="en-GB" sz="2000" dirty="0">
                <a:solidFill>
                  <a:schemeClr val="tx2"/>
                </a:solidFill>
              </a:rPr>
              <a:t>. </a:t>
            </a:r>
          </a:p>
          <a:p>
            <a:pPr marL="0" indent="0">
              <a:spcBef>
                <a:spcPts val="600"/>
              </a:spcBef>
              <a:buNone/>
            </a:pPr>
            <a:endParaRPr lang="en-GB" sz="2000" dirty="0">
              <a:solidFill>
                <a:schemeClr val="tx2"/>
              </a:solidFill>
            </a:endParaRPr>
          </a:p>
          <a:p>
            <a:pPr>
              <a:spcBef>
                <a:spcPts val="600"/>
              </a:spcBef>
            </a:pPr>
            <a:r>
              <a:rPr lang="en-GB" sz="2000" b="1" dirty="0">
                <a:solidFill>
                  <a:schemeClr val="tx2"/>
                </a:solidFill>
              </a:rPr>
              <a:t>Scraping and wearing away the chalk seabed</a:t>
            </a:r>
            <a:r>
              <a:rPr lang="en-GB" sz="2000" dirty="0">
                <a:solidFill>
                  <a:schemeClr val="tx2"/>
                </a:solidFill>
              </a:rPr>
              <a:t> as the pots and ropes move in the currents. This can damage the life that is attached to the rocks.</a:t>
            </a:r>
          </a:p>
          <a:p>
            <a:pPr marL="0" indent="0">
              <a:spcBef>
                <a:spcPts val="600"/>
              </a:spcBef>
              <a:buNone/>
            </a:pPr>
            <a:endParaRPr lang="en-GB" sz="2000" dirty="0">
              <a:solidFill>
                <a:schemeClr val="tx2"/>
              </a:solidFill>
            </a:endParaRPr>
          </a:p>
          <a:p>
            <a:pPr>
              <a:spcBef>
                <a:spcPts val="600"/>
              </a:spcBef>
            </a:pPr>
            <a:r>
              <a:rPr lang="en-GB" sz="2000" dirty="0">
                <a:solidFill>
                  <a:schemeClr val="tx2"/>
                </a:solidFill>
              </a:rPr>
              <a:t>Costing the fishers </a:t>
            </a:r>
            <a:r>
              <a:rPr lang="en-GB" sz="2000" b="1" dirty="0">
                <a:solidFill>
                  <a:schemeClr val="tx2"/>
                </a:solidFill>
              </a:rPr>
              <a:t>time and money </a:t>
            </a:r>
            <a:r>
              <a:rPr lang="en-GB" sz="2000" dirty="0">
                <a:solidFill>
                  <a:schemeClr val="tx2"/>
                </a:solidFill>
              </a:rPr>
              <a:t>when they replace lost pots.</a:t>
            </a:r>
          </a:p>
        </p:txBody>
      </p:sp>
    </p:spTree>
    <p:extLst>
      <p:ext uri="{BB962C8B-B14F-4D97-AF65-F5344CB8AC3E}">
        <p14:creationId xmlns:p14="http://schemas.microsoft.com/office/powerpoint/2010/main" val="248838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954639" y="2392453"/>
            <a:ext cx="10282722" cy="2073093"/>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GB" sz="3600" b="1" dirty="0">
                <a:solidFill>
                  <a:schemeClr val="accent1"/>
                </a:solidFill>
              </a:rPr>
              <a:t>Code of practice</a:t>
            </a:r>
          </a:p>
          <a:p>
            <a:pPr marL="0" indent="0">
              <a:spcBef>
                <a:spcPts val="600"/>
              </a:spcBef>
              <a:buFont typeface="Arial" panose="020B0604020202020204" pitchFamily="34" charset="0"/>
              <a:buNone/>
            </a:pPr>
            <a:endParaRPr lang="en-GB" sz="2000" b="1" dirty="0">
              <a:solidFill>
                <a:schemeClr val="accent1"/>
              </a:solidFill>
            </a:endParaRPr>
          </a:p>
          <a:p>
            <a:pPr marL="0" indent="0">
              <a:spcBef>
                <a:spcPts val="600"/>
              </a:spcBef>
              <a:buFont typeface="Arial" panose="020B0604020202020204" pitchFamily="34" charset="0"/>
              <a:buNone/>
            </a:pPr>
            <a:r>
              <a:rPr lang="en-GB" sz="2000" dirty="0">
                <a:solidFill>
                  <a:schemeClr val="tx2"/>
                </a:solidFill>
              </a:rPr>
              <a:t>A code of practice was drawn up in 2021 to help minimise the damage to chalk from pots. This is a voluntary agreement.</a:t>
            </a:r>
          </a:p>
        </p:txBody>
      </p:sp>
    </p:spTree>
    <p:extLst>
      <p:ext uri="{BB962C8B-B14F-4D97-AF65-F5344CB8AC3E}">
        <p14:creationId xmlns:p14="http://schemas.microsoft.com/office/powerpoint/2010/main" val="3774465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954639" y="1554290"/>
            <a:ext cx="10483791" cy="3749418"/>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3600" b="1" i="0" u="none" strike="noStrike" kern="1200" cap="none" spc="0" normalizeH="0" baseline="0" noProof="0" dirty="0">
                <a:ln>
                  <a:noFill/>
                </a:ln>
                <a:solidFill>
                  <a:srgbClr val="00B9B0"/>
                </a:solidFill>
                <a:effectLst/>
                <a:uLnTx/>
                <a:uFillTx/>
                <a:latin typeface="Poppins"/>
                <a:ea typeface="+mn-ea"/>
                <a:cs typeface="+mn-cs"/>
              </a:rPr>
              <a:t>Cromer Shoal Chalk Beds Byelaw 2023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2F2F3F"/>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2F2F3F"/>
                </a:solidFill>
                <a:effectLst/>
                <a:uLnTx/>
                <a:uFillTx/>
                <a:latin typeface="Poppins"/>
                <a:ea typeface="+mn-ea"/>
                <a:cs typeface="+mn-cs"/>
              </a:rPr>
              <a:t>A new byelaw means that fishers must: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rgbClr val="2F2F3F"/>
              </a:solidFill>
              <a:effectLst/>
              <a:uLnTx/>
              <a:uFillTx/>
              <a:latin typeface="Poppins"/>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2F2F3F"/>
                </a:solidFill>
                <a:effectLst/>
                <a:uLnTx/>
                <a:uFillTx/>
                <a:latin typeface="Poppins"/>
                <a:ea typeface="+mn-ea"/>
                <a:cs typeface="+mn-cs"/>
              </a:rPr>
              <a:t>Have permits to use crab pots inside the MCZ.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2F2F3F"/>
                </a:solidFill>
                <a:effectLst/>
                <a:uLnTx/>
                <a:uFillTx/>
                <a:latin typeface="Poppins"/>
                <a:ea typeface="+mn-ea"/>
                <a:cs typeface="+mn-cs"/>
              </a:rPr>
              <a:t>Mark all their pots so they can be identified.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2F2F3F"/>
                </a:solidFill>
                <a:effectLst/>
                <a:uLnTx/>
                <a:uFillTx/>
                <a:latin typeface="Poppins"/>
                <a:ea typeface="+mn-ea"/>
                <a:cs typeface="+mn-cs"/>
              </a:rPr>
              <a:t>Retrieve pots they lose.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000" b="0" i="0" u="none" strike="noStrike" kern="1200" cap="none" spc="0" normalizeH="0" baseline="0" noProof="0" dirty="0">
              <a:ln>
                <a:noFill/>
              </a:ln>
              <a:solidFill>
                <a:srgbClr val="2F2F3F"/>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2F2F3F"/>
                </a:solidFill>
                <a:effectLst/>
                <a:uLnTx/>
                <a:uFillTx/>
                <a:latin typeface="Poppins"/>
                <a:ea typeface="+mn-ea"/>
                <a:cs typeface="+mn-cs"/>
              </a:rPr>
              <a:t>It is a flexible byelaw. This means new measures may be introduced if </a:t>
            </a:r>
            <a:br>
              <a:rPr kumimoji="0" lang="en-GB" sz="2000" b="0" i="0" u="none" strike="noStrike" kern="1200" cap="none" spc="0" normalizeH="0" baseline="0" noProof="0" dirty="0">
                <a:ln>
                  <a:noFill/>
                </a:ln>
                <a:solidFill>
                  <a:srgbClr val="2F2F3F"/>
                </a:solidFill>
                <a:effectLst/>
                <a:uLnTx/>
                <a:uFillTx/>
                <a:latin typeface="Poppins"/>
                <a:ea typeface="+mn-ea"/>
                <a:cs typeface="+mn-cs"/>
              </a:rPr>
            </a:br>
            <a:r>
              <a:rPr lang="en-GB" sz="2000" dirty="0">
                <a:solidFill>
                  <a:srgbClr val="2F2F3F"/>
                </a:solidFill>
                <a:latin typeface="Poppins"/>
              </a:rPr>
              <a:t>research and monitoring</a:t>
            </a:r>
            <a:r>
              <a:rPr kumimoji="0" lang="en-GB" sz="2000" b="0" i="0" u="none" strike="noStrike" kern="1200" cap="none" spc="0" normalizeH="0" baseline="0" noProof="0" dirty="0">
                <a:ln>
                  <a:noFill/>
                </a:ln>
                <a:solidFill>
                  <a:srgbClr val="2F2F3F"/>
                </a:solidFill>
                <a:effectLst/>
                <a:uLnTx/>
                <a:uFillTx/>
                <a:latin typeface="Poppins"/>
                <a:ea typeface="+mn-ea"/>
                <a:cs typeface="+mn-cs"/>
              </a:rPr>
              <a:t> suggests they are needed to keep the chalk reef </a:t>
            </a:r>
            <a:br>
              <a:rPr kumimoji="0" lang="en-GB" sz="2000" b="0" i="0" u="none" strike="noStrike" kern="1200" cap="none" spc="0" normalizeH="0" baseline="0" noProof="0" dirty="0">
                <a:ln>
                  <a:noFill/>
                </a:ln>
                <a:solidFill>
                  <a:srgbClr val="2F2F3F"/>
                </a:solidFill>
                <a:effectLst/>
                <a:uLnTx/>
                <a:uFillTx/>
                <a:latin typeface="Poppins"/>
                <a:ea typeface="+mn-ea"/>
                <a:cs typeface="+mn-cs"/>
              </a:rPr>
            </a:br>
            <a:r>
              <a:rPr kumimoji="0" lang="en-GB" sz="2000" b="0" i="0" u="none" strike="noStrike" kern="1200" cap="none" spc="0" normalizeH="0" baseline="0" noProof="0" dirty="0">
                <a:ln>
                  <a:noFill/>
                </a:ln>
                <a:solidFill>
                  <a:srgbClr val="2F2F3F"/>
                </a:solidFill>
                <a:effectLst/>
                <a:uLnTx/>
                <a:uFillTx/>
                <a:latin typeface="Poppins"/>
                <a:ea typeface="+mn-ea"/>
                <a:cs typeface="+mn-cs"/>
              </a:rPr>
              <a:t>in good condition.</a:t>
            </a:r>
          </a:p>
        </p:txBody>
      </p:sp>
    </p:spTree>
    <p:extLst>
      <p:ext uri="{BB962C8B-B14F-4D97-AF65-F5344CB8AC3E}">
        <p14:creationId xmlns:p14="http://schemas.microsoft.com/office/powerpoint/2010/main" val="30314439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479620" y="970328"/>
            <a:ext cx="5197210" cy="522308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GB" sz="2400" b="1" dirty="0">
                <a:solidFill>
                  <a:schemeClr val="accent1"/>
                </a:solidFill>
              </a:rPr>
              <a:t>Research and monitoring</a:t>
            </a:r>
          </a:p>
          <a:p>
            <a:pPr marL="0" indent="0">
              <a:spcBef>
                <a:spcPts val="600"/>
              </a:spcBef>
              <a:buFont typeface="Arial" panose="020B0604020202020204" pitchFamily="34" charset="0"/>
              <a:buNone/>
            </a:pPr>
            <a:br>
              <a:rPr lang="en-GB" sz="1800" dirty="0">
                <a:solidFill>
                  <a:schemeClr val="tx2"/>
                </a:solidFill>
              </a:rPr>
            </a:br>
            <a:r>
              <a:rPr lang="en-GB" sz="1800" dirty="0">
                <a:solidFill>
                  <a:schemeClr val="tx2"/>
                </a:solidFill>
              </a:rPr>
              <a:t>Research and monitoring is being carried out to better understand the issues:</a:t>
            </a:r>
            <a:br>
              <a:rPr lang="en-GB" sz="1800" dirty="0">
                <a:solidFill>
                  <a:schemeClr val="tx2"/>
                </a:solidFill>
              </a:rPr>
            </a:br>
            <a:endParaRPr lang="en-GB" sz="1800" dirty="0">
              <a:solidFill>
                <a:schemeClr val="tx2"/>
              </a:solidFill>
            </a:endParaRPr>
          </a:p>
          <a:p>
            <a:pPr>
              <a:spcBef>
                <a:spcPts val="600"/>
              </a:spcBef>
            </a:pPr>
            <a:r>
              <a:rPr lang="en-GB" sz="1800" dirty="0">
                <a:solidFill>
                  <a:schemeClr val="tx2"/>
                </a:solidFill>
              </a:rPr>
              <a:t>Mapping the seabed and fishing activity to better understand the area and its use. </a:t>
            </a:r>
          </a:p>
          <a:p>
            <a:pPr>
              <a:spcBef>
                <a:spcPts val="600"/>
              </a:spcBef>
            </a:pPr>
            <a:r>
              <a:rPr lang="en-GB" sz="1800" dirty="0">
                <a:solidFill>
                  <a:schemeClr val="tx2"/>
                </a:solidFill>
              </a:rPr>
              <a:t>Remotely operated vehicles are being used to film pots on the chalk to help assess the extent of the damage.</a:t>
            </a:r>
          </a:p>
          <a:p>
            <a:pPr>
              <a:spcBef>
                <a:spcPts val="600"/>
              </a:spcBef>
            </a:pPr>
            <a:r>
              <a:rPr lang="en-GB" sz="1800" dirty="0">
                <a:solidFill>
                  <a:schemeClr val="tx2"/>
                </a:solidFill>
              </a:rPr>
              <a:t>No-fishing areas are being set up to compare the impact with areas that are fished.</a:t>
            </a:r>
          </a:p>
          <a:p>
            <a:pPr>
              <a:spcBef>
                <a:spcPts val="600"/>
              </a:spcBef>
            </a:pPr>
            <a:endParaRPr lang="en-GB" sz="1800" dirty="0">
              <a:solidFill>
                <a:schemeClr val="tx2"/>
              </a:solidFill>
            </a:endParaRPr>
          </a:p>
          <a:p>
            <a:pPr marL="0" indent="0">
              <a:spcBef>
                <a:spcPts val="600"/>
              </a:spcBef>
              <a:buNone/>
            </a:pPr>
            <a:r>
              <a:rPr lang="en-GB" sz="1800" dirty="0">
                <a:solidFill>
                  <a:schemeClr val="tx2"/>
                </a:solidFill>
              </a:rPr>
              <a:t>The findings will help make decisions on how to manage the fishing in the MCZ.</a:t>
            </a:r>
          </a:p>
        </p:txBody>
      </p:sp>
      <p:pic>
        <p:nvPicPr>
          <p:cNvPr id="4" name="Google Shape;458;p56">
            <a:extLst>
              <a:ext uri="{FF2B5EF4-FFF2-40B4-BE49-F238E27FC236}">
                <a16:creationId xmlns:a16="http://schemas.microsoft.com/office/drawing/2014/main" id="{53E6A588-7C1A-47E5-8F23-53BF2D1431EB}"/>
              </a:ext>
            </a:extLst>
          </p:cNvPr>
          <p:cNvPicPr preferRelativeResize="0"/>
          <p:nvPr/>
        </p:nvPicPr>
        <p:blipFill rotWithShape="1">
          <a:blip r:embed="rId2">
            <a:alphaModFix/>
          </a:blip>
          <a:srcRect l="10851" r="29821"/>
          <a:stretch/>
        </p:blipFill>
        <p:spPr>
          <a:xfrm>
            <a:off x="6096000" y="889"/>
            <a:ext cx="6096000" cy="6848316"/>
          </a:xfrm>
          <a:prstGeom prst="rect">
            <a:avLst/>
          </a:prstGeom>
          <a:noFill/>
          <a:ln>
            <a:noFill/>
          </a:ln>
        </p:spPr>
      </p:pic>
      <p:pic>
        <p:nvPicPr>
          <p:cNvPr id="5" name="Google Shape;466;p57">
            <a:extLst>
              <a:ext uri="{FF2B5EF4-FFF2-40B4-BE49-F238E27FC236}">
                <a16:creationId xmlns:a16="http://schemas.microsoft.com/office/drawing/2014/main" id="{7F39BB35-0C87-403A-B010-D012B48C0E68}"/>
              </a:ext>
            </a:extLst>
          </p:cNvPr>
          <p:cNvPicPr preferRelativeResize="0"/>
          <p:nvPr/>
        </p:nvPicPr>
        <p:blipFill rotWithShape="1">
          <a:blip r:embed="rId3">
            <a:alphaModFix/>
          </a:blip>
          <a:srcRect l="10011" t="127" r="36884" b="-127"/>
          <a:stretch/>
        </p:blipFill>
        <p:spPr>
          <a:xfrm>
            <a:off x="6059488" y="-47801"/>
            <a:ext cx="6132512" cy="6905801"/>
          </a:xfrm>
          <a:prstGeom prst="rect">
            <a:avLst/>
          </a:prstGeom>
          <a:noFill/>
          <a:ln>
            <a:noFill/>
          </a:ln>
        </p:spPr>
      </p:pic>
      <p:pic>
        <p:nvPicPr>
          <p:cNvPr id="6" name="Google Shape;490;p61">
            <a:extLst>
              <a:ext uri="{FF2B5EF4-FFF2-40B4-BE49-F238E27FC236}">
                <a16:creationId xmlns:a16="http://schemas.microsoft.com/office/drawing/2014/main" id="{A8EA3D82-3BBF-4B91-89D4-8050710BAF35}"/>
              </a:ext>
            </a:extLst>
          </p:cNvPr>
          <p:cNvPicPr preferRelativeResize="0"/>
          <p:nvPr/>
        </p:nvPicPr>
        <p:blipFill rotWithShape="1">
          <a:blip r:embed="rId4">
            <a:alphaModFix/>
          </a:blip>
          <a:srcRect l="7785" t="527" r="25880" b="-527"/>
          <a:stretch/>
        </p:blipFill>
        <p:spPr>
          <a:xfrm>
            <a:off x="6059488" y="-47801"/>
            <a:ext cx="6132512" cy="6933528"/>
          </a:xfrm>
          <a:prstGeom prst="rect">
            <a:avLst/>
          </a:prstGeom>
          <a:noFill/>
          <a:ln>
            <a:noFill/>
          </a:ln>
        </p:spPr>
      </p:pic>
    </p:spTree>
    <p:extLst>
      <p:ext uri="{BB962C8B-B14F-4D97-AF65-F5344CB8AC3E}">
        <p14:creationId xmlns:p14="http://schemas.microsoft.com/office/powerpoint/2010/main" val="1769213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954639" y="1598451"/>
            <a:ext cx="10891726" cy="3661097"/>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3600" b="1" dirty="0">
                <a:solidFill>
                  <a:schemeClr val="accent1"/>
                </a:solidFill>
              </a:rPr>
              <a:t>The Good Fish Guide</a:t>
            </a:r>
          </a:p>
          <a:p>
            <a:pPr marL="0" indent="0">
              <a:spcBef>
                <a:spcPts val="0"/>
              </a:spcBef>
              <a:buFont typeface="Arial" panose="020B0604020202020204" pitchFamily="34" charset="0"/>
              <a:buNone/>
            </a:pPr>
            <a:endParaRPr lang="en-GB" dirty="0">
              <a:solidFill>
                <a:schemeClr val="tx2"/>
              </a:solidFill>
            </a:endParaRPr>
          </a:p>
          <a:p>
            <a:pPr marL="0" indent="0">
              <a:spcBef>
                <a:spcPts val="0"/>
              </a:spcBef>
              <a:buFont typeface="Arial" panose="020B0604020202020204" pitchFamily="34" charset="0"/>
              <a:buNone/>
            </a:pPr>
            <a:r>
              <a:rPr lang="en-GB" sz="2000" dirty="0">
                <a:solidFill>
                  <a:schemeClr val="tx2"/>
                </a:solidFill>
              </a:rPr>
              <a:t>The Marine Conservation Society's Good Fish Guide is updated each year. </a:t>
            </a:r>
          </a:p>
          <a:p>
            <a:pPr marL="0" indent="0">
              <a:spcBef>
                <a:spcPts val="0"/>
              </a:spcBef>
              <a:buFont typeface="Arial" panose="020B0604020202020204" pitchFamily="34" charset="0"/>
              <a:buNone/>
            </a:pPr>
            <a:endParaRPr lang="en-GB" sz="2000" dirty="0">
              <a:solidFill>
                <a:schemeClr val="tx2"/>
              </a:solidFill>
            </a:endParaRPr>
          </a:p>
          <a:p>
            <a:pPr marL="0" indent="0">
              <a:spcBef>
                <a:spcPts val="0"/>
              </a:spcBef>
              <a:buFont typeface="Arial" panose="020B0604020202020204" pitchFamily="34" charset="0"/>
              <a:buNone/>
            </a:pPr>
            <a:r>
              <a:rPr lang="en-GB" sz="2000" dirty="0">
                <a:solidFill>
                  <a:schemeClr val="tx2"/>
                </a:solidFill>
              </a:rPr>
              <a:t>It gives an idea of how sustainable the fishing is for different species in different parts of the sea. </a:t>
            </a:r>
          </a:p>
          <a:p>
            <a:pPr marL="0" indent="0">
              <a:spcBef>
                <a:spcPts val="0"/>
              </a:spcBef>
              <a:buFont typeface="Arial" panose="020B0604020202020204" pitchFamily="34" charset="0"/>
              <a:buNone/>
            </a:pPr>
            <a:endParaRPr lang="en-GB" sz="2000" dirty="0">
              <a:solidFill>
                <a:schemeClr val="tx2"/>
              </a:solidFill>
            </a:endParaRPr>
          </a:p>
          <a:p>
            <a:pPr marL="0" indent="0">
              <a:spcBef>
                <a:spcPts val="0"/>
              </a:spcBef>
              <a:buFont typeface="Arial" panose="020B0604020202020204" pitchFamily="34" charset="0"/>
              <a:buNone/>
            </a:pPr>
            <a:r>
              <a:rPr lang="en-GB" sz="2000" dirty="0">
                <a:solidFill>
                  <a:schemeClr val="tx2"/>
                </a:solidFill>
              </a:rPr>
              <a:t>The Cromer fishery is part of the Southern North Sea: Eastern IFCA district. </a:t>
            </a:r>
          </a:p>
          <a:p>
            <a:pPr marL="0" indent="0">
              <a:spcBef>
                <a:spcPts val="0"/>
              </a:spcBef>
              <a:buFont typeface="Arial" panose="020B0604020202020204" pitchFamily="34" charset="0"/>
              <a:buNone/>
            </a:pPr>
            <a:endParaRPr lang="en-GB" sz="2000" dirty="0">
              <a:solidFill>
                <a:schemeClr val="tx2"/>
              </a:solidFill>
            </a:endParaRPr>
          </a:p>
          <a:p>
            <a:pPr marL="0" indent="0">
              <a:spcBef>
                <a:spcPts val="0"/>
              </a:spcBef>
              <a:buFont typeface="Arial" panose="020B0604020202020204" pitchFamily="34" charset="0"/>
              <a:buNone/>
            </a:pPr>
            <a:r>
              <a:rPr lang="en-GB" sz="2000" dirty="0">
                <a:solidFill>
                  <a:schemeClr val="tx2"/>
                </a:solidFill>
              </a:rPr>
              <a:t>Find out more on the website: </a:t>
            </a:r>
            <a:r>
              <a:rPr lang="en-GB" sz="2000" dirty="0">
                <a:solidFill>
                  <a:schemeClr val="accent5"/>
                </a:solidFill>
              </a:rPr>
              <a:t>mcsuk.org/goodfishguide/</a:t>
            </a:r>
          </a:p>
          <a:p>
            <a:pPr marL="0" indent="0">
              <a:spcBef>
                <a:spcPts val="0"/>
              </a:spcBef>
              <a:buFont typeface="Arial" panose="020B0604020202020204" pitchFamily="34" charset="0"/>
              <a:buNone/>
            </a:pPr>
            <a:endParaRPr lang="en-GB" dirty="0">
              <a:solidFill>
                <a:schemeClr val="tx2"/>
              </a:solidFill>
            </a:endParaRPr>
          </a:p>
        </p:txBody>
      </p:sp>
    </p:spTree>
    <p:extLst>
      <p:ext uri="{BB962C8B-B14F-4D97-AF65-F5344CB8AC3E}">
        <p14:creationId xmlns:p14="http://schemas.microsoft.com/office/powerpoint/2010/main" val="1629978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4;p13">
            <a:extLst>
              <a:ext uri="{FF2B5EF4-FFF2-40B4-BE49-F238E27FC236}">
                <a16:creationId xmlns:a16="http://schemas.microsoft.com/office/drawing/2014/main" id="{0AA4486B-507C-4B9D-8913-05EF4E53E460}"/>
              </a:ext>
            </a:extLst>
          </p:cNvPr>
          <p:cNvSpPr txBox="1">
            <a:spLocks/>
          </p:cNvSpPr>
          <p:nvPr/>
        </p:nvSpPr>
        <p:spPr>
          <a:xfrm>
            <a:off x="647108" y="1087626"/>
            <a:ext cx="10897780" cy="5339470"/>
          </a:xfrm>
          <a:prstGeom prst="rect">
            <a:avLst/>
          </a:prstGeom>
        </p:spPr>
        <p:txBody>
          <a:bodyPr spcFirstLastPara="1" wrap="square" lIns="91425" tIns="91425" rIns="91425" bIns="91425" numCol="1" spcCol="18000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GB" sz="2400" dirty="0">
                <a:solidFill>
                  <a:schemeClr val="dk1"/>
                </a:solidFill>
              </a:rPr>
              <a:t>Have a go at making some savoury recipes using Cromer Crab!</a:t>
            </a:r>
            <a:br>
              <a:rPr lang="en-GB" sz="2400" dirty="0">
                <a:solidFill>
                  <a:schemeClr val="dk1"/>
                </a:solidFill>
              </a:rPr>
            </a:br>
            <a:endParaRPr lang="en-GB" sz="2400" dirty="0">
              <a:solidFill>
                <a:schemeClr val="dk1"/>
              </a:solidFill>
            </a:endParaRPr>
          </a:p>
          <a:p>
            <a:pPr marL="0" indent="0">
              <a:spcBef>
                <a:spcPts val="1200"/>
              </a:spcBef>
              <a:buFont typeface="Arial" panose="020B0604020202020204" pitchFamily="34" charset="0"/>
              <a:buNone/>
            </a:pPr>
            <a:r>
              <a:rPr lang="en-GB" sz="2400" dirty="0">
                <a:solidFill>
                  <a:schemeClr val="dk1"/>
                </a:solidFill>
              </a:rPr>
              <a:t>Recipes include:</a:t>
            </a:r>
            <a:br>
              <a:rPr lang="en-GB" sz="2400" dirty="0">
                <a:solidFill>
                  <a:schemeClr val="dk1"/>
                </a:solidFill>
              </a:rPr>
            </a:br>
            <a:endParaRPr lang="en-GB" sz="2400" dirty="0">
              <a:solidFill>
                <a:schemeClr val="dk1"/>
              </a:solidFill>
            </a:endParaRPr>
          </a:p>
          <a:p>
            <a:pPr>
              <a:spcBef>
                <a:spcPts val="1200"/>
              </a:spcBef>
            </a:pPr>
            <a:r>
              <a:rPr lang="en-GB" sz="2400" b="1" dirty="0">
                <a:solidFill>
                  <a:schemeClr val="dk1"/>
                </a:solidFill>
              </a:rPr>
              <a:t>Crab sandwich</a:t>
            </a:r>
          </a:p>
          <a:p>
            <a:pPr>
              <a:spcBef>
                <a:spcPts val="1200"/>
              </a:spcBef>
            </a:pPr>
            <a:r>
              <a:rPr lang="en-GB" sz="2400" b="1" dirty="0">
                <a:solidFill>
                  <a:schemeClr val="dk1"/>
                </a:solidFill>
              </a:rPr>
              <a:t>Crab cakes (like fishcakes!)</a:t>
            </a:r>
          </a:p>
          <a:p>
            <a:pPr>
              <a:spcBef>
                <a:spcPts val="1200"/>
              </a:spcBef>
            </a:pPr>
            <a:r>
              <a:rPr lang="en-GB" sz="2400" b="1" dirty="0">
                <a:solidFill>
                  <a:schemeClr val="dk1"/>
                </a:solidFill>
              </a:rPr>
              <a:t>Crab and sweetcorn chowder</a:t>
            </a:r>
          </a:p>
          <a:p>
            <a:pPr marL="0" indent="0">
              <a:spcBef>
                <a:spcPts val="1200"/>
              </a:spcBef>
              <a:buFont typeface="Arial" panose="020B0604020202020204" pitchFamily="34" charset="0"/>
              <a:buNone/>
            </a:pPr>
            <a:endParaRPr lang="en-GB" sz="2400" dirty="0">
              <a:solidFill>
                <a:schemeClr val="dk1"/>
              </a:solidFill>
            </a:endParaRPr>
          </a:p>
          <a:p>
            <a:pPr marL="0" indent="0">
              <a:spcBef>
                <a:spcPts val="1200"/>
              </a:spcBef>
              <a:buFont typeface="Arial" panose="020B0604020202020204" pitchFamily="34" charset="0"/>
              <a:buNone/>
            </a:pPr>
            <a:endParaRPr lang="en-GB" sz="2400" dirty="0">
              <a:solidFill>
                <a:schemeClr val="dk1"/>
              </a:solidFill>
            </a:endParaRPr>
          </a:p>
        </p:txBody>
      </p:sp>
      <p:sp>
        <p:nvSpPr>
          <p:cNvPr id="4" name="Google Shape;54;p13">
            <a:extLst>
              <a:ext uri="{FF2B5EF4-FFF2-40B4-BE49-F238E27FC236}">
                <a16:creationId xmlns:a16="http://schemas.microsoft.com/office/drawing/2014/main" id="{3BD491D0-9D9C-9D1E-D3AA-09C1FE7F8FED}"/>
              </a:ext>
            </a:extLst>
          </p:cNvPr>
          <p:cNvSpPr txBox="1">
            <a:spLocks/>
          </p:cNvSpPr>
          <p:nvPr/>
        </p:nvSpPr>
        <p:spPr>
          <a:xfrm>
            <a:off x="647108" y="365732"/>
            <a:ext cx="10897776" cy="721894"/>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3600" b="1" dirty="0">
                <a:solidFill>
                  <a:schemeClr val="accent1"/>
                </a:solidFill>
              </a:rPr>
              <a:t>Crab recipes</a:t>
            </a:r>
          </a:p>
        </p:txBody>
      </p:sp>
    </p:spTree>
    <p:extLst>
      <p:ext uri="{BB962C8B-B14F-4D97-AF65-F5344CB8AC3E}">
        <p14:creationId xmlns:p14="http://schemas.microsoft.com/office/powerpoint/2010/main" val="7170815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647112" y="243184"/>
            <a:ext cx="10897776" cy="721894"/>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4000" b="1" dirty="0">
                <a:solidFill>
                  <a:schemeClr val="accent1"/>
                </a:solidFill>
              </a:rPr>
              <a:t>Crab sandwich</a:t>
            </a:r>
          </a:p>
        </p:txBody>
      </p:sp>
      <p:sp>
        <p:nvSpPr>
          <p:cNvPr id="7" name="Google Shape;54;p13">
            <a:extLst>
              <a:ext uri="{FF2B5EF4-FFF2-40B4-BE49-F238E27FC236}">
                <a16:creationId xmlns:a16="http://schemas.microsoft.com/office/drawing/2014/main" id="{0AA4486B-507C-4B9D-8913-05EF4E53E460}"/>
              </a:ext>
            </a:extLst>
          </p:cNvPr>
          <p:cNvSpPr txBox="1">
            <a:spLocks/>
          </p:cNvSpPr>
          <p:nvPr/>
        </p:nvSpPr>
        <p:spPr>
          <a:xfrm>
            <a:off x="647112" y="1087627"/>
            <a:ext cx="9769507" cy="5339470"/>
          </a:xfrm>
          <a:prstGeom prst="rect">
            <a:avLst/>
          </a:prstGeom>
        </p:spPr>
        <p:txBody>
          <a:bodyPr spcFirstLastPara="1" wrap="square" lIns="91425" tIns="91425" rIns="91425" bIns="91425" numCol="2" spcCol="18000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sz="2400" b="1" dirty="0">
                <a:solidFill>
                  <a:schemeClr val="accent3"/>
                </a:solidFill>
              </a:rPr>
              <a:t>Ingredients</a:t>
            </a:r>
          </a:p>
          <a:p>
            <a:pPr>
              <a:spcBef>
                <a:spcPts val="1200"/>
              </a:spcBef>
            </a:pPr>
            <a:r>
              <a:rPr lang="en-GB" sz="2400" dirty="0">
                <a:solidFill>
                  <a:schemeClr val="dk1"/>
                </a:solidFill>
              </a:rPr>
              <a:t>Bread</a:t>
            </a:r>
          </a:p>
          <a:p>
            <a:pPr>
              <a:spcBef>
                <a:spcPts val="1200"/>
              </a:spcBef>
            </a:pPr>
            <a:r>
              <a:rPr lang="en-GB" sz="2400" dirty="0">
                <a:solidFill>
                  <a:schemeClr val="dk1"/>
                </a:solidFill>
              </a:rPr>
              <a:t>Butter</a:t>
            </a:r>
          </a:p>
          <a:p>
            <a:pPr>
              <a:spcBef>
                <a:spcPts val="1200"/>
              </a:spcBef>
            </a:pPr>
            <a:r>
              <a:rPr lang="en-GB" sz="2400" dirty="0">
                <a:solidFill>
                  <a:schemeClr val="dk1"/>
                </a:solidFill>
              </a:rPr>
              <a:t>Crab meat</a:t>
            </a:r>
          </a:p>
          <a:p>
            <a:pPr>
              <a:spcBef>
                <a:spcPts val="1200"/>
              </a:spcBef>
            </a:pPr>
            <a:r>
              <a:rPr lang="en-GB" sz="2400" dirty="0">
                <a:solidFill>
                  <a:schemeClr val="dk1"/>
                </a:solidFill>
              </a:rPr>
              <a:t>Mayonnaise</a:t>
            </a:r>
          </a:p>
          <a:p>
            <a:pPr>
              <a:spcBef>
                <a:spcPts val="1200"/>
              </a:spcBef>
            </a:pPr>
            <a:r>
              <a:rPr lang="en-GB" sz="2400" dirty="0">
                <a:solidFill>
                  <a:schemeClr val="dk1"/>
                </a:solidFill>
              </a:rPr>
              <a:t>Salt</a:t>
            </a:r>
          </a:p>
          <a:p>
            <a:pPr>
              <a:spcBef>
                <a:spcPts val="1200"/>
              </a:spcBef>
            </a:pPr>
            <a:r>
              <a:rPr lang="en-GB" sz="2400" dirty="0">
                <a:solidFill>
                  <a:schemeClr val="dk1"/>
                </a:solidFill>
              </a:rPr>
              <a:t>Pepper</a:t>
            </a:r>
          </a:p>
          <a:p>
            <a:pPr>
              <a:spcBef>
                <a:spcPts val="1200"/>
              </a:spcBef>
            </a:pPr>
            <a:r>
              <a:rPr lang="en-GB" sz="2400" dirty="0">
                <a:solidFill>
                  <a:schemeClr val="dk1"/>
                </a:solidFill>
              </a:rPr>
              <a:t>Lemon juice</a:t>
            </a:r>
          </a:p>
          <a:p>
            <a:pPr>
              <a:spcBef>
                <a:spcPts val="1200"/>
              </a:spcBef>
            </a:pPr>
            <a:r>
              <a:rPr lang="en-GB" sz="2400" dirty="0">
                <a:solidFill>
                  <a:schemeClr val="dk1"/>
                </a:solidFill>
              </a:rPr>
              <a:t>Lettuce</a:t>
            </a:r>
          </a:p>
          <a:p>
            <a:pPr marL="0" indent="0">
              <a:spcBef>
                <a:spcPts val="1200"/>
              </a:spcBef>
              <a:buNone/>
            </a:pPr>
            <a:r>
              <a:rPr lang="en-GB" sz="2400" b="1" dirty="0">
                <a:solidFill>
                  <a:schemeClr val="accent5"/>
                </a:solidFill>
              </a:rPr>
              <a:t>Method</a:t>
            </a:r>
          </a:p>
          <a:p>
            <a:pPr marL="514350" indent="-514350">
              <a:spcBef>
                <a:spcPts val="600"/>
              </a:spcBef>
              <a:buFont typeface="+mj-lt"/>
              <a:buAutoNum type="arabicPeriod"/>
            </a:pPr>
            <a:r>
              <a:rPr lang="en-GB" sz="2400" dirty="0">
                <a:solidFill>
                  <a:schemeClr val="dk1"/>
                </a:solidFill>
              </a:rPr>
              <a:t>Butter the bread.</a:t>
            </a:r>
          </a:p>
          <a:p>
            <a:pPr marL="514350" indent="-514350">
              <a:spcBef>
                <a:spcPts val="600"/>
              </a:spcBef>
              <a:buFont typeface="+mj-lt"/>
              <a:buAutoNum type="arabicPeriod"/>
            </a:pPr>
            <a:r>
              <a:rPr lang="en-GB" sz="2400" dirty="0">
                <a:solidFill>
                  <a:schemeClr val="dk1"/>
                </a:solidFill>
              </a:rPr>
              <a:t>Mix the crab meat with some mayonnaise, a squeeze of lemon juice and season with salt and pepper.</a:t>
            </a:r>
          </a:p>
          <a:p>
            <a:pPr marL="514350" indent="-514350">
              <a:spcBef>
                <a:spcPts val="600"/>
              </a:spcBef>
              <a:buFont typeface="+mj-lt"/>
              <a:buAutoNum type="arabicPeriod"/>
            </a:pPr>
            <a:r>
              <a:rPr lang="en-GB" sz="2400" dirty="0">
                <a:solidFill>
                  <a:schemeClr val="dk1"/>
                </a:solidFill>
              </a:rPr>
              <a:t>Spread the mixture onto the bread.</a:t>
            </a:r>
          </a:p>
          <a:p>
            <a:pPr marL="514350" indent="-514350">
              <a:spcBef>
                <a:spcPts val="600"/>
              </a:spcBef>
              <a:buFont typeface="+mj-lt"/>
              <a:buAutoNum type="arabicPeriod"/>
            </a:pPr>
            <a:r>
              <a:rPr lang="en-GB" sz="2400" dirty="0">
                <a:solidFill>
                  <a:schemeClr val="dk1"/>
                </a:solidFill>
              </a:rPr>
              <a:t>Add some lettuce and top with another slice of bread.</a:t>
            </a:r>
          </a:p>
          <a:p>
            <a:pPr marL="514350" indent="-514350">
              <a:spcBef>
                <a:spcPts val="600"/>
              </a:spcBef>
              <a:buFont typeface="+mj-lt"/>
              <a:buAutoNum type="arabicPeriod"/>
            </a:pPr>
            <a:r>
              <a:rPr lang="en-GB" sz="2400" dirty="0">
                <a:solidFill>
                  <a:schemeClr val="dk1"/>
                </a:solidFill>
              </a:rPr>
              <a:t>Serve!</a:t>
            </a:r>
          </a:p>
        </p:txBody>
      </p:sp>
    </p:spTree>
    <p:extLst>
      <p:ext uri="{BB962C8B-B14F-4D97-AF65-F5344CB8AC3E}">
        <p14:creationId xmlns:p14="http://schemas.microsoft.com/office/powerpoint/2010/main" val="2248881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647112" y="243184"/>
            <a:ext cx="10897776" cy="104828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4000" b="1" dirty="0">
                <a:solidFill>
                  <a:schemeClr val="accent1"/>
                </a:solidFill>
              </a:rPr>
              <a:t>Crab cakes</a:t>
            </a:r>
            <a:br>
              <a:rPr lang="en-GB" sz="2000" b="1" dirty="0">
                <a:solidFill>
                  <a:schemeClr val="accent1"/>
                </a:solidFill>
              </a:rPr>
            </a:br>
            <a:r>
              <a:rPr lang="en-GB" sz="2000" b="1" dirty="0">
                <a:solidFill>
                  <a:schemeClr val="accent1"/>
                </a:solidFill>
              </a:rPr>
              <a:t>Makes 10 x 6cm crab cakes</a:t>
            </a:r>
            <a:endParaRPr lang="en-GB" sz="4000" b="1" dirty="0">
              <a:solidFill>
                <a:schemeClr val="accent1"/>
              </a:solidFill>
            </a:endParaRPr>
          </a:p>
        </p:txBody>
      </p:sp>
      <p:sp>
        <p:nvSpPr>
          <p:cNvPr id="7" name="Google Shape;54;p13">
            <a:extLst>
              <a:ext uri="{FF2B5EF4-FFF2-40B4-BE49-F238E27FC236}">
                <a16:creationId xmlns:a16="http://schemas.microsoft.com/office/drawing/2014/main" id="{0AA4486B-507C-4B9D-8913-05EF4E53E460}"/>
              </a:ext>
            </a:extLst>
          </p:cNvPr>
          <p:cNvSpPr txBox="1">
            <a:spLocks/>
          </p:cNvSpPr>
          <p:nvPr/>
        </p:nvSpPr>
        <p:spPr>
          <a:xfrm>
            <a:off x="647111" y="1291472"/>
            <a:ext cx="10897775" cy="5339470"/>
          </a:xfrm>
          <a:prstGeom prst="rect">
            <a:avLst/>
          </a:prstGeom>
        </p:spPr>
        <p:txBody>
          <a:bodyPr spcFirstLastPara="1" wrap="square" lIns="91425" tIns="91425" rIns="91425" bIns="91425" numCol="2" spcCol="18000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sz="2000" b="1" dirty="0">
                <a:solidFill>
                  <a:schemeClr val="accent3"/>
                </a:solidFill>
              </a:rPr>
              <a:t>Ingredients</a:t>
            </a:r>
            <a:endParaRPr lang="en-GB" sz="1600" b="1" dirty="0">
              <a:solidFill>
                <a:schemeClr val="accent3"/>
              </a:solidFill>
            </a:endParaRPr>
          </a:p>
          <a:p>
            <a:pPr>
              <a:spcBef>
                <a:spcPts val="1200"/>
              </a:spcBef>
            </a:pPr>
            <a:r>
              <a:rPr lang="en-GB" sz="1600" dirty="0">
                <a:solidFill>
                  <a:schemeClr val="dk1"/>
                </a:solidFill>
              </a:rPr>
              <a:t>3 spring onions</a:t>
            </a:r>
          </a:p>
          <a:p>
            <a:pPr>
              <a:spcBef>
                <a:spcPts val="1200"/>
              </a:spcBef>
            </a:pPr>
            <a:r>
              <a:rPr lang="en-GB" sz="1600" dirty="0">
                <a:solidFill>
                  <a:schemeClr val="dk1"/>
                </a:solidFill>
              </a:rPr>
              <a:t>½ a bunch of fresh flat-leaf parsley</a:t>
            </a:r>
          </a:p>
          <a:p>
            <a:pPr>
              <a:spcBef>
                <a:spcPts val="1200"/>
              </a:spcBef>
            </a:pPr>
            <a:r>
              <a:rPr lang="en-GB" sz="1600" dirty="0">
                <a:solidFill>
                  <a:schemeClr val="dk1"/>
                </a:solidFill>
              </a:rPr>
              <a:t>1 large free-range egg*</a:t>
            </a:r>
          </a:p>
          <a:p>
            <a:pPr>
              <a:spcBef>
                <a:spcPts val="1200"/>
              </a:spcBef>
            </a:pPr>
            <a:r>
              <a:rPr lang="en-GB" sz="1600" dirty="0">
                <a:solidFill>
                  <a:schemeClr val="dk1"/>
                </a:solidFill>
              </a:rPr>
              <a:t>750g cooked crabmeat </a:t>
            </a:r>
          </a:p>
          <a:p>
            <a:pPr>
              <a:spcBef>
                <a:spcPts val="1200"/>
              </a:spcBef>
            </a:pPr>
            <a:r>
              <a:rPr lang="en-GB" sz="1600" dirty="0">
                <a:solidFill>
                  <a:schemeClr val="dk1"/>
                </a:solidFill>
              </a:rPr>
              <a:t>300g  potatoes</a:t>
            </a:r>
          </a:p>
          <a:p>
            <a:pPr>
              <a:spcBef>
                <a:spcPts val="1200"/>
              </a:spcBef>
            </a:pPr>
            <a:r>
              <a:rPr lang="en-GB" sz="1600" dirty="0">
                <a:solidFill>
                  <a:schemeClr val="dk1"/>
                </a:solidFill>
              </a:rPr>
              <a:t>1 tsp ground pepper</a:t>
            </a:r>
          </a:p>
          <a:p>
            <a:pPr>
              <a:spcBef>
                <a:spcPts val="1200"/>
              </a:spcBef>
            </a:pPr>
            <a:r>
              <a:rPr lang="en-GB" sz="1600" dirty="0">
                <a:solidFill>
                  <a:schemeClr val="dk1"/>
                </a:solidFill>
              </a:rPr>
              <a:t>1 tsp cayenne pepper</a:t>
            </a:r>
          </a:p>
          <a:p>
            <a:pPr>
              <a:spcBef>
                <a:spcPts val="1200"/>
              </a:spcBef>
            </a:pPr>
            <a:r>
              <a:rPr lang="en-GB" sz="1600" dirty="0">
                <a:solidFill>
                  <a:schemeClr val="dk1"/>
                </a:solidFill>
              </a:rPr>
              <a:t>Pinch of salt</a:t>
            </a:r>
          </a:p>
          <a:p>
            <a:pPr>
              <a:spcBef>
                <a:spcPts val="1200"/>
              </a:spcBef>
            </a:pPr>
            <a:r>
              <a:rPr lang="en-GB" sz="1600" dirty="0">
                <a:solidFill>
                  <a:schemeClr val="dk1"/>
                </a:solidFill>
              </a:rPr>
              <a:t>Plain flour*, for dusting</a:t>
            </a:r>
          </a:p>
          <a:p>
            <a:pPr>
              <a:spcBef>
                <a:spcPts val="1200"/>
              </a:spcBef>
            </a:pPr>
            <a:r>
              <a:rPr lang="en-GB" sz="1600" dirty="0">
                <a:solidFill>
                  <a:schemeClr val="dk1"/>
                </a:solidFill>
              </a:rPr>
              <a:t>Olive oil</a:t>
            </a:r>
          </a:p>
          <a:p>
            <a:pPr marL="0" indent="0">
              <a:spcBef>
                <a:spcPts val="1200"/>
              </a:spcBef>
              <a:buNone/>
            </a:pPr>
            <a:endParaRPr lang="en-GB" sz="2000" b="1" dirty="0">
              <a:solidFill>
                <a:schemeClr val="accent5"/>
              </a:solidFill>
            </a:endParaRPr>
          </a:p>
          <a:p>
            <a:pPr marL="0" indent="0">
              <a:spcBef>
                <a:spcPts val="1200"/>
              </a:spcBef>
              <a:buNone/>
            </a:pPr>
            <a:r>
              <a:rPr lang="en-GB" sz="2000" b="1" dirty="0">
                <a:solidFill>
                  <a:schemeClr val="accent5"/>
                </a:solidFill>
              </a:rPr>
              <a:t>Method</a:t>
            </a:r>
            <a:endParaRPr lang="en-GB" sz="1600" b="1" dirty="0">
              <a:solidFill>
                <a:schemeClr val="accent5"/>
              </a:solidFill>
            </a:endParaRPr>
          </a:p>
          <a:p>
            <a:pPr marL="342900" indent="-342900">
              <a:spcBef>
                <a:spcPts val="1200"/>
              </a:spcBef>
              <a:buFont typeface="+mj-lt"/>
              <a:buAutoNum type="arabicPeriod"/>
            </a:pPr>
            <a:r>
              <a:rPr lang="en-GB" sz="1600" dirty="0">
                <a:solidFill>
                  <a:schemeClr val="dk1"/>
                </a:solidFill>
              </a:rPr>
              <a:t>Peel, boil and mash the potatoes and leave </a:t>
            </a:r>
            <a:br>
              <a:rPr lang="en-GB" sz="1600" dirty="0">
                <a:solidFill>
                  <a:schemeClr val="dk1"/>
                </a:solidFill>
              </a:rPr>
            </a:br>
            <a:r>
              <a:rPr lang="en-GB" sz="1600" dirty="0">
                <a:solidFill>
                  <a:schemeClr val="dk1"/>
                </a:solidFill>
              </a:rPr>
              <a:t>to cool.</a:t>
            </a:r>
          </a:p>
          <a:p>
            <a:pPr marL="342900" indent="-342900">
              <a:spcBef>
                <a:spcPts val="1200"/>
              </a:spcBef>
              <a:buFont typeface="+mj-lt"/>
              <a:buAutoNum type="arabicPeriod"/>
            </a:pPr>
            <a:r>
              <a:rPr lang="en-GB" sz="1600" dirty="0">
                <a:solidFill>
                  <a:schemeClr val="dk1"/>
                </a:solidFill>
              </a:rPr>
              <a:t>Trim and finely chop the spring onions.</a:t>
            </a:r>
          </a:p>
          <a:p>
            <a:pPr marL="342900" indent="-342900">
              <a:spcBef>
                <a:spcPts val="1200"/>
              </a:spcBef>
              <a:buFont typeface="+mj-lt"/>
              <a:buAutoNum type="arabicPeriod"/>
            </a:pPr>
            <a:r>
              <a:rPr lang="en-GB" sz="1600" dirty="0">
                <a:solidFill>
                  <a:schemeClr val="dk1"/>
                </a:solidFill>
              </a:rPr>
              <a:t>Pick and finely chop the parsley. </a:t>
            </a:r>
          </a:p>
          <a:p>
            <a:pPr marL="342900" indent="-342900">
              <a:spcBef>
                <a:spcPts val="1200"/>
              </a:spcBef>
              <a:buFont typeface="+mj-lt"/>
              <a:buAutoNum type="arabicPeriod"/>
            </a:pPr>
            <a:r>
              <a:rPr lang="en-GB" sz="1600" dirty="0">
                <a:solidFill>
                  <a:schemeClr val="dk1"/>
                </a:solidFill>
              </a:rPr>
              <a:t>Beat the egg.</a:t>
            </a:r>
          </a:p>
          <a:p>
            <a:pPr marL="342900" indent="-342900">
              <a:spcBef>
                <a:spcPts val="1200"/>
              </a:spcBef>
              <a:buFont typeface="+mj-lt"/>
              <a:buAutoNum type="arabicPeriod"/>
            </a:pPr>
            <a:r>
              <a:rPr lang="en-GB" sz="1600" dirty="0">
                <a:solidFill>
                  <a:schemeClr val="dk1"/>
                </a:solidFill>
              </a:rPr>
              <a:t>Combine the crab meat, potatoes, spring onion, parsley, pepper, cayenne and egg in a bowl with a little salt.</a:t>
            </a:r>
          </a:p>
          <a:p>
            <a:pPr marL="342900" indent="-342900">
              <a:spcBef>
                <a:spcPts val="1200"/>
              </a:spcBef>
              <a:buFont typeface="+mj-lt"/>
              <a:buAutoNum type="arabicPeriod"/>
            </a:pPr>
            <a:r>
              <a:rPr lang="en-GB" sz="1600" dirty="0">
                <a:solidFill>
                  <a:schemeClr val="dk1"/>
                </a:solidFill>
              </a:rPr>
              <a:t>Shape into 6cm cakes.</a:t>
            </a:r>
          </a:p>
          <a:p>
            <a:pPr marL="342900" indent="-342900">
              <a:spcBef>
                <a:spcPts val="1200"/>
              </a:spcBef>
              <a:buFont typeface="+mj-lt"/>
              <a:buAutoNum type="arabicPeriod"/>
            </a:pPr>
            <a:r>
              <a:rPr lang="en-GB" sz="1600" dirty="0">
                <a:solidFill>
                  <a:schemeClr val="dk1"/>
                </a:solidFill>
              </a:rPr>
              <a:t>Dust with flour.</a:t>
            </a:r>
          </a:p>
          <a:p>
            <a:pPr marL="342900" indent="-342900">
              <a:spcBef>
                <a:spcPts val="1200"/>
              </a:spcBef>
              <a:buFont typeface="+mj-lt"/>
              <a:buAutoNum type="arabicPeriod"/>
            </a:pPr>
            <a:r>
              <a:rPr lang="en-GB" sz="1600" dirty="0">
                <a:solidFill>
                  <a:schemeClr val="dk1"/>
                </a:solidFill>
              </a:rPr>
              <a:t>Shallow-fry in oil over a medium heat for about 5 minutes each side or until golden brown.</a:t>
            </a:r>
          </a:p>
        </p:txBody>
      </p:sp>
      <p:sp>
        <p:nvSpPr>
          <p:cNvPr id="4" name="TextBox 3">
            <a:extLst>
              <a:ext uri="{FF2B5EF4-FFF2-40B4-BE49-F238E27FC236}">
                <a16:creationId xmlns:a16="http://schemas.microsoft.com/office/drawing/2014/main" id="{5E25E95C-AEED-F05F-4C0F-B8788F4AE9DC}"/>
              </a:ext>
            </a:extLst>
          </p:cNvPr>
          <p:cNvSpPr txBox="1"/>
          <p:nvPr/>
        </p:nvSpPr>
        <p:spPr>
          <a:xfrm>
            <a:off x="647112" y="6049456"/>
            <a:ext cx="5320055" cy="461665"/>
          </a:xfrm>
          <a:prstGeom prst="rect">
            <a:avLst/>
          </a:prstGeom>
          <a:noFill/>
        </p:spPr>
        <p:txBody>
          <a:bodyPr wrap="square">
            <a:spAutoFit/>
          </a:bodyPr>
          <a:lstStyle/>
          <a:p>
            <a:pPr marL="0" indent="0">
              <a:spcBef>
                <a:spcPts val="600"/>
              </a:spcBef>
              <a:buNone/>
            </a:pPr>
            <a:r>
              <a:rPr lang="en-GB" sz="1200" dirty="0">
                <a:solidFill>
                  <a:schemeClr val="dk1"/>
                </a:solidFill>
              </a:rPr>
              <a:t>*Recipe can be made gluten free by substituting gluten-free flour</a:t>
            </a:r>
            <a:br>
              <a:rPr lang="en-GB" sz="1200" dirty="0">
                <a:solidFill>
                  <a:schemeClr val="dk1"/>
                </a:solidFill>
              </a:rPr>
            </a:br>
            <a:r>
              <a:rPr lang="en-GB" sz="1200" dirty="0">
                <a:solidFill>
                  <a:schemeClr val="dk1"/>
                </a:solidFill>
              </a:rPr>
              <a:t>*The egg can be substituted by egg-free mayonnaise</a:t>
            </a:r>
          </a:p>
        </p:txBody>
      </p:sp>
    </p:spTree>
    <p:extLst>
      <p:ext uri="{BB962C8B-B14F-4D97-AF65-F5344CB8AC3E}">
        <p14:creationId xmlns:p14="http://schemas.microsoft.com/office/powerpoint/2010/main" val="4226451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647112" y="243184"/>
            <a:ext cx="10897776" cy="721894"/>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4000" b="1" dirty="0">
                <a:solidFill>
                  <a:schemeClr val="accent1"/>
                </a:solidFill>
              </a:rPr>
              <a:t>Crab chowder</a:t>
            </a:r>
          </a:p>
        </p:txBody>
      </p:sp>
      <p:sp>
        <p:nvSpPr>
          <p:cNvPr id="7" name="Google Shape;54;p13">
            <a:extLst>
              <a:ext uri="{FF2B5EF4-FFF2-40B4-BE49-F238E27FC236}">
                <a16:creationId xmlns:a16="http://schemas.microsoft.com/office/drawing/2014/main" id="{0AA4486B-507C-4B9D-8913-05EF4E53E460}"/>
              </a:ext>
            </a:extLst>
          </p:cNvPr>
          <p:cNvSpPr txBox="1">
            <a:spLocks/>
          </p:cNvSpPr>
          <p:nvPr/>
        </p:nvSpPr>
        <p:spPr>
          <a:xfrm>
            <a:off x="647112" y="965078"/>
            <a:ext cx="10897780" cy="5355512"/>
          </a:xfrm>
          <a:prstGeom prst="rect">
            <a:avLst/>
          </a:prstGeom>
        </p:spPr>
        <p:txBody>
          <a:bodyPr spcFirstLastPara="1" wrap="square" lIns="91425" tIns="91425" rIns="91425" bIns="91425" numCol="3" spcCol="18000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sz="2000" b="1" dirty="0">
                <a:solidFill>
                  <a:schemeClr val="accent3"/>
                </a:solidFill>
              </a:rPr>
              <a:t>Ingredients</a:t>
            </a:r>
            <a:endParaRPr lang="en-GB" sz="1500" b="1" dirty="0">
              <a:solidFill>
                <a:schemeClr val="accent3"/>
              </a:solidFill>
            </a:endParaRPr>
          </a:p>
          <a:p>
            <a:pPr>
              <a:spcBef>
                <a:spcPts val="1200"/>
              </a:spcBef>
            </a:pPr>
            <a:r>
              <a:rPr lang="en-GB" sz="1500" dirty="0">
                <a:solidFill>
                  <a:schemeClr val="dk1"/>
                </a:solidFill>
              </a:rPr>
              <a:t>1 tbsp olive oil</a:t>
            </a:r>
          </a:p>
          <a:p>
            <a:pPr>
              <a:spcBef>
                <a:spcPts val="1200"/>
              </a:spcBef>
            </a:pPr>
            <a:r>
              <a:rPr lang="en-GB" sz="1500" dirty="0">
                <a:solidFill>
                  <a:schemeClr val="dk1"/>
                </a:solidFill>
              </a:rPr>
              <a:t>1 small/medium onion, chopped</a:t>
            </a:r>
          </a:p>
          <a:p>
            <a:pPr>
              <a:spcBef>
                <a:spcPts val="1200"/>
              </a:spcBef>
            </a:pPr>
            <a:r>
              <a:rPr lang="en-GB" sz="1500" dirty="0">
                <a:solidFill>
                  <a:schemeClr val="dk1"/>
                </a:solidFill>
              </a:rPr>
              <a:t>2 celery ribs, chopped</a:t>
            </a:r>
          </a:p>
          <a:p>
            <a:pPr>
              <a:spcBef>
                <a:spcPts val="1200"/>
              </a:spcBef>
            </a:pPr>
            <a:r>
              <a:rPr lang="en-GB" sz="1500" dirty="0">
                <a:solidFill>
                  <a:schemeClr val="dk1"/>
                </a:solidFill>
              </a:rPr>
              <a:t>2 medium carrots, peeled + chopped</a:t>
            </a:r>
          </a:p>
          <a:p>
            <a:pPr>
              <a:spcBef>
                <a:spcPts val="1200"/>
              </a:spcBef>
            </a:pPr>
            <a:r>
              <a:rPr lang="en-GB" sz="1500" dirty="0">
                <a:solidFill>
                  <a:schemeClr val="dk1"/>
                </a:solidFill>
              </a:rPr>
              <a:t>2 leeks, sliced into half-moons</a:t>
            </a:r>
          </a:p>
          <a:p>
            <a:pPr>
              <a:spcBef>
                <a:spcPts val="1200"/>
              </a:spcBef>
            </a:pPr>
            <a:r>
              <a:rPr lang="en-GB" sz="1500" dirty="0">
                <a:solidFill>
                  <a:schemeClr val="dk1"/>
                </a:solidFill>
              </a:rPr>
              <a:t>2 large potatoes, peeled and diced into small cubes</a:t>
            </a:r>
          </a:p>
          <a:p>
            <a:pPr>
              <a:spcBef>
                <a:spcPts val="1200"/>
              </a:spcBef>
            </a:pPr>
            <a:r>
              <a:rPr lang="en-GB" sz="1500" dirty="0">
                <a:solidFill>
                  <a:schemeClr val="dk1"/>
                </a:solidFill>
              </a:rPr>
              <a:t>1 bay leaf</a:t>
            </a:r>
          </a:p>
          <a:p>
            <a:pPr>
              <a:spcBef>
                <a:spcPts val="1200"/>
              </a:spcBef>
            </a:pPr>
            <a:r>
              <a:rPr lang="en-GB" sz="1500" dirty="0">
                <a:solidFill>
                  <a:schemeClr val="dk1"/>
                </a:solidFill>
              </a:rPr>
              <a:t>1 tsp paprika</a:t>
            </a:r>
          </a:p>
          <a:p>
            <a:pPr>
              <a:spcBef>
                <a:spcPts val="1200"/>
              </a:spcBef>
            </a:pPr>
            <a:r>
              <a:rPr lang="en-GB" sz="1500" dirty="0">
                <a:solidFill>
                  <a:schemeClr val="dk1"/>
                </a:solidFill>
              </a:rPr>
              <a:t>1 tsp ground pepper</a:t>
            </a:r>
          </a:p>
          <a:p>
            <a:pPr>
              <a:spcBef>
                <a:spcPts val="1200"/>
              </a:spcBef>
            </a:pPr>
            <a:r>
              <a:rPr lang="en-GB" sz="1500" dirty="0">
                <a:solidFill>
                  <a:schemeClr val="dk1"/>
                </a:solidFill>
              </a:rPr>
              <a:t>1½ tsp salt</a:t>
            </a:r>
          </a:p>
          <a:p>
            <a:pPr>
              <a:spcBef>
                <a:spcPts val="1200"/>
              </a:spcBef>
            </a:pPr>
            <a:r>
              <a:rPr lang="en-GB" sz="1500" dirty="0">
                <a:solidFill>
                  <a:schemeClr val="dk1"/>
                </a:solidFill>
              </a:rPr>
              <a:t>1 litre vegetable stock</a:t>
            </a:r>
          </a:p>
          <a:p>
            <a:pPr marL="0" indent="0">
              <a:spcBef>
                <a:spcPts val="1200"/>
              </a:spcBef>
              <a:buNone/>
            </a:pPr>
            <a:endParaRPr lang="en-GB" sz="1500" dirty="0">
              <a:solidFill>
                <a:schemeClr val="dk1"/>
              </a:solidFill>
            </a:endParaRPr>
          </a:p>
          <a:p>
            <a:pPr>
              <a:spcBef>
                <a:spcPts val="1200"/>
              </a:spcBef>
            </a:pPr>
            <a:r>
              <a:rPr lang="en-GB" sz="1500" dirty="0">
                <a:solidFill>
                  <a:schemeClr val="dk1"/>
                </a:solidFill>
              </a:rPr>
              <a:t>2 large tins sweet corn</a:t>
            </a:r>
          </a:p>
          <a:p>
            <a:pPr>
              <a:spcBef>
                <a:spcPts val="1200"/>
              </a:spcBef>
            </a:pPr>
            <a:r>
              <a:rPr lang="en-GB" sz="1500" dirty="0">
                <a:solidFill>
                  <a:schemeClr val="dk1"/>
                </a:solidFill>
              </a:rPr>
              <a:t>500g fresh crab meat </a:t>
            </a:r>
          </a:p>
          <a:p>
            <a:pPr>
              <a:spcBef>
                <a:spcPts val="1200"/>
              </a:spcBef>
            </a:pPr>
            <a:r>
              <a:rPr lang="en-GB" sz="1500" dirty="0">
                <a:solidFill>
                  <a:schemeClr val="dk1"/>
                </a:solidFill>
              </a:rPr>
              <a:t>100ml milk</a:t>
            </a:r>
          </a:p>
          <a:p>
            <a:pPr>
              <a:spcBef>
                <a:spcPts val="1200"/>
              </a:spcBef>
            </a:pPr>
            <a:r>
              <a:rPr lang="en-GB" sz="1500" dirty="0">
                <a:solidFill>
                  <a:schemeClr val="dk1"/>
                </a:solidFill>
              </a:rPr>
              <a:t>100ml single cream</a:t>
            </a:r>
          </a:p>
          <a:p>
            <a:pPr>
              <a:spcBef>
                <a:spcPts val="1200"/>
              </a:spcBef>
            </a:pPr>
            <a:r>
              <a:rPr lang="en-GB" sz="1500" dirty="0">
                <a:solidFill>
                  <a:schemeClr val="dk1"/>
                </a:solidFill>
              </a:rPr>
              <a:t>¼ cup finely chopped fresh parsley</a:t>
            </a:r>
          </a:p>
          <a:p>
            <a:pPr marL="0" indent="0">
              <a:spcBef>
                <a:spcPts val="1200"/>
              </a:spcBef>
              <a:buNone/>
            </a:pPr>
            <a:endParaRPr lang="en-GB" sz="1500" b="1" dirty="0">
              <a:solidFill>
                <a:schemeClr val="dk1"/>
              </a:solidFill>
            </a:endParaRPr>
          </a:p>
          <a:p>
            <a:pPr marL="0" indent="0">
              <a:spcBef>
                <a:spcPts val="1200"/>
              </a:spcBef>
              <a:buNone/>
            </a:pPr>
            <a:endParaRPr lang="en-GB" sz="1500" b="1" dirty="0">
              <a:solidFill>
                <a:schemeClr val="accent5"/>
              </a:solidFill>
            </a:endParaRPr>
          </a:p>
          <a:p>
            <a:pPr marL="0" indent="0">
              <a:spcBef>
                <a:spcPts val="1200"/>
              </a:spcBef>
              <a:buNone/>
            </a:pPr>
            <a:endParaRPr lang="en-GB" sz="1500" b="1" dirty="0">
              <a:solidFill>
                <a:schemeClr val="accent5"/>
              </a:solidFill>
            </a:endParaRPr>
          </a:p>
          <a:p>
            <a:pPr marL="0" indent="0">
              <a:spcBef>
                <a:spcPts val="1200"/>
              </a:spcBef>
              <a:buNone/>
            </a:pPr>
            <a:endParaRPr lang="en-GB" sz="1500" b="1" dirty="0">
              <a:solidFill>
                <a:schemeClr val="accent5"/>
              </a:solidFill>
            </a:endParaRPr>
          </a:p>
          <a:p>
            <a:pPr marL="0" indent="0">
              <a:spcBef>
                <a:spcPts val="1200"/>
              </a:spcBef>
              <a:buNone/>
            </a:pPr>
            <a:endParaRPr lang="en-GB" sz="1500" b="1" dirty="0">
              <a:solidFill>
                <a:schemeClr val="accent5"/>
              </a:solidFill>
            </a:endParaRPr>
          </a:p>
          <a:p>
            <a:pPr marL="0" indent="0">
              <a:spcBef>
                <a:spcPts val="1200"/>
              </a:spcBef>
              <a:buNone/>
            </a:pPr>
            <a:endParaRPr lang="en-GB" sz="1500" b="1" dirty="0">
              <a:solidFill>
                <a:schemeClr val="accent5"/>
              </a:solidFill>
            </a:endParaRPr>
          </a:p>
          <a:p>
            <a:pPr marL="0" indent="0">
              <a:spcBef>
                <a:spcPts val="1200"/>
              </a:spcBef>
              <a:buNone/>
            </a:pPr>
            <a:endParaRPr lang="en-GB" sz="1500" b="1" dirty="0">
              <a:solidFill>
                <a:schemeClr val="accent5"/>
              </a:solidFill>
            </a:endParaRPr>
          </a:p>
          <a:p>
            <a:pPr marL="0" indent="0">
              <a:spcBef>
                <a:spcPts val="1200"/>
              </a:spcBef>
              <a:buNone/>
            </a:pPr>
            <a:r>
              <a:rPr lang="en-GB" sz="2000" b="1" dirty="0">
                <a:solidFill>
                  <a:schemeClr val="accent5"/>
                </a:solidFill>
              </a:rPr>
              <a:t>Method</a:t>
            </a:r>
            <a:endParaRPr lang="en-GB" sz="1500" b="1" dirty="0">
              <a:solidFill>
                <a:schemeClr val="accent5"/>
              </a:solidFill>
            </a:endParaRPr>
          </a:p>
          <a:p>
            <a:pPr marL="342900" indent="-342900">
              <a:spcBef>
                <a:spcPts val="1200"/>
              </a:spcBef>
              <a:buFont typeface="+mj-lt"/>
              <a:buAutoNum type="arabicPeriod"/>
            </a:pPr>
            <a:r>
              <a:rPr lang="en-GB" sz="1500" dirty="0">
                <a:solidFill>
                  <a:schemeClr val="dk1"/>
                </a:solidFill>
              </a:rPr>
              <a:t>In a large hob to oven dish, gently fry onions, celery, carrots, and leeks until soft.</a:t>
            </a:r>
          </a:p>
          <a:p>
            <a:pPr marL="342900" indent="-342900">
              <a:spcBef>
                <a:spcPts val="1200"/>
              </a:spcBef>
              <a:buFont typeface="+mj-lt"/>
              <a:buAutoNum type="arabicPeriod"/>
            </a:pPr>
            <a:r>
              <a:rPr lang="en-GB" sz="1500" dirty="0">
                <a:solidFill>
                  <a:schemeClr val="dk1"/>
                </a:solidFill>
              </a:rPr>
              <a:t>Add potatoes, bay leaf, paprika, pepper, salt and vegetable stock. Cook for about 8-10 minutes until the potatoes are halfway done.</a:t>
            </a:r>
          </a:p>
          <a:p>
            <a:pPr marL="342900" indent="-342900">
              <a:spcBef>
                <a:spcPts val="1200"/>
              </a:spcBef>
              <a:buFont typeface="+mj-lt"/>
              <a:buAutoNum type="arabicPeriod"/>
            </a:pPr>
            <a:r>
              <a:rPr lang="en-GB" sz="1500" dirty="0">
                <a:solidFill>
                  <a:schemeClr val="dk1"/>
                </a:solidFill>
              </a:rPr>
              <a:t>Puree 2 cups of the vegetable mixture in a food processor or blender until smooth. Stir the mixture back into the pot. </a:t>
            </a:r>
          </a:p>
          <a:p>
            <a:pPr marL="342900" indent="-342900">
              <a:spcBef>
                <a:spcPts val="1200"/>
              </a:spcBef>
              <a:buFont typeface="+mj-lt"/>
              <a:buAutoNum type="arabicPeriod"/>
            </a:pPr>
            <a:r>
              <a:rPr lang="en-GB" sz="1500" dirty="0">
                <a:solidFill>
                  <a:schemeClr val="dk1"/>
                </a:solidFill>
              </a:rPr>
              <a:t>Add sweetcorn, crab meat, milk and cream. Cook uncovered for about 8 minutes.</a:t>
            </a:r>
          </a:p>
          <a:p>
            <a:pPr marL="342900" indent="-342900">
              <a:spcBef>
                <a:spcPts val="1200"/>
              </a:spcBef>
              <a:buFont typeface="+mj-lt"/>
              <a:buAutoNum type="arabicPeriod"/>
            </a:pPr>
            <a:r>
              <a:rPr lang="en-GB" sz="1500" dirty="0">
                <a:solidFill>
                  <a:schemeClr val="dk1"/>
                </a:solidFill>
              </a:rPr>
              <a:t>Stir in parsley and serve!</a:t>
            </a:r>
          </a:p>
        </p:txBody>
      </p:sp>
    </p:spTree>
    <p:extLst>
      <p:ext uri="{BB962C8B-B14F-4D97-AF65-F5344CB8AC3E}">
        <p14:creationId xmlns:p14="http://schemas.microsoft.com/office/powerpoint/2010/main" val="4000906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822095" y="1374434"/>
            <a:ext cx="10049115" cy="500191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2000" dirty="0">
                <a:solidFill>
                  <a:schemeClr val="dk1"/>
                </a:solidFill>
              </a:rPr>
              <a:t>Crab fishers are out on the water most days, weather permitting, from March to October and less often during the winter. </a:t>
            </a:r>
          </a:p>
          <a:p>
            <a:pPr marL="0" indent="0">
              <a:spcBef>
                <a:spcPts val="0"/>
              </a:spcBef>
              <a:buNone/>
            </a:pPr>
            <a:endParaRPr lang="en-GB" sz="2000" dirty="0">
              <a:solidFill>
                <a:schemeClr val="dk1"/>
              </a:solidFill>
            </a:endParaRPr>
          </a:p>
          <a:p>
            <a:pPr marL="0" indent="0">
              <a:spcBef>
                <a:spcPts val="0"/>
              </a:spcBef>
              <a:buNone/>
            </a:pPr>
            <a:r>
              <a:rPr lang="en-GB" sz="2000" dirty="0">
                <a:solidFill>
                  <a:schemeClr val="dk1"/>
                </a:solidFill>
              </a:rPr>
              <a:t>Many have small boats that they operate single-handedly, though some have crew of up to four people. Depending on tides, they can have early morning starts in the dark. They go out in varying weather conditions so long as the wind and waves are not too strong. </a:t>
            </a:r>
          </a:p>
          <a:p>
            <a:pPr marL="0" indent="0">
              <a:spcBef>
                <a:spcPts val="0"/>
              </a:spcBef>
              <a:buNone/>
            </a:pPr>
            <a:endParaRPr lang="en-GB" sz="2000" dirty="0">
              <a:solidFill>
                <a:schemeClr val="dk1"/>
              </a:solidFill>
            </a:endParaRPr>
          </a:p>
          <a:p>
            <a:pPr marL="0" indent="0">
              <a:spcBef>
                <a:spcPts val="0"/>
              </a:spcBef>
              <a:buNone/>
            </a:pPr>
            <a:r>
              <a:rPr lang="en-GB" sz="2000" dirty="0">
                <a:solidFill>
                  <a:schemeClr val="dk1"/>
                </a:solidFill>
              </a:rPr>
              <a:t>In winter, the cold temperatures mean there are fewer crabs around so they use this time of year to fix damaged pots and carry out maintenance of their boats.</a:t>
            </a:r>
            <a:endParaRPr lang="en-GB" sz="3200" b="1" dirty="0">
              <a:solidFill>
                <a:schemeClr val="accent1"/>
              </a:solidFill>
            </a:endParaRPr>
          </a:p>
          <a:p>
            <a:pPr marL="0" indent="0">
              <a:spcBef>
                <a:spcPts val="0"/>
              </a:spcBef>
              <a:buNone/>
            </a:pPr>
            <a:endParaRPr lang="en-GB" sz="2000" dirty="0">
              <a:solidFill>
                <a:schemeClr val="dk1"/>
              </a:solidFill>
            </a:endParaRPr>
          </a:p>
          <a:p>
            <a:pPr marL="0" indent="0">
              <a:spcBef>
                <a:spcPts val="0"/>
              </a:spcBef>
              <a:buNone/>
            </a:pPr>
            <a:r>
              <a:rPr lang="en-GB" sz="2000" b="1" dirty="0">
                <a:solidFill>
                  <a:schemeClr val="dk1"/>
                </a:solidFill>
              </a:rPr>
              <a:t>The video on the next slide shows a Cromer fisherman’s day at work out on his boat. </a:t>
            </a:r>
            <a:endParaRPr lang="en-GB" sz="2400" b="1" dirty="0">
              <a:solidFill>
                <a:schemeClr val="dk1"/>
              </a:solidFill>
            </a:endParaRPr>
          </a:p>
        </p:txBody>
      </p:sp>
      <p:sp>
        <p:nvSpPr>
          <p:cNvPr id="4" name="Google Shape;54;p13">
            <a:extLst>
              <a:ext uri="{FF2B5EF4-FFF2-40B4-BE49-F238E27FC236}">
                <a16:creationId xmlns:a16="http://schemas.microsoft.com/office/drawing/2014/main" id="{7DEEC478-03E1-6128-295C-108556FC494F}"/>
              </a:ext>
            </a:extLst>
          </p:cNvPr>
          <p:cNvSpPr txBox="1">
            <a:spLocks/>
          </p:cNvSpPr>
          <p:nvPr/>
        </p:nvSpPr>
        <p:spPr>
          <a:xfrm>
            <a:off x="737254" y="396807"/>
            <a:ext cx="11179130" cy="881065"/>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4000" b="1" dirty="0">
                <a:solidFill>
                  <a:schemeClr val="accent1"/>
                </a:solidFill>
              </a:rPr>
              <a:t>Life as a fisher</a:t>
            </a:r>
          </a:p>
          <a:p>
            <a:pPr marL="0" indent="0">
              <a:spcBef>
                <a:spcPts val="0"/>
              </a:spcBef>
              <a:buFont typeface="Arial" panose="020B0604020202020204" pitchFamily="34" charset="0"/>
              <a:buNone/>
            </a:pPr>
            <a:endParaRPr lang="en-GB" sz="4000" b="1" dirty="0">
              <a:solidFill>
                <a:schemeClr val="accent1"/>
              </a:solidFill>
            </a:endParaRPr>
          </a:p>
        </p:txBody>
      </p:sp>
    </p:spTree>
    <p:extLst>
      <p:ext uri="{BB962C8B-B14F-4D97-AF65-F5344CB8AC3E}">
        <p14:creationId xmlns:p14="http://schemas.microsoft.com/office/powerpoint/2010/main" val="2481990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4;p13">
            <a:extLst>
              <a:ext uri="{FF2B5EF4-FFF2-40B4-BE49-F238E27FC236}">
                <a16:creationId xmlns:a16="http://schemas.microsoft.com/office/drawing/2014/main" id="{7DEEC478-03E1-6128-295C-108556FC494F}"/>
              </a:ext>
            </a:extLst>
          </p:cNvPr>
          <p:cNvSpPr txBox="1">
            <a:spLocks/>
          </p:cNvSpPr>
          <p:nvPr/>
        </p:nvSpPr>
        <p:spPr>
          <a:xfrm>
            <a:off x="737254" y="396807"/>
            <a:ext cx="11179130" cy="881065"/>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4000" b="1" dirty="0">
                <a:solidFill>
                  <a:schemeClr val="accent1"/>
                </a:solidFill>
              </a:rPr>
              <a:t>Life as a fisher</a:t>
            </a:r>
          </a:p>
          <a:p>
            <a:pPr marL="0" indent="0">
              <a:spcBef>
                <a:spcPts val="0"/>
              </a:spcBef>
              <a:buFont typeface="Arial" panose="020B0604020202020204" pitchFamily="34" charset="0"/>
              <a:buNone/>
            </a:pPr>
            <a:endParaRPr lang="en-GB" sz="4000" b="1" dirty="0">
              <a:solidFill>
                <a:schemeClr val="accent1"/>
              </a:solidFill>
            </a:endParaRPr>
          </a:p>
        </p:txBody>
      </p:sp>
      <p:pic>
        <p:nvPicPr>
          <p:cNvPr id="3" name="Online Media 2" title="Keep Hauling - crab fishing at Cromer with shanty music by The Sheringham Shantymen">
            <a:hlinkClick r:id="" action="ppaction://media"/>
            <a:extLst>
              <a:ext uri="{FF2B5EF4-FFF2-40B4-BE49-F238E27FC236}">
                <a16:creationId xmlns:a16="http://schemas.microsoft.com/office/drawing/2014/main" id="{4CA3E882-1A23-D0BD-B266-4FF0D84E9A17}"/>
              </a:ext>
            </a:extLst>
          </p:cNvPr>
          <p:cNvPicPr>
            <a:picLocks noRot="1" noChangeAspect="1"/>
          </p:cNvPicPr>
          <p:nvPr>
            <a:videoFile r:link="rId1"/>
          </p:nvPr>
        </p:nvPicPr>
        <p:blipFill>
          <a:blip r:embed="rId4"/>
          <a:stretch>
            <a:fillRect/>
          </a:stretch>
        </p:blipFill>
        <p:spPr>
          <a:xfrm>
            <a:off x="2087768" y="1513542"/>
            <a:ext cx="8478101" cy="4790127"/>
          </a:xfrm>
          <a:prstGeom prst="rect">
            <a:avLst/>
          </a:prstGeom>
        </p:spPr>
      </p:pic>
    </p:spTree>
    <p:extLst>
      <p:ext uri="{BB962C8B-B14F-4D97-AF65-F5344CB8AC3E}">
        <p14:creationId xmlns:p14="http://schemas.microsoft.com/office/powerpoint/2010/main" val="68954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533400" y="3006839"/>
            <a:ext cx="4389667" cy="83527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2F2F3F"/>
                </a:solidFill>
                <a:effectLst/>
                <a:uLnTx/>
                <a:uFillTx/>
                <a:latin typeface="Poppins"/>
                <a:ea typeface="+mn-ea"/>
                <a:cs typeface="+mn-cs"/>
              </a:rPr>
              <a:t>Edible (brown) crabs live in the sea.</a:t>
            </a:r>
          </a:p>
        </p:txBody>
      </p:sp>
      <p:pic>
        <p:nvPicPr>
          <p:cNvPr id="4" name="Google Shape;117;p21">
            <a:extLst>
              <a:ext uri="{FF2B5EF4-FFF2-40B4-BE49-F238E27FC236}">
                <a16:creationId xmlns:a16="http://schemas.microsoft.com/office/drawing/2014/main" id="{AE91A47E-08C0-4C8E-B8EF-D8446FFA2248}"/>
              </a:ext>
            </a:extLst>
          </p:cNvPr>
          <p:cNvPicPr preferRelativeResize="0"/>
          <p:nvPr/>
        </p:nvPicPr>
        <p:blipFill rotWithShape="1">
          <a:blip r:embed="rId2">
            <a:alphaModFix/>
          </a:blip>
          <a:srcRect l="43796"/>
          <a:stretch/>
        </p:blipFill>
        <p:spPr>
          <a:xfrm>
            <a:off x="6081931" y="-23119"/>
            <a:ext cx="6096001" cy="6895187"/>
          </a:xfrm>
          <a:prstGeom prst="rect">
            <a:avLst/>
          </a:prstGeom>
          <a:noFill/>
          <a:ln>
            <a:noFill/>
          </a:ln>
        </p:spPr>
      </p:pic>
      <p:sp>
        <p:nvSpPr>
          <p:cNvPr id="6" name="Google Shape;118;p21">
            <a:extLst>
              <a:ext uri="{FF2B5EF4-FFF2-40B4-BE49-F238E27FC236}">
                <a16:creationId xmlns:a16="http://schemas.microsoft.com/office/drawing/2014/main" id="{30096A28-E3B9-4D7F-9544-D0030D672EB5}"/>
              </a:ext>
            </a:extLst>
          </p:cNvPr>
          <p:cNvSpPr txBox="1"/>
          <p:nvPr/>
        </p:nvSpPr>
        <p:spPr>
          <a:xfrm>
            <a:off x="10465800" y="6564268"/>
            <a:ext cx="1726200" cy="3078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800" b="0" i="0" u="none" strike="noStrike" kern="1200" cap="none" spc="0" normalizeH="0" baseline="0" noProof="0" dirty="0">
                <a:ln>
                  <a:noFill/>
                </a:ln>
                <a:solidFill>
                  <a:srgbClr val="FFFFFF"/>
                </a:solidFill>
                <a:effectLst/>
                <a:uLnTx/>
                <a:uFillTx/>
                <a:latin typeface="Poppins"/>
                <a:ea typeface="+mn-ea"/>
                <a:cs typeface="+mn-cs"/>
              </a:rPr>
              <a:t>Photo: christaylorphoto.co.uk</a:t>
            </a:r>
            <a:endParaRPr kumimoji="0" sz="800" b="0" i="0" u="none" strike="noStrike" kern="1200" cap="none" spc="0" normalizeH="0" baseline="0" noProof="0" dirty="0">
              <a:ln>
                <a:noFill/>
              </a:ln>
              <a:solidFill>
                <a:srgbClr val="FFFFFF"/>
              </a:solidFill>
              <a:effectLst/>
              <a:uLnTx/>
              <a:uFillTx/>
              <a:latin typeface="Poppins"/>
              <a:ea typeface="+mn-ea"/>
              <a:cs typeface="+mn-cs"/>
            </a:endParaRPr>
          </a:p>
        </p:txBody>
      </p:sp>
      <p:sp>
        <p:nvSpPr>
          <p:cNvPr id="3" name="TextBox 2">
            <a:extLst>
              <a:ext uri="{FF2B5EF4-FFF2-40B4-BE49-F238E27FC236}">
                <a16:creationId xmlns:a16="http://schemas.microsoft.com/office/drawing/2014/main" id="{B991710E-1E30-4A05-1344-B72B073EC06F}"/>
              </a:ext>
            </a:extLst>
          </p:cNvPr>
          <p:cNvSpPr txBox="1"/>
          <p:nvPr/>
        </p:nvSpPr>
        <p:spPr>
          <a:xfrm>
            <a:off x="533400" y="684691"/>
            <a:ext cx="49811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B9B0"/>
                </a:solidFill>
                <a:effectLst/>
                <a:uLnTx/>
                <a:uFillTx/>
                <a:latin typeface="Poppins"/>
                <a:ea typeface="+mn-ea"/>
                <a:cs typeface="+mn-cs"/>
              </a:rPr>
              <a:t>Sea to Sandwich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B9B0"/>
              </a:solidFill>
              <a:effectLst/>
              <a:uLnTx/>
              <a:uFillTx/>
              <a:latin typeface="Poppins"/>
              <a:ea typeface="+mn-ea"/>
              <a:cs typeface="+mn-cs"/>
            </a:endParaRPr>
          </a:p>
        </p:txBody>
      </p:sp>
    </p:spTree>
    <p:extLst>
      <p:ext uri="{BB962C8B-B14F-4D97-AF65-F5344CB8AC3E}">
        <p14:creationId xmlns:p14="http://schemas.microsoft.com/office/powerpoint/2010/main" val="377719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25;p22">
            <a:extLst>
              <a:ext uri="{FF2B5EF4-FFF2-40B4-BE49-F238E27FC236}">
                <a16:creationId xmlns:a16="http://schemas.microsoft.com/office/drawing/2014/main" id="{594321ED-1220-4566-A1C5-71442A5F557C}"/>
              </a:ext>
            </a:extLst>
          </p:cNvPr>
          <p:cNvPicPr preferRelativeResize="0"/>
          <p:nvPr/>
        </p:nvPicPr>
        <p:blipFill>
          <a:blip r:embed="rId2">
            <a:alphaModFix/>
          </a:blip>
          <a:stretch>
            <a:fillRect/>
          </a:stretch>
        </p:blipFill>
        <p:spPr>
          <a:xfrm>
            <a:off x="2631543" y="1017156"/>
            <a:ext cx="6502932" cy="4252858"/>
          </a:xfrm>
          <a:prstGeom prst="rect">
            <a:avLst/>
          </a:prstGeom>
          <a:noFill/>
          <a:ln>
            <a:noFill/>
          </a:ln>
        </p:spPr>
      </p:pic>
      <p:sp>
        <p:nvSpPr>
          <p:cNvPr id="8" name="Google Shape;127;p22">
            <a:extLst>
              <a:ext uri="{FF2B5EF4-FFF2-40B4-BE49-F238E27FC236}">
                <a16:creationId xmlns:a16="http://schemas.microsoft.com/office/drawing/2014/main" id="{A7529A2A-0658-43CB-8EC2-9499D9281202}"/>
              </a:ext>
            </a:extLst>
          </p:cNvPr>
          <p:cNvSpPr txBox="1"/>
          <p:nvPr/>
        </p:nvSpPr>
        <p:spPr>
          <a:xfrm>
            <a:off x="7510014" y="4962268"/>
            <a:ext cx="1718729"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lt1"/>
                </a:solidFill>
              </a:rPr>
              <a:t>Photo: christaylorphoto.co.uk</a:t>
            </a:r>
            <a:endParaRPr sz="800" dirty="0">
              <a:solidFill>
                <a:schemeClr val="lt1"/>
              </a:solidFill>
            </a:endParaRPr>
          </a:p>
        </p:txBody>
      </p:sp>
      <p:sp>
        <p:nvSpPr>
          <p:cNvPr id="10" name="Google Shape;54;p13">
            <a:extLst>
              <a:ext uri="{FF2B5EF4-FFF2-40B4-BE49-F238E27FC236}">
                <a16:creationId xmlns:a16="http://schemas.microsoft.com/office/drawing/2014/main" id="{E58575FE-2713-467D-BC2E-340DD0906253}"/>
              </a:ext>
            </a:extLst>
          </p:cNvPr>
          <p:cNvSpPr txBox="1">
            <a:spLocks/>
          </p:cNvSpPr>
          <p:nvPr/>
        </p:nvSpPr>
        <p:spPr>
          <a:xfrm>
            <a:off x="2322354" y="5550017"/>
            <a:ext cx="7962071" cy="120428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400" dirty="0">
                <a:solidFill>
                  <a:schemeClr val="dk1"/>
                </a:solidFill>
              </a:rPr>
              <a:t>Being a fisher can mean some early morning </a:t>
            </a:r>
          </a:p>
          <a:p>
            <a:pPr marL="0" indent="0">
              <a:spcBef>
                <a:spcPts val="0"/>
              </a:spcBef>
              <a:buFont typeface="Arial" panose="020B0604020202020204" pitchFamily="34" charset="0"/>
              <a:buNone/>
            </a:pPr>
            <a:r>
              <a:rPr lang="en-GB" sz="2400" dirty="0">
                <a:solidFill>
                  <a:schemeClr val="dk1"/>
                </a:solidFill>
              </a:rPr>
              <a:t>starts depending on the tides.</a:t>
            </a:r>
          </a:p>
        </p:txBody>
      </p:sp>
    </p:spTree>
    <p:extLst>
      <p:ext uri="{BB962C8B-B14F-4D97-AF65-F5344CB8AC3E}">
        <p14:creationId xmlns:p14="http://schemas.microsoft.com/office/powerpoint/2010/main" val="1623442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53;p25">
            <a:extLst>
              <a:ext uri="{FF2B5EF4-FFF2-40B4-BE49-F238E27FC236}">
                <a16:creationId xmlns:a16="http://schemas.microsoft.com/office/drawing/2014/main" id="{2CDD1A94-48B1-4246-9CAF-F180EF5CEF95}"/>
              </a:ext>
            </a:extLst>
          </p:cNvPr>
          <p:cNvPicPr preferRelativeResize="0"/>
          <p:nvPr/>
        </p:nvPicPr>
        <p:blipFill rotWithShape="1">
          <a:blip r:embed="rId2">
            <a:alphaModFix/>
          </a:blip>
          <a:srcRect l="20247" r="20508"/>
          <a:stretch/>
        </p:blipFill>
        <p:spPr>
          <a:xfrm>
            <a:off x="6853287" y="527901"/>
            <a:ext cx="4702337" cy="5727891"/>
          </a:xfrm>
          <a:prstGeom prst="rect">
            <a:avLst/>
          </a:prstGeom>
          <a:noFill/>
          <a:ln>
            <a:noFill/>
          </a:ln>
        </p:spPr>
      </p:pic>
      <p:sp>
        <p:nvSpPr>
          <p:cNvPr id="2" name="Google Shape;54;p13">
            <a:extLst>
              <a:ext uri="{FF2B5EF4-FFF2-40B4-BE49-F238E27FC236}">
                <a16:creationId xmlns:a16="http://schemas.microsoft.com/office/drawing/2014/main" id="{A9B92708-A583-403D-9CCC-6AF2ADCCDE03}"/>
              </a:ext>
            </a:extLst>
          </p:cNvPr>
          <p:cNvSpPr txBox="1">
            <a:spLocks/>
          </p:cNvSpPr>
          <p:nvPr/>
        </p:nvSpPr>
        <p:spPr>
          <a:xfrm>
            <a:off x="636376" y="380215"/>
            <a:ext cx="5566130" cy="203893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400" dirty="0">
                <a:solidFill>
                  <a:schemeClr val="tx2"/>
                </a:solidFill>
              </a:rPr>
              <a:t>They go to their pots which are marked with flags. </a:t>
            </a:r>
          </a:p>
          <a:p>
            <a:pPr marL="0" indent="0">
              <a:spcBef>
                <a:spcPts val="0"/>
              </a:spcBef>
              <a:buFont typeface="Arial" panose="020B0604020202020204" pitchFamily="34" charset="0"/>
              <a:buNone/>
            </a:pPr>
            <a:endParaRPr lang="en-GB" sz="2400" dirty="0">
              <a:solidFill>
                <a:schemeClr val="tx2"/>
              </a:solidFill>
            </a:endParaRPr>
          </a:p>
          <a:p>
            <a:pPr marL="0" indent="0">
              <a:spcBef>
                <a:spcPts val="0"/>
              </a:spcBef>
              <a:buFont typeface="Arial" panose="020B0604020202020204" pitchFamily="34" charset="0"/>
              <a:buNone/>
            </a:pPr>
            <a:r>
              <a:rPr lang="en-GB" sz="2400" dirty="0">
                <a:solidFill>
                  <a:schemeClr val="tx2"/>
                </a:solidFill>
              </a:rPr>
              <a:t>They haul in their pots. </a:t>
            </a:r>
            <a:r>
              <a:rPr lang="en-GB" sz="2400" dirty="0"/>
              <a:t>The fishers use a winch to help raise the pots.</a:t>
            </a:r>
          </a:p>
        </p:txBody>
      </p:sp>
      <p:sp>
        <p:nvSpPr>
          <p:cNvPr id="6" name="Google Shape;118;p21">
            <a:extLst>
              <a:ext uri="{FF2B5EF4-FFF2-40B4-BE49-F238E27FC236}">
                <a16:creationId xmlns:a16="http://schemas.microsoft.com/office/drawing/2014/main" id="{30096A28-E3B9-4D7F-9544-D0030D672EB5}"/>
              </a:ext>
            </a:extLst>
          </p:cNvPr>
          <p:cNvSpPr txBox="1"/>
          <p:nvPr/>
        </p:nvSpPr>
        <p:spPr>
          <a:xfrm>
            <a:off x="9829424" y="5947992"/>
            <a:ext cx="1726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bg1"/>
                </a:solidFill>
              </a:rPr>
              <a:t>Photos: christaylorphoto.co.uk</a:t>
            </a:r>
            <a:endParaRPr sz="800" dirty="0">
              <a:solidFill>
                <a:schemeClr val="bg1"/>
              </a:solidFill>
            </a:endParaRPr>
          </a:p>
        </p:txBody>
      </p:sp>
      <p:pic>
        <p:nvPicPr>
          <p:cNvPr id="3" name="Picture 2">
            <a:extLst>
              <a:ext uri="{FF2B5EF4-FFF2-40B4-BE49-F238E27FC236}">
                <a16:creationId xmlns:a16="http://schemas.microsoft.com/office/drawing/2014/main" id="{1AA17AB2-DCFE-D850-0BEB-A28356E65BF0}"/>
              </a:ext>
            </a:extLst>
          </p:cNvPr>
          <p:cNvPicPr>
            <a:picLocks noChangeAspect="1"/>
          </p:cNvPicPr>
          <p:nvPr/>
        </p:nvPicPr>
        <p:blipFill>
          <a:blip r:embed="rId3"/>
          <a:stretch>
            <a:fillRect/>
          </a:stretch>
        </p:blipFill>
        <p:spPr>
          <a:xfrm>
            <a:off x="636376" y="2549103"/>
            <a:ext cx="5566130" cy="3706689"/>
          </a:xfrm>
          <a:prstGeom prst="rect">
            <a:avLst/>
          </a:prstGeom>
        </p:spPr>
      </p:pic>
    </p:spTree>
    <p:extLst>
      <p:ext uri="{BB962C8B-B14F-4D97-AF65-F5344CB8AC3E}">
        <p14:creationId xmlns:p14="http://schemas.microsoft.com/office/powerpoint/2010/main" val="1454547539"/>
      </p:ext>
    </p:extLst>
  </p:cSld>
  <p:clrMapOvr>
    <a:masterClrMapping/>
  </p:clrMapOvr>
</p:sld>
</file>

<file path=ppt/theme/theme1.xml><?xml version="1.0" encoding="utf-8"?>
<a:theme xmlns:a="http://schemas.openxmlformats.org/drawingml/2006/main" name="Content_Slides">
  <a:themeElements>
    <a:clrScheme name="MCS_Presentations">
      <a:dk1>
        <a:srgbClr val="1B1B26"/>
      </a:dk1>
      <a:lt1>
        <a:srgbClr val="FFFFFF"/>
      </a:lt1>
      <a:dk2>
        <a:srgbClr val="2F2F3F"/>
      </a:dk2>
      <a:lt2>
        <a:srgbClr val="D9F5F3"/>
      </a:lt2>
      <a:accent1>
        <a:srgbClr val="00B9B0"/>
      </a:accent1>
      <a:accent2>
        <a:srgbClr val="B172CD"/>
      </a:accent2>
      <a:accent3>
        <a:srgbClr val="FD5C6C"/>
      </a:accent3>
      <a:accent4>
        <a:srgbClr val="9EC323"/>
      </a:accent4>
      <a:accent5>
        <a:srgbClr val="3D9BE2"/>
      </a:accent5>
      <a:accent6>
        <a:srgbClr val="FDA027"/>
      </a:accent6>
      <a:hlink>
        <a:srgbClr val="0563C1"/>
      </a:hlink>
      <a:folHlink>
        <a:srgbClr val="954F72"/>
      </a:folHlink>
    </a:clrScheme>
    <a:fontScheme name="Poppins_MCS">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Slides">
  <a:themeElements>
    <a:clrScheme name="MCS_Presentations">
      <a:dk1>
        <a:srgbClr val="1B1B26"/>
      </a:dk1>
      <a:lt1>
        <a:srgbClr val="FFFFFF"/>
      </a:lt1>
      <a:dk2>
        <a:srgbClr val="2F2F3F"/>
      </a:dk2>
      <a:lt2>
        <a:srgbClr val="D9F5F3"/>
      </a:lt2>
      <a:accent1>
        <a:srgbClr val="00B9B0"/>
      </a:accent1>
      <a:accent2>
        <a:srgbClr val="B172CD"/>
      </a:accent2>
      <a:accent3>
        <a:srgbClr val="FD5C6C"/>
      </a:accent3>
      <a:accent4>
        <a:srgbClr val="9EC323"/>
      </a:accent4>
      <a:accent5>
        <a:srgbClr val="3D9BE2"/>
      </a:accent5>
      <a:accent6>
        <a:srgbClr val="FDA027"/>
      </a:accent6>
      <a:hlink>
        <a:srgbClr val="0563C1"/>
      </a:hlink>
      <a:folHlink>
        <a:srgbClr val="954F72"/>
      </a:folHlink>
    </a:clrScheme>
    <a:fontScheme name="Poppins_MCS">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5D8DF586940345BCA1FE832507B89A" ma:contentTypeVersion="15" ma:contentTypeDescription="Create a new document." ma:contentTypeScope="" ma:versionID="9c4dad075fbb571b5e52fd06dfe11aa5">
  <xsd:schema xmlns:xsd="http://www.w3.org/2001/XMLSchema" xmlns:xs="http://www.w3.org/2001/XMLSchema" xmlns:p="http://schemas.microsoft.com/office/2006/metadata/properties" xmlns:ns2="2e7939e8-d9bd-4197-b5ca-ef6e1ff1327b" xmlns:ns3="5f3fbcf9-7929-4669-aee0-273ea4de79ac" targetNamespace="http://schemas.microsoft.com/office/2006/metadata/properties" ma:root="true" ma:fieldsID="39a47eab18549ed710174bddad15a830" ns2:_="" ns3:_="">
    <xsd:import namespace="2e7939e8-d9bd-4197-b5ca-ef6e1ff1327b"/>
    <xsd:import namespace="5f3fbcf9-7929-4669-aee0-273ea4de79a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939e8-d9bd-4197-b5ca-ef6e1ff132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1400c39-6263-44eb-9109-7e6cd594168c"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3fbcf9-7929-4669-aee0-273ea4de79a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b25e7ad-d1b0-4b24-aadf-44e0f6c8fd61}" ma:internalName="TaxCatchAll" ma:showField="CatchAllData" ma:web="5f3fbcf9-7929-4669-aee0-273ea4de79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2e7939e8-d9bd-4197-b5ca-ef6e1ff1327b" xsi:nil="true"/>
    <lcf76f155ced4ddcb4097134ff3c332f xmlns="2e7939e8-d9bd-4197-b5ca-ef6e1ff1327b">
      <Terms xmlns="http://schemas.microsoft.com/office/infopath/2007/PartnerControls"/>
    </lcf76f155ced4ddcb4097134ff3c332f>
    <TaxCatchAll xmlns="5f3fbcf9-7929-4669-aee0-273ea4de79a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23BC7A-3D5C-4252-8C3F-17997B3D9B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7939e8-d9bd-4197-b5ca-ef6e1ff1327b"/>
    <ds:schemaRef ds:uri="5f3fbcf9-7929-4669-aee0-273ea4de79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091066-377E-4B3D-A351-1A87A698FDB8}">
  <ds:schemaRefs>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elements/1.1/"/>
    <ds:schemaRef ds:uri="http://www.w3.org/XML/1998/namespace"/>
    <ds:schemaRef ds:uri="http://purl.org/dc/terms/"/>
    <ds:schemaRef ds:uri="d68f711c-a538-410d-8e53-76f8270e1028"/>
    <ds:schemaRef ds:uri="http://schemas.microsoft.com/office/infopath/2007/PartnerControls"/>
    <ds:schemaRef ds:uri="2e7939e8-d9bd-4197-b5ca-ef6e1ff1327b"/>
    <ds:schemaRef ds:uri="5f3fbcf9-7929-4669-aee0-273ea4de79ac"/>
  </ds:schemaRefs>
</ds:datastoreItem>
</file>

<file path=customXml/itemProps3.xml><?xml version="1.0" encoding="utf-8"?>
<ds:datastoreItem xmlns:ds="http://schemas.openxmlformats.org/officeDocument/2006/customXml" ds:itemID="{104881CC-352E-4387-96F8-747F9BF8A4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9631</TotalTime>
  <Words>2732</Words>
  <Application>Microsoft Office PowerPoint</Application>
  <PresentationFormat>Widescreen</PresentationFormat>
  <Paragraphs>317</Paragraphs>
  <Slides>49</Slides>
  <Notes>5</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49</vt:i4>
      </vt:variant>
    </vt:vector>
  </HeadingPairs>
  <TitlesOfParts>
    <vt:vector size="55" baseType="lpstr">
      <vt:lpstr>Arial</vt:lpstr>
      <vt:lpstr>Calibri</vt:lpstr>
      <vt:lpstr>Poppins</vt:lpstr>
      <vt:lpstr>Poppins ExtraBold</vt:lpstr>
      <vt:lpstr>Content_Slides</vt:lpstr>
      <vt:lpstr>Blank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Hello I am here</dc:title>
  <dc:creator>Josh Brooks</dc:creator>
  <cp:lastModifiedBy>Mary Hayman</cp:lastModifiedBy>
  <cp:revision>42</cp:revision>
  <cp:lastPrinted>2023-06-06T19:18:20Z</cp:lastPrinted>
  <dcterms:created xsi:type="dcterms:W3CDTF">2021-04-23T08:38:01Z</dcterms:created>
  <dcterms:modified xsi:type="dcterms:W3CDTF">2023-07-24T14:19:50Z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0x0101002F5D8DF586940345BCA1FE832507B89A</vt:lpwstr>
  </property>
  <property fmtid="{D5CDD505-2E9C-101B-9397-08002B2CF9AE}" pid="3" name="MediaServiceImageTags">
    <vt:lpwstr/>
  </property>
  <property fmtid="{D5CDD505-2E9C-101B-9397-08002B2CF9AE}" pid="4" name="Order">
    <vt:lpwstr>4445400.00000000</vt:lpwstr>
  </property>
  <property fmtid="{D5CDD505-2E9C-101B-9397-08002B2CF9AE}" pid="5" name="xd_Signature">
    <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