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4"/>
    <p:sldMasterId id="2147483687" r:id="rId5"/>
    <p:sldMasterId id="2147483683" r:id="rId6"/>
    <p:sldMasterId id="2147483685" r:id="rId7"/>
  </p:sldMasterIdLst>
  <p:handoutMasterIdLst>
    <p:handoutMasterId r:id="rId13"/>
  </p:handoutMasterIdLst>
  <p:sldIdLst>
    <p:sldId id="315" r:id="rId8"/>
    <p:sldId id="316" r:id="rId9"/>
    <p:sldId id="317" r:id="rId10"/>
    <p:sldId id="318" r:id="rId11"/>
    <p:sldId id="319" r:id="rId12"/>
  </p:sldIdLst>
  <p:sldSz cx="6858000" cy="9906000" type="A4"/>
  <p:notesSz cx="6858000" cy="914400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ExtraBold" panose="00000900000000000000" pitchFamily="2" charset="0"/>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3" userDrawn="1">
          <p15:clr>
            <a:srgbClr val="A4A3A4"/>
          </p15:clr>
        </p15:guide>
        <p15:guide id="2" pos="3067" userDrawn="1">
          <p15:clr>
            <a:srgbClr val="A4A3A4"/>
          </p15:clr>
        </p15:guide>
        <p15:guide id="3" pos="3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BF918-ECE5-A8F9-28EF-554E1EA58883}" name="Catherine Gemmell" initials="CG" userId="S::catherine.gemmell@mcsuk.org::3c52b8ee-59de-435e-b6cb-522d3c35276e" providerId="AD"/>
  <p188:author id="{1036E959-4D20-27AC-0E73-4976FDD715AD}" name="Laura Foster" initials="LF" userId="S::laura.foster@mcsuk.org::ad74c01c-53d4-431c-ab37-10cf3d4ecd44" providerId="AD"/>
  <p188:author id="{9C3B5DD3-DEAB-B450-AE5A-5C53F14D022D}" name="Amy Pilsbury" initials="AP" userId="S::amy.pilsbury@mcsuk.org::1705a8bb-347d-4e93-88f1-628341c18c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8" d="100"/>
          <a:sy n="88" d="100"/>
        </p:scale>
        <p:origin x="1244" y="-484"/>
      </p:cViewPr>
      <p:guideLst>
        <p:guide orient="horz" pos="943"/>
        <p:guide pos="3067"/>
        <p:guide pos="300"/>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CE2CD3-9416-45E8-BE66-AC7B71DEE1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C3C6B4-1D81-4C15-8DC7-DE68836911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17952D-314C-425B-8A38-17F2EB966D47}" type="datetimeFigureOut">
              <a:rPr lang="en-GB" smtClean="0"/>
              <a:t>23/03/2023</a:t>
            </a:fld>
            <a:endParaRPr lang="en-GB"/>
          </a:p>
        </p:txBody>
      </p:sp>
      <p:sp>
        <p:nvSpPr>
          <p:cNvPr id="4" name="Footer Placeholder 3">
            <a:extLst>
              <a:ext uri="{FF2B5EF4-FFF2-40B4-BE49-F238E27FC236}">
                <a16:creationId xmlns:a16="http://schemas.microsoft.com/office/drawing/2014/main" id="{C717C530-1B00-4FAF-ABC7-05B6E1C68F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EAA3C80-6975-4B2E-952F-C4353FA6F9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9A6F78-E7E3-4D8C-AF43-625941E9F73B}" type="slidenum">
              <a:rPr lang="en-GB" smtClean="0"/>
              <a:t>‹#›</a:t>
            </a:fld>
            <a:endParaRPr lang="en-GB"/>
          </a:p>
        </p:txBody>
      </p:sp>
    </p:spTree>
    <p:extLst>
      <p:ext uri="{BB962C8B-B14F-4D97-AF65-F5344CB8AC3E}">
        <p14:creationId xmlns:p14="http://schemas.microsoft.com/office/powerpoint/2010/main" val="7458396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83CEF78-E5B3-491C-91C3-F5AFA36A7CBB}"/>
              </a:ext>
            </a:extLst>
          </p:cNvPr>
          <p:cNvSpPr/>
          <p:nvPr userDrawn="1"/>
        </p:nvSpPr>
        <p:spPr>
          <a:xfrm>
            <a:off x="-22034" y="-11017"/>
            <a:ext cx="6885542" cy="1498294"/>
          </a:xfrm>
          <a:custGeom>
            <a:avLst/>
            <a:gdLst>
              <a:gd name="connsiteX0" fmla="*/ 0 w 6885542"/>
              <a:gd name="connsiteY0" fmla="*/ 0 h 1498294"/>
              <a:gd name="connsiteX1" fmla="*/ 6885542 w 6885542"/>
              <a:gd name="connsiteY1" fmla="*/ 0 h 1498294"/>
              <a:gd name="connsiteX2" fmla="*/ 6885542 w 6885542"/>
              <a:gd name="connsiteY2" fmla="*/ 1498294 h 1498294"/>
              <a:gd name="connsiteX3" fmla="*/ 4803354 w 6885542"/>
              <a:gd name="connsiteY3" fmla="*/ 1498294 h 1498294"/>
              <a:gd name="connsiteX4" fmla="*/ 4803354 w 6885542"/>
              <a:gd name="connsiteY4" fmla="*/ 1134737 h 1498294"/>
              <a:gd name="connsiteX5" fmla="*/ 11017 w 6885542"/>
              <a:gd name="connsiteY5" fmla="*/ 1134737 h 1498294"/>
              <a:gd name="connsiteX6" fmla="*/ 0 w 6885542"/>
              <a:gd name="connsiteY6" fmla="*/ 0 h 14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542" h="1498294">
                <a:moveTo>
                  <a:pt x="0" y="0"/>
                </a:moveTo>
                <a:lnTo>
                  <a:pt x="6885542" y="0"/>
                </a:lnTo>
                <a:lnTo>
                  <a:pt x="6885542" y="1498294"/>
                </a:lnTo>
                <a:lnTo>
                  <a:pt x="4803354" y="1498294"/>
                </a:lnTo>
                <a:lnTo>
                  <a:pt x="4803354" y="1134737"/>
                </a:lnTo>
                <a:lnTo>
                  <a:pt x="11017" y="113473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solidFill>
                <a:schemeClr val="tx1"/>
              </a:solidFill>
            </a:endParaRPr>
          </a:p>
        </p:txBody>
      </p:sp>
      <p:sp>
        <p:nvSpPr>
          <p:cNvPr id="2" name="Title 1"/>
          <p:cNvSpPr>
            <a:spLocks noGrp="1"/>
          </p:cNvSpPr>
          <p:nvPr>
            <p:ph type="ctrTitle" hasCustomPrompt="1"/>
          </p:nvPr>
        </p:nvSpPr>
        <p:spPr>
          <a:xfrm>
            <a:off x="506087" y="230260"/>
            <a:ext cx="5905730" cy="773369"/>
          </a:xfrm>
          <a:prstGeom prst="rect">
            <a:avLst/>
          </a:prstGeom>
        </p:spPr>
        <p:txBody>
          <a:bodyPr anchor="b">
            <a:normAutofit/>
          </a:bodyPr>
          <a:lstStyle>
            <a:lvl1pPr algn="l">
              <a:defRPr sz="3600">
                <a:solidFill>
                  <a:schemeClr val="bg1"/>
                </a:solidFill>
              </a:defRPr>
            </a:lvl1pPr>
          </a:lstStyle>
          <a:p>
            <a:r>
              <a:rPr lang="en-US" dirty="0"/>
              <a:t>Title here</a:t>
            </a:r>
          </a:p>
        </p:txBody>
      </p:sp>
      <p:pic>
        <p:nvPicPr>
          <p:cNvPr id="20" name="Picture 19">
            <a:extLst>
              <a:ext uri="{FF2B5EF4-FFF2-40B4-BE49-F238E27FC236}">
                <a16:creationId xmlns:a16="http://schemas.microsoft.com/office/drawing/2014/main" id="{6D195769-A32B-478A-BCFA-046C1DCF4F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2300" y="9171709"/>
            <a:ext cx="1173102" cy="486974"/>
          </a:xfrm>
          <a:prstGeom prst="rect">
            <a:avLst/>
          </a:prstGeom>
        </p:spPr>
      </p:pic>
    </p:spTree>
    <p:extLst>
      <p:ext uri="{BB962C8B-B14F-4D97-AF65-F5344CB8AC3E}">
        <p14:creationId xmlns:p14="http://schemas.microsoft.com/office/powerpoint/2010/main" val="30324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83CEF78-E5B3-491C-91C3-F5AFA36A7CBB}"/>
              </a:ext>
            </a:extLst>
          </p:cNvPr>
          <p:cNvSpPr/>
          <p:nvPr userDrawn="1"/>
        </p:nvSpPr>
        <p:spPr>
          <a:xfrm>
            <a:off x="-22034" y="-11017"/>
            <a:ext cx="6885542" cy="1498294"/>
          </a:xfrm>
          <a:custGeom>
            <a:avLst/>
            <a:gdLst>
              <a:gd name="connsiteX0" fmla="*/ 0 w 6885542"/>
              <a:gd name="connsiteY0" fmla="*/ 0 h 1498294"/>
              <a:gd name="connsiteX1" fmla="*/ 6885542 w 6885542"/>
              <a:gd name="connsiteY1" fmla="*/ 0 h 1498294"/>
              <a:gd name="connsiteX2" fmla="*/ 6885542 w 6885542"/>
              <a:gd name="connsiteY2" fmla="*/ 1498294 h 1498294"/>
              <a:gd name="connsiteX3" fmla="*/ 4803354 w 6885542"/>
              <a:gd name="connsiteY3" fmla="*/ 1498294 h 1498294"/>
              <a:gd name="connsiteX4" fmla="*/ 4803354 w 6885542"/>
              <a:gd name="connsiteY4" fmla="*/ 1134737 h 1498294"/>
              <a:gd name="connsiteX5" fmla="*/ 11017 w 6885542"/>
              <a:gd name="connsiteY5" fmla="*/ 1134737 h 1498294"/>
              <a:gd name="connsiteX6" fmla="*/ 0 w 6885542"/>
              <a:gd name="connsiteY6" fmla="*/ 0 h 14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542" h="1498294">
                <a:moveTo>
                  <a:pt x="0" y="0"/>
                </a:moveTo>
                <a:lnTo>
                  <a:pt x="6885542" y="0"/>
                </a:lnTo>
                <a:lnTo>
                  <a:pt x="6885542" y="1498294"/>
                </a:lnTo>
                <a:lnTo>
                  <a:pt x="4803354" y="1498294"/>
                </a:lnTo>
                <a:lnTo>
                  <a:pt x="4803354" y="1134737"/>
                </a:lnTo>
                <a:lnTo>
                  <a:pt x="11017" y="113473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solidFill>
                <a:schemeClr val="tx1"/>
              </a:solidFill>
            </a:endParaRPr>
          </a:p>
        </p:txBody>
      </p:sp>
      <p:sp>
        <p:nvSpPr>
          <p:cNvPr id="2" name="Title 1"/>
          <p:cNvSpPr>
            <a:spLocks noGrp="1"/>
          </p:cNvSpPr>
          <p:nvPr>
            <p:ph type="ctrTitle" hasCustomPrompt="1"/>
          </p:nvPr>
        </p:nvSpPr>
        <p:spPr>
          <a:xfrm>
            <a:off x="506087" y="230260"/>
            <a:ext cx="5905730" cy="773369"/>
          </a:xfrm>
          <a:prstGeom prst="rect">
            <a:avLst/>
          </a:prstGeom>
        </p:spPr>
        <p:txBody>
          <a:bodyPr anchor="b">
            <a:normAutofit/>
          </a:bodyPr>
          <a:lstStyle>
            <a:lvl1pPr algn="l">
              <a:defRPr sz="3600">
                <a:solidFill>
                  <a:schemeClr val="bg1"/>
                </a:solidFill>
              </a:defRPr>
            </a:lvl1pPr>
          </a:lstStyle>
          <a:p>
            <a:r>
              <a:rPr lang="en-US" dirty="0"/>
              <a:t>Title here</a:t>
            </a:r>
          </a:p>
        </p:txBody>
      </p:sp>
      <p:pic>
        <p:nvPicPr>
          <p:cNvPr id="6" name="Picture 5">
            <a:extLst>
              <a:ext uri="{FF2B5EF4-FFF2-40B4-BE49-F238E27FC236}">
                <a16:creationId xmlns:a16="http://schemas.microsoft.com/office/drawing/2014/main" id="{92B0E6C2-867A-453D-8194-22C05692F9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2300" y="9171709"/>
            <a:ext cx="1173102" cy="486974"/>
          </a:xfrm>
          <a:prstGeom prst="rect">
            <a:avLst/>
          </a:prstGeom>
        </p:spPr>
      </p:pic>
    </p:spTree>
    <p:extLst>
      <p:ext uri="{BB962C8B-B14F-4D97-AF65-F5344CB8AC3E}">
        <p14:creationId xmlns:p14="http://schemas.microsoft.com/office/powerpoint/2010/main" val="348933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83CEF78-E5B3-491C-91C3-F5AFA36A7CBB}"/>
              </a:ext>
            </a:extLst>
          </p:cNvPr>
          <p:cNvSpPr/>
          <p:nvPr userDrawn="1"/>
        </p:nvSpPr>
        <p:spPr>
          <a:xfrm>
            <a:off x="-22034" y="-11017"/>
            <a:ext cx="6885542" cy="1498294"/>
          </a:xfrm>
          <a:custGeom>
            <a:avLst/>
            <a:gdLst>
              <a:gd name="connsiteX0" fmla="*/ 0 w 6885542"/>
              <a:gd name="connsiteY0" fmla="*/ 0 h 1498294"/>
              <a:gd name="connsiteX1" fmla="*/ 6885542 w 6885542"/>
              <a:gd name="connsiteY1" fmla="*/ 0 h 1498294"/>
              <a:gd name="connsiteX2" fmla="*/ 6885542 w 6885542"/>
              <a:gd name="connsiteY2" fmla="*/ 1498294 h 1498294"/>
              <a:gd name="connsiteX3" fmla="*/ 4803354 w 6885542"/>
              <a:gd name="connsiteY3" fmla="*/ 1498294 h 1498294"/>
              <a:gd name="connsiteX4" fmla="*/ 4803354 w 6885542"/>
              <a:gd name="connsiteY4" fmla="*/ 1134737 h 1498294"/>
              <a:gd name="connsiteX5" fmla="*/ 11017 w 6885542"/>
              <a:gd name="connsiteY5" fmla="*/ 1134737 h 1498294"/>
              <a:gd name="connsiteX6" fmla="*/ 0 w 6885542"/>
              <a:gd name="connsiteY6" fmla="*/ 0 h 14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542" h="1498294">
                <a:moveTo>
                  <a:pt x="0" y="0"/>
                </a:moveTo>
                <a:lnTo>
                  <a:pt x="6885542" y="0"/>
                </a:lnTo>
                <a:lnTo>
                  <a:pt x="6885542" y="1498294"/>
                </a:lnTo>
                <a:lnTo>
                  <a:pt x="4803354" y="1498294"/>
                </a:lnTo>
                <a:lnTo>
                  <a:pt x="4803354" y="1134737"/>
                </a:lnTo>
                <a:lnTo>
                  <a:pt x="11017" y="113473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solidFill>
                <a:schemeClr val="tx1"/>
              </a:solidFill>
            </a:endParaRPr>
          </a:p>
        </p:txBody>
      </p:sp>
      <p:sp>
        <p:nvSpPr>
          <p:cNvPr id="2" name="Title 1"/>
          <p:cNvSpPr>
            <a:spLocks noGrp="1"/>
          </p:cNvSpPr>
          <p:nvPr>
            <p:ph type="ctrTitle" hasCustomPrompt="1"/>
          </p:nvPr>
        </p:nvSpPr>
        <p:spPr>
          <a:xfrm>
            <a:off x="506087" y="230260"/>
            <a:ext cx="5905730" cy="773369"/>
          </a:xfrm>
          <a:prstGeom prst="rect">
            <a:avLst/>
          </a:prstGeom>
        </p:spPr>
        <p:txBody>
          <a:bodyPr anchor="b">
            <a:normAutofit/>
          </a:bodyPr>
          <a:lstStyle>
            <a:lvl1pPr algn="l">
              <a:defRPr sz="3600">
                <a:solidFill>
                  <a:schemeClr val="bg1"/>
                </a:solidFill>
              </a:defRPr>
            </a:lvl1pPr>
          </a:lstStyle>
          <a:p>
            <a:r>
              <a:rPr lang="en-US" dirty="0"/>
              <a:t>Title here</a:t>
            </a:r>
          </a:p>
        </p:txBody>
      </p:sp>
      <p:pic>
        <p:nvPicPr>
          <p:cNvPr id="5" name="Picture 4">
            <a:extLst>
              <a:ext uri="{FF2B5EF4-FFF2-40B4-BE49-F238E27FC236}">
                <a16:creationId xmlns:a16="http://schemas.microsoft.com/office/drawing/2014/main" id="{182403F1-9109-4840-AE07-F34727BFF4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2300" y="9171709"/>
            <a:ext cx="1173102" cy="486974"/>
          </a:xfrm>
          <a:prstGeom prst="rect">
            <a:avLst/>
          </a:prstGeom>
        </p:spPr>
      </p:pic>
    </p:spTree>
    <p:extLst>
      <p:ext uri="{BB962C8B-B14F-4D97-AF65-F5344CB8AC3E}">
        <p14:creationId xmlns:p14="http://schemas.microsoft.com/office/powerpoint/2010/main" val="176739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83CEF78-E5B3-491C-91C3-F5AFA36A7CBB}"/>
              </a:ext>
            </a:extLst>
          </p:cNvPr>
          <p:cNvSpPr/>
          <p:nvPr userDrawn="1"/>
        </p:nvSpPr>
        <p:spPr>
          <a:xfrm>
            <a:off x="-22034" y="-11017"/>
            <a:ext cx="6885542" cy="1498294"/>
          </a:xfrm>
          <a:custGeom>
            <a:avLst/>
            <a:gdLst>
              <a:gd name="connsiteX0" fmla="*/ 0 w 6885542"/>
              <a:gd name="connsiteY0" fmla="*/ 0 h 1498294"/>
              <a:gd name="connsiteX1" fmla="*/ 6885542 w 6885542"/>
              <a:gd name="connsiteY1" fmla="*/ 0 h 1498294"/>
              <a:gd name="connsiteX2" fmla="*/ 6885542 w 6885542"/>
              <a:gd name="connsiteY2" fmla="*/ 1498294 h 1498294"/>
              <a:gd name="connsiteX3" fmla="*/ 4803354 w 6885542"/>
              <a:gd name="connsiteY3" fmla="*/ 1498294 h 1498294"/>
              <a:gd name="connsiteX4" fmla="*/ 4803354 w 6885542"/>
              <a:gd name="connsiteY4" fmla="*/ 1134737 h 1498294"/>
              <a:gd name="connsiteX5" fmla="*/ 11017 w 6885542"/>
              <a:gd name="connsiteY5" fmla="*/ 1134737 h 1498294"/>
              <a:gd name="connsiteX6" fmla="*/ 0 w 6885542"/>
              <a:gd name="connsiteY6" fmla="*/ 0 h 14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5542" h="1498294">
                <a:moveTo>
                  <a:pt x="0" y="0"/>
                </a:moveTo>
                <a:lnTo>
                  <a:pt x="6885542" y="0"/>
                </a:lnTo>
                <a:lnTo>
                  <a:pt x="6885542" y="1498294"/>
                </a:lnTo>
                <a:lnTo>
                  <a:pt x="4803354" y="1498294"/>
                </a:lnTo>
                <a:lnTo>
                  <a:pt x="4803354" y="1134737"/>
                </a:lnTo>
                <a:lnTo>
                  <a:pt x="11017" y="113473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solidFill>
                <a:schemeClr val="tx1"/>
              </a:solidFill>
            </a:endParaRPr>
          </a:p>
        </p:txBody>
      </p:sp>
      <p:sp>
        <p:nvSpPr>
          <p:cNvPr id="2" name="Title 1"/>
          <p:cNvSpPr>
            <a:spLocks noGrp="1"/>
          </p:cNvSpPr>
          <p:nvPr>
            <p:ph type="ctrTitle" hasCustomPrompt="1"/>
          </p:nvPr>
        </p:nvSpPr>
        <p:spPr>
          <a:xfrm>
            <a:off x="506087" y="230260"/>
            <a:ext cx="5905730" cy="773369"/>
          </a:xfrm>
          <a:prstGeom prst="rect">
            <a:avLst/>
          </a:prstGeom>
        </p:spPr>
        <p:txBody>
          <a:bodyPr anchor="b">
            <a:normAutofit/>
          </a:bodyPr>
          <a:lstStyle>
            <a:lvl1pPr algn="l">
              <a:defRPr sz="3600">
                <a:solidFill>
                  <a:schemeClr val="bg1"/>
                </a:solidFill>
              </a:defRPr>
            </a:lvl1pPr>
          </a:lstStyle>
          <a:p>
            <a:r>
              <a:rPr lang="en-US" dirty="0"/>
              <a:t>Title here</a:t>
            </a:r>
          </a:p>
        </p:txBody>
      </p:sp>
      <p:pic>
        <p:nvPicPr>
          <p:cNvPr id="5" name="Picture 4">
            <a:extLst>
              <a:ext uri="{FF2B5EF4-FFF2-40B4-BE49-F238E27FC236}">
                <a16:creationId xmlns:a16="http://schemas.microsoft.com/office/drawing/2014/main" id="{081E2CC6-D5EF-4A3A-B74B-C3D7195392A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72300" y="9171709"/>
            <a:ext cx="1173102" cy="486974"/>
          </a:xfrm>
          <a:prstGeom prst="rect">
            <a:avLst/>
          </a:prstGeom>
        </p:spPr>
      </p:pic>
    </p:spTree>
    <p:extLst>
      <p:ext uri="{BB962C8B-B14F-4D97-AF65-F5344CB8AC3E}">
        <p14:creationId xmlns:p14="http://schemas.microsoft.com/office/powerpoint/2010/main" val="32930717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2B15B2-8FE1-4296-80A0-901B052D4673}" type="datetimeFigureOut">
              <a:rPr lang="en-GB" smtClean="0"/>
              <a:t>23/03/2023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0FDB24-3D08-4063-AE08-EC7E0DCCF9B6}" type="slidenum">
              <a:rPr lang="en-GB" smtClean="0"/>
              <a:t>‹#›</a:t>
            </a:fld>
            <a:endParaRPr lang="en-GB"/>
          </a:p>
        </p:txBody>
      </p:sp>
    </p:spTree>
    <p:extLst>
      <p:ext uri="{BB962C8B-B14F-4D97-AF65-F5344CB8AC3E}">
        <p14:creationId xmlns:p14="http://schemas.microsoft.com/office/powerpoint/2010/main" val="413869023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0000"/>
        <a:buFont typeface="Arial" panose="020B0604020202020204" pitchFamily="34" charset="0"/>
        <a:buChar char="•"/>
        <a:defRPr sz="1050" kern="1200">
          <a:solidFill>
            <a:schemeClr val="tx1"/>
          </a:solidFill>
          <a:latin typeface="+mn-lt"/>
          <a:ea typeface="+mn-ea"/>
          <a:cs typeface="+mn-cs"/>
        </a:defRPr>
      </a:lvl1pPr>
      <a:lvl2pPr marL="357188" indent="-177800" algn="l" defTabSz="685800" rtl="0" eaLnBrk="1" latinLnBrk="0" hangingPunct="1">
        <a:lnSpc>
          <a:spcPct val="90000"/>
        </a:lnSpc>
        <a:spcBef>
          <a:spcPts val="375"/>
        </a:spcBef>
        <a:buClr>
          <a:schemeClr val="accent2"/>
        </a:buClr>
        <a:buFont typeface="Courier New" panose="02070309020205020404" pitchFamily="49" charset="0"/>
        <a:buChar char="o"/>
        <a:defRPr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2B15B2-8FE1-4296-80A0-901B052D4673}" type="datetimeFigureOut">
              <a:rPr lang="en-GB" smtClean="0"/>
              <a:t>23/03/2023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0FDB24-3D08-4063-AE08-EC7E0DCCF9B6}" type="slidenum">
              <a:rPr lang="en-GB" smtClean="0"/>
              <a:t>‹#›</a:t>
            </a:fld>
            <a:endParaRPr lang="en-GB"/>
          </a:p>
        </p:txBody>
      </p:sp>
    </p:spTree>
    <p:extLst>
      <p:ext uri="{BB962C8B-B14F-4D97-AF65-F5344CB8AC3E}">
        <p14:creationId xmlns:p14="http://schemas.microsoft.com/office/powerpoint/2010/main" val="1055845052"/>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0000"/>
        <a:buFont typeface="Arial" panose="020B0604020202020204" pitchFamily="34" charset="0"/>
        <a:buChar char="•"/>
        <a:defRPr sz="1050" kern="1200">
          <a:solidFill>
            <a:schemeClr val="tx1"/>
          </a:solidFill>
          <a:latin typeface="+mn-lt"/>
          <a:ea typeface="+mn-ea"/>
          <a:cs typeface="+mn-cs"/>
        </a:defRPr>
      </a:lvl1pPr>
      <a:lvl2pPr marL="357188" indent="-177800" algn="l" defTabSz="685800" rtl="0" eaLnBrk="1" latinLnBrk="0" hangingPunct="1">
        <a:lnSpc>
          <a:spcPct val="90000"/>
        </a:lnSpc>
        <a:spcBef>
          <a:spcPts val="375"/>
        </a:spcBef>
        <a:buClr>
          <a:schemeClr val="accent2"/>
        </a:buClr>
        <a:buFont typeface="Courier New" panose="02070309020205020404" pitchFamily="49" charset="0"/>
        <a:buChar char="o"/>
        <a:defRPr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2B15B2-8FE1-4296-80A0-901B052D4673}" type="datetimeFigureOut">
              <a:rPr lang="en-GB" smtClean="0"/>
              <a:t>23/03/2023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0FDB24-3D08-4063-AE08-EC7E0DCCF9B6}" type="slidenum">
              <a:rPr lang="en-GB" smtClean="0"/>
              <a:t>‹#›</a:t>
            </a:fld>
            <a:endParaRPr lang="en-GB"/>
          </a:p>
        </p:txBody>
      </p:sp>
    </p:spTree>
    <p:extLst>
      <p:ext uri="{BB962C8B-B14F-4D97-AF65-F5344CB8AC3E}">
        <p14:creationId xmlns:p14="http://schemas.microsoft.com/office/powerpoint/2010/main" val="2040614107"/>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0000"/>
        <a:buFont typeface="Arial" panose="020B0604020202020204" pitchFamily="34" charset="0"/>
        <a:buChar char="•"/>
        <a:defRPr sz="1050" kern="1200">
          <a:solidFill>
            <a:schemeClr val="tx1"/>
          </a:solidFill>
          <a:latin typeface="+mn-lt"/>
          <a:ea typeface="+mn-ea"/>
          <a:cs typeface="+mn-cs"/>
        </a:defRPr>
      </a:lvl1pPr>
      <a:lvl2pPr marL="357188" indent="-177800" algn="l" defTabSz="685800" rtl="0" eaLnBrk="1" latinLnBrk="0" hangingPunct="1">
        <a:lnSpc>
          <a:spcPct val="90000"/>
        </a:lnSpc>
        <a:spcBef>
          <a:spcPts val="375"/>
        </a:spcBef>
        <a:buClr>
          <a:schemeClr val="accent2"/>
        </a:buClr>
        <a:buFont typeface="Courier New" panose="02070309020205020404" pitchFamily="49" charset="0"/>
        <a:buChar char="o"/>
        <a:defRPr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2B15B2-8FE1-4296-80A0-901B052D4673}" type="datetimeFigureOut">
              <a:rPr lang="en-GB" smtClean="0"/>
              <a:t>23/03/2023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0FDB24-3D08-4063-AE08-EC7E0DCCF9B6}" type="slidenum">
              <a:rPr lang="en-GB" smtClean="0"/>
              <a:t>‹#›</a:t>
            </a:fld>
            <a:endParaRPr lang="en-GB"/>
          </a:p>
        </p:txBody>
      </p:sp>
    </p:spTree>
    <p:extLst>
      <p:ext uri="{BB962C8B-B14F-4D97-AF65-F5344CB8AC3E}">
        <p14:creationId xmlns:p14="http://schemas.microsoft.com/office/powerpoint/2010/main" val="2497187742"/>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2"/>
        </a:buClr>
        <a:buSzPct val="120000"/>
        <a:buFont typeface="Arial" panose="020B0604020202020204" pitchFamily="34" charset="0"/>
        <a:buChar char="•"/>
        <a:defRPr sz="1050" kern="1200">
          <a:solidFill>
            <a:schemeClr val="tx1"/>
          </a:solidFill>
          <a:latin typeface="+mn-lt"/>
          <a:ea typeface="+mn-ea"/>
          <a:cs typeface="+mn-cs"/>
        </a:defRPr>
      </a:lvl1pPr>
      <a:lvl2pPr marL="357188" indent="-177800" algn="l" defTabSz="685800" rtl="0" eaLnBrk="1" latinLnBrk="0" hangingPunct="1">
        <a:lnSpc>
          <a:spcPct val="90000"/>
        </a:lnSpc>
        <a:spcBef>
          <a:spcPts val="375"/>
        </a:spcBef>
        <a:buClr>
          <a:schemeClr val="accent2"/>
        </a:buClr>
        <a:buFont typeface="Courier New" panose="02070309020205020404" pitchFamily="49" charset="0"/>
        <a:buChar char="o"/>
        <a:defRPr sz="10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A72713-61D7-720B-6424-D233CE182FF3}"/>
              </a:ext>
            </a:extLst>
          </p:cNvPr>
          <p:cNvSpPr txBox="1"/>
          <p:nvPr/>
        </p:nvSpPr>
        <p:spPr>
          <a:xfrm>
            <a:off x="676999" y="2460010"/>
            <a:ext cx="5504002" cy="2492990"/>
          </a:xfrm>
          <a:prstGeom prst="rect">
            <a:avLst/>
          </a:prstGeom>
          <a:noFill/>
        </p:spPr>
        <p:txBody>
          <a:bodyPr wrap="square" lIns="91440" tIns="45720" rIns="91440" bIns="45720" anchor="t">
            <a:spAutoFit/>
          </a:bodyPr>
          <a:lstStyle/>
          <a:p>
            <a:pPr fontAlgn="base"/>
            <a:r>
              <a:rPr lang="en-GB" sz="1200" dirty="0">
                <a:effectLst/>
                <a:latin typeface="Poppins" panose="00000500000000000000" pitchFamily="2" charset="0"/>
                <a:ea typeface="Times New Roman" panose="02020603050405020304" pitchFamily="18" charset="0"/>
              </a:rPr>
              <a:t>We know that litter from towns, parks and even the remotest country lanes often make their way into our ocean.  </a:t>
            </a:r>
            <a:r>
              <a:rPr lang="en-GB" sz="1200" b="1" dirty="0">
                <a:effectLst/>
                <a:latin typeface="Poppins" panose="00000500000000000000" pitchFamily="2" charset="0"/>
                <a:ea typeface="Times New Roman" panose="02020603050405020304" pitchFamily="18" charset="0"/>
              </a:rPr>
              <a:t>Every item dropped in the street has the potential to pollute our seas </a:t>
            </a:r>
            <a:r>
              <a:rPr lang="en-GB" sz="1200" dirty="0">
                <a:effectLst/>
                <a:latin typeface="Poppins" panose="00000500000000000000" pitchFamily="2" charset="0"/>
                <a:ea typeface="Times New Roman" panose="02020603050405020304" pitchFamily="18" charset="0"/>
              </a:rPr>
              <a:t>by travelling down rivers and streams, being washed down drains or by being blown onto our beaches.</a:t>
            </a:r>
            <a:endParaRPr lang="en-GB" sz="1200" dirty="0">
              <a:effectLst/>
              <a:latin typeface="Times New Roman" panose="02020603050405020304" pitchFamily="18" charset="0"/>
              <a:ea typeface="Times New Roman" panose="02020603050405020304" pitchFamily="18" charset="0"/>
            </a:endParaRPr>
          </a:p>
          <a:p>
            <a:pPr algn="just" fontAlgn="base"/>
            <a:endParaRPr lang="en-GB" sz="1200" dirty="0">
              <a:effectLst/>
              <a:latin typeface="Times New Roman" panose="02020603050405020304" pitchFamily="18" charset="0"/>
              <a:ea typeface="Times New Roman" panose="02020603050405020304" pitchFamily="18" charset="0"/>
            </a:endParaRPr>
          </a:p>
          <a:p>
            <a:pPr fontAlgn="base"/>
            <a:r>
              <a:rPr lang="en-GB" sz="1200" dirty="0">
                <a:effectLst/>
                <a:latin typeface="Poppins"/>
                <a:ea typeface="Times New Roman" panose="02020603050405020304" pitchFamily="18" charset="0"/>
                <a:cs typeface="Poppins"/>
              </a:rPr>
              <a:t>As part of our litter cleans, we collect data to track rubbish back to its source - our survey results are then used to find solutions to ocean pollution, and to campaign for measures to bring positive change.</a:t>
            </a:r>
            <a:r>
              <a:rPr lang="en-GB" sz="1200" dirty="0">
                <a:latin typeface="Poppins"/>
                <a:ea typeface="Times New Roman" panose="02020603050405020304" pitchFamily="18" charset="0"/>
                <a:cs typeface="Poppins"/>
              </a:rPr>
              <a:t> </a:t>
            </a:r>
            <a:endParaRPr lang="en-GB" sz="1200" dirty="0">
              <a:effectLst/>
              <a:latin typeface="Poppins" panose="00000500000000000000" pitchFamily="2" charset="0"/>
              <a:ea typeface="Times New Roman" panose="02020603050405020304" pitchFamily="18" charset="0"/>
              <a:cs typeface="Poppins"/>
            </a:endParaRPr>
          </a:p>
          <a:p>
            <a:pPr algn="just" fontAlgn="base"/>
            <a:endParaRPr lang="en-GB" sz="1200" dirty="0">
              <a:latin typeface="Poppins" panose="00000500000000000000" pitchFamily="2" charset="0"/>
              <a:ea typeface="Times New Roman" panose="02020603050405020304" pitchFamily="18" charset="0"/>
            </a:endParaRPr>
          </a:p>
          <a:p>
            <a:pPr fontAlgn="base"/>
            <a:r>
              <a:rPr lang="en-US" sz="1200" dirty="0">
                <a:effectLst/>
                <a:latin typeface="Poppins"/>
                <a:ea typeface="Times New Roman" panose="02020603050405020304" pitchFamily="18" charset="0"/>
                <a:cs typeface="Poppins"/>
              </a:rPr>
              <a:t>We’ve used </a:t>
            </a:r>
            <a:r>
              <a:rPr lang="en-US" sz="1200" dirty="0">
                <a:latin typeface="Poppins"/>
                <a:ea typeface="Times New Roman" panose="02020603050405020304" pitchFamily="18" charset="0"/>
                <a:cs typeface="Poppins"/>
              </a:rPr>
              <a:t>data</a:t>
            </a:r>
            <a:r>
              <a:rPr lang="en-US" sz="1200" dirty="0">
                <a:effectLst/>
                <a:latin typeface="Poppins"/>
                <a:ea typeface="Times New Roman" panose="02020603050405020304" pitchFamily="18" charset="0"/>
                <a:cs typeface="Poppins"/>
              </a:rPr>
              <a:t> collected in previous years to make the case </a:t>
            </a:r>
            <a:r>
              <a:rPr lang="en-US" sz="1200" dirty="0">
                <a:latin typeface="Poppins"/>
                <a:ea typeface="Times New Roman" panose="02020603050405020304" pitchFamily="18" charset="0"/>
                <a:cs typeface="Poppins"/>
              </a:rPr>
              <a:t>for carrier</a:t>
            </a:r>
            <a:r>
              <a:rPr lang="en-US" sz="1200" dirty="0">
                <a:effectLst/>
                <a:latin typeface="Poppins"/>
                <a:ea typeface="Times New Roman" panose="02020603050405020304" pitchFamily="18" charset="0"/>
                <a:cs typeface="Poppins"/>
              </a:rPr>
              <a:t> bag charges across the UK, and are campaigning for Deposit Return Schemes for all types of drinks containers.  </a:t>
            </a:r>
            <a:endParaRPr lang="en-GB" sz="1200" dirty="0">
              <a:effectLst/>
              <a:latin typeface="Poppins"/>
              <a:ea typeface="Times New Roman" panose="02020603050405020304" pitchFamily="18" charset="0"/>
              <a:cs typeface="Poppins"/>
            </a:endParaRPr>
          </a:p>
        </p:txBody>
      </p:sp>
      <p:sp>
        <p:nvSpPr>
          <p:cNvPr id="2" name="Title 1">
            <a:extLst>
              <a:ext uri="{FF2B5EF4-FFF2-40B4-BE49-F238E27FC236}">
                <a16:creationId xmlns:a16="http://schemas.microsoft.com/office/drawing/2014/main" id="{5686D11A-8B2D-409E-8285-621BD84DF520}"/>
              </a:ext>
            </a:extLst>
          </p:cNvPr>
          <p:cNvSpPr>
            <a:spLocks noGrp="1"/>
          </p:cNvSpPr>
          <p:nvPr>
            <p:ph type="ctrTitle"/>
          </p:nvPr>
        </p:nvSpPr>
        <p:spPr>
          <a:xfrm>
            <a:off x="452794" y="29660"/>
            <a:ext cx="6047113" cy="773369"/>
          </a:xfrm>
        </p:spPr>
        <p:txBody>
          <a:bodyPr>
            <a:noAutofit/>
          </a:bodyPr>
          <a:lstStyle/>
          <a:p>
            <a:r>
              <a:rPr lang="en-US" sz="2800" dirty="0"/>
              <a:t>Source to Sea Litter Quest</a:t>
            </a:r>
            <a:endParaRPr lang="en-GB" sz="2800" dirty="0"/>
          </a:p>
        </p:txBody>
      </p:sp>
      <p:sp>
        <p:nvSpPr>
          <p:cNvPr id="14" name="TextBox 13">
            <a:extLst>
              <a:ext uri="{FF2B5EF4-FFF2-40B4-BE49-F238E27FC236}">
                <a16:creationId xmlns:a16="http://schemas.microsoft.com/office/drawing/2014/main" id="{A13CEC65-BDC4-494F-B3C5-E7C16EE35FAB}"/>
              </a:ext>
            </a:extLst>
          </p:cNvPr>
          <p:cNvSpPr txBox="1"/>
          <p:nvPr/>
        </p:nvSpPr>
        <p:spPr>
          <a:xfrm>
            <a:off x="664038" y="5357387"/>
            <a:ext cx="5504002" cy="1508105"/>
          </a:xfrm>
          <a:prstGeom prst="rect">
            <a:avLst/>
          </a:prstGeom>
          <a:noFill/>
        </p:spPr>
        <p:txBody>
          <a:bodyPr wrap="square">
            <a:spAutoFit/>
          </a:bodyPr>
          <a:lstStyle/>
          <a:p>
            <a:r>
              <a:rPr lang="en-US" sz="1500" b="1" dirty="0">
                <a:effectLst/>
                <a:latin typeface="Poppins" panose="00000500000000000000" pitchFamily="2" charset="0"/>
                <a:ea typeface="Times New Roman" panose="02020603050405020304" pitchFamily="18" charset="0"/>
              </a:rPr>
              <a:t>Great British Beach Clean</a:t>
            </a:r>
          </a:p>
          <a:p>
            <a:endParaRPr lang="en-US" sz="1400" b="1" dirty="0">
              <a:solidFill>
                <a:schemeClr val="accent1"/>
              </a:solidFill>
              <a:effectLst/>
              <a:latin typeface="Poppins" panose="00000500000000000000" pitchFamily="2" charset="0"/>
              <a:ea typeface="Times New Roman" panose="02020603050405020304" pitchFamily="18" charset="0"/>
            </a:endParaRPr>
          </a:p>
          <a:p>
            <a:endParaRPr lang="en-US" sz="1500" dirty="0">
              <a:solidFill>
                <a:schemeClr val="accent1"/>
              </a:solidFill>
              <a:latin typeface="Poppins" panose="00000500000000000000" pitchFamily="2" charset="0"/>
              <a:ea typeface="Times New Roman" panose="02020603050405020304" pitchFamily="18" charset="0"/>
            </a:endParaRPr>
          </a:p>
          <a:p>
            <a:r>
              <a:rPr lang="en-US" sz="1200" dirty="0">
                <a:effectLst/>
                <a:latin typeface="Poppins" panose="00000500000000000000" pitchFamily="2" charset="0"/>
                <a:ea typeface="Times New Roman" panose="02020603050405020304" pitchFamily="18" charset="0"/>
              </a:rPr>
              <a:t>Take part in our Source to Sea Litter Quest as part of the Great British Beach Clean. </a:t>
            </a:r>
            <a:r>
              <a:rPr lang="en-US" sz="1200" dirty="0">
                <a:latin typeface="Poppins" panose="00000500000000000000" pitchFamily="2" charset="0"/>
                <a:ea typeface="Times New Roman" panose="02020603050405020304" pitchFamily="18" charset="0"/>
              </a:rPr>
              <a:t>Each</a:t>
            </a:r>
            <a:r>
              <a:rPr lang="en-US" sz="1200" dirty="0">
                <a:effectLst/>
                <a:latin typeface="Poppins" panose="00000500000000000000" pitchFamily="2" charset="0"/>
                <a:ea typeface="Times New Roman" panose="02020603050405020304" pitchFamily="18" charset="0"/>
              </a:rPr>
              <a:t> September, </a:t>
            </a:r>
            <a:r>
              <a:rPr lang="en-US" sz="1200" dirty="0">
                <a:latin typeface="Poppins" panose="00000500000000000000" pitchFamily="2" charset="0"/>
                <a:ea typeface="Times New Roman" panose="02020603050405020304" pitchFamily="18" charset="0"/>
              </a:rPr>
              <a:t>t</a:t>
            </a:r>
            <a:r>
              <a:rPr lang="en-US" sz="1200" dirty="0">
                <a:effectLst/>
                <a:latin typeface="Poppins" panose="00000500000000000000" pitchFamily="2" charset="0"/>
                <a:ea typeface="Times New Roman" panose="02020603050405020304" pitchFamily="18" charset="0"/>
              </a:rPr>
              <a:t>here’s something for everyone, everywhere. No matter where you live across the UK, you can help keep our seas clean.  </a:t>
            </a:r>
            <a:endParaRPr lang="en-GB" sz="1200" dirty="0"/>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5875"/>
          <a:stretch/>
        </p:blipFill>
        <p:spPr>
          <a:xfrm>
            <a:off x="0" y="7526018"/>
            <a:ext cx="6858000" cy="2575135"/>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9183" y="9169487"/>
            <a:ext cx="1351672" cy="560967"/>
          </a:xfrm>
          <a:prstGeom prst="rect">
            <a:avLst/>
          </a:prstGeom>
        </p:spPr>
      </p:pic>
      <p:sp>
        <p:nvSpPr>
          <p:cNvPr id="8" name="TextBox 7">
            <a:extLst>
              <a:ext uri="{FF2B5EF4-FFF2-40B4-BE49-F238E27FC236}">
                <a16:creationId xmlns:a16="http://schemas.microsoft.com/office/drawing/2014/main" id="{0C8866F4-9CC7-5ED0-242A-3BBA51638B1B}"/>
              </a:ext>
            </a:extLst>
          </p:cNvPr>
          <p:cNvSpPr txBox="1"/>
          <p:nvPr/>
        </p:nvSpPr>
        <p:spPr>
          <a:xfrm>
            <a:off x="676998" y="1846744"/>
            <a:ext cx="4686300" cy="338554"/>
          </a:xfrm>
          <a:prstGeom prst="rect">
            <a:avLst/>
          </a:prstGeom>
          <a:noFill/>
        </p:spPr>
        <p:txBody>
          <a:bodyPr wrap="square">
            <a:spAutoFit/>
          </a:bodyPr>
          <a:lstStyle/>
          <a:p>
            <a:pPr fontAlgn="base"/>
            <a:r>
              <a:rPr lang="en-GB" sz="1600" b="1" dirty="0">
                <a:effectLst/>
                <a:latin typeface="Poppins" panose="00000500000000000000" pitchFamily="2" charset="0"/>
                <a:ea typeface="Times New Roman" panose="02020603050405020304" pitchFamily="18" charset="0"/>
              </a:rPr>
              <a:t>Why your help matters</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991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C26678-2855-434E-B4EF-BF1EE8E0A778}"/>
              </a:ext>
            </a:extLst>
          </p:cNvPr>
          <p:cNvSpPr txBox="1"/>
          <p:nvPr/>
        </p:nvSpPr>
        <p:spPr>
          <a:xfrm>
            <a:off x="638664" y="2968502"/>
            <a:ext cx="5789255"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Food &amp; drink containers </a:t>
            </a:r>
            <a:endParaRPr lang="en-GB" sz="1400" dirty="0">
              <a:solidFill>
                <a:schemeClr val="accent1"/>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8ECA5D97-AB59-4BB9-A782-1690EA50FED2}"/>
              </a:ext>
            </a:extLst>
          </p:cNvPr>
          <p:cNvSpPr txBox="1"/>
          <p:nvPr/>
        </p:nvSpPr>
        <p:spPr>
          <a:xfrm>
            <a:off x="638664" y="3619181"/>
            <a:ext cx="3313953" cy="5816977"/>
          </a:xfrm>
          <a:prstGeom prst="rect">
            <a:avLst/>
          </a:prstGeom>
          <a:noFill/>
        </p:spPr>
        <p:txBody>
          <a:bodyPr wrap="square" lIns="91440" tIns="45720" rIns="91440" bIns="45720" anchor="t">
            <a:spAutoFit/>
          </a:bodyPr>
          <a:lstStyle/>
          <a:p>
            <a:pPr marL="228600" lvl="0" indent="-228600">
              <a:buFont typeface="+mj-lt"/>
              <a:buAutoNum type="arabicPeriod"/>
            </a:pPr>
            <a:r>
              <a:rPr lang="en-US" sz="1200" b="1" dirty="0">
                <a:solidFill>
                  <a:schemeClr val="accent1"/>
                </a:solidFill>
                <a:effectLst/>
                <a:latin typeface="Poppins" panose="00000500000000000000" pitchFamily="2" charset="0"/>
                <a:ea typeface="Calibri" panose="020F0502020204030204" pitchFamily="34" charset="0"/>
              </a:rPr>
              <a:t>Plastic drink bottles </a:t>
            </a:r>
            <a:r>
              <a:rPr lang="en-US" sz="1200" b="1" dirty="0">
                <a:solidFill>
                  <a:srgbClr val="000000"/>
                </a:solidFill>
                <a:effectLst/>
                <a:latin typeface="Poppins" panose="00000500000000000000" pitchFamily="2" charset="0"/>
                <a:ea typeface="Calibri" panose="020F0502020204030204" pitchFamily="34" charset="0"/>
              </a:rPr>
              <a:t>­- </a:t>
            </a:r>
            <a:r>
              <a:rPr lang="en-GB" sz="1050" dirty="0">
                <a:solidFill>
                  <a:srgbClr val="000000"/>
                </a:solidFill>
                <a:effectLst/>
                <a:latin typeface="Poppins" panose="00000500000000000000" pitchFamily="2" charset="0"/>
                <a:ea typeface="Times New Roman" panose="02020603050405020304" pitchFamily="18" charset="0"/>
              </a:rPr>
              <a:t>9 billion drink containers are wasted each year by not being recycled, with many ending up in the ocean.</a:t>
            </a:r>
          </a:p>
          <a:p>
            <a:pPr marL="228600" lvl="0" indent="-228600" algn="just">
              <a:buFont typeface="+mj-lt"/>
              <a:buAutoNum type="arabicPeriod"/>
            </a:pPr>
            <a:endParaRPr lang="en-GB" sz="1050" dirty="0">
              <a:solidFill>
                <a:srgbClr val="000000"/>
              </a:solidFill>
              <a:effectLst/>
              <a:latin typeface="Poppins" panose="00000500000000000000" pitchFamily="2" charset="0"/>
              <a:ea typeface="Times New Roman" panose="02020603050405020304" pitchFamily="18" charset="0"/>
            </a:endParaRPr>
          </a:p>
          <a:p>
            <a:pPr marL="228600" lvl="0" indent="-228600" algn="just">
              <a:buFont typeface="+mj-lt"/>
              <a:buAutoNum type="arabicPeriod"/>
            </a:pPr>
            <a:endParaRPr lang="en-GB" sz="1050" dirty="0">
              <a:solidFill>
                <a:srgbClr val="000000"/>
              </a:solidFill>
              <a:effectLst/>
              <a:latin typeface="Poppins" panose="00000500000000000000" pitchFamily="2" charset="0"/>
              <a:ea typeface="Times New Roman" panose="02020603050405020304" pitchFamily="18" charset="0"/>
            </a:endParaRPr>
          </a:p>
          <a:p>
            <a:pPr marL="228600" indent="-228600">
              <a:buFont typeface="+mj-lt"/>
              <a:buAutoNum type="arabicPeriod"/>
            </a:pPr>
            <a:r>
              <a:rPr lang="en-US" sz="1200" b="1" dirty="0">
                <a:solidFill>
                  <a:schemeClr val="accent1"/>
                </a:solidFill>
                <a:latin typeface="Poppins" panose="00000500000000000000" pitchFamily="2" charset="0"/>
                <a:ea typeface="Calibri" panose="020F0502020204030204" pitchFamily="34" charset="0"/>
              </a:rPr>
              <a:t>Loose plastic cases/lids</a:t>
            </a:r>
            <a:r>
              <a:rPr lang="en-US" sz="1200" b="1" dirty="0">
                <a:solidFill>
                  <a:srgbClr val="000000"/>
                </a:solidFill>
                <a:latin typeface="Poppins" panose="00000500000000000000" pitchFamily="2" charset="0"/>
                <a:ea typeface="Calibri" panose="020F0502020204030204" pitchFamily="34" charset="0"/>
              </a:rPr>
              <a:t> </a:t>
            </a:r>
            <a:r>
              <a:rPr lang="en-US" sz="1600" b="1" dirty="0">
                <a:solidFill>
                  <a:srgbClr val="000000"/>
                </a:solidFill>
                <a:latin typeface="Poppins" panose="00000500000000000000" pitchFamily="2" charset="0"/>
                <a:ea typeface="Calibri" panose="020F0502020204030204" pitchFamily="34" charset="0"/>
              </a:rPr>
              <a:t>-</a:t>
            </a:r>
            <a:r>
              <a:rPr lang="en-US" sz="1600" dirty="0">
                <a:solidFill>
                  <a:srgbClr val="000000"/>
                </a:solidFill>
                <a:latin typeface="Poppins" panose="00000500000000000000" pitchFamily="2" charset="0"/>
                <a:ea typeface="Calibri" panose="020F0502020204030204" pitchFamily="34" charset="0"/>
              </a:rPr>
              <a:t> </a:t>
            </a:r>
            <a:r>
              <a:rPr lang="en-GB" sz="1050" dirty="0">
                <a:solidFill>
                  <a:srgbClr val="000000"/>
                </a:solidFill>
                <a:latin typeface="Poppins" panose="00000500000000000000" pitchFamily="2" charset="0"/>
                <a:ea typeface="Times New Roman" panose="02020603050405020304" pitchFamily="18" charset="0"/>
              </a:rPr>
              <a:t>In the UK there is currently no legislation for lids to be tethered to bottles. We believe this small change could help reduce litter.</a:t>
            </a:r>
          </a:p>
          <a:p>
            <a:pPr algn="just"/>
            <a:endParaRPr lang="en-GB" sz="1050" dirty="0">
              <a:solidFill>
                <a:srgbClr val="000000"/>
              </a:solidFill>
              <a:latin typeface="Poppins" panose="00000500000000000000" pitchFamily="2" charset="0"/>
              <a:ea typeface="Times New Roman" panose="02020603050405020304" pitchFamily="18" charset="0"/>
            </a:endParaRPr>
          </a:p>
          <a:p>
            <a:pPr algn="just"/>
            <a:r>
              <a:rPr lang="en-GB" sz="1050" dirty="0">
                <a:solidFill>
                  <a:srgbClr val="000000"/>
                </a:solidFill>
                <a:latin typeface="Poppins" panose="00000500000000000000" pitchFamily="2" charset="0"/>
                <a:ea typeface="Times New Roman" panose="02020603050405020304" pitchFamily="18" charset="0"/>
              </a:rPr>
              <a:t> </a:t>
            </a:r>
          </a:p>
          <a:p>
            <a:pPr marL="228600" indent="-228600">
              <a:buFont typeface="+mj-lt"/>
              <a:buAutoNum type="arabicPeriod" startAt="3"/>
            </a:pPr>
            <a:r>
              <a:rPr lang="en-US" sz="1200" b="1" dirty="0">
                <a:solidFill>
                  <a:schemeClr val="accent1"/>
                </a:solidFill>
                <a:effectLst/>
                <a:latin typeface="Poppins"/>
                <a:ea typeface="Calibri" panose="020F0502020204030204" pitchFamily="34" charset="0"/>
                <a:cs typeface="Poppins"/>
              </a:rPr>
              <a:t>Plastic drink cups</a:t>
            </a:r>
            <a:r>
              <a:rPr lang="en-US" sz="1200" dirty="0">
                <a:solidFill>
                  <a:schemeClr val="accent1"/>
                </a:solidFill>
                <a:effectLst/>
                <a:latin typeface="Poppins"/>
                <a:ea typeface="Calibri" panose="020F0502020204030204" pitchFamily="34" charset="0"/>
                <a:cs typeface="Poppins"/>
              </a:rPr>
              <a:t> </a:t>
            </a:r>
            <a:r>
              <a:rPr lang="en-US" sz="1200" b="1" dirty="0">
                <a:solidFill>
                  <a:srgbClr val="000000"/>
                </a:solidFill>
                <a:effectLst/>
                <a:latin typeface="Poppins"/>
                <a:ea typeface="Calibri" panose="020F0502020204030204" pitchFamily="34" charset="0"/>
                <a:cs typeface="Poppins"/>
              </a:rPr>
              <a:t>–</a:t>
            </a:r>
            <a:r>
              <a:rPr lang="en-US" sz="1200" dirty="0">
                <a:solidFill>
                  <a:srgbClr val="000000"/>
                </a:solidFill>
                <a:latin typeface="Poppins"/>
                <a:ea typeface="Calibri" panose="020F0502020204030204" pitchFamily="34" charset="0"/>
                <a:cs typeface="Poppins"/>
              </a:rPr>
              <a:t> </a:t>
            </a:r>
            <a:r>
              <a:rPr lang="en-US" sz="1050" dirty="0">
                <a:solidFill>
                  <a:srgbClr val="000000"/>
                </a:solidFill>
                <a:latin typeface="Poppins"/>
                <a:ea typeface="Calibri" panose="020F0502020204030204" pitchFamily="34" charset="0"/>
                <a:cs typeface="Poppins"/>
              </a:rPr>
              <a:t>An estimated 500 billion plastic cups are used each year around the world. They make their way from land sources into our ocean and harm marine life.</a:t>
            </a:r>
            <a:endParaRPr lang="en-US" sz="1050" dirty="0">
              <a:solidFill>
                <a:srgbClr val="000000"/>
              </a:solidFill>
              <a:effectLst/>
              <a:latin typeface="Poppins"/>
              <a:ea typeface="Calibri" panose="020F0502020204030204" pitchFamily="34" charset="0"/>
              <a:cs typeface="Poppins"/>
            </a:endParaRPr>
          </a:p>
          <a:p>
            <a:pPr algn="just"/>
            <a:endParaRPr lang="en-US" sz="1050" dirty="0">
              <a:solidFill>
                <a:srgbClr val="000000"/>
              </a:solidFill>
              <a:effectLst/>
              <a:highlight>
                <a:srgbClr val="FFFF00"/>
              </a:highlight>
              <a:latin typeface="Poppins" panose="00000500000000000000" pitchFamily="2" charset="0"/>
              <a:ea typeface="Calibri" panose="020F0502020204030204" pitchFamily="34" charset="0"/>
            </a:endParaRPr>
          </a:p>
          <a:p>
            <a:pPr marL="228600" lvl="0" indent="-228600" algn="just">
              <a:buFont typeface="+mj-lt"/>
              <a:buAutoNum type="arabicPeriod" startAt="3"/>
            </a:pPr>
            <a:endParaRPr lang="en-GB" sz="1050" dirty="0">
              <a:solidFill>
                <a:srgbClr val="000000"/>
              </a:solidFill>
              <a:latin typeface="Poppins" panose="00000500000000000000" pitchFamily="2" charset="0"/>
              <a:ea typeface="Times New Roman" panose="02020603050405020304" pitchFamily="18" charset="0"/>
            </a:endParaRPr>
          </a:p>
          <a:p>
            <a:pPr marL="228600" lvl="0" indent="-228600">
              <a:buFont typeface="+mj-lt"/>
              <a:buAutoNum type="arabicPeriod" startAt="4"/>
            </a:pPr>
            <a:r>
              <a:rPr lang="en-US" sz="1200" b="1" dirty="0">
                <a:solidFill>
                  <a:schemeClr val="accent1"/>
                </a:solidFill>
                <a:effectLst/>
                <a:latin typeface="Poppins" panose="00000500000000000000" pitchFamily="2" charset="0"/>
                <a:ea typeface="Calibri" panose="020F0502020204030204" pitchFamily="34" charset="0"/>
              </a:rPr>
              <a:t>Glass bottles</a:t>
            </a:r>
            <a:r>
              <a:rPr lang="en-US" sz="1200" b="1" dirty="0">
                <a:solidFill>
                  <a:srgbClr val="000000"/>
                </a:solidFill>
                <a:latin typeface="Poppins" panose="00000500000000000000" pitchFamily="2" charset="0"/>
                <a:ea typeface="Calibri" panose="020F0502020204030204" pitchFamily="34" charset="0"/>
              </a:rPr>
              <a:t> - </a:t>
            </a:r>
            <a:r>
              <a:rPr lang="en-GB" sz="1100" dirty="0">
                <a:solidFill>
                  <a:srgbClr val="000000"/>
                </a:solidFill>
                <a:effectLst/>
                <a:latin typeface="Poppins" panose="00000500000000000000" pitchFamily="2" charset="0"/>
                <a:ea typeface="Times New Roman" panose="02020603050405020304" pitchFamily="18" charset="0"/>
              </a:rPr>
              <a:t>Glass can be easily recycled </a:t>
            </a:r>
            <a:r>
              <a:rPr lang="en-GB" sz="1100" dirty="0">
                <a:solidFill>
                  <a:srgbClr val="000000"/>
                </a:solidFill>
                <a:latin typeface="Poppins" panose="00000500000000000000" pitchFamily="2" charset="0"/>
                <a:ea typeface="Times New Roman" panose="02020603050405020304" pitchFamily="18" charset="0"/>
              </a:rPr>
              <a:t>back into glass</a:t>
            </a:r>
            <a:r>
              <a:rPr lang="en-GB" sz="1100" dirty="0">
                <a:solidFill>
                  <a:srgbClr val="000000"/>
                </a:solidFill>
                <a:effectLst/>
                <a:latin typeface="Poppins" panose="00000500000000000000" pitchFamily="2" charset="0"/>
                <a:ea typeface="Times New Roman" panose="02020603050405020304" pitchFamily="18" charset="0"/>
              </a:rPr>
              <a:t>. </a:t>
            </a:r>
            <a:r>
              <a:rPr lang="en-GB" sz="1050" dirty="0">
                <a:solidFill>
                  <a:srgbClr val="000000"/>
                </a:solidFill>
                <a:effectLst/>
                <a:latin typeface="Poppins" panose="00000500000000000000" pitchFamily="2" charset="0"/>
                <a:ea typeface="Times New Roman" panose="02020603050405020304" pitchFamily="18" charset="0"/>
              </a:rPr>
              <a:t>Bottles can easily get broken and become pieces which can harm us and wildlife.</a:t>
            </a:r>
          </a:p>
          <a:p>
            <a:pPr marL="228600" lvl="0" indent="-228600" algn="just">
              <a:buFont typeface="+mj-lt"/>
              <a:buAutoNum type="arabicPeriod" startAt="4"/>
            </a:pPr>
            <a:endParaRPr lang="en-GB" sz="1050" dirty="0">
              <a:solidFill>
                <a:srgbClr val="000000"/>
              </a:solidFill>
              <a:latin typeface="Poppins" panose="00000500000000000000" pitchFamily="2" charset="0"/>
              <a:ea typeface="Times New Roman" panose="02020603050405020304" pitchFamily="18" charset="0"/>
            </a:endParaRPr>
          </a:p>
          <a:p>
            <a:pPr marL="228600" lvl="0" indent="-228600" algn="just">
              <a:buFont typeface="+mj-lt"/>
              <a:buAutoNum type="arabicPeriod" startAt="4"/>
            </a:pPr>
            <a:endParaRPr lang="en-GB" sz="1050" dirty="0">
              <a:solidFill>
                <a:srgbClr val="000000"/>
              </a:solidFill>
              <a:effectLst/>
              <a:latin typeface="Poppins" panose="00000500000000000000" pitchFamily="2" charset="0"/>
              <a:ea typeface="Times New Roman" panose="02020603050405020304" pitchFamily="18" charset="0"/>
            </a:endParaRPr>
          </a:p>
          <a:p>
            <a:pPr marL="228600" lvl="0" indent="-228600">
              <a:buFont typeface="+mj-lt"/>
              <a:buAutoNum type="arabicPeriod" startAt="4"/>
            </a:pPr>
            <a:r>
              <a:rPr lang="en-US" sz="1200" b="1" dirty="0">
                <a:solidFill>
                  <a:schemeClr val="accent1"/>
                </a:solidFill>
                <a:latin typeface="Poppins" panose="00000500000000000000" pitchFamily="2" charset="0"/>
              </a:rPr>
              <a:t>Metal drink can </a:t>
            </a:r>
            <a:r>
              <a:rPr lang="en-US" sz="1200" b="1" dirty="0">
                <a:solidFill>
                  <a:srgbClr val="000000"/>
                </a:solidFill>
                <a:effectLst/>
                <a:latin typeface="Poppins" panose="00000500000000000000" pitchFamily="2" charset="0"/>
                <a:ea typeface="Calibri" panose="020F0502020204030204" pitchFamily="34" charset="0"/>
              </a:rPr>
              <a:t>-</a:t>
            </a:r>
            <a:r>
              <a:rPr lang="en-US" sz="1200" dirty="0">
                <a:solidFill>
                  <a:srgbClr val="000000"/>
                </a:solidFill>
                <a:effectLst/>
                <a:latin typeface="Poppins" panose="00000500000000000000" pitchFamily="2" charset="0"/>
                <a:ea typeface="Calibri" panose="020F0502020204030204" pitchFamily="34" charset="0"/>
              </a:rPr>
              <a:t> </a:t>
            </a:r>
            <a:r>
              <a:rPr lang="en-GB" sz="1050" dirty="0">
                <a:solidFill>
                  <a:srgbClr val="000000"/>
                </a:solidFill>
                <a:latin typeface="Poppins" panose="00000500000000000000" pitchFamily="2" charset="0"/>
              </a:rPr>
              <a:t>Scotland will introduce a deposit return scheme in 2023 on glass, metal and plastic (PET) bottles – but we want all governments across the UK to take urgent action and bring in their own schemes.</a:t>
            </a:r>
          </a:p>
          <a:p>
            <a:pPr lvl="0" algn="just"/>
            <a:r>
              <a:rPr lang="en-GB" sz="1050" dirty="0">
                <a:solidFill>
                  <a:srgbClr val="000000"/>
                </a:solidFill>
                <a:effectLst/>
                <a:latin typeface="Poppins" panose="00000500000000000000" pitchFamily="2" charset="0"/>
                <a:ea typeface="Times New Roman" panose="02020603050405020304" pitchFamily="18" charset="0"/>
              </a:rPr>
              <a:t> </a:t>
            </a:r>
            <a:br>
              <a:rPr lang="en-GB" sz="1200" dirty="0">
                <a:solidFill>
                  <a:srgbClr val="000000"/>
                </a:solidFill>
                <a:effectLst/>
                <a:latin typeface="Poppins" panose="00000500000000000000" pitchFamily="2" charset="0"/>
                <a:ea typeface="Times New Roman" panose="02020603050405020304" pitchFamily="18" charset="0"/>
              </a:rPr>
            </a:br>
            <a:endParaRPr lang="en-GB" sz="1200" dirty="0">
              <a:effectLst/>
              <a:latin typeface="Times New Roman" panose="02020603050405020304" pitchFamily="18" charset="0"/>
              <a:ea typeface="Times New Roman" panose="02020603050405020304" pitchFamily="18" charset="0"/>
            </a:endParaRPr>
          </a:p>
          <a:p>
            <a:pPr lvl="0"/>
            <a:endParaRPr lang="en-GB" sz="1200" dirty="0">
              <a:solidFill>
                <a:srgbClr val="000000"/>
              </a:solidFill>
              <a:latin typeface="Poppins" panose="00000500000000000000" pitchFamily="2" charset="0"/>
              <a:ea typeface="Times New Roman" panose="02020603050405020304" pitchFamily="18" charset="0"/>
            </a:endParaRPr>
          </a:p>
        </p:txBody>
      </p:sp>
      <p:sp>
        <p:nvSpPr>
          <p:cNvPr id="28" name="TextBox 27">
            <a:extLst>
              <a:ext uri="{FF2B5EF4-FFF2-40B4-BE49-F238E27FC236}">
                <a16:creationId xmlns:a16="http://schemas.microsoft.com/office/drawing/2014/main" id="{5469D56C-76B2-4215-8D6F-A2DFF00BFB0B}"/>
              </a:ext>
            </a:extLst>
          </p:cNvPr>
          <p:cNvSpPr txBox="1"/>
          <p:nvPr/>
        </p:nvSpPr>
        <p:spPr>
          <a:xfrm>
            <a:off x="638664" y="1661108"/>
            <a:ext cx="3445328" cy="338554"/>
          </a:xfrm>
          <a:prstGeom prst="rect">
            <a:avLst/>
          </a:prstGeom>
          <a:noFill/>
        </p:spPr>
        <p:txBody>
          <a:bodyPr wrap="square">
            <a:spAutoFit/>
          </a:bodyPr>
          <a:lstStyle/>
          <a:p>
            <a:pPr fontAlgn="base"/>
            <a:r>
              <a:rPr lang="en-GB" sz="1600" b="1" dirty="0">
                <a:effectLst/>
                <a:latin typeface="Poppins" panose="00000500000000000000" pitchFamily="2" charset="0"/>
                <a:ea typeface="Times New Roman" panose="02020603050405020304" pitchFamily="18" charset="0"/>
              </a:rPr>
              <a:t>The Litter Quest items </a:t>
            </a:r>
            <a:endParaRPr lang="en-GB" sz="1600" dirty="0">
              <a:effectLst/>
              <a:latin typeface="Times New Roman" panose="02020603050405020304" pitchFamily="18" charset="0"/>
              <a:ea typeface="Times New Roman" panose="02020603050405020304" pitchFamily="18" charset="0"/>
            </a:endParaRPr>
          </a:p>
        </p:txBody>
      </p:sp>
      <p:sp>
        <p:nvSpPr>
          <p:cNvPr id="29" name="TextBox 28">
            <a:extLst>
              <a:ext uri="{FF2B5EF4-FFF2-40B4-BE49-F238E27FC236}">
                <a16:creationId xmlns:a16="http://schemas.microsoft.com/office/drawing/2014/main" id="{E1E09931-8AEC-4F7C-8FC4-7D8ECDDC4B2A}"/>
              </a:ext>
            </a:extLst>
          </p:cNvPr>
          <p:cNvSpPr txBox="1"/>
          <p:nvPr/>
        </p:nvSpPr>
        <p:spPr>
          <a:xfrm>
            <a:off x="638665" y="2121495"/>
            <a:ext cx="5496322" cy="646331"/>
          </a:xfrm>
          <a:prstGeom prst="rect">
            <a:avLst/>
          </a:prstGeom>
          <a:noFill/>
        </p:spPr>
        <p:txBody>
          <a:bodyPr wrap="square">
            <a:spAutoFit/>
          </a:bodyPr>
          <a:lstStyle/>
          <a:p>
            <a:pPr fontAlgn="base"/>
            <a:r>
              <a:rPr lang="en-GB" sz="1200" dirty="0">
                <a:effectLst/>
                <a:latin typeface="Poppins" panose="00000500000000000000" pitchFamily="2" charset="0"/>
                <a:ea typeface="Times New Roman" panose="02020603050405020304" pitchFamily="18" charset="0"/>
              </a:rPr>
              <a:t>This year we’ve chosen </a:t>
            </a:r>
            <a:r>
              <a:rPr lang="en-GB" sz="1200" b="1" dirty="0">
                <a:solidFill>
                  <a:schemeClr val="accent1"/>
                </a:solidFill>
                <a:effectLst/>
                <a:latin typeface="Poppins" panose="00000500000000000000" pitchFamily="2" charset="0"/>
                <a:ea typeface="Times New Roman" panose="02020603050405020304" pitchFamily="18" charset="0"/>
              </a:rPr>
              <a:t>15 items </a:t>
            </a:r>
            <a:r>
              <a:rPr lang="en-GB" sz="1200" dirty="0">
                <a:effectLst/>
                <a:latin typeface="Poppins" panose="00000500000000000000" pitchFamily="2" charset="0"/>
                <a:ea typeface="Times New Roman" panose="02020603050405020304" pitchFamily="18" charset="0"/>
              </a:rPr>
              <a:t>to keep an eye out for. By taking part in inland cleans, we can work together to keep our seas safe and healthy – for us all to enjoy.</a:t>
            </a:r>
            <a:endParaRPr lang="en-GB" sz="1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048" y="6813844"/>
            <a:ext cx="1404594" cy="659876"/>
          </a:xfrm>
          <a:prstGeom prst="rect">
            <a:avLst/>
          </a:prstGeom>
          <a:ln w="28575">
            <a:solidFill>
              <a:schemeClr val="accent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049" y="3619181"/>
            <a:ext cx="1404594" cy="650449"/>
          </a:xfrm>
          <a:prstGeom prst="rect">
            <a:avLst/>
          </a:prstGeom>
          <a:ln w="28575">
            <a:solidFill>
              <a:schemeClr val="accent1"/>
            </a:solidFill>
          </a:ln>
        </p:spPr>
      </p:pic>
      <p:pic>
        <p:nvPicPr>
          <p:cNvPr id="14" name="Picture 13">
            <a:extLst>
              <a:ext uri="{FF2B5EF4-FFF2-40B4-BE49-F238E27FC236}">
                <a16:creationId xmlns:a16="http://schemas.microsoft.com/office/drawing/2014/main" id="{C0236BAC-8AFA-3D36-8A41-418E991DF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048" y="4677737"/>
            <a:ext cx="1419225" cy="666750"/>
          </a:xfrm>
          <a:prstGeom prst="rect">
            <a:avLst/>
          </a:prstGeom>
          <a:ln w="28575">
            <a:solidFill>
              <a:schemeClr val="accent1"/>
            </a:solidFill>
          </a:ln>
        </p:spPr>
      </p:pic>
      <p:pic>
        <p:nvPicPr>
          <p:cNvPr id="15" name="Picture 14">
            <a:extLst>
              <a:ext uri="{FF2B5EF4-FFF2-40B4-BE49-F238E27FC236}">
                <a16:creationId xmlns:a16="http://schemas.microsoft.com/office/drawing/2014/main" id="{5AE6DB5E-60D2-2A19-ECAA-A9577C2B7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364" y="5752594"/>
            <a:ext cx="1404594" cy="653143"/>
          </a:xfrm>
          <a:prstGeom prst="rect">
            <a:avLst/>
          </a:prstGeom>
          <a:ln w="28575">
            <a:solidFill>
              <a:schemeClr val="accent1"/>
            </a:solidFill>
          </a:ln>
        </p:spPr>
      </p:pic>
      <p:sp>
        <p:nvSpPr>
          <p:cNvPr id="18" name="Title 1">
            <a:extLst>
              <a:ext uri="{FF2B5EF4-FFF2-40B4-BE49-F238E27FC236}">
                <a16:creationId xmlns:a16="http://schemas.microsoft.com/office/drawing/2014/main" id="{E346F5B5-C124-0D3F-D0B3-4CA0813D99C7}"/>
              </a:ext>
            </a:extLst>
          </p:cNvPr>
          <p:cNvSpPr txBox="1">
            <a:spLocks/>
          </p:cNvSpPr>
          <p:nvPr/>
        </p:nvSpPr>
        <p:spPr>
          <a:xfrm>
            <a:off x="452794" y="29660"/>
            <a:ext cx="6047113" cy="77336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sz="2800"/>
              <a:t>Source to Sea Litter Quest</a:t>
            </a:r>
            <a:endParaRPr lang="en-GB" sz="2800" dirty="0"/>
          </a:p>
        </p:txBody>
      </p:sp>
      <p:pic>
        <p:nvPicPr>
          <p:cNvPr id="19" name="Picture 18">
            <a:extLst>
              <a:ext uri="{FF2B5EF4-FFF2-40B4-BE49-F238E27FC236}">
                <a16:creationId xmlns:a16="http://schemas.microsoft.com/office/drawing/2014/main" id="{1623FF12-9B14-9410-86EA-A7D3C1286D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4364" y="7881827"/>
            <a:ext cx="1404594" cy="659876"/>
          </a:xfrm>
          <a:prstGeom prst="rect">
            <a:avLst/>
          </a:prstGeom>
          <a:ln w="28575">
            <a:solidFill>
              <a:schemeClr val="accent1"/>
            </a:solidFill>
          </a:ln>
        </p:spPr>
      </p:pic>
    </p:spTree>
    <p:extLst>
      <p:ext uri="{BB962C8B-B14F-4D97-AF65-F5344CB8AC3E}">
        <p14:creationId xmlns:p14="http://schemas.microsoft.com/office/powerpoint/2010/main" val="415925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ECA5D97-AB59-4BB9-A782-1690EA50FED2}"/>
              </a:ext>
            </a:extLst>
          </p:cNvPr>
          <p:cNvSpPr txBox="1"/>
          <p:nvPr/>
        </p:nvSpPr>
        <p:spPr>
          <a:xfrm>
            <a:off x="738530" y="1721996"/>
            <a:ext cx="3373761" cy="4362733"/>
          </a:xfrm>
          <a:prstGeom prst="rect">
            <a:avLst/>
          </a:prstGeom>
          <a:noFill/>
        </p:spPr>
        <p:txBody>
          <a:bodyPr wrap="square" lIns="91440" tIns="45720" rIns="91440" bIns="45720" anchor="t">
            <a:spAutoFit/>
          </a:bodyPr>
          <a:lstStyle/>
          <a:p>
            <a:pPr marL="228600" indent="-228600" algn="just">
              <a:buFont typeface="+mj-lt"/>
              <a:buAutoNum type="arabicPeriod" startAt="6"/>
            </a:pPr>
            <a:r>
              <a:rPr lang="en-GB" sz="1200" b="1" dirty="0">
                <a:solidFill>
                  <a:schemeClr val="accent1"/>
                </a:solidFill>
                <a:effectLst/>
                <a:latin typeface="Poppins" panose="00000500000000000000" pitchFamily="2" charset="0"/>
                <a:ea typeface="Times New Roman" panose="02020603050405020304" pitchFamily="18" charset="0"/>
              </a:rPr>
              <a:t>Polystyrene fast-food container</a:t>
            </a:r>
          </a:p>
          <a:p>
            <a:pPr marL="228600" indent="-228600" algn="just">
              <a:buFont typeface="+mj-lt"/>
              <a:buAutoNum type="arabicPeriod" startAt="6"/>
            </a:pPr>
            <a:r>
              <a:rPr lang="en-US" sz="1200" b="1" dirty="0">
                <a:solidFill>
                  <a:schemeClr val="accent1"/>
                </a:solidFill>
                <a:effectLst/>
                <a:latin typeface="Poppins"/>
                <a:ea typeface="Calibri" panose="020F0502020204030204" pitchFamily="34" charset="0"/>
                <a:cs typeface="Poppins"/>
              </a:rPr>
              <a:t>Polystyrene cups</a:t>
            </a:r>
            <a:r>
              <a:rPr lang="en-US" sz="1200" dirty="0">
                <a:solidFill>
                  <a:schemeClr val="accent1"/>
                </a:solidFill>
                <a:effectLst/>
                <a:latin typeface="Poppins"/>
                <a:ea typeface="Calibri" panose="020F0502020204030204" pitchFamily="34" charset="0"/>
                <a:cs typeface="Poppins"/>
              </a:rPr>
              <a:t> </a:t>
            </a:r>
          </a:p>
          <a:p>
            <a:pPr marL="228600" indent="-228600" algn="just">
              <a:buFont typeface="+mj-lt"/>
              <a:buAutoNum type="arabicPeriod" startAt="6"/>
            </a:pPr>
            <a:endParaRPr lang="en-US" sz="1200" dirty="0">
              <a:solidFill>
                <a:schemeClr val="accent1"/>
              </a:solidFill>
              <a:effectLst/>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marL="228600" indent="-228600" algn="just">
              <a:buFont typeface="+mj-lt"/>
              <a:buAutoNum type="arabicPeriod" startAt="6"/>
            </a:pPr>
            <a:endParaRPr lang="en-US" sz="1200" b="1" dirty="0">
              <a:solidFill>
                <a:schemeClr val="accent1"/>
              </a:solidFill>
              <a:latin typeface="Poppins"/>
              <a:ea typeface="Calibri" panose="020F0502020204030204" pitchFamily="34" charset="0"/>
              <a:cs typeface="Poppins"/>
            </a:endParaRPr>
          </a:p>
          <a:p>
            <a:pPr algn="just">
              <a:spcAft>
                <a:spcPts val="1000"/>
              </a:spcAft>
            </a:pPr>
            <a:endParaRPr lang="en-GB" sz="1200" dirty="0">
              <a:effectLst/>
              <a:latin typeface="Times New Roman" panose="02020603050405020304" pitchFamily="18" charset="0"/>
              <a:ea typeface="Times New Roman" panose="02020603050405020304" pitchFamily="18" charset="0"/>
            </a:endParaRPr>
          </a:p>
          <a:p>
            <a:pPr marL="228600" lvl="0" indent="-228600" fontAlgn="base">
              <a:spcAft>
                <a:spcPts val="600"/>
              </a:spcAft>
              <a:buFont typeface="+mj-lt"/>
              <a:buAutoNum type="arabicPeriod" startAt="8"/>
            </a:pPr>
            <a:r>
              <a:rPr lang="en-US" sz="1200" b="1" dirty="0">
                <a:solidFill>
                  <a:schemeClr val="accent1"/>
                </a:solidFill>
                <a:effectLst/>
                <a:latin typeface="Poppins" panose="00000500000000000000" pitchFamily="2" charset="0"/>
                <a:ea typeface="Calibri" panose="020F0502020204030204" pitchFamily="34" charset="0"/>
              </a:rPr>
              <a:t>Paper cups</a:t>
            </a:r>
            <a:r>
              <a:rPr lang="en-US" sz="1200" dirty="0">
                <a:solidFill>
                  <a:schemeClr val="accent1"/>
                </a:solidFill>
                <a:effectLst/>
                <a:latin typeface="Poppins" panose="00000500000000000000" pitchFamily="2" charset="0"/>
                <a:ea typeface="Calibri" panose="020F0502020204030204" pitchFamily="34" charset="0"/>
              </a:rPr>
              <a:t>  </a:t>
            </a:r>
            <a:r>
              <a:rPr lang="en-US" sz="1200" dirty="0">
                <a:solidFill>
                  <a:srgbClr val="000000"/>
                </a:solidFill>
                <a:effectLst/>
                <a:latin typeface="Poppins" panose="00000500000000000000" pitchFamily="2" charset="0"/>
                <a:ea typeface="Calibri" panose="020F0502020204030204" pitchFamily="34" charset="0"/>
              </a:rPr>
              <a:t>- </a:t>
            </a:r>
            <a:r>
              <a:rPr lang="en-US" sz="1050" dirty="0">
                <a:solidFill>
                  <a:srgbClr val="000000"/>
                </a:solidFill>
                <a:effectLst/>
                <a:latin typeface="Poppins" panose="00000500000000000000" pitchFamily="2" charset="0"/>
                <a:ea typeface="Calibri" panose="020F0502020204030204" pitchFamily="34" charset="0"/>
              </a:rPr>
              <a:t>It is estimated that the UK uses over 7 million disposable  coffee cups every day. Lots of paper cups have an inner plastic lining and can be difficult to recycle.</a:t>
            </a:r>
          </a:p>
          <a:p>
            <a:pPr marL="228600" lvl="0" indent="-228600" fontAlgn="base">
              <a:buFont typeface="+mj-lt"/>
              <a:buAutoNum type="arabicPeriod" startAt="8"/>
            </a:pPr>
            <a:endParaRPr lang="en-US" sz="1050" dirty="0">
              <a:solidFill>
                <a:srgbClr val="000000"/>
              </a:solidFill>
              <a:latin typeface="Poppins" panose="00000500000000000000" pitchFamily="2" charset="0"/>
              <a:ea typeface="Times New Roman" panose="02020603050405020304" pitchFamily="18" charset="0"/>
            </a:endParaRPr>
          </a:p>
          <a:p>
            <a:pPr marL="228600" indent="-228600" fontAlgn="base">
              <a:buFont typeface="+mj-lt"/>
              <a:buAutoNum type="arabicPeriod" startAt="8"/>
            </a:pPr>
            <a:r>
              <a:rPr lang="en-US" sz="1200" b="1" dirty="0">
                <a:solidFill>
                  <a:schemeClr val="accent1"/>
                </a:solidFill>
                <a:latin typeface="Poppins"/>
                <a:cs typeface="Poppins"/>
              </a:rPr>
              <a:t>Disposable BBQ’s </a:t>
            </a:r>
            <a:r>
              <a:rPr lang="en-US" sz="1050" dirty="0">
                <a:solidFill>
                  <a:srgbClr val="000000"/>
                </a:solidFill>
                <a:effectLst/>
                <a:latin typeface="Poppins"/>
                <a:ea typeface="Times New Roman" panose="02020603050405020304" pitchFamily="18" charset="0"/>
                <a:cs typeface="Poppins"/>
              </a:rPr>
              <a:t>- T</a:t>
            </a:r>
            <a:r>
              <a:rPr lang="en-GB" sz="1050" dirty="0">
                <a:solidFill>
                  <a:srgbClr val="000000"/>
                </a:solidFill>
                <a:latin typeface="Poppins"/>
                <a:cs typeface="Poppins"/>
              </a:rPr>
              <a:t>hey have the potential to cause damage to the environment particularly through (wild)fires as well as harm to people. We are interested in how often these are found in local parks and along rivers. </a:t>
            </a:r>
            <a:endParaRPr lang="en-GB" sz="1050" dirty="0">
              <a:solidFill>
                <a:srgbClr val="000000"/>
              </a:solidFill>
              <a:latin typeface="Poppins" panose="00000500000000000000" pitchFamily="2" charset="0"/>
              <a:cs typeface="Poppins"/>
            </a:endParaRPr>
          </a:p>
        </p:txBody>
      </p:sp>
      <p:sp>
        <p:nvSpPr>
          <p:cNvPr id="21" name="TextBox 20">
            <a:extLst>
              <a:ext uri="{FF2B5EF4-FFF2-40B4-BE49-F238E27FC236}">
                <a16:creationId xmlns:a16="http://schemas.microsoft.com/office/drawing/2014/main" id="{352B995E-B770-453A-AD13-215BCC6CE4F9}"/>
              </a:ext>
            </a:extLst>
          </p:cNvPr>
          <p:cNvSpPr txBox="1"/>
          <p:nvPr/>
        </p:nvSpPr>
        <p:spPr>
          <a:xfrm>
            <a:off x="738530" y="7140579"/>
            <a:ext cx="3402063" cy="2123658"/>
          </a:xfrm>
          <a:prstGeom prst="rect">
            <a:avLst/>
          </a:prstGeom>
          <a:noFill/>
        </p:spPr>
        <p:txBody>
          <a:bodyPr wrap="square" lIns="91440" tIns="45720" rIns="91440" bIns="45720" anchor="t">
            <a:spAutoFit/>
          </a:bodyPr>
          <a:lstStyle/>
          <a:p>
            <a:r>
              <a:rPr lang="en-GB" sz="1200" dirty="0">
                <a:solidFill>
                  <a:srgbClr val="000000"/>
                </a:solidFill>
                <a:effectLst/>
                <a:latin typeface="Poppins"/>
                <a:ea typeface="Times New Roman" panose="02020603050405020304" pitchFamily="18" charset="0"/>
                <a:cs typeface="Poppins"/>
              </a:rPr>
              <a:t>We want to see </a:t>
            </a:r>
            <a:r>
              <a:rPr lang="en-GB" sz="1200" b="1" dirty="0">
                <a:solidFill>
                  <a:srgbClr val="000000"/>
                </a:solidFill>
                <a:effectLst/>
                <a:latin typeface="Poppins"/>
                <a:ea typeface="Times New Roman" panose="02020603050405020304" pitchFamily="18" charset="0"/>
                <a:cs typeface="Poppins"/>
              </a:rPr>
              <a:t>Deposit Return </a:t>
            </a:r>
            <a:r>
              <a:rPr lang="en-GB" sz="1200" b="1" dirty="0">
                <a:solidFill>
                  <a:srgbClr val="000000"/>
                </a:solidFill>
                <a:latin typeface="Poppins"/>
                <a:ea typeface="Times New Roman" panose="02020603050405020304" pitchFamily="18" charset="0"/>
                <a:cs typeface="Poppins"/>
              </a:rPr>
              <a:t>S</a:t>
            </a:r>
            <a:r>
              <a:rPr lang="en-GB" sz="1200" b="1" dirty="0">
                <a:solidFill>
                  <a:srgbClr val="000000"/>
                </a:solidFill>
                <a:effectLst/>
                <a:latin typeface="Poppins"/>
                <a:ea typeface="Times New Roman" panose="02020603050405020304" pitchFamily="18" charset="0"/>
                <a:cs typeface="Poppins"/>
              </a:rPr>
              <a:t>chemes</a:t>
            </a:r>
            <a:r>
              <a:rPr lang="en-GB" sz="1200" b="1" dirty="0">
                <a:solidFill>
                  <a:srgbClr val="000000"/>
                </a:solidFill>
                <a:latin typeface="Poppins"/>
                <a:ea typeface="Times New Roman" panose="02020603050405020304" pitchFamily="18" charset="0"/>
                <a:cs typeface="Poppins"/>
              </a:rPr>
              <a:t> </a:t>
            </a:r>
            <a:r>
              <a:rPr lang="en-GB" sz="1200" dirty="0">
                <a:solidFill>
                  <a:srgbClr val="000000"/>
                </a:solidFill>
                <a:effectLst/>
                <a:latin typeface="Poppins"/>
                <a:ea typeface="Times New Roman" panose="02020603050405020304" pitchFamily="18" charset="0"/>
                <a:cs typeface="Poppins"/>
              </a:rPr>
              <a:t> </a:t>
            </a:r>
            <a:r>
              <a:rPr lang="en-GB" sz="1200" b="1" dirty="0">
                <a:solidFill>
                  <a:srgbClr val="000000"/>
                </a:solidFill>
                <a:effectLst/>
                <a:latin typeface="Poppins"/>
                <a:ea typeface="Times New Roman" panose="02020603050405020304" pitchFamily="18" charset="0"/>
                <a:cs typeface="Poppins"/>
              </a:rPr>
              <a:t>(DRS) </a:t>
            </a:r>
            <a:r>
              <a:rPr lang="en-GB" sz="1200" dirty="0">
                <a:solidFill>
                  <a:srgbClr val="000000"/>
                </a:solidFill>
                <a:effectLst/>
                <a:latin typeface="Poppins"/>
                <a:ea typeface="Times New Roman" panose="02020603050405020304" pitchFamily="18" charset="0"/>
                <a:cs typeface="Poppins"/>
              </a:rPr>
              <a:t>introduced across the UK. A </a:t>
            </a:r>
            <a:r>
              <a:rPr lang="en-GB" sz="1200" dirty="0">
                <a:solidFill>
                  <a:srgbClr val="000000"/>
                </a:solidFill>
                <a:latin typeface="Poppins"/>
                <a:ea typeface="Times New Roman" panose="02020603050405020304" pitchFamily="18" charset="0"/>
                <a:cs typeface="Poppins"/>
              </a:rPr>
              <a:t>DRS works</a:t>
            </a:r>
            <a:r>
              <a:rPr lang="en-GB" sz="1200" dirty="0">
                <a:solidFill>
                  <a:srgbClr val="000000"/>
                </a:solidFill>
                <a:effectLst/>
                <a:latin typeface="Poppins"/>
                <a:ea typeface="Times New Roman" panose="02020603050405020304" pitchFamily="18" charset="0"/>
                <a:cs typeface="Poppins"/>
              </a:rPr>
              <a:t> by charging </a:t>
            </a:r>
            <a:r>
              <a:rPr lang="en-GB" sz="1200" dirty="0">
                <a:solidFill>
                  <a:srgbClr val="000000"/>
                </a:solidFill>
                <a:latin typeface="Poppins"/>
                <a:ea typeface="Times New Roman" panose="02020603050405020304" pitchFamily="18" charset="0"/>
                <a:cs typeface="Poppins"/>
              </a:rPr>
              <a:t>consumers</a:t>
            </a:r>
            <a:r>
              <a:rPr lang="en-GB" sz="1200" dirty="0">
                <a:solidFill>
                  <a:srgbClr val="000000"/>
                </a:solidFill>
                <a:effectLst/>
                <a:latin typeface="Poppins"/>
                <a:ea typeface="Times New Roman" panose="02020603050405020304" pitchFamily="18" charset="0"/>
                <a:cs typeface="Poppins"/>
              </a:rPr>
              <a:t> a small deposit on </a:t>
            </a:r>
            <a:r>
              <a:rPr lang="en-GB" sz="1200" dirty="0">
                <a:solidFill>
                  <a:srgbClr val="000000"/>
                </a:solidFill>
                <a:latin typeface="Poppins"/>
                <a:ea typeface="Times New Roman" panose="02020603050405020304" pitchFamily="18" charset="0"/>
                <a:cs typeface="Poppins"/>
              </a:rPr>
              <a:t>drinks-related</a:t>
            </a:r>
            <a:r>
              <a:rPr lang="en-GB" sz="1200" dirty="0">
                <a:solidFill>
                  <a:srgbClr val="000000"/>
                </a:solidFill>
                <a:effectLst/>
                <a:latin typeface="Poppins"/>
                <a:ea typeface="Times New Roman" panose="02020603050405020304" pitchFamily="18" charset="0"/>
                <a:cs typeface="Poppins"/>
              </a:rPr>
              <a:t> items when they buy them</a:t>
            </a:r>
            <a:r>
              <a:rPr lang="en-GB" sz="1200" dirty="0">
                <a:solidFill>
                  <a:srgbClr val="000000"/>
                </a:solidFill>
                <a:latin typeface="Poppins"/>
                <a:ea typeface="Times New Roman" panose="02020603050405020304" pitchFamily="18" charset="0"/>
                <a:cs typeface="Poppins"/>
              </a:rPr>
              <a:t>. Customers then</a:t>
            </a:r>
            <a:r>
              <a:rPr lang="en-GB" sz="1200" dirty="0">
                <a:solidFill>
                  <a:srgbClr val="000000"/>
                </a:solidFill>
                <a:effectLst/>
                <a:latin typeface="Poppins"/>
                <a:ea typeface="Times New Roman" panose="02020603050405020304" pitchFamily="18" charset="0"/>
                <a:cs typeface="Poppins"/>
              </a:rPr>
              <a:t> receive their money back when they return them for recycling, essentially giving these common </a:t>
            </a:r>
            <a:r>
              <a:rPr lang="en-GB" sz="1200" dirty="0">
                <a:solidFill>
                  <a:srgbClr val="000000"/>
                </a:solidFill>
                <a:latin typeface="Poppins"/>
                <a:ea typeface="Times New Roman" panose="02020603050405020304" pitchFamily="18" charset="0"/>
                <a:cs typeface="Poppins"/>
              </a:rPr>
              <a:t>litter items a value</a:t>
            </a:r>
            <a:r>
              <a:rPr lang="en-GB" sz="1200" dirty="0">
                <a:solidFill>
                  <a:srgbClr val="000000"/>
                </a:solidFill>
                <a:effectLst/>
                <a:latin typeface="Poppins"/>
                <a:ea typeface="Times New Roman" panose="02020603050405020304" pitchFamily="18" charset="0"/>
                <a:cs typeface="Poppins"/>
              </a:rPr>
              <a:t>. </a:t>
            </a:r>
            <a:r>
              <a:rPr lang="en-GB" sz="1200" dirty="0">
                <a:effectLst/>
                <a:latin typeface="Poppins"/>
                <a:ea typeface="Times New Roman" panose="02020603050405020304" pitchFamily="18" charset="0"/>
                <a:cs typeface="Poppins"/>
              </a:rPr>
              <a:t>Scotland will introduce a </a:t>
            </a:r>
            <a:r>
              <a:rPr lang="en-GB" sz="1200" dirty="0">
                <a:latin typeface="Poppins"/>
                <a:ea typeface="Times New Roman" panose="02020603050405020304" pitchFamily="18" charset="0"/>
                <a:cs typeface="Poppins"/>
              </a:rPr>
              <a:t>DRS</a:t>
            </a:r>
            <a:r>
              <a:rPr lang="en-GB" sz="1200" dirty="0">
                <a:effectLst/>
                <a:latin typeface="Poppins"/>
                <a:ea typeface="Times New Roman" panose="02020603050405020304" pitchFamily="18" charset="0"/>
                <a:cs typeface="Poppins"/>
              </a:rPr>
              <a:t> in 2023, but England, Wales and Northern Ireland have yet to create the legislation.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428" y="3025781"/>
            <a:ext cx="1404594" cy="653143"/>
          </a:xfrm>
          <a:prstGeom prst="rect">
            <a:avLst/>
          </a:prstGeom>
          <a:ln w="28575">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7428" y="4157157"/>
            <a:ext cx="1404594" cy="659876"/>
          </a:xfrm>
          <a:prstGeom prst="rect">
            <a:avLst/>
          </a:prstGeom>
          <a:ln w="28575">
            <a:solidFill>
              <a:schemeClr val="accent1"/>
            </a:solidFill>
          </a:ln>
        </p:spPr>
      </p:pic>
      <p:pic>
        <p:nvPicPr>
          <p:cNvPr id="6" name="Picture 5"/>
          <p:cNvPicPr>
            <a:picLocks noChangeAspect="1"/>
          </p:cNvPicPr>
          <p:nvPr/>
        </p:nvPicPr>
        <p:blipFill rotWithShape="1">
          <a:blip r:embed="rId4" cstate="hqprint">
            <a:extLst>
              <a:ext uri="{28A0092B-C50C-407E-A947-70E740481C1C}">
                <a14:useLocalDpi xmlns:a14="http://schemas.microsoft.com/office/drawing/2010/main" val="0"/>
              </a:ext>
            </a:extLst>
          </a:blip>
          <a:srcRect r="19270"/>
          <a:stretch/>
        </p:blipFill>
        <p:spPr>
          <a:xfrm rot="19250559" flipH="1">
            <a:off x="4810173" y="7581954"/>
            <a:ext cx="1805365" cy="1145455"/>
          </a:xfrm>
          <a:prstGeom prst="rect">
            <a:avLst/>
          </a:prstGeom>
        </p:spPr>
      </p:pic>
      <p:sp>
        <p:nvSpPr>
          <p:cNvPr id="15" name="Title 1">
            <a:extLst>
              <a:ext uri="{FF2B5EF4-FFF2-40B4-BE49-F238E27FC236}">
                <a16:creationId xmlns:a16="http://schemas.microsoft.com/office/drawing/2014/main" id="{B42B9D5D-0D59-F548-E371-51445826AA75}"/>
              </a:ext>
            </a:extLst>
          </p:cNvPr>
          <p:cNvSpPr>
            <a:spLocks noGrp="1"/>
          </p:cNvSpPr>
          <p:nvPr>
            <p:ph type="ctrTitle"/>
          </p:nvPr>
        </p:nvSpPr>
        <p:spPr>
          <a:xfrm>
            <a:off x="452794" y="29660"/>
            <a:ext cx="6047113" cy="773369"/>
          </a:xfrm>
        </p:spPr>
        <p:txBody>
          <a:bodyPr>
            <a:noAutofit/>
          </a:bodyPr>
          <a:lstStyle/>
          <a:p>
            <a:r>
              <a:rPr lang="en-US" sz="2800" dirty="0"/>
              <a:t>Source to Sea Litter Quest</a:t>
            </a:r>
            <a:endParaRPr lang="en-GB" sz="2800" dirty="0"/>
          </a:p>
        </p:txBody>
      </p:sp>
      <p:pic>
        <p:nvPicPr>
          <p:cNvPr id="18" name="Picture 17">
            <a:extLst>
              <a:ext uri="{FF2B5EF4-FFF2-40B4-BE49-F238E27FC236}">
                <a16:creationId xmlns:a16="http://schemas.microsoft.com/office/drawing/2014/main" id="{E6FA42E0-E132-5D18-AE1B-656E445B5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428" y="1894406"/>
            <a:ext cx="1404594" cy="653143"/>
          </a:xfrm>
          <a:prstGeom prst="rect">
            <a:avLst/>
          </a:prstGeom>
          <a:ln w="28575">
            <a:solidFill>
              <a:schemeClr val="accent1"/>
            </a:solidFill>
          </a:ln>
        </p:spPr>
      </p:pic>
      <p:sp>
        <p:nvSpPr>
          <p:cNvPr id="19" name="TextBox 18">
            <a:extLst>
              <a:ext uri="{FF2B5EF4-FFF2-40B4-BE49-F238E27FC236}">
                <a16:creationId xmlns:a16="http://schemas.microsoft.com/office/drawing/2014/main" id="{1A759A0F-8D6B-8492-5170-0506AC1856D3}"/>
              </a:ext>
            </a:extLst>
          </p:cNvPr>
          <p:cNvSpPr txBox="1"/>
          <p:nvPr/>
        </p:nvSpPr>
        <p:spPr>
          <a:xfrm>
            <a:off x="738530" y="6266664"/>
            <a:ext cx="5496323" cy="646331"/>
          </a:xfrm>
          <a:prstGeom prst="rect">
            <a:avLst/>
          </a:prstGeom>
          <a:noFill/>
        </p:spPr>
        <p:txBody>
          <a:bodyPr wrap="square">
            <a:spAutoFit/>
          </a:bodyPr>
          <a:lstStyle/>
          <a:p>
            <a:r>
              <a:rPr lang="en-GB" sz="1200" dirty="0">
                <a:solidFill>
                  <a:srgbClr val="000000"/>
                </a:solidFill>
                <a:effectLst/>
                <a:latin typeface="Poppins" panose="00000500000000000000" pitchFamily="2" charset="0"/>
                <a:ea typeface="Times New Roman" panose="02020603050405020304" pitchFamily="18" charset="0"/>
              </a:rPr>
              <a:t>During last year’s Great British Beach Clean we found an average of 30 drinks-related litter items for every 100m of beach, and all these items were also found on 99% of inland cleans. </a:t>
            </a:r>
            <a:endParaRPr lang="en-GB" sz="1200" dirty="0"/>
          </a:p>
        </p:txBody>
      </p:sp>
      <p:sp>
        <p:nvSpPr>
          <p:cNvPr id="3" name="TextBox 2">
            <a:extLst>
              <a:ext uri="{FF2B5EF4-FFF2-40B4-BE49-F238E27FC236}">
                <a16:creationId xmlns:a16="http://schemas.microsoft.com/office/drawing/2014/main" id="{8C93AFAD-E58F-784F-E555-83967E6FC7B3}"/>
              </a:ext>
            </a:extLst>
          </p:cNvPr>
          <p:cNvSpPr txBox="1"/>
          <p:nvPr/>
        </p:nvSpPr>
        <p:spPr>
          <a:xfrm>
            <a:off x="976880" y="2265040"/>
            <a:ext cx="3402980" cy="1546577"/>
          </a:xfrm>
          <a:prstGeom prst="rect">
            <a:avLst/>
          </a:prstGeom>
          <a:noFill/>
        </p:spPr>
        <p:txBody>
          <a:bodyPr wrap="square">
            <a:spAutoFit/>
          </a:bodyPr>
          <a:lstStyle/>
          <a:p>
            <a:r>
              <a:rPr lang="en-GB" sz="1050" dirty="0">
                <a:solidFill>
                  <a:srgbClr val="000000"/>
                </a:solidFill>
                <a:latin typeface="Poppins" panose="00000500000000000000" pitchFamily="2" charset="0"/>
                <a:ea typeface="Times New Roman" panose="02020603050405020304" pitchFamily="18" charset="0"/>
              </a:rPr>
              <a:t>P</a:t>
            </a:r>
            <a:r>
              <a:rPr lang="en-GB" sz="1050" dirty="0">
                <a:solidFill>
                  <a:srgbClr val="000000"/>
                </a:solidFill>
                <a:effectLst/>
                <a:latin typeface="Poppins" panose="00000500000000000000" pitchFamily="2" charset="0"/>
                <a:ea typeface="Times New Roman" panose="02020603050405020304" pitchFamily="18" charset="0"/>
              </a:rPr>
              <a:t>olystyrene is a type of plastic. These containers break up into small pieces which are easily carried by the wind. Polystyrene can float at the surface and be eaten by marine wildlife.</a:t>
            </a:r>
          </a:p>
          <a:p>
            <a:endParaRPr lang="en-GB" sz="1050" dirty="0">
              <a:solidFill>
                <a:srgbClr val="000000"/>
              </a:solidFill>
              <a:latin typeface="Poppins" panose="00000500000000000000" pitchFamily="2" charset="0"/>
              <a:ea typeface="Calibri" panose="020F0502020204030204" pitchFamily="34" charset="0"/>
            </a:endParaRPr>
          </a:p>
          <a:p>
            <a:r>
              <a:rPr lang="en-GB" sz="1050" dirty="0">
                <a:solidFill>
                  <a:srgbClr val="000000"/>
                </a:solidFill>
                <a:effectLst/>
                <a:latin typeface="Poppins" panose="00000500000000000000" pitchFamily="2" charset="0"/>
                <a:ea typeface="Calibri" panose="020F0502020204030204" pitchFamily="34" charset="0"/>
              </a:rPr>
              <a:t>Polystyrene can be difficult to recycle. Cups and food containers made from expanded polystyrene have been banned in Scotland. We want the rest of the UK to follow suit.</a:t>
            </a:r>
            <a:endParaRPr lang="en-GB" sz="1050" dirty="0"/>
          </a:p>
        </p:txBody>
      </p:sp>
    </p:spTree>
    <p:extLst>
      <p:ext uri="{BB962C8B-B14F-4D97-AF65-F5344CB8AC3E}">
        <p14:creationId xmlns:p14="http://schemas.microsoft.com/office/powerpoint/2010/main" val="352067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ECA5D97-AB59-4BB9-A782-1690EA50FED2}"/>
              </a:ext>
            </a:extLst>
          </p:cNvPr>
          <p:cNvSpPr txBox="1"/>
          <p:nvPr/>
        </p:nvSpPr>
        <p:spPr>
          <a:xfrm>
            <a:off x="610060" y="2384158"/>
            <a:ext cx="3356746" cy="2169825"/>
          </a:xfrm>
          <a:prstGeom prst="rect">
            <a:avLst/>
          </a:prstGeom>
          <a:noFill/>
        </p:spPr>
        <p:txBody>
          <a:bodyPr wrap="square">
            <a:spAutoFit/>
          </a:bodyPr>
          <a:lstStyle/>
          <a:p>
            <a:pPr marL="228600" lvl="0" indent="-228600" fontAlgn="base">
              <a:buFont typeface="+mj-lt"/>
              <a:buAutoNum type="arabicPeriod" startAt="10"/>
            </a:pPr>
            <a:r>
              <a:rPr lang="en-GB" sz="1200" b="1" dirty="0">
                <a:solidFill>
                  <a:schemeClr val="accent1"/>
                </a:solidFill>
                <a:effectLst/>
                <a:latin typeface="Poppins" panose="00000500000000000000" pitchFamily="2" charset="0"/>
                <a:ea typeface="Times New Roman" panose="02020603050405020304" pitchFamily="18" charset="0"/>
              </a:rPr>
              <a:t>Single-use plastic bags</a:t>
            </a:r>
            <a:r>
              <a:rPr lang="en-GB" sz="1200" dirty="0">
                <a:solidFill>
                  <a:schemeClr val="accent1"/>
                </a:solidFill>
                <a:effectLst/>
                <a:latin typeface="Poppins" panose="00000500000000000000" pitchFamily="2" charset="0"/>
                <a:ea typeface="Times New Roman" panose="02020603050405020304" pitchFamily="18" charset="0"/>
              </a:rPr>
              <a:t> </a:t>
            </a:r>
            <a:r>
              <a:rPr lang="en-GB" sz="1200" b="1" dirty="0">
                <a:solidFill>
                  <a:srgbClr val="000000"/>
                </a:solidFill>
                <a:effectLst/>
                <a:latin typeface="Poppins" panose="00000500000000000000" pitchFamily="2" charset="0"/>
                <a:ea typeface="Times New Roman" panose="02020603050405020304" pitchFamily="18" charset="0"/>
              </a:rPr>
              <a:t>–</a:t>
            </a:r>
            <a:r>
              <a:rPr lang="en-GB" sz="1200" dirty="0">
                <a:solidFill>
                  <a:srgbClr val="000000"/>
                </a:solidFill>
                <a:effectLst/>
                <a:latin typeface="Poppins" panose="00000500000000000000" pitchFamily="2" charset="0"/>
                <a:ea typeface="Times New Roman" panose="02020603050405020304" pitchFamily="18" charset="0"/>
              </a:rPr>
              <a:t> </a:t>
            </a:r>
            <a:r>
              <a:rPr lang="en-GB" sz="1050" dirty="0">
                <a:solidFill>
                  <a:srgbClr val="000000"/>
                </a:solidFill>
                <a:effectLst/>
                <a:latin typeface="Poppins" panose="00000500000000000000" pitchFamily="2" charset="0"/>
                <a:ea typeface="Times New Roman" panose="02020603050405020304" pitchFamily="18" charset="0"/>
              </a:rPr>
              <a:t>Since carrier bag charges were introduced, there has been </a:t>
            </a:r>
            <a:r>
              <a:rPr lang="en-GB" sz="1050" dirty="0">
                <a:solidFill>
                  <a:srgbClr val="000000"/>
                </a:solidFill>
                <a:latin typeface="Poppins" panose="00000500000000000000" pitchFamily="2" charset="0"/>
                <a:ea typeface="Times New Roman" panose="02020603050405020304" pitchFamily="18" charset="0"/>
              </a:rPr>
              <a:t>over a 5</a:t>
            </a:r>
            <a:r>
              <a:rPr lang="en-GB" sz="1050" dirty="0">
                <a:solidFill>
                  <a:srgbClr val="000000"/>
                </a:solidFill>
                <a:effectLst/>
                <a:latin typeface="Poppins" panose="00000500000000000000" pitchFamily="2" charset="0"/>
                <a:ea typeface="Times New Roman" panose="02020603050405020304" pitchFamily="18" charset="0"/>
              </a:rPr>
              <a:t>0% drop in the amount we find on our surveyed beaches</a:t>
            </a:r>
            <a:r>
              <a:rPr lang="en-GB" sz="1200" dirty="0">
                <a:solidFill>
                  <a:srgbClr val="000000"/>
                </a:solidFill>
                <a:effectLst/>
                <a:latin typeface="Poppins" panose="00000500000000000000" pitchFamily="2" charset="0"/>
                <a:ea typeface="Times New Roman" panose="02020603050405020304" pitchFamily="18" charset="0"/>
              </a:rPr>
              <a:t>. </a:t>
            </a:r>
            <a:br>
              <a:rPr lang="en-GB" sz="1200" dirty="0">
                <a:solidFill>
                  <a:srgbClr val="000000"/>
                </a:solidFill>
                <a:effectLst/>
                <a:latin typeface="Poppins" panose="00000500000000000000" pitchFamily="2" charset="0"/>
                <a:ea typeface="Times New Roman" panose="02020603050405020304" pitchFamily="18" charset="0"/>
              </a:rPr>
            </a:br>
            <a:endParaRPr lang="en-GB" sz="1200" dirty="0">
              <a:solidFill>
                <a:srgbClr val="000000"/>
              </a:solidFill>
              <a:effectLst/>
              <a:latin typeface="Poppins" panose="00000500000000000000" pitchFamily="2" charset="0"/>
              <a:ea typeface="Times New Roman" panose="02020603050405020304" pitchFamily="18" charset="0"/>
            </a:endParaRPr>
          </a:p>
          <a:p>
            <a:pPr marL="228600" lvl="0" indent="-228600" algn="just" fontAlgn="base">
              <a:buFont typeface="+mj-lt"/>
              <a:buAutoNum type="arabicPeriod" startAt="10"/>
            </a:pPr>
            <a:endParaRPr lang="en-GB" sz="1200" dirty="0">
              <a:effectLst/>
              <a:latin typeface="Times New Roman" panose="02020603050405020304" pitchFamily="18" charset="0"/>
              <a:ea typeface="Times New Roman" panose="02020603050405020304" pitchFamily="18" charset="0"/>
            </a:endParaRPr>
          </a:p>
          <a:p>
            <a:pPr marL="228600" lvl="0" indent="-228600" fontAlgn="base">
              <a:buFont typeface="+mj-lt"/>
              <a:buAutoNum type="arabicPeriod" startAt="10"/>
            </a:pPr>
            <a:r>
              <a:rPr lang="en-GB" sz="1200" b="1" dirty="0">
                <a:solidFill>
                  <a:schemeClr val="accent1"/>
                </a:solidFill>
                <a:effectLst/>
                <a:latin typeface="Poppins" panose="00000500000000000000" pitchFamily="2" charset="0"/>
                <a:ea typeface="Times New Roman" panose="02020603050405020304" pitchFamily="18" charset="0"/>
              </a:rPr>
              <a:t>Plastic bags for life</a:t>
            </a:r>
            <a:r>
              <a:rPr lang="en-GB" sz="1200" dirty="0">
                <a:solidFill>
                  <a:schemeClr val="accent1"/>
                </a:solidFill>
                <a:effectLst/>
                <a:latin typeface="Poppins" panose="00000500000000000000" pitchFamily="2" charset="0"/>
                <a:ea typeface="Times New Roman" panose="02020603050405020304" pitchFamily="18" charset="0"/>
              </a:rPr>
              <a:t> </a:t>
            </a:r>
            <a:r>
              <a:rPr lang="en-GB" sz="1200" b="1" dirty="0">
                <a:solidFill>
                  <a:srgbClr val="000000"/>
                </a:solidFill>
                <a:effectLst/>
                <a:latin typeface="Poppins" panose="00000500000000000000" pitchFamily="2" charset="0"/>
                <a:ea typeface="Times New Roman" panose="02020603050405020304" pitchFamily="18" charset="0"/>
              </a:rPr>
              <a:t>–</a:t>
            </a:r>
            <a:r>
              <a:rPr lang="en-GB" sz="1200" dirty="0">
                <a:solidFill>
                  <a:srgbClr val="000000"/>
                </a:solidFill>
                <a:effectLst/>
                <a:latin typeface="Poppins" panose="00000500000000000000" pitchFamily="2" charset="0"/>
                <a:ea typeface="Times New Roman" panose="02020603050405020304" pitchFamily="18" charset="0"/>
              </a:rPr>
              <a:t> B</a:t>
            </a:r>
            <a:r>
              <a:rPr lang="en-GB" sz="1050" dirty="0">
                <a:solidFill>
                  <a:srgbClr val="000000"/>
                </a:solidFill>
                <a:effectLst/>
                <a:latin typeface="Poppins" panose="00000500000000000000" pitchFamily="2" charset="0"/>
                <a:ea typeface="Times New Roman" panose="02020603050405020304" pitchFamily="18" charset="0"/>
              </a:rPr>
              <a:t>ags for life are made from thicker plastic and are designed to be used multiple times. Despite this, we think some are still being littered, and could find their way into the sea.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startAt="10"/>
            </a:pPr>
            <a:endParaRPr lang="en-GB" sz="12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AC068F6E-4A7E-4F4D-95A5-C8A87740587A}"/>
              </a:ext>
            </a:extLst>
          </p:cNvPr>
          <p:cNvSpPr txBox="1"/>
          <p:nvPr/>
        </p:nvSpPr>
        <p:spPr>
          <a:xfrm>
            <a:off x="597069" y="1790360"/>
            <a:ext cx="5475053"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Plastic bags </a:t>
            </a:r>
            <a:endParaRPr lang="en-GB" sz="1400" dirty="0">
              <a:solidFill>
                <a:schemeClr val="accent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52B995E-B770-453A-AD13-215BCC6CE4F9}"/>
              </a:ext>
            </a:extLst>
          </p:cNvPr>
          <p:cNvSpPr txBox="1"/>
          <p:nvPr/>
        </p:nvSpPr>
        <p:spPr>
          <a:xfrm>
            <a:off x="691473" y="4740289"/>
            <a:ext cx="5475053" cy="1754326"/>
          </a:xfrm>
          <a:prstGeom prst="rect">
            <a:avLst/>
          </a:prstGeom>
          <a:noFill/>
        </p:spPr>
        <p:txBody>
          <a:bodyPr wrap="square">
            <a:spAutoFit/>
          </a:bodyPr>
          <a:lstStyle/>
          <a:p>
            <a:r>
              <a:rPr lang="en-GB" sz="1200" dirty="0">
                <a:solidFill>
                  <a:srgbClr val="000000"/>
                </a:solidFill>
                <a:effectLst/>
                <a:latin typeface="Poppins" panose="00000500000000000000" pitchFamily="2" charset="0"/>
                <a:ea typeface="Times New Roman" panose="02020603050405020304" pitchFamily="18" charset="0"/>
              </a:rPr>
              <a:t>Since charges were introduced across the UK, we’ve seen an over 50% drop in single-use plastic carrier bags on our beaches. We want to know if this drop can also be seen inland. Although there’s been a charge on single-use plastic carrier bags for at least 5 years (Wales introduced it in 2011, Northern Ireland 2013, Scotland in 2014, England in 2015), 'bags for life' have been encouraged as a reusable alternative. </a:t>
            </a:r>
            <a:r>
              <a:rPr lang="en-GB" sz="1200" dirty="0">
                <a:solidFill>
                  <a:srgbClr val="000000"/>
                </a:solidFill>
                <a:latin typeface="Poppins" panose="00000500000000000000" pitchFamily="2" charset="0"/>
              </a:rPr>
              <a:t>But we suspect that these may still being used as single use and due to being thicker have an even greater impact on our environment.</a:t>
            </a:r>
          </a:p>
        </p:txBody>
      </p:sp>
      <p:sp>
        <p:nvSpPr>
          <p:cNvPr id="14" name="TextBox 13">
            <a:extLst>
              <a:ext uri="{FF2B5EF4-FFF2-40B4-BE49-F238E27FC236}">
                <a16:creationId xmlns:a16="http://schemas.microsoft.com/office/drawing/2014/main" id="{F2B7C8FF-3D44-4333-8F3B-D1343B94DD49}"/>
              </a:ext>
            </a:extLst>
          </p:cNvPr>
          <p:cNvSpPr txBox="1"/>
          <p:nvPr/>
        </p:nvSpPr>
        <p:spPr>
          <a:xfrm>
            <a:off x="424254" y="9540204"/>
            <a:ext cx="3445328" cy="246221"/>
          </a:xfrm>
          <a:prstGeom prst="rect">
            <a:avLst/>
          </a:prstGeom>
          <a:noFill/>
        </p:spPr>
        <p:txBody>
          <a:bodyPr wrap="square">
            <a:spAutoFit/>
          </a:bodyPr>
          <a:lstStyle/>
          <a:p>
            <a:r>
              <a:rPr lang="en-GB" sz="1000" dirty="0">
                <a:solidFill>
                  <a:srgbClr val="000000"/>
                </a:solidFill>
                <a:latin typeface="Poppins" panose="00000500000000000000" pitchFamily="2" charset="0"/>
                <a:ea typeface="Times New Roman" panose="02020603050405020304" pitchFamily="18" charset="0"/>
              </a:rPr>
              <a:t>1. C</a:t>
            </a:r>
            <a:r>
              <a:rPr lang="en-GB" sz="1000" dirty="0">
                <a:solidFill>
                  <a:srgbClr val="000000"/>
                </a:solidFill>
                <a:effectLst/>
                <a:latin typeface="Poppins" panose="00000500000000000000" pitchFamily="2" charset="0"/>
                <a:ea typeface="Times New Roman" panose="02020603050405020304" pitchFamily="18" charset="0"/>
              </a:rPr>
              <a:t>omparing 2015 litter data with 2020</a:t>
            </a:r>
            <a:endParaRPr lang="en-GB" sz="1000" dirty="0"/>
          </a:p>
        </p:txBody>
      </p:sp>
      <p:sp>
        <p:nvSpPr>
          <p:cNvPr id="15" name="TextBox 14">
            <a:extLst>
              <a:ext uri="{FF2B5EF4-FFF2-40B4-BE49-F238E27FC236}">
                <a16:creationId xmlns:a16="http://schemas.microsoft.com/office/drawing/2014/main" id="{61815925-DEF7-484E-8A42-F5F82F00B0D7}"/>
              </a:ext>
            </a:extLst>
          </p:cNvPr>
          <p:cNvSpPr txBox="1"/>
          <p:nvPr/>
        </p:nvSpPr>
        <p:spPr>
          <a:xfrm>
            <a:off x="691473" y="6535923"/>
            <a:ext cx="5475053"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Wet wipes</a:t>
            </a:r>
            <a:endParaRPr lang="en-GB" sz="1400" dirty="0">
              <a:solidFill>
                <a:schemeClr val="accent1"/>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7526BEB1-226E-4778-AF6F-00F6F56EA58F}"/>
              </a:ext>
            </a:extLst>
          </p:cNvPr>
          <p:cNvSpPr txBox="1"/>
          <p:nvPr/>
        </p:nvSpPr>
        <p:spPr>
          <a:xfrm>
            <a:off x="713784" y="7099158"/>
            <a:ext cx="3471640" cy="1084912"/>
          </a:xfrm>
          <a:prstGeom prst="rect">
            <a:avLst/>
          </a:prstGeom>
          <a:noFill/>
        </p:spPr>
        <p:txBody>
          <a:bodyPr wrap="square">
            <a:spAutoFit/>
          </a:bodyPr>
          <a:lstStyle/>
          <a:p>
            <a:pPr marL="228600" lvl="0" indent="-228600">
              <a:buFont typeface="+mj-lt"/>
              <a:buAutoNum type="arabicPeriod" startAt="12"/>
            </a:pPr>
            <a:r>
              <a:rPr lang="en-GB" sz="1200" b="1" dirty="0">
                <a:solidFill>
                  <a:schemeClr val="accent1"/>
                </a:solidFill>
                <a:effectLst/>
                <a:latin typeface="Poppins" panose="00000500000000000000" pitchFamily="2" charset="0"/>
                <a:ea typeface="Times New Roman" panose="02020603050405020304" pitchFamily="18" charset="0"/>
              </a:rPr>
              <a:t>Wet wipes </a:t>
            </a:r>
            <a:r>
              <a:rPr lang="en-GB" sz="1200" dirty="0">
                <a:solidFill>
                  <a:srgbClr val="000000"/>
                </a:solidFill>
                <a:effectLst/>
                <a:latin typeface="Poppins" panose="00000500000000000000" pitchFamily="2" charset="0"/>
                <a:ea typeface="Times New Roman" panose="02020603050405020304" pitchFamily="18" charset="0"/>
              </a:rPr>
              <a:t>–</a:t>
            </a:r>
            <a:r>
              <a:rPr lang="en-GB" sz="1200" b="1" kern="180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 </a:t>
            </a:r>
            <a:r>
              <a:rPr lang="en-GB" sz="1050" kern="1800" dirty="0">
                <a:solidFill>
                  <a:srgbClr val="000000"/>
                </a:solidFill>
                <a:latin typeface="Poppins" panose="00000500000000000000" pitchFamily="2" charset="0"/>
                <a:ea typeface="Times New Roman" panose="02020603050405020304" pitchFamily="18" charset="0"/>
                <a:cs typeface="Times New Roman" panose="02020603050405020304" pitchFamily="18" charset="0"/>
              </a:rPr>
              <a:t>Wet wipes are o</a:t>
            </a:r>
            <a:r>
              <a:rPr lang="en-GB" sz="1050" kern="180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ften </a:t>
            </a:r>
            <a:r>
              <a:rPr lang="en-GB" sz="1050" dirty="0">
                <a:solidFill>
                  <a:srgbClr val="000000"/>
                </a:solidFill>
                <a:effectLst/>
                <a:latin typeface="Poppins" panose="00000500000000000000" pitchFamily="2" charset="0"/>
                <a:ea typeface="Times New Roman" panose="02020603050405020304" pitchFamily="18" charset="0"/>
              </a:rPr>
              <a:t>found on beaches </a:t>
            </a:r>
            <a:r>
              <a:rPr lang="en-GB" sz="1050" dirty="0">
                <a:solidFill>
                  <a:srgbClr val="000000"/>
                </a:solidFill>
                <a:latin typeface="Poppins" panose="00000500000000000000" pitchFamily="2" charset="0"/>
                <a:ea typeface="Times New Roman" panose="02020603050405020304" pitchFamily="18" charset="0"/>
              </a:rPr>
              <a:t>after </a:t>
            </a:r>
            <a:r>
              <a:rPr lang="en-GB" sz="1050" dirty="0">
                <a:solidFill>
                  <a:srgbClr val="000000"/>
                </a:solidFill>
                <a:effectLst/>
                <a:latin typeface="Poppins" panose="00000500000000000000" pitchFamily="2" charset="0"/>
                <a:ea typeface="Times New Roman" panose="02020603050405020304" pitchFamily="18" charset="0"/>
              </a:rPr>
              <a:t>being incorrectly flushed down the toilet, where they can sometimes make their way to our ocean through drains/pipes. But they’re also used and found around towns and cities.</a:t>
            </a:r>
            <a:endParaRPr lang="en-GB" sz="12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E39DC515-DE97-490D-A923-DFF721F4782C}"/>
              </a:ext>
            </a:extLst>
          </p:cNvPr>
          <p:cNvSpPr txBox="1"/>
          <p:nvPr/>
        </p:nvSpPr>
        <p:spPr>
          <a:xfrm>
            <a:off x="691474" y="8304939"/>
            <a:ext cx="5475052" cy="646331"/>
          </a:xfrm>
          <a:prstGeom prst="rect">
            <a:avLst/>
          </a:prstGeom>
          <a:noFill/>
        </p:spPr>
        <p:txBody>
          <a:bodyPr wrap="square">
            <a:spAutoFit/>
          </a:bodyPr>
          <a:lstStyle/>
          <a:p>
            <a:pPr algn="just"/>
            <a:r>
              <a:rPr lang="en-GB" sz="1200" dirty="0">
                <a:solidFill>
                  <a:srgbClr val="000000"/>
                </a:solidFill>
                <a:effectLst/>
                <a:latin typeface="Poppins" panose="00000500000000000000" pitchFamily="2" charset="0"/>
                <a:ea typeface="Times New Roman" panose="02020603050405020304" pitchFamily="18" charset="0"/>
              </a:rPr>
              <a:t>In 2021, we found 18 wet wipes per 100m of beach </a:t>
            </a:r>
            <a:r>
              <a:rPr lang="en-GB" sz="1200" dirty="0">
                <a:solidFill>
                  <a:srgbClr val="000000"/>
                </a:solidFill>
                <a:latin typeface="Poppins" panose="00000500000000000000" pitchFamily="2" charset="0"/>
                <a:ea typeface="Times New Roman" panose="02020603050405020304" pitchFamily="18" charset="0"/>
              </a:rPr>
              <a:t>during GBBC. </a:t>
            </a:r>
            <a:r>
              <a:rPr lang="en-GB" sz="1200" dirty="0">
                <a:solidFill>
                  <a:srgbClr val="000000"/>
                </a:solidFill>
                <a:effectLst/>
                <a:latin typeface="Poppins" panose="00000500000000000000" pitchFamily="2" charset="0"/>
                <a:ea typeface="Times New Roman" panose="02020603050405020304" pitchFamily="18" charset="0"/>
              </a:rPr>
              <a:t>By tracking them back through the sewage system and their journey from our streets and parks, we can put a stop to pollution.</a:t>
            </a:r>
            <a:endParaRPr lang="en-GB" sz="12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538" y="2350302"/>
            <a:ext cx="1404594" cy="741692"/>
          </a:xfrm>
          <a:prstGeom prst="rect">
            <a:avLst/>
          </a:prstGeom>
          <a:ln w="28575">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528" y="7126151"/>
            <a:ext cx="1404594" cy="748109"/>
          </a:xfrm>
          <a:prstGeom prst="rect">
            <a:avLst/>
          </a:prstGeom>
          <a:ln w="28575">
            <a:solidFill>
              <a:schemeClr val="accent1"/>
            </a:solidFill>
          </a:ln>
        </p:spPr>
      </p:pic>
      <p:sp>
        <p:nvSpPr>
          <p:cNvPr id="16" name="Title 1">
            <a:extLst>
              <a:ext uri="{FF2B5EF4-FFF2-40B4-BE49-F238E27FC236}">
                <a16:creationId xmlns:a16="http://schemas.microsoft.com/office/drawing/2014/main" id="{A86F9553-2313-2D8B-8DDD-421756E508D8}"/>
              </a:ext>
            </a:extLst>
          </p:cNvPr>
          <p:cNvSpPr>
            <a:spLocks noGrp="1"/>
          </p:cNvSpPr>
          <p:nvPr>
            <p:ph type="ctrTitle"/>
          </p:nvPr>
        </p:nvSpPr>
        <p:spPr>
          <a:xfrm>
            <a:off x="452794" y="29660"/>
            <a:ext cx="6047113" cy="773369"/>
          </a:xfrm>
        </p:spPr>
        <p:txBody>
          <a:bodyPr>
            <a:noAutofit/>
          </a:bodyPr>
          <a:lstStyle/>
          <a:p>
            <a:r>
              <a:rPr lang="en-US" sz="2800" dirty="0"/>
              <a:t>Source to Sea Litter Quest</a:t>
            </a:r>
            <a:endParaRPr lang="en-GB" sz="2800" dirty="0"/>
          </a:p>
        </p:txBody>
      </p:sp>
      <p:pic>
        <p:nvPicPr>
          <p:cNvPr id="19" name="Picture 18">
            <a:extLst>
              <a:ext uri="{FF2B5EF4-FFF2-40B4-BE49-F238E27FC236}">
                <a16:creationId xmlns:a16="http://schemas.microsoft.com/office/drawing/2014/main" id="{9A905BCC-C9FC-9E74-9E24-B64EF1F46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538" y="3677183"/>
            <a:ext cx="1404594" cy="748905"/>
          </a:xfrm>
          <a:prstGeom prst="rect">
            <a:avLst/>
          </a:prstGeom>
          <a:ln w="28575">
            <a:solidFill>
              <a:schemeClr val="accent1"/>
            </a:solidFill>
          </a:ln>
        </p:spPr>
      </p:pic>
    </p:spTree>
    <p:extLst>
      <p:ext uri="{BB962C8B-B14F-4D97-AF65-F5344CB8AC3E}">
        <p14:creationId xmlns:p14="http://schemas.microsoft.com/office/powerpoint/2010/main" val="108955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ECA5D97-AB59-4BB9-A782-1690EA50FED2}"/>
              </a:ext>
            </a:extLst>
          </p:cNvPr>
          <p:cNvSpPr txBox="1"/>
          <p:nvPr/>
        </p:nvSpPr>
        <p:spPr>
          <a:xfrm>
            <a:off x="691473" y="2486404"/>
            <a:ext cx="3356745" cy="1269578"/>
          </a:xfrm>
          <a:prstGeom prst="rect">
            <a:avLst/>
          </a:prstGeom>
          <a:noFill/>
        </p:spPr>
        <p:txBody>
          <a:bodyPr wrap="square">
            <a:spAutoFit/>
          </a:bodyPr>
          <a:lstStyle/>
          <a:p>
            <a:pPr marL="228600" lvl="0" indent="-228600">
              <a:buFont typeface="+mj-lt"/>
              <a:buAutoNum type="arabicPeriod" startAt="13"/>
            </a:pPr>
            <a:r>
              <a:rPr lang="en-GB" sz="1200" b="1" dirty="0">
                <a:solidFill>
                  <a:schemeClr val="accent1"/>
                </a:solidFill>
                <a:effectLst/>
                <a:latin typeface="Poppins" panose="00000500000000000000" pitchFamily="2" charset="0"/>
                <a:ea typeface="Times New Roman" panose="02020603050405020304" pitchFamily="18" charset="0"/>
              </a:rPr>
              <a:t>Packets </a:t>
            </a:r>
            <a:r>
              <a:rPr lang="en-GB" sz="1200" dirty="0">
                <a:solidFill>
                  <a:srgbClr val="000000"/>
                </a:solidFill>
                <a:effectLst/>
                <a:latin typeface="Poppins" panose="00000500000000000000" pitchFamily="2" charset="0"/>
                <a:ea typeface="Times New Roman" panose="02020603050405020304" pitchFamily="18" charset="0"/>
              </a:rPr>
              <a:t>-</a:t>
            </a:r>
            <a:r>
              <a:rPr lang="en-GB" sz="1200" b="1" kern="180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 </a:t>
            </a:r>
            <a:r>
              <a:rPr lang="en-GB" sz="1050" dirty="0">
                <a:effectLst/>
                <a:latin typeface="Poppins" panose="00000500000000000000" pitchFamily="2" charset="0"/>
                <a:ea typeface="Calibri" panose="020F0502020204030204" pitchFamily="34" charset="0"/>
              </a:rPr>
              <a:t>Crisp and sweet packets are commonplace in almost all natural environments, spotted across the country in parks, rivers and school grounds. Our volunteers have been reporting them to us in great numbers on beaches for 30 years. </a:t>
            </a:r>
          </a:p>
          <a:p>
            <a:pPr lvl="0"/>
            <a:endParaRPr lang="en-GB" sz="1200"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AC068F6E-4A7E-4F4D-95A5-C8A87740587A}"/>
              </a:ext>
            </a:extLst>
          </p:cNvPr>
          <p:cNvSpPr txBox="1"/>
          <p:nvPr/>
        </p:nvSpPr>
        <p:spPr>
          <a:xfrm>
            <a:off x="610059" y="1852116"/>
            <a:ext cx="5637882"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Packets e.g. Sweets, crisps</a:t>
            </a:r>
            <a:endParaRPr lang="en-GB" sz="1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0DB6320-7C3C-4172-B5F9-18172B0C50C7}"/>
              </a:ext>
            </a:extLst>
          </p:cNvPr>
          <p:cNvSpPr txBox="1"/>
          <p:nvPr/>
        </p:nvSpPr>
        <p:spPr>
          <a:xfrm>
            <a:off x="691473" y="5931240"/>
            <a:ext cx="5475053"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Balloons </a:t>
            </a:r>
            <a:endParaRPr lang="en-GB" sz="1400" dirty="0">
              <a:solidFill>
                <a:schemeClr val="accent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E6D781CB-A13C-4F2E-AA61-3DC00D222A31}"/>
              </a:ext>
            </a:extLst>
          </p:cNvPr>
          <p:cNvSpPr txBox="1"/>
          <p:nvPr/>
        </p:nvSpPr>
        <p:spPr>
          <a:xfrm>
            <a:off x="715837" y="6510410"/>
            <a:ext cx="3250967" cy="761747"/>
          </a:xfrm>
          <a:prstGeom prst="rect">
            <a:avLst/>
          </a:prstGeom>
          <a:noFill/>
        </p:spPr>
        <p:txBody>
          <a:bodyPr wrap="square">
            <a:spAutoFit/>
          </a:bodyPr>
          <a:lstStyle/>
          <a:p>
            <a:pPr marL="228600" lvl="0" indent="-228600">
              <a:buFont typeface="+mj-lt"/>
              <a:buAutoNum type="arabicPeriod" startAt="15"/>
            </a:pPr>
            <a:r>
              <a:rPr lang="en-GB" sz="1200" b="1" dirty="0">
                <a:solidFill>
                  <a:schemeClr val="accent1"/>
                </a:solidFill>
                <a:effectLst/>
                <a:latin typeface="Poppins" panose="00000500000000000000" pitchFamily="2" charset="0"/>
                <a:ea typeface="Times New Roman" panose="02020603050405020304" pitchFamily="18" charset="0"/>
              </a:rPr>
              <a:t>Balloons</a:t>
            </a:r>
            <a:r>
              <a:rPr lang="en-GB" sz="1200" b="1" dirty="0">
                <a:solidFill>
                  <a:srgbClr val="000000"/>
                </a:solidFill>
                <a:effectLst/>
                <a:latin typeface="Poppins" panose="00000500000000000000" pitchFamily="2" charset="0"/>
                <a:ea typeface="Times New Roman" panose="02020603050405020304" pitchFamily="18" charset="0"/>
              </a:rPr>
              <a:t> – </a:t>
            </a:r>
            <a:r>
              <a:rPr lang="en-GB" sz="1050" dirty="0">
                <a:solidFill>
                  <a:srgbClr val="000000"/>
                </a:solidFill>
                <a:effectLst/>
                <a:latin typeface="Poppins" panose="00000500000000000000" pitchFamily="2" charset="0"/>
                <a:ea typeface="Times New Roman" panose="02020603050405020304" pitchFamily="18" charset="0"/>
              </a:rPr>
              <a:t>Over the past 5 years, we have </a:t>
            </a:r>
            <a:r>
              <a:rPr lang="en-GB" sz="1050" dirty="0">
                <a:solidFill>
                  <a:srgbClr val="000000"/>
                </a:solidFill>
                <a:latin typeface="Poppins" panose="00000500000000000000" pitchFamily="2" charset="0"/>
                <a:ea typeface="Times New Roman" panose="02020603050405020304" pitchFamily="18" charset="0"/>
              </a:rPr>
              <a:t>found an average of 3 balloons per 100m of beach. Let us know how many you find. </a:t>
            </a:r>
            <a:endParaRPr lang="en-GB" sz="1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95347E24-5532-4EEC-9A37-D6F64CC417D2}"/>
              </a:ext>
            </a:extLst>
          </p:cNvPr>
          <p:cNvSpPr txBox="1"/>
          <p:nvPr/>
        </p:nvSpPr>
        <p:spPr>
          <a:xfrm>
            <a:off x="715838" y="7582630"/>
            <a:ext cx="5426326" cy="1200329"/>
          </a:xfrm>
          <a:prstGeom prst="rect">
            <a:avLst/>
          </a:prstGeom>
          <a:noFill/>
        </p:spPr>
        <p:txBody>
          <a:bodyPr wrap="square">
            <a:spAutoFit/>
          </a:bodyPr>
          <a:lstStyle/>
          <a:p>
            <a:r>
              <a:rPr lang="en-GB" sz="1200" dirty="0">
                <a:solidFill>
                  <a:srgbClr val="000000"/>
                </a:solidFill>
                <a:effectLst/>
                <a:latin typeface="Poppins" panose="00000500000000000000" pitchFamily="2" charset="0"/>
                <a:ea typeface="Times New Roman" panose="02020603050405020304" pitchFamily="18" charset="0"/>
              </a:rPr>
              <a:t>Even balloons marketed as ‘biodegradable’ can last up to 4 years in the marine environment. Marine animals can ingest balloons or get tangled in balloon ribbons, restricting their movement and ability to eat. To reduce this threat, we want to get outdoor balloon and sky lantern releases stopped. Over 80 local authorities in the UK have banned balloon or sky releases on their land. </a:t>
            </a:r>
            <a:endParaRPr lang="en-GB" sz="12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716" y="6472796"/>
            <a:ext cx="1442495" cy="741449"/>
          </a:xfrm>
          <a:prstGeom prst="rect">
            <a:avLst/>
          </a:prstGeom>
          <a:ln w="28575">
            <a:solidFill>
              <a:schemeClr val="accent1"/>
            </a:solidFill>
          </a:ln>
        </p:spPr>
      </p:pic>
      <p:sp>
        <p:nvSpPr>
          <p:cNvPr id="14" name="Title 1">
            <a:extLst>
              <a:ext uri="{FF2B5EF4-FFF2-40B4-BE49-F238E27FC236}">
                <a16:creationId xmlns:a16="http://schemas.microsoft.com/office/drawing/2014/main" id="{CDDA24C3-8324-C19C-461D-7798691508F4}"/>
              </a:ext>
            </a:extLst>
          </p:cNvPr>
          <p:cNvSpPr txBox="1">
            <a:spLocks/>
          </p:cNvSpPr>
          <p:nvPr/>
        </p:nvSpPr>
        <p:spPr>
          <a:xfrm>
            <a:off x="452794" y="29660"/>
            <a:ext cx="6047113" cy="773369"/>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sz="2800"/>
              <a:t>Source to Sea Litter Quest</a:t>
            </a:r>
            <a:endParaRPr lang="en-GB" sz="2800" dirty="0"/>
          </a:p>
        </p:txBody>
      </p:sp>
      <p:sp>
        <p:nvSpPr>
          <p:cNvPr id="3" name="TextBox 2">
            <a:extLst>
              <a:ext uri="{FF2B5EF4-FFF2-40B4-BE49-F238E27FC236}">
                <a16:creationId xmlns:a16="http://schemas.microsoft.com/office/drawing/2014/main" id="{D765858A-A8D8-D24A-83BE-12218A64D436}"/>
              </a:ext>
            </a:extLst>
          </p:cNvPr>
          <p:cNvSpPr txBox="1"/>
          <p:nvPr/>
        </p:nvSpPr>
        <p:spPr>
          <a:xfrm>
            <a:off x="691473" y="4379863"/>
            <a:ext cx="3443514" cy="1269578"/>
          </a:xfrm>
          <a:prstGeom prst="rect">
            <a:avLst/>
          </a:prstGeom>
          <a:noFill/>
        </p:spPr>
        <p:txBody>
          <a:bodyPr wrap="square">
            <a:spAutoFit/>
          </a:bodyPr>
          <a:lstStyle/>
          <a:p>
            <a:pPr marL="228600" lvl="0" indent="-228600">
              <a:buFont typeface="+mj-lt"/>
              <a:buAutoNum type="arabicPeriod" startAt="14"/>
            </a:pPr>
            <a:r>
              <a:rPr lang="en-GB" sz="1200" b="1" dirty="0">
                <a:solidFill>
                  <a:schemeClr val="accent1"/>
                </a:solidFill>
                <a:effectLst/>
                <a:latin typeface="Poppins" panose="00000500000000000000" pitchFamily="2" charset="0"/>
                <a:ea typeface="Times New Roman" panose="02020603050405020304" pitchFamily="18" charset="0"/>
              </a:rPr>
              <a:t>Vapes</a:t>
            </a:r>
            <a:r>
              <a:rPr lang="en-GB" sz="2400" b="1" dirty="0">
                <a:solidFill>
                  <a:schemeClr val="accent1"/>
                </a:solidFill>
                <a:effectLst/>
                <a:latin typeface="Poppins" panose="00000500000000000000" pitchFamily="2" charset="0"/>
                <a:ea typeface="Times New Roman" panose="02020603050405020304" pitchFamily="18" charset="0"/>
              </a:rPr>
              <a:t> </a:t>
            </a:r>
            <a:r>
              <a:rPr lang="en-GB" sz="1050" dirty="0">
                <a:solidFill>
                  <a:srgbClr val="000000"/>
                </a:solidFill>
                <a:effectLst/>
                <a:latin typeface="Poppins" panose="00000500000000000000" pitchFamily="2" charset="0"/>
                <a:ea typeface="Times New Roman" panose="02020603050405020304" pitchFamily="18" charset="0"/>
              </a:rPr>
              <a:t>– 14 million single use vapes are sold each month in the UK, </a:t>
            </a:r>
            <a:r>
              <a:rPr lang="en-GB" sz="1050" dirty="0">
                <a:solidFill>
                  <a:srgbClr val="000000"/>
                </a:solidFill>
                <a:latin typeface="Poppins" panose="00000500000000000000" pitchFamily="2" charset="0"/>
                <a:ea typeface="Times New Roman" panose="02020603050405020304" pitchFamily="18" charset="0"/>
              </a:rPr>
              <a:t>with many ending up littering the environment. </a:t>
            </a:r>
            <a:r>
              <a:rPr lang="en-GB" sz="1050" dirty="0">
                <a:solidFill>
                  <a:srgbClr val="000000"/>
                </a:solidFill>
                <a:effectLst/>
                <a:latin typeface="Poppins" panose="00000500000000000000" pitchFamily="2" charset="0"/>
                <a:ea typeface="Times New Roman" panose="02020603050405020304" pitchFamily="18" charset="0"/>
              </a:rPr>
              <a:t>They can be really difficult to recycle as they contain many different materials. We’re interesting in recording the scale of the problem.</a:t>
            </a:r>
            <a:endParaRPr lang="en-GB" sz="105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89EF555-7F15-5E88-8317-D0BA88E7C20B}"/>
              </a:ext>
            </a:extLst>
          </p:cNvPr>
          <p:cNvSpPr txBox="1"/>
          <p:nvPr/>
        </p:nvSpPr>
        <p:spPr>
          <a:xfrm>
            <a:off x="610059" y="3873486"/>
            <a:ext cx="5637882" cy="307777"/>
          </a:xfrm>
          <a:prstGeom prst="rect">
            <a:avLst/>
          </a:prstGeom>
          <a:noFill/>
        </p:spPr>
        <p:txBody>
          <a:bodyPr wrap="square">
            <a:spAutoFit/>
          </a:bodyPr>
          <a:lstStyle/>
          <a:p>
            <a:pPr fontAlgn="base"/>
            <a:r>
              <a:rPr lang="en-GB" sz="1400" b="1" dirty="0">
                <a:effectLst/>
                <a:latin typeface="Poppins" panose="00000500000000000000" pitchFamily="2" charset="0"/>
                <a:ea typeface="Times New Roman" panose="02020603050405020304" pitchFamily="18" charset="0"/>
              </a:rPr>
              <a:t>What we’re looking for – </a:t>
            </a:r>
            <a:r>
              <a:rPr lang="en-GB" sz="1400" b="1" dirty="0">
                <a:solidFill>
                  <a:schemeClr val="accent1"/>
                </a:solidFill>
                <a:effectLst/>
                <a:latin typeface="Poppins" panose="00000500000000000000" pitchFamily="2" charset="0"/>
                <a:ea typeface="Times New Roman" panose="02020603050405020304" pitchFamily="18" charset="0"/>
              </a:rPr>
              <a:t>Vapes</a:t>
            </a:r>
            <a:endParaRPr lang="en-GB" sz="1400" dirty="0">
              <a:effectLst/>
              <a:latin typeface="Times New Roman" panose="02020603050405020304" pitchFamily="18" charset="0"/>
              <a:ea typeface="Times New Roman" panose="02020603050405020304" pitchFamily="18" charset="0"/>
            </a:endParaRPr>
          </a:p>
        </p:txBody>
      </p:sp>
      <p:pic>
        <p:nvPicPr>
          <p:cNvPr id="8" name="Picture 7" descr="A plastic bottle on the ground&#10;&#10;Description automatically generated with low confidence">
            <a:extLst>
              <a:ext uri="{FF2B5EF4-FFF2-40B4-BE49-F238E27FC236}">
                <a16:creationId xmlns:a16="http://schemas.microsoft.com/office/drawing/2014/main" id="{2DA75B52-2F2E-365D-BBDB-28532D0A288E}"/>
              </a:ext>
            </a:extLst>
          </p:cNvPr>
          <p:cNvPicPr>
            <a:picLocks noChangeAspect="1"/>
          </p:cNvPicPr>
          <p:nvPr/>
        </p:nvPicPr>
        <p:blipFill rotWithShape="1">
          <a:blip r:embed="rId3">
            <a:extLst>
              <a:ext uri="{28A0092B-C50C-407E-A947-70E740481C1C}">
                <a14:useLocalDpi xmlns:a14="http://schemas.microsoft.com/office/drawing/2010/main" val="0"/>
              </a:ext>
            </a:extLst>
          </a:blip>
          <a:srcRect t="18646" b="12819"/>
          <a:stretch/>
        </p:blipFill>
        <p:spPr>
          <a:xfrm>
            <a:off x="4604714" y="2594457"/>
            <a:ext cx="1442495" cy="741450"/>
          </a:xfrm>
          <a:prstGeom prst="rect">
            <a:avLst/>
          </a:prstGeom>
          <a:ln w="38100">
            <a:solidFill>
              <a:schemeClr val="accent1"/>
            </a:solidFill>
          </a:ln>
        </p:spPr>
      </p:pic>
      <p:pic>
        <p:nvPicPr>
          <p:cNvPr id="13" name="Picture 12" descr="A picture containing ground, outdoor, concrete, cement&#10;&#10;Description automatically generated">
            <a:extLst>
              <a:ext uri="{FF2B5EF4-FFF2-40B4-BE49-F238E27FC236}">
                <a16:creationId xmlns:a16="http://schemas.microsoft.com/office/drawing/2014/main" id="{586580A5-A23C-FBCA-577E-1768E12898C6}"/>
              </a:ext>
            </a:extLst>
          </p:cNvPr>
          <p:cNvPicPr>
            <a:picLocks noChangeAspect="1"/>
          </p:cNvPicPr>
          <p:nvPr/>
        </p:nvPicPr>
        <p:blipFill rotWithShape="1">
          <a:blip r:embed="rId4">
            <a:extLst>
              <a:ext uri="{28A0092B-C50C-407E-A947-70E740481C1C}">
                <a14:useLocalDpi xmlns:a14="http://schemas.microsoft.com/office/drawing/2010/main" val="0"/>
              </a:ext>
            </a:extLst>
          </a:blip>
          <a:srcRect l="32423" t="47792" r="16157" b="15094"/>
          <a:stretch/>
        </p:blipFill>
        <p:spPr>
          <a:xfrm>
            <a:off x="4604715" y="4482344"/>
            <a:ext cx="1442495" cy="741450"/>
          </a:xfrm>
          <a:prstGeom prst="rect">
            <a:avLst/>
          </a:prstGeom>
          <a:ln w="38100">
            <a:solidFill>
              <a:schemeClr val="accent1"/>
            </a:solidFill>
          </a:ln>
        </p:spPr>
      </p:pic>
    </p:spTree>
    <p:extLst>
      <p:ext uri="{BB962C8B-B14F-4D97-AF65-F5344CB8AC3E}">
        <p14:creationId xmlns:p14="http://schemas.microsoft.com/office/powerpoint/2010/main" val="657173657"/>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g"/></Relationships>
</file>

<file path=ppt/theme/theme1.xml><?xml version="1.0" encoding="utf-8"?>
<a:theme xmlns:a="http://schemas.openxmlformats.org/drawingml/2006/main" name="MCS Teal">
  <a:themeElements>
    <a:clrScheme name="MCS Teal">
      <a:dk1>
        <a:srgbClr val="1B1B26"/>
      </a:dk1>
      <a:lt1>
        <a:srgbClr val="FFFFFF"/>
      </a:lt1>
      <a:dk2>
        <a:srgbClr val="2F2F3F"/>
      </a:dk2>
      <a:lt2>
        <a:srgbClr val="D9F5F3"/>
      </a:lt2>
      <a:accent1>
        <a:srgbClr val="00B9B0"/>
      </a:accent1>
      <a:accent2>
        <a:srgbClr val="008A84"/>
      </a:accent2>
      <a:accent3>
        <a:srgbClr val="FFC000"/>
      </a:accent3>
      <a:accent4>
        <a:srgbClr val="9EC323"/>
      </a:accent4>
      <a:accent5>
        <a:srgbClr val="3D9BE2"/>
      </a:accent5>
      <a:accent6>
        <a:srgbClr val="FD5C6C"/>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CS Teal">
  <a:themeElements>
    <a:clrScheme name="MCS_Purple">
      <a:dk1>
        <a:srgbClr val="1B1B26"/>
      </a:dk1>
      <a:lt1>
        <a:srgbClr val="FFFFFF"/>
      </a:lt1>
      <a:dk2>
        <a:srgbClr val="2F2F3F"/>
      </a:dk2>
      <a:lt2>
        <a:srgbClr val="D9F5F3"/>
      </a:lt2>
      <a:accent1>
        <a:srgbClr val="B172CD"/>
      </a:accent1>
      <a:accent2>
        <a:srgbClr val="B172CD"/>
      </a:accent2>
      <a:accent3>
        <a:srgbClr val="FD5C6C"/>
      </a:accent3>
      <a:accent4>
        <a:srgbClr val="9EC323"/>
      </a:accent4>
      <a:accent5>
        <a:srgbClr val="3D9BE2"/>
      </a:accent5>
      <a:accent6>
        <a:srgbClr val="FD5C6C"/>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CS Teal">
  <a:themeElements>
    <a:clrScheme name="MCS_Orange">
      <a:dk1>
        <a:srgbClr val="1B1B26"/>
      </a:dk1>
      <a:lt1>
        <a:srgbClr val="FFFFFF"/>
      </a:lt1>
      <a:dk2>
        <a:srgbClr val="2F2F3F"/>
      </a:dk2>
      <a:lt2>
        <a:srgbClr val="D9F5F3"/>
      </a:lt2>
      <a:accent1>
        <a:srgbClr val="FDA027"/>
      </a:accent1>
      <a:accent2>
        <a:srgbClr val="D87B02"/>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w="571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CS Teal">
  <a:themeElements>
    <a:clrScheme name="MCS Green">
      <a:dk1>
        <a:srgbClr val="1B1B26"/>
      </a:dk1>
      <a:lt1>
        <a:srgbClr val="FFFFFF"/>
      </a:lt1>
      <a:dk2>
        <a:srgbClr val="2F2F3F"/>
      </a:dk2>
      <a:lt2>
        <a:srgbClr val="D9F5F3"/>
      </a:lt2>
      <a:accent1>
        <a:srgbClr val="9EC323"/>
      </a:accent1>
      <a:accent2>
        <a:srgbClr val="76921A"/>
      </a:accent2>
      <a:accent3>
        <a:srgbClr val="FD5C6C"/>
      </a:accent3>
      <a:accent4>
        <a:srgbClr val="9EC323"/>
      </a:accent4>
      <a:accent5>
        <a:srgbClr val="3D9BE2"/>
      </a:accent5>
      <a:accent6>
        <a:srgbClr val="FD5C6C"/>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c2bb546f-448a-4208-a6a3-70eb45ef93a6" xsi:nil="true"/>
    <PUBDATE xmlns="c2bb546f-448a-4208-a6a3-70eb45ef93a6" xsi:nil="true"/>
    <TaxCatchAll xmlns="c1d44291-39af-47b8-9c57-02cfd16aa72d" xsi:nil="true"/>
    <lcf76f155ced4ddcb4097134ff3c332f xmlns="c2bb546f-448a-4208-a6a3-70eb45ef93a6">
      <Terms xmlns="http://schemas.microsoft.com/office/infopath/2007/PartnerControls"/>
    </lcf76f155ced4ddcb4097134ff3c332f>
    <SharedWithUsers xmlns="c1d44291-39af-47b8-9c57-02cfd16aa72d">
      <UserInfo>
        <DisplayName>Catherine Gemmell</DisplayName>
        <AccountId>190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0A6CF0D8440849932B13F83D66255D" ma:contentTypeVersion="19" ma:contentTypeDescription="Create a new document." ma:contentTypeScope="" ma:versionID="a37e5a4d970d028089a76066dcefe71d">
  <xsd:schema xmlns:xsd="http://www.w3.org/2001/XMLSchema" xmlns:xs="http://www.w3.org/2001/XMLSchema" xmlns:p="http://schemas.microsoft.com/office/2006/metadata/properties" xmlns:ns2="c2bb546f-448a-4208-a6a3-70eb45ef93a6" xmlns:ns3="c1d44291-39af-47b8-9c57-02cfd16aa72d" targetNamespace="http://schemas.microsoft.com/office/2006/metadata/properties" ma:root="true" ma:fieldsID="5dd30be28bb778dfd142a289aec58bdc" ns2:_="" ns3:_="">
    <xsd:import namespace="c2bb546f-448a-4208-a6a3-70eb45ef93a6"/>
    <xsd:import namespace="c1d44291-39af-47b8-9c57-02cfd16aa7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 minOccurs="0"/>
                <xsd:element ref="ns2:PUBDATE"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b546f-448a-4208-a6a3-70eb45ef9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0" nillable="true" ma:displayName="Date" ma:format="DateOnly" ma:internalName="Date">
      <xsd:simpleType>
        <xsd:restriction base="dms:DateTime"/>
      </xsd:simpleType>
    </xsd:element>
    <xsd:element name="PUBDATE" ma:index="21" nillable="true" ma:displayName="PUB DATE" ma:format="DateTime" ma:internalName="PUBDAT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d44291-39af-47b8-9c57-02cfd16aa7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2a04966-2cf1-4a6a-b612-5054c7b54f84}" ma:internalName="TaxCatchAll" ma:showField="CatchAllData" ma:web="c1d44291-39af-47b8-9c57-02cfd16aa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44704A-9419-45C1-8E9D-F2772E2B1FF0}">
  <ds:schemaRefs>
    <ds:schemaRef ds:uri="c1d44291-39af-47b8-9c57-02cfd16aa72d"/>
    <ds:schemaRef ds:uri="http://purl.org/dc/elements/1.1/"/>
    <ds:schemaRef ds:uri="http://schemas.microsoft.com/office/2006/documentManagement/types"/>
    <ds:schemaRef ds:uri="http://purl.org/dc/terms/"/>
    <ds:schemaRef ds:uri="http://purl.org/dc/dcmitype/"/>
    <ds:schemaRef ds:uri="c2bb546f-448a-4208-a6a3-70eb45ef93a6"/>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9D9B2AA-8C90-44D9-B261-726E79F8323B}">
  <ds:schemaRefs>
    <ds:schemaRef ds:uri="http://schemas.microsoft.com/sharepoint/v3/contenttype/forms"/>
  </ds:schemaRefs>
</ds:datastoreItem>
</file>

<file path=customXml/itemProps3.xml><?xml version="1.0" encoding="utf-8"?>
<ds:datastoreItem xmlns:ds="http://schemas.openxmlformats.org/officeDocument/2006/customXml" ds:itemID="{6EF97364-04AA-45AC-B708-60A26EEA8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bb546f-448a-4208-a6a3-70eb45ef93a6"/>
    <ds:schemaRef ds:uri="c1d44291-39af-47b8-9c57-02cfd16a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31510</TotalTime>
  <Words>1185</Words>
  <Application>Microsoft Office PowerPoint</Application>
  <PresentationFormat>A4 Paper (210x297 mm)</PresentationFormat>
  <Paragraphs>68</Paragraphs>
  <Slides>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vt:i4>
      </vt:variant>
    </vt:vector>
  </HeadingPairs>
  <TitlesOfParts>
    <vt:vector size="15" baseType="lpstr">
      <vt:lpstr>Calibri</vt:lpstr>
      <vt:lpstr>Poppins</vt:lpstr>
      <vt:lpstr>Times New Roman</vt:lpstr>
      <vt:lpstr>Poppins ExtraBold</vt:lpstr>
      <vt:lpstr>Arial</vt:lpstr>
      <vt:lpstr>Courier New</vt:lpstr>
      <vt:lpstr>MCS Teal</vt:lpstr>
      <vt:lpstr>3_MCS Teal</vt:lpstr>
      <vt:lpstr>1_MCS Teal</vt:lpstr>
      <vt:lpstr>2_MCS Teal</vt:lpstr>
      <vt:lpstr>Source to Sea Litter Quest</vt:lpstr>
      <vt:lpstr>PowerPoint Presentation</vt:lpstr>
      <vt:lpstr>Source to Sea Litter Quest</vt:lpstr>
      <vt:lpstr>Source to Sea Litter 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Brooks</dc:creator>
  <cp:lastModifiedBy>Amy Pilsbury</cp:lastModifiedBy>
  <cp:revision>166</cp:revision>
  <dcterms:created xsi:type="dcterms:W3CDTF">2021-04-06T12:59:29Z</dcterms:created>
  <dcterms:modified xsi:type="dcterms:W3CDTF">2023-03-24T10:18:59Z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0x010100B70A6CF0D8440849932B13F83D66255D</vt:lpwstr>
  </property>
  <property fmtid="{D5CDD505-2E9C-101B-9397-08002B2CF9AE}" pid="3" name="MediaServiceImageTags">
    <vt:lpwstr/>
  </property>
</Properties>
</file>