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4"/>
    <p:sldMasterId id="2147483673" r:id="rId5"/>
  </p:sldMasterIdLst>
  <p:notesMasterIdLst>
    <p:notesMasterId r:id="rId23"/>
  </p:notesMasterIdLst>
  <p:handoutMasterIdLst>
    <p:handoutMasterId r:id="rId24"/>
  </p:handoutMasterIdLst>
  <p:sldIdLst>
    <p:sldId id="317" r:id="rId6"/>
    <p:sldId id="268" r:id="rId7"/>
    <p:sldId id="316" r:id="rId8"/>
    <p:sldId id="297" r:id="rId9"/>
    <p:sldId id="298" r:id="rId10"/>
    <p:sldId id="299" r:id="rId11"/>
    <p:sldId id="300" r:id="rId12"/>
    <p:sldId id="301" r:id="rId13"/>
    <p:sldId id="302" r:id="rId14"/>
    <p:sldId id="304" r:id="rId15"/>
    <p:sldId id="305" r:id="rId16"/>
    <p:sldId id="307" r:id="rId17"/>
    <p:sldId id="308" r:id="rId18"/>
    <p:sldId id="309" r:id="rId19"/>
    <p:sldId id="310" r:id="rId20"/>
    <p:sldId id="311" r:id="rId21"/>
    <p:sldId id="31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1" autoAdjust="0"/>
    <p:restoredTop sz="73459" autoAdjust="0"/>
  </p:normalViewPr>
  <p:slideViewPr>
    <p:cSldViewPr snapToGrid="0" showGuides="1">
      <p:cViewPr varScale="1">
        <p:scale>
          <a:sx n="63" d="100"/>
          <a:sy n="63" d="100"/>
        </p:scale>
        <p:origin x="1411" y="53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3" d="100"/>
          <a:sy n="73" d="100"/>
        </p:scale>
        <p:origin x="234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6304DC7-B1A5-4308-92FD-E5EBE38128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2D876A-E13E-479E-8E02-C4E5734789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E1F8E-F6ED-4D28-89C2-BA82F602EAA4}" type="datetimeFigureOut">
              <a:rPr lang="en-GB" smtClean="0"/>
              <a:t>25/07/2023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75BE9-9D1E-4B39-9DB3-CA38B4A31F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52491B-1901-4C5D-92B7-D2459BB0F2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FC0A9A-A158-41FC-82EA-CA2B710111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5443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677D6-04BE-4115-BF9D-599C0106CE7A}" type="datetimeFigureOut">
              <a:rPr lang="en-GB" smtClean="0"/>
              <a:t>25/07/2023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CD00C-9BE7-440E-8E38-ECF72B526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755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6tExrrMktA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Video link: </a:t>
            </a:r>
            <a:r>
              <a:rPr lang="en-GB" dirty="0">
                <a:hlinkClick r:id="rId3"/>
              </a:rPr>
              <a:t>https://www.youtube.com/watch?v=16tExrrMktA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CD00C-9BE7-440E-8E38-ECF72B5269A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500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CD00C-9BE7-440E-8E38-ECF72B5269A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145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olumns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7CA4BD-3E02-4B22-B1D0-AEB772700005}"/>
              </a:ext>
            </a:extLst>
          </p:cNvPr>
          <p:cNvSpPr/>
          <p:nvPr userDrawn="1"/>
        </p:nvSpPr>
        <p:spPr>
          <a:xfrm>
            <a:off x="0" y="0"/>
            <a:ext cx="815858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F8C386-1B5A-4663-B288-FF3E875C67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3588" y="752475"/>
            <a:ext cx="6482164" cy="538162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4696862-A2A4-4DCF-9545-FF0EEF6A20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27310" y="738187"/>
            <a:ext cx="2939971" cy="538162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421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Header_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942E18-2E1D-4E2E-AFB5-ACCC693286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0" b="51599"/>
          <a:stretch/>
        </p:blipFill>
        <p:spPr>
          <a:xfrm>
            <a:off x="1" y="-81025"/>
            <a:ext cx="12191998" cy="2013995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902ECED-52B5-4AA2-B949-B3EA380D3E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3588" y="2503026"/>
            <a:ext cx="5185799" cy="36662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EEF143C-BEBF-443E-BB55-5F3E2D7EDE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2613" y="2503026"/>
            <a:ext cx="5185799" cy="36662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037003-64EB-42C1-A9C0-EB23CB144D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3588" y="567470"/>
            <a:ext cx="6493739" cy="87905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6253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Header_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E733C5-DFA0-46E2-98BA-93580E7C19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09"/>
          <a:stretch/>
        </p:blipFill>
        <p:spPr>
          <a:xfrm>
            <a:off x="0" y="-81025"/>
            <a:ext cx="12192000" cy="2013995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902ECED-52B5-4AA2-B949-B3EA380D3E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3588" y="2503026"/>
            <a:ext cx="5185799" cy="36662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EEF143C-BEBF-443E-BB55-5F3E2D7EDE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2613" y="2503026"/>
            <a:ext cx="5185799" cy="36662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037003-64EB-42C1-A9C0-EB23CB144D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3588" y="567470"/>
            <a:ext cx="6493739" cy="87905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9994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_Text_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902ECED-52B5-4AA2-B949-B3EA380D3E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3588" y="2176454"/>
            <a:ext cx="9699761" cy="36662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037003-64EB-42C1-A9C0-EB23CB144D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3588" y="1011607"/>
            <a:ext cx="6493739" cy="87905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1942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_Text_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902ECED-52B5-4AA2-B949-B3EA380D3E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3588" y="2176454"/>
            <a:ext cx="9699761" cy="36662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037003-64EB-42C1-A9C0-EB23CB144D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3588" y="1011607"/>
            <a:ext cx="6493739" cy="87905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4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Subtitle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49285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_Text_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902ECED-52B5-4AA2-B949-B3EA380D3E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3588" y="2176454"/>
            <a:ext cx="9699761" cy="36662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037003-64EB-42C1-A9C0-EB23CB144D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3588" y="1011607"/>
            <a:ext cx="6493739" cy="87905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4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Subtitle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0633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_Text_0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902ECED-52B5-4AA2-B949-B3EA380D3E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3588" y="2176454"/>
            <a:ext cx="6493739" cy="36662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037003-64EB-42C1-A9C0-EB23CB144D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3588" y="1011607"/>
            <a:ext cx="6493739" cy="87905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4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Subtitle goes here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5C95C2-FFC3-40CD-80CA-61D16C82AF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5"/>
          <a:stretch/>
        </p:blipFill>
        <p:spPr>
          <a:xfrm>
            <a:off x="8164286" y="0"/>
            <a:ext cx="4027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13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_Text_0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902ECED-52B5-4AA2-B949-B3EA380D3E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3588" y="2176454"/>
            <a:ext cx="6493739" cy="36662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037003-64EB-42C1-A9C0-EB23CB144D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3588" y="1011607"/>
            <a:ext cx="6493739" cy="87905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4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goes here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7F58A5-C37B-43E4-B618-76CC8266F2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5"/>
          <a:stretch/>
        </p:blipFill>
        <p:spPr>
          <a:xfrm>
            <a:off x="8164284" y="0"/>
            <a:ext cx="4027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75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_Text_0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902ECED-52B5-4AA2-B949-B3EA380D3E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3588" y="2176454"/>
            <a:ext cx="6493739" cy="36662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037003-64EB-42C1-A9C0-EB23CB144D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3588" y="1011607"/>
            <a:ext cx="6493739" cy="87905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 goes here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19D7F3-D19A-48A4-BF2A-6A634F4B28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55"/>
          <a:stretch/>
        </p:blipFill>
        <p:spPr>
          <a:xfrm>
            <a:off x="8164284" y="0"/>
            <a:ext cx="40277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837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_Text_0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902ECED-52B5-4AA2-B949-B3EA380D3E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3588" y="2176454"/>
            <a:ext cx="6493739" cy="36662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037003-64EB-42C1-A9C0-EB23CB144D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3588" y="1011607"/>
            <a:ext cx="6493739" cy="87905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 goes here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78AE98-F64C-40AB-BE77-9B53C9C233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9727" y="0"/>
            <a:ext cx="4022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37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pli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5F1BF8-1746-4D4E-92DE-3A3FACFA22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08" r="19432"/>
          <a:stretch/>
        </p:blipFill>
        <p:spPr>
          <a:xfrm>
            <a:off x="4033420" y="3518704"/>
            <a:ext cx="8158580" cy="333929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F8C386-1B5A-4663-B288-FF3E875C67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7008" y="3949921"/>
            <a:ext cx="6482164" cy="24768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4CC5BB-6CD2-4164-A435-880A5253E731}"/>
              </a:ext>
            </a:extLst>
          </p:cNvPr>
          <p:cNvSpPr/>
          <p:nvPr userDrawn="1"/>
        </p:nvSpPr>
        <p:spPr>
          <a:xfrm>
            <a:off x="4033420" y="0"/>
            <a:ext cx="8158580" cy="35187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CD598AC-A7F9-4639-AFAC-C16FA7EEF5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7008" y="525804"/>
            <a:ext cx="6482164" cy="24768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EFF4B9C-EC08-4210-AB11-2BD32DCE7F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4033420" cy="68580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1567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olumns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7CA4BD-3E02-4B22-B1D0-AEB772700005}"/>
              </a:ext>
            </a:extLst>
          </p:cNvPr>
          <p:cNvSpPr/>
          <p:nvPr userDrawn="1"/>
        </p:nvSpPr>
        <p:spPr>
          <a:xfrm>
            <a:off x="0" y="0"/>
            <a:ext cx="815858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F8C386-1B5A-4663-B288-FF3E875C67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3588" y="752475"/>
            <a:ext cx="6482164" cy="538162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89725D-9118-4968-854F-17E80D47C0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58163" y="0"/>
            <a:ext cx="4033837" cy="6858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9605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Spli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C1E10A-3BBF-4AD8-BA98-5FF249609C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2" t="28642" r="10168" b="22666"/>
          <a:stretch/>
        </p:blipFill>
        <p:spPr>
          <a:xfrm>
            <a:off x="4033419" y="3518704"/>
            <a:ext cx="8158581" cy="333929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F8C386-1B5A-4663-B288-FF3E875C67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7008" y="3949921"/>
            <a:ext cx="6482164" cy="24768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4CC5BB-6CD2-4164-A435-880A5253E731}"/>
              </a:ext>
            </a:extLst>
          </p:cNvPr>
          <p:cNvSpPr/>
          <p:nvPr userDrawn="1"/>
        </p:nvSpPr>
        <p:spPr>
          <a:xfrm>
            <a:off x="4033420" y="0"/>
            <a:ext cx="8158580" cy="351870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CD598AC-A7F9-4639-AFAC-C16FA7EEF5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7008" y="525804"/>
            <a:ext cx="6482164" cy="24768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EFF4B9C-EC08-4210-AB11-2BD32DCE7F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4033420" cy="68580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67386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Spli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C1E10A-3BBF-4AD8-BA98-5FF249609C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2" t="28642" r="10168" b="22666"/>
          <a:stretch/>
        </p:blipFill>
        <p:spPr>
          <a:xfrm>
            <a:off x="4033419" y="3518704"/>
            <a:ext cx="8158581" cy="333929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F8C386-1B5A-4663-B288-FF3E875C67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7008" y="3949921"/>
            <a:ext cx="6482164" cy="24768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4CC5BB-6CD2-4164-A435-880A5253E731}"/>
              </a:ext>
            </a:extLst>
          </p:cNvPr>
          <p:cNvSpPr/>
          <p:nvPr userDrawn="1"/>
        </p:nvSpPr>
        <p:spPr>
          <a:xfrm>
            <a:off x="4033420" y="0"/>
            <a:ext cx="8158580" cy="351870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CD598AC-A7F9-4639-AFAC-C16FA7EEF5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7008" y="525804"/>
            <a:ext cx="6482164" cy="24768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B4B887-C7DC-4141-891F-BDB4D6E367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839"/>
            <a:ext cx="4129548" cy="685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28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ocks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D4CC5BB-6CD2-4164-A435-880A5253E731}"/>
              </a:ext>
            </a:extLst>
          </p:cNvPr>
          <p:cNvSpPr/>
          <p:nvPr userDrawn="1"/>
        </p:nvSpPr>
        <p:spPr>
          <a:xfrm>
            <a:off x="763589" y="824696"/>
            <a:ext cx="3380148" cy="5208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CD598AC-A7F9-4639-AFAC-C16FA7EEF5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9595" y="1255007"/>
            <a:ext cx="2708475" cy="44165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 goes here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A7EC48-4A1F-4DAA-95ED-B7E9049400C0}"/>
              </a:ext>
            </a:extLst>
          </p:cNvPr>
          <p:cNvSpPr/>
          <p:nvPr userDrawn="1"/>
        </p:nvSpPr>
        <p:spPr>
          <a:xfrm>
            <a:off x="4405926" y="824696"/>
            <a:ext cx="3380148" cy="52086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140A8A-F087-439A-8986-1A62A23DF97B}"/>
              </a:ext>
            </a:extLst>
          </p:cNvPr>
          <p:cNvSpPr/>
          <p:nvPr userDrawn="1"/>
        </p:nvSpPr>
        <p:spPr>
          <a:xfrm>
            <a:off x="8048263" y="824696"/>
            <a:ext cx="3380148" cy="52086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D2AC78D-F2F6-4302-8CDD-04C6DAE478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41762" y="1255007"/>
            <a:ext cx="2708475" cy="44165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 goes here</a:t>
            </a:r>
            <a:endParaRPr lang="en-GB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FEA17097-B7FE-4039-8FCC-901A1CBFCC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4099" y="1255007"/>
            <a:ext cx="2708475" cy="44165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6290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Blocks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D4CC5BB-6CD2-4164-A435-880A5253E731}"/>
              </a:ext>
            </a:extLst>
          </p:cNvPr>
          <p:cNvSpPr/>
          <p:nvPr userDrawn="1"/>
        </p:nvSpPr>
        <p:spPr>
          <a:xfrm>
            <a:off x="763589" y="824696"/>
            <a:ext cx="3380148" cy="52086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CD598AC-A7F9-4639-AFAC-C16FA7EEF5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9595" y="1255007"/>
            <a:ext cx="2708475" cy="44165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 goes here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A7EC48-4A1F-4DAA-95ED-B7E9049400C0}"/>
              </a:ext>
            </a:extLst>
          </p:cNvPr>
          <p:cNvSpPr/>
          <p:nvPr userDrawn="1"/>
        </p:nvSpPr>
        <p:spPr>
          <a:xfrm>
            <a:off x="4405926" y="824696"/>
            <a:ext cx="3380148" cy="52086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140A8A-F087-439A-8986-1A62A23DF97B}"/>
              </a:ext>
            </a:extLst>
          </p:cNvPr>
          <p:cNvSpPr/>
          <p:nvPr userDrawn="1"/>
        </p:nvSpPr>
        <p:spPr>
          <a:xfrm>
            <a:off x="8048263" y="824696"/>
            <a:ext cx="3380148" cy="52086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D2AC78D-F2F6-4302-8CDD-04C6DAE478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41762" y="1255007"/>
            <a:ext cx="2708475" cy="44165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 goes here</a:t>
            </a:r>
            <a:endParaRPr lang="en-GB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FEA17097-B7FE-4039-8FCC-901A1CBFCC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4099" y="1255007"/>
            <a:ext cx="2708475" cy="44165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1155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ocks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D4CC5BB-6CD2-4164-A435-880A5253E731}"/>
              </a:ext>
            </a:extLst>
          </p:cNvPr>
          <p:cNvSpPr/>
          <p:nvPr userDrawn="1"/>
        </p:nvSpPr>
        <p:spPr>
          <a:xfrm>
            <a:off x="763589" y="3093234"/>
            <a:ext cx="3380148" cy="29400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CD598AC-A7F9-4639-AFAC-C16FA7EEF5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9595" y="3315302"/>
            <a:ext cx="2708475" cy="235629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 goes here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A7EC48-4A1F-4DAA-95ED-B7E9049400C0}"/>
              </a:ext>
            </a:extLst>
          </p:cNvPr>
          <p:cNvSpPr/>
          <p:nvPr userDrawn="1"/>
        </p:nvSpPr>
        <p:spPr>
          <a:xfrm>
            <a:off x="4405926" y="3093234"/>
            <a:ext cx="3380148" cy="29400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140A8A-F087-439A-8986-1A62A23DF97B}"/>
              </a:ext>
            </a:extLst>
          </p:cNvPr>
          <p:cNvSpPr/>
          <p:nvPr userDrawn="1"/>
        </p:nvSpPr>
        <p:spPr>
          <a:xfrm>
            <a:off x="8048263" y="3093234"/>
            <a:ext cx="3380148" cy="29400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D2AC78D-F2F6-4302-8CDD-04C6DAE478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41762" y="3315302"/>
            <a:ext cx="2708475" cy="235629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 goes here</a:t>
            </a:r>
            <a:endParaRPr lang="en-GB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FEA17097-B7FE-4039-8FCC-901A1CBFCC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4099" y="3315302"/>
            <a:ext cx="2708475" cy="235629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 goes here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A4FD05-4100-459E-95DA-2B7A22F0C16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3588" y="809625"/>
            <a:ext cx="3368675" cy="2268538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9A6BCCC-0890-47CA-82CB-B97B61FD6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94452" y="809625"/>
            <a:ext cx="3368675" cy="2268538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B5731E4A-4C59-44AB-B1E6-30E70525751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59739" y="824696"/>
            <a:ext cx="3368675" cy="226853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6709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ank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CD598AC-A7F9-4639-AFAC-C16FA7EEF5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3588" y="1296364"/>
            <a:ext cx="4919582" cy="426527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EFF4B9C-EC08-4210-AB11-2BD32DCE7F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296363"/>
            <a:ext cx="5332412" cy="4265271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37832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ank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CD598AC-A7F9-4639-AFAC-C16FA7EEF5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96942" y="1296364"/>
            <a:ext cx="4919582" cy="426527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EFF4B9C-EC08-4210-AB11-2BD32DCE7F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6212" y="1296363"/>
            <a:ext cx="5332412" cy="4265271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25328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_Text_0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BBC05C-1627-4A00-A9CC-88930881AF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0588" y="868363"/>
            <a:ext cx="10302875" cy="52308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8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Big impactful text goes on this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4094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pact_Text_0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BBC05C-1627-4A00-A9CC-88930881AF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0588" y="868363"/>
            <a:ext cx="10302875" cy="52308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8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Big impactful text goes on this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02813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_Text_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BBC05C-1627-4A00-A9CC-88930881AF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0588" y="868363"/>
            <a:ext cx="10302875" cy="52308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8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Big impactful text goes on this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4383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Columns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7CA4BD-3E02-4B22-B1D0-AEB772700005}"/>
              </a:ext>
            </a:extLst>
          </p:cNvPr>
          <p:cNvSpPr/>
          <p:nvPr userDrawn="1"/>
        </p:nvSpPr>
        <p:spPr>
          <a:xfrm>
            <a:off x="0" y="0"/>
            <a:ext cx="81585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F8C386-1B5A-4663-B288-FF3E875C67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3588" y="752475"/>
            <a:ext cx="6482164" cy="53816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9BD572-69C1-4FB4-B6D5-BA2F806E87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8580" y="-4273"/>
            <a:ext cx="4033420" cy="686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35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_Text_0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BBC05C-1627-4A00-A9CC-88930881AF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0588" y="868363"/>
            <a:ext cx="10302875" cy="52308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8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Big impactful text goes on this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90715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_Text_Image_0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BBC05C-1627-4A00-A9CC-88930881AF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7989" y="868363"/>
            <a:ext cx="6007922" cy="52308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Big impactful text goes on this slide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2234AD-529E-4A33-A1E2-5B660603E9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04088" y="0"/>
            <a:ext cx="4887912" cy="6858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3436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pact_Text_Image_0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BBC05C-1627-4A00-A9CC-88930881AF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7989" y="868363"/>
            <a:ext cx="6007922" cy="52308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6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Big impactful text goes on this slide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F631B0-6BD1-4579-A196-5C01BE369D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4088" y="0"/>
            <a:ext cx="488791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870C9F-EED0-4C74-AB90-3E270957BA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4088" y="0"/>
            <a:ext cx="4887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073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_Text_Image_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9B20F3-D2FB-4EC2-8E39-ADAEF469AD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25"/>
          <a:stretch/>
        </p:blipFill>
        <p:spPr>
          <a:xfrm>
            <a:off x="0" y="0"/>
            <a:ext cx="7304088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BBC05C-1627-4A00-A9CC-88930881AF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7989" y="868363"/>
            <a:ext cx="6007922" cy="52308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Big impactful text goes on this slide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2234AD-529E-4A33-A1E2-5B660603E9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04088" y="0"/>
            <a:ext cx="4887912" cy="6858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9509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pact_Text_Image_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9B20F3-D2FB-4EC2-8E39-ADAEF469AD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25"/>
          <a:stretch/>
        </p:blipFill>
        <p:spPr>
          <a:xfrm>
            <a:off x="0" y="0"/>
            <a:ext cx="7304088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BBC05C-1627-4A00-A9CC-88930881AF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7989" y="868363"/>
            <a:ext cx="6007922" cy="52308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Big impactful text goes on this slide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D4D0BA-A578-48D0-84A8-14A7A33209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4088" y="0"/>
            <a:ext cx="4887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120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_Text_Image_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73422D-BC8E-482B-9AA9-107C4E5096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32"/>
          <a:stretch/>
        </p:blipFill>
        <p:spPr>
          <a:xfrm>
            <a:off x="1" y="0"/>
            <a:ext cx="7304088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BBC05C-1627-4A00-A9CC-88930881AF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7989" y="868363"/>
            <a:ext cx="6007922" cy="52308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6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Big impactful text goes on this slide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2234AD-529E-4A33-A1E2-5B660603E9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04088" y="0"/>
            <a:ext cx="4887912" cy="6858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3154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0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367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3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0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E0F73B-468C-4A42-974B-5C0093414F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69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0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5169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olumns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F8C386-1B5A-4663-B288-FF3E875C67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3588" y="752475"/>
            <a:ext cx="6482164" cy="538162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89725D-9118-4968-854F-17E80D47C0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58163" y="0"/>
            <a:ext cx="4033837" cy="6858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341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04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8743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_0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7595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_04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4248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0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72B1BB-2556-4841-899C-2BCF54F5B5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835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06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350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07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270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08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AE7A05-2FBB-4EA8-A6DF-3F1724F3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979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olumns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7CA4BD-3E02-4B22-B1D0-AEB772700005}"/>
              </a:ext>
            </a:extLst>
          </p:cNvPr>
          <p:cNvSpPr/>
          <p:nvPr userDrawn="1"/>
        </p:nvSpPr>
        <p:spPr>
          <a:xfrm>
            <a:off x="0" y="0"/>
            <a:ext cx="815858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F8C386-1B5A-4663-B288-FF3E875C67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3588" y="752475"/>
            <a:ext cx="6482164" cy="5381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4696862-A2A4-4DCF-9545-FF0EEF6A20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27310" y="738187"/>
            <a:ext cx="2939971" cy="5381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602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olumns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7CA4BD-3E02-4B22-B1D0-AEB772700005}"/>
              </a:ext>
            </a:extLst>
          </p:cNvPr>
          <p:cNvSpPr/>
          <p:nvPr userDrawn="1"/>
        </p:nvSpPr>
        <p:spPr>
          <a:xfrm>
            <a:off x="0" y="0"/>
            <a:ext cx="815858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F8C386-1B5A-4663-B288-FF3E875C67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3588" y="752475"/>
            <a:ext cx="6482164" cy="5381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89725D-9118-4968-854F-17E80D47C0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58163" y="0"/>
            <a:ext cx="4033837" cy="6858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313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Columns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7CA4BD-3E02-4B22-B1D0-AEB772700005}"/>
              </a:ext>
            </a:extLst>
          </p:cNvPr>
          <p:cNvSpPr/>
          <p:nvPr userDrawn="1"/>
        </p:nvSpPr>
        <p:spPr>
          <a:xfrm>
            <a:off x="0" y="0"/>
            <a:ext cx="815858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F8C386-1B5A-4663-B288-FF3E875C67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3588" y="752475"/>
            <a:ext cx="6482164" cy="5381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D919DC-0DEF-4820-93C5-464B208F5D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8580" y="0"/>
            <a:ext cx="4033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41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Header_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354FD0-F618-4A19-B0FD-48851AAA3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21"/>
          <a:stretch/>
        </p:blipFill>
        <p:spPr>
          <a:xfrm>
            <a:off x="0" y="0"/>
            <a:ext cx="12191999" cy="2013995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902ECED-52B5-4AA2-B949-B3EA380D3E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3588" y="2503026"/>
            <a:ext cx="5185799" cy="36662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EEF143C-BEBF-443E-BB55-5F3E2D7EDE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2613" y="2503026"/>
            <a:ext cx="5185799" cy="36662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037003-64EB-42C1-A9C0-EB23CB144D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3588" y="567470"/>
            <a:ext cx="6493739" cy="87905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4800" b="1"/>
            </a:lvl1pPr>
          </a:lstStyle>
          <a:p>
            <a:pPr lvl="0"/>
            <a:r>
              <a:rPr lang="en-US" dirty="0"/>
              <a:t>Subtitle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305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Header_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354FD0-F618-4A19-B0FD-48851AAA3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09"/>
          <a:stretch/>
        </p:blipFill>
        <p:spPr>
          <a:xfrm>
            <a:off x="0" y="-81025"/>
            <a:ext cx="12191999" cy="2013995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902ECED-52B5-4AA2-B949-B3EA380D3E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3588" y="2503026"/>
            <a:ext cx="5185799" cy="36662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EEF143C-BEBF-443E-BB55-5F3E2D7EDE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2613" y="2503026"/>
            <a:ext cx="5185799" cy="36662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037003-64EB-42C1-A9C0-EB23CB144D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3588" y="567470"/>
            <a:ext cx="6493739" cy="87905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64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7F3911-C0AE-4467-81FF-502B2C944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30BA1-54B6-4655-B972-A06B03766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35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99" r:id="rId3"/>
    <p:sldLayoutId id="2147483682" r:id="rId4"/>
    <p:sldLayoutId id="2147483657" r:id="rId5"/>
    <p:sldLayoutId id="2147483656" r:id="rId6"/>
    <p:sldLayoutId id="2147483698" r:id="rId7"/>
    <p:sldLayoutId id="2147483668" r:id="rId8"/>
    <p:sldLayoutId id="2147483669" r:id="rId9"/>
    <p:sldLayoutId id="2147483686" r:id="rId10"/>
    <p:sldLayoutId id="2147483670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705" r:id="rId18"/>
    <p:sldLayoutId id="2147483666" r:id="rId19"/>
    <p:sldLayoutId id="2147483687" r:id="rId20"/>
    <p:sldLayoutId id="2147483700" r:id="rId21"/>
    <p:sldLayoutId id="2147483664" r:id="rId22"/>
    <p:sldLayoutId id="2147483685" r:id="rId23"/>
    <p:sldLayoutId id="2147483665" r:id="rId24"/>
    <p:sldLayoutId id="2147483659" r:id="rId25"/>
    <p:sldLayoutId id="2147483667" r:id="rId26"/>
    <p:sldLayoutId id="2147483660" r:id="rId27"/>
    <p:sldLayoutId id="2147483688" r:id="rId28"/>
    <p:sldLayoutId id="2147483661" r:id="rId29"/>
    <p:sldLayoutId id="2147483662" r:id="rId30"/>
    <p:sldLayoutId id="2147483671" r:id="rId31"/>
    <p:sldLayoutId id="2147483702" r:id="rId32"/>
    <p:sldLayoutId id="2147483672" r:id="rId33"/>
    <p:sldLayoutId id="2147483701" r:id="rId34"/>
    <p:sldLayoutId id="2147483681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B55CE6-9C2B-45B7-8739-ECCE80F84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42A78-A37C-4045-8C87-0D053D202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A983C-297A-496E-8CA3-2217AAE663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CFD43-B163-46FB-A375-CEB2BE1DFD32}" type="datetimeFigureOut">
              <a:rPr lang="en-GB" smtClean="0"/>
              <a:t>25/07/2023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0CA1E-F998-44C5-977C-11E0A83978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D94D3-8D0A-4B26-BE0E-91EDACACF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0A753-6C5D-45B9-A1C6-A3FB5FF299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458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3" r:id="rId2"/>
    <p:sldLayoutId id="2147483678" r:id="rId3"/>
    <p:sldLayoutId id="2147483675" r:id="rId4"/>
    <p:sldLayoutId id="2147483689" r:id="rId5"/>
    <p:sldLayoutId id="2147483690" r:id="rId6"/>
    <p:sldLayoutId id="2147483691" r:id="rId7"/>
    <p:sldLayoutId id="2147483679" r:id="rId8"/>
    <p:sldLayoutId id="2147483676" r:id="rId9"/>
    <p:sldLayoutId id="2147483677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36.jpg"/><Relationship Id="rId7" Type="http://schemas.openxmlformats.org/officeDocument/2006/relationships/image" Target="../media/image31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7.png"/><Relationship Id="rId5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4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2.jp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4.pn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1.jp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6.jpg"/><Relationship Id="rId5" Type="http://schemas.openxmlformats.org/officeDocument/2006/relationships/image" Target="../media/image37.png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2.jpg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8.xml"/><Relationship Id="rId1" Type="http://schemas.openxmlformats.org/officeDocument/2006/relationships/video" Target="https://www.youtube.com/embed/16tExrrMktA?feature=oembed" TargetMode="External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4;p13">
            <a:extLst>
              <a:ext uri="{FF2B5EF4-FFF2-40B4-BE49-F238E27FC236}">
                <a16:creationId xmlns:a16="http://schemas.microsoft.com/office/drawing/2014/main" id="{CE73961F-E4B1-46C1-AF47-837A515252F7}"/>
              </a:ext>
            </a:extLst>
          </p:cNvPr>
          <p:cNvSpPr txBox="1">
            <a:spLocks/>
          </p:cNvSpPr>
          <p:nvPr/>
        </p:nvSpPr>
        <p:spPr>
          <a:xfrm>
            <a:off x="2699978" y="2139463"/>
            <a:ext cx="6792043" cy="36970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5400" b="1" dirty="0">
                <a:solidFill>
                  <a:schemeClr val="accent1"/>
                </a:solidFill>
              </a:rPr>
              <a:t>Wildlife in the MCZ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5400" dirty="0"/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br>
              <a:rPr lang="en-GB" dirty="0"/>
            </a:br>
            <a:r>
              <a:rPr lang="en-GB" dirty="0"/>
              <a:t>Ages 4-7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00E756-2D92-BEDA-E6C1-1E36D372820B}"/>
              </a:ext>
            </a:extLst>
          </p:cNvPr>
          <p:cNvGrpSpPr/>
          <p:nvPr/>
        </p:nvGrpSpPr>
        <p:grpSpPr>
          <a:xfrm>
            <a:off x="751141" y="5590085"/>
            <a:ext cx="10738338" cy="909808"/>
            <a:chOff x="726831" y="5400428"/>
            <a:chExt cx="10738338" cy="909808"/>
          </a:xfrm>
        </p:grpSpPr>
        <p:pic>
          <p:nvPicPr>
            <p:cNvPr id="13" name="Picture 12" descr="Text&#10;&#10;Description automatically generated">
              <a:extLst>
                <a:ext uri="{FF2B5EF4-FFF2-40B4-BE49-F238E27FC236}">
                  <a16:creationId xmlns:a16="http://schemas.microsoft.com/office/drawing/2014/main" id="{5CD06EE7-5F88-F607-CDA0-8C7D70E41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4986" y="5646809"/>
              <a:ext cx="1889090" cy="519474"/>
            </a:xfrm>
            <a:prstGeom prst="rect">
              <a:avLst/>
            </a:prstGeom>
          </p:spPr>
        </p:pic>
        <p:pic>
          <p:nvPicPr>
            <p:cNvPr id="14" name="Picture 1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D9FEB38-117E-7805-B7D3-6EDED4266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8308" y="5460149"/>
              <a:ext cx="1683217" cy="850087"/>
            </a:xfrm>
            <a:prstGeom prst="rect">
              <a:avLst/>
            </a:prstGeom>
          </p:spPr>
        </p:pic>
        <p:pic>
          <p:nvPicPr>
            <p:cNvPr id="15" name="Picture 14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D1A68F28-93F0-7497-6A19-024FF47C5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5361" y="5646809"/>
              <a:ext cx="2655116" cy="513161"/>
            </a:xfrm>
            <a:prstGeom prst="rect">
              <a:avLst/>
            </a:prstGeom>
          </p:spPr>
        </p:pic>
        <p:pic>
          <p:nvPicPr>
            <p:cNvPr id="16" name="Picture 1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D5A54C0C-A0D1-0C98-9019-A2DF4F2D4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831" y="5460149"/>
              <a:ext cx="1797728" cy="74626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387A42A-15E9-2983-F9D9-E7A331A95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64153" y="5400428"/>
              <a:ext cx="1201016" cy="8657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3716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133;p23">
            <a:extLst>
              <a:ext uri="{FF2B5EF4-FFF2-40B4-BE49-F238E27FC236}">
                <a16:creationId xmlns:a16="http://schemas.microsoft.com/office/drawing/2014/main" id="{119A2E38-CF29-4D0D-83CD-AC676EC5F60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6682"/>
          <a:stretch/>
        </p:blipFill>
        <p:spPr>
          <a:xfrm>
            <a:off x="257429" y="3871727"/>
            <a:ext cx="2782706" cy="1947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Picture 49" descr="A picture containing outdoor, sky, water, person&#10;&#10;Description automatically generated">
            <a:extLst>
              <a:ext uri="{FF2B5EF4-FFF2-40B4-BE49-F238E27FC236}">
                <a16:creationId xmlns:a16="http://schemas.microsoft.com/office/drawing/2014/main" id="{50865013-32E2-4A96-BCC1-A3C790785C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3514" y="3891250"/>
            <a:ext cx="2751703" cy="1928304"/>
          </a:xfrm>
          <a:prstGeom prst="rect">
            <a:avLst/>
          </a:prstGeom>
        </p:spPr>
      </p:pic>
      <p:pic>
        <p:nvPicPr>
          <p:cNvPr id="46" name="Google Shape;154;p23">
            <a:extLst>
              <a:ext uri="{FF2B5EF4-FFF2-40B4-BE49-F238E27FC236}">
                <a16:creationId xmlns:a16="http://schemas.microsoft.com/office/drawing/2014/main" id="{39B78E88-138D-47F2-9DF0-356D5A5730C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5830" b="2837"/>
          <a:stretch/>
        </p:blipFill>
        <p:spPr>
          <a:xfrm>
            <a:off x="6199722" y="3874636"/>
            <a:ext cx="2770035" cy="1944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37;p23">
            <a:extLst>
              <a:ext uri="{FF2B5EF4-FFF2-40B4-BE49-F238E27FC236}">
                <a16:creationId xmlns:a16="http://schemas.microsoft.com/office/drawing/2014/main" id="{74E93CA8-1503-439F-A0E7-638F299820F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874"/>
          <a:stretch/>
        </p:blipFill>
        <p:spPr>
          <a:xfrm>
            <a:off x="3233892" y="3866428"/>
            <a:ext cx="2758387" cy="197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63;p23">
            <a:extLst>
              <a:ext uri="{FF2B5EF4-FFF2-40B4-BE49-F238E27FC236}">
                <a16:creationId xmlns:a16="http://schemas.microsoft.com/office/drawing/2014/main" id="{C63E5E9C-DF68-4CD4-BE67-32BE48BDE0D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9139"/>
          <a:stretch/>
        </p:blipFill>
        <p:spPr>
          <a:xfrm>
            <a:off x="9163514" y="997532"/>
            <a:ext cx="2751703" cy="19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49;p23">
            <a:extLst>
              <a:ext uri="{FF2B5EF4-FFF2-40B4-BE49-F238E27FC236}">
                <a16:creationId xmlns:a16="http://schemas.microsoft.com/office/drawing/2014/main" id="{04BE94A6-673D-44ED-B30B-3902E8E9B0C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2612"/>
          <a:stretch/>
        </p:blipFill>
        <p:spPr>
          <a:xfrm>
            <a:off x="6199741" y="997125"/>
            <a:ext cx="2774138" cy="1956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46;p23">
            <a:extLst>
              <a:ext uri="{FF2B5EF4-FFF2-40B4-BE49-F238E27FC236}">
                <a16:creationId xmlns:a16="http://schemas.microsoft.com/office/drawing/2014/main" id="{E07066F3-14B5-4910-8767-F0B0531C2A2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17069"/>
          <a:stretch/>
        </p:blipFill>
        <p:spPr>
          <a:xfrm>
            <a:off x="3233892" y="992555"/>
            <a:ext cx="2759391" cy="196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40;p23">
            <a:extLst>
              <a:ext uri="{FF2B5EF4-FFF2-40B4-BE49-F238E27FC236}">
                <a16:creationId xmlns:a16="http://schemas.microsoft.com/office/drawing/2014/main" id="{DCAEFCD9-5919-4843-8831-E82F7D9EA59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4137" r="22795"/>
          <a:stretch/>
        </p:blipFill>
        <p:spPr>
          <a:xfrm>
            <a:off x="276783" y="992555"/>
            <a:ext cx="2763351" cy="194836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51;p35">
            <a:extLst>
              <a:ext uri="{FF2B5EF4-FFF2-40B4-BE49-F238E27FC236}">
                <a16:creationId xmlns:a16="http://schemas.microsoft.com/office/drawing/2014/main" id="{089C11AD-4F21-4265-A94E-6D5360EC6A01}"/>
              </a:ext>
            </a:extLst>
          </p:cNvPr>
          <p:cNvSpPr txBox="1"/>
          <p:nvPr/>
        </p:nvSpPr>
        <p:spPr>
          <a:xfrm>
            <a:off x="269093" y="5809091"/>
            <a:ext cx="2771041" cy="769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dirty="0">
                <a:solidFill>
                  <a:schemeClr val="bg1"/>
                </a:solidFill>
              </a:rPr>
              <a:t>Seal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bg1"/>
                </a:solidFill>
              </a:rPr>
              <a:t>I eat fish, crabs, squid and octopus.</a:t>
            </a:r>
          </a:p>
        </p:txBody>
      </p:sp>
      <p:sp>
        <p:nvSpPr>
          <p:cNvPr id="13" name="Google Shape;251;p35">
            <a:extLst>
              <a:ext uri="{FF2B5EF4-FFF2-40B4-BE49-F238E27FC236}">
                <a16:creationId xmlns:a16="http://schemas.microsoft.com/office/drawing/2014/main" id="{A1A8A0AB-C10B-4C70-A21B-79EA73C8EB65}"/>
              </a:ext>
            </a:extLst>
          </p:cNvPr>
          <p:cNvSpPr txBox="1"/>
          <p:nvPr/>
        </p:nvSpPr>
        <p:spPr>
          <a:xfrm>
            <a:off x="3233910" y="5809583"/>
            <a:ext cx="2771041" cy="769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dirty="0">
                <a:solidFill>
                  <a:schemeClr val="bg1"/>
                </a:solidFill>
              </a:rPr>
              <a:t>Prawn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bg1"/>
                </a:solidFill>
              </a:rPr>
              <a:t>I eat seaweed, carrion and small shrimp-like creatures.</a:t>
            </a:r>
          </a:p>
        </p:txBody>
      </p:sp>
      <p:sp>
        <p:nvSpPr>
          <p:cNvPr id="14" name="Google Shape;251;p35">
            <a:extLst>
              <a:ext uri="{FF2B5EF4-FFF2-40B4-BE49-F238E27FC236}">
                <a16:creationId xmlns:a16="http://schemas.microsoft.com/office/drawing/2014/main" id="{DE54EF6B-42A7-41EF-B528-D3F9B2E10ACB}"/>
              </a:ext>
            </a:extLst>
          </p:cNvPr>
          <p:cNvSpPr txBox="1"/>
          <p:nvPr/>
        </p:nvSpPr>
        <p:spPr>
          <a:xfrm>
            <a:off x="6198725" y="5809583"/>
            <a:ext cx="2771041" cy="769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dirty="0">
                <a:solidFill>
                  <a:schemeClr val="bg1"/>
                </a:solidFill>
              </a:rPr>
              <a:t>Periwinkle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bg1"/>
                </a:solidFill>
              </a:rPr>
              <a:t>I eat algae on rocks and young seaweed. </a:t>
            </a:r>
          </a:p>
        </p:txBody>
      </p:sp>
      <p:sp>
        <p:nvSpPr>
          <p:cNvPr id="18" name="Google Shape;251;p35">
            <a:extLst>
              <a:ext uri="{FF2B5EF4-FFF2-40B4-BE49-F238E27FC236}">
                <a16:creationId xmlns:a16="http://schemas.microsoft.com/office/drawing/2014/main" id="{28A537F2-7E5C-475A-B407-49992B77D982}"/>
              </a:ext>
            </a:extLst>
          </p:cNvPr>
          <p:cNvSpPr txBox="1"/>
          <p:nvPr/>
        </p:nvSpPr>
        <p:spPr>
          <a:xfrm>
            <a:off x="9163531" y="5809532"/>
            <a:ext cx="2771041" cy="7689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dirty="0">
                <a:solidFill>
                  <a:schemeClr val="bg1"/>
                </a:solidFill>
              </a:rPr>
              <a:t>Human</a:t>
            </a:r>
          </a:p>
        </p:txBody>
      </p:sp>
      <p:sp>
        <p:nvSpPr>
          <p:cNvPr id="25" name="Google Shape;251;p35">
            <a:extLst>
              <a:ext uri="{FF2B5EF4-FFF2-40B4-BE49-F238E27FC236}">
                <a16:creationId xmlns:a16="http://schemas.microsoft.com/office/drawing/2014/main" id="{F02D2A56-8017-4991-AC59-C2903D5BCA63}"/>
              </a:ext>
            </a:extLst>
          </p:cNvPr>
          <p:cNvSpPr txBox="1"/>
          <p:nvPr/>
        </p:nvSpPr>
        <p:spPr>
          <a:xfrm>
            <a:off x="269093" y="2941199"/>
            <a:ext cx="2771041" cy="769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dirty="0">
                <a:solidFill>
                  <a:schemeClr val="bg1"/>
                </a:solidFill>
              </a:rPr>
              <a:t>Sea Bass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bg1"/>
                </a:solidFill>
              </a:rPr>
              <a:t>I eat shrimps, periwinkles, prawns, crabs and smaller fish. </a:t>
            </a: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27" name="Google Shape;251;p35">
            <a:extLst>
              <a:ext uri="{FF2B5EF4-FFF2-40B4-BE49-F238E27FC236}">
                <a16:creationId xmlns:a16="http://schemas.microsoft.com/office/drawing/2014/main" id="{1AF30A1D-1A1C-4DCC-BA49-CCD12A1A25C3}"/>
              </a:ext>
            </a:extLst>
          </p:cNvPr>
          <p:cNvSpPr txBox="1"/>
          <p:nvPr/>
        </p:nvSpPr>
        <p:spPr>
          <a:xfrm>
            <a:off x="3233910" y="2941691"/>
            <a:ext cx="2771041" cy="769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dirty="0">
                <a:solidFill>
                  <a:schemeClr val="bg1"/>
                </a:solidFill>
              </a:rPr>
              <a:t>Herring Gull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bg1"/>
                </a:solidFill>
              </a:rPr>
              <a:t>I eat eggs, starfish, crabs, fruit, grains and worms. </a:t>
            </a:r>
          </a:p>
        </p:txBody>
      </p:sp>
      <p:sp>
        <p:nvSpPr>
          <p:cNvPr id="28" name="Google Shape;251;p35">
            <a:extLst>
              <a:ext uri="{FF2B5EF4-FFF2-40B4-BE49-F238E27FC236}">
                <a16:creationId xmlns:a16="http://schemas.microsoft.com/office/drawing/2014/main" id="{9CCED1C1-00DA-4407-8C57-AF25CDB6005D}"/>
              </a:ext>
            </a:extLst>
          </p:cNvPr>
          <p:cNvSpPr txBox="1"/>
          <p:nvPr/>
        </p:nvSpPr>
        <p:spPr>
          <a:xfrm>
            <a:off x="6198725" y="2941691"/>
            <a:ext cx="2771041" cy="769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dirty="0">
                <a:solidFill>
                  <a:schemeClr val="bg1"/>
                </a:solidFill>
              </a:rPr>
              <a:t>Common Starfish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bg1"/>
                </a:solidFill>
              </a:rPr>
              <a:t>I eat periwinkle, mussels, barnacles and limpets. </a:t>
            </a:r>
          </a:p>
        </p:txBody>
      </p:sp>
      <p:sp>
        <p:nvSpPr>
          <p:cNvPr id="30" name="Google Shape;251;p35">
            <a:extLst>
              <a:ext uri="{FF2B5EF4-FFF2-40B4-BE49-F238E27FC236}">
                <a16:creationId xmlns:a16="http://schemas.microsoft.com/office/drawing/2014/main" id="{D7EC63AC-4B43-44DE-916B-DE13AD1D8C0A}"/>
              </a:ext>
            </a:extLst>
          </p:cNvPr>
          <p:cNvSpPr txBox="1"/>
          <p:nvPr/>
        </p:nvSpPr>
        <p:spPr>
          <a:xfrm>
            <a:off x="9163531" y="2941641"/>
            <a:ext cx="2771041" cy="769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dirty="0">
                <a:solidFill>
                  <a:schemeClr val="bg1"/>
                </a:solidFill>
              </a:rPr>
              <a:t>Limpet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bg1"/>
                </a:solidFill>
              </a:rPr>
              <a:t>I eat algae on rocks and young seaweed. </a:t>
            </a:r>
          </a:p>
        </p:txBody>
      </p:sp>
      <p:sp>
        <p:nvSpPr>
          <p:cNvPr id="31" name="Google Shape;54;p13">
            <a:extLst>
              <a:ext uri="{FF2B5EF4-FFF2-40B4-BE49-F238E27FC236}">
                <a16:creationId xmlns:a16="http://schemas.microsoft.com/office/drawing/2014/main" id="{9E968BF5-50FA-4B30-B935-A061971BF149}"/>
              </a:ext>
            </a:extLst>
          </p:cNvPr>
          <p:cNvSpPr txBox="1">
            <a:spLocks/>
          </p:cNvSpPr>
          <p:nvPr/>
        </p:nvSpPr>
        <p:spPr>
          <a:xfrm>
            <a:off x="2714421" y="188237"/>
            <a:ext cx="6774816" cy="11073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600" b="1" dirty="0">
                <a:solidFill>
                  <a:schemeClr val="accent1"/>
                </a:solidFill>
              </a:rPr>
              <a:t>Herbivores, omnivores, or carnivores?</a:t>
            </a:r>
          </a:p>
        </p:txBody>
      </p:sp>
      <p:sp>
        <p:nvSpPr>
          <p:cNvPr id="33" name="Google Shape;141;p23">
            <a:extLst>
              <a:ext uri="{FF2B5EF4-FFF2-40B4-BE49-F238E27FC236}">
                <a16:creationId xmlns:a16="http://schemas.microsoft.com/office/drawing/2014/main" id="{8FF47FAD-1B73-46CC-9361-7E601565A821}"/>
              </a:ext>
            </a:extLst>
          </p:cNvPr>
          <p:cNvSpPr txBox="1"/>
          <p:nvPr/>
        </p:nvSpPr>
        <p:spPr>
          <a:xfrm>
            <a:off x="272670" y="2681157"/>
            <a:ext cx="1568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solidFill>
                  <a:schemeClr val="lt1"/>
                </a:solidFill>
              </a:rPr>
              <a:t>Photo: christaylorphoto.co.uk</a:t>
            </a:r>
            <a:endParaRPr sz="700" dirty="0">
              <a:solidFill>
                <a:schemeClr val="lt1"/>
              </a:solidFill>
            </a:endParaRPr>
          </a:p>
        </p:txBody>
      </p:sp>
      <p:sp>
        <p:nvSpPr>
          <p:cNvPr id="37" name="Google Shape;141;p23">
            <a:extLst>
              <a:ext uri="{FF2B5EF4-FFF2-40B4-BE49-F238E27FC236}">
                <a16:creationId xmlns:a16="http://schemas.microsoft.com/office/drawing/2014/main" id="{F9B80DBC-1F76-4E52-986B-C645F4900909}"/>
              </a:ext>
            </a:extLst>
          </p:cNvPr>
          <p:cNvSpPr txBox="1"/>
          <p:nvPr/>
        </p:nvSpPr>
        <p:spPr>
          <a:xfrm>
            <a:off x="3214537" y="2720930"/>
            <a:ext cx="1568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solidFill>
                  <a:schemeClr val="lt1"/>
                </a:solidFill>
              </a:rPr>
              <a:t>Photo: Rob Coleman</a:t>
            </a:r>
            <a:endParaRPr sz="700" dirty="0">
              <a:solidFill>
                <a:schemeClr val="lt1"/>
              </a:solidFill>
            </a:endParaRPr>
          </a:p>
        </p:txBody>
      </p:sp>
      <p:sp>
        <p:nvSpPr>
          <p:cNvPr id="43" name="Google Shape;141;p23">
            <a:extLst>
              <a:ext uri="{FF2B5EF4-FFF2-40B4-BE49-F238E27FC236}">
                <a16:creationId xmlns:a16="http://schemas.microsoft.com/office/drawing/2014/main" id="{FF274341-B7ED-4BED-B71D-B65593F3A9C6}"/>
              </a:ext>
            </a:extLst>
          </p:cNvPr>
          <p:cNvSpPr txBox="1"/>
          <p:nvPr/>
        </p:nvSpPr>
        <p:spPr>
          <a:xfrm>
            <a:off x="257420" y="3854629"/>
            <a:ext cx="1568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/>
              <a:t>Photo: Rob Coleman</a:t>
            </a:r>
            <a:endParaRPr sz="700" dirty="0"/>
          </a:p>
        </p:txBody>
      </p:sp>
      <p:sp>
        <p:nvSpPr>
          <p:cNvPr id="45" name="Google Shape;141;p23">
            <a:extLst>
              <a:ext uri="{FF2B5EF4-FFF2-40B4-BE49-F238E27FC236}">
                <a16:creationId xmlns:a16="http://schemas.microsoft.com/office/drawing/2014/main" id="{3AF4EB97-FCBD-4BB3-87B2-BA39457D25AE}"/>
              </a:ext>
            </a:extLst>
          </p:cNvPr>
          <p:cNvSpPr txBox="1"/>
          <p:nvPr/>
        </p:nvSpPr>
        <p:spPr>
          <a:xfrm>
            <a:off x="3214537" y="5552589"/>
            <a:ext cx="1568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solidFill>
                  <a:schemeClr val="bg1"/>
                </a:solidFill>
              </a:rPr>
              <a:t>Photo: Rob Coleman</a:t>
            </a:r>
            <a:endParaRPr sz="700" dirty="0">
              <a:solidFill>
                <a:schemeClr val="bg1"/>
              </a:solidFill>
            </a:endParaRPr>
          </a:p>
        </p:txBody>
      </p:sp>
      <p:sp>
        <p:nvSpPr>
          <p:cNvPr id="47" name="Google Shape;141;p23">
            <a:extLst>
              <a:ext uri="{FF2B5EF4-FFF2-40B4-BE49-F238E27FC236}">
                <a16:creationId xmlns:a16="http://schemas.microsoft.com/office/drawing/2014/main" id="{7A2EA2FF-73A5-4ECF-A653-17F5EACFDA2E}"/>
              </a:ext>
            </a:extLst>
          </p:cNvPr>
          <p:cNvSpPr txBox="1"/>
          <p:nvPr/>
        </p:nvSpPr>
        <p:spPr>
          <a:xfrm>
            <a:off x="6186027" y="5568375"/>
            <a:ext cx="1568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solidFill>
                  <a:schemeClr val="bg1"/>
                </a:solidFill>
              </a:rPr>
              <a:t>Photo: Rob Coleman</a:t>
            </a:r>
            <a:endParaRPr sz="700" dirty="0">
              <a:solidFill>
                <a:schemeClr val="bg1"/>
              </a:solidFill>
            </a:endParaRPr>
          </a:p>
        </p:txBody>
      </p:sp>
      <p:pic>
        <p:nvPicPr>
          <p:cNvPr id="51" name="Google Shape;149;p23">
            <a:extLst>
              <a:ext uri="{FF2B5EF4-FFF2-40B4-BE49-F238E27FC236}">
                <a16:creationId xmlns:a16="http://schemas.microsoft.com/office/drawing/2014/main" id="{1F8D9448-44D2-42ED-A013-C7D13797279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2612"/>
          <a:stretch/>
        </p:blipFill>
        <p:spPr>
          <a:xfrm>
            <a:off x="6198719" y="996784"/>
            <a:ext cx="2774138" cy="19560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6433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A4FF724-318C-48E4-BC20-0454F0D04ACA}"/>
              </a:ext>
            </a:extLst>
          </p:cNvPr>
          <p:cNvGrpSpPr/>
          <p:nvPr/>
        </p:nvGrpSpPr>
        <p:grpSpPr>
          <a:xfrm>
            <a:off x="4056259" y="3791369"/>
            <a:ext cx="2083847" cy="2111230"/>
            <a:chOff x="9163514" y="3877602"/>
            <a:chExt cx="2771058" cy="2807471"/>
          </a:xfrm>
        </p:grpSpPr>
        <p:pic>
          <p:nvPicPr>
            <p:cNvPr id="50" name="Picture 49" descr="A picture containing outdoor, sky, water, person&#10;&#10;Description automatically generated">
              <a:extLst>
                <a:ext uri="{FF2B5EF4-FFF2-40B4-BE49-F238E27FC236}">
                  <a16:creationId xmlns:a16="http://schemas.microsoft.com/office/drawing/2014/main" id="{50865013-32E2-4A96-BCC1-A3C790785C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63514" y="3877602"/>
              <a:ext cx="2751703" cy="1928304"/>
            </a:xfrm>
            <a:prstGeom prst="rect">
              <a:avLst/>
            </a:prstGeom>
          </p:spPr>
        </p:pic>
        <p:sp>
          <p:nvSpPr>
            <p:cNvPr id="18" name="Google Shape;251;p35">
              <a:extLst>
                <a:ext uri="{FF2B5EF4-FFF2-40B4-BE49-F238E27FC236}">
                  <a16:creationId xmlns:a16="http://schemas.microsoft.com/office/drawing/2014/main" id="{28A537F2-7E5C-475A-B407-49992B77D982}"/>
                </a:ext>
              </a:extLst>
            </p:cNvPr>
            <p:cNvSpPr txBox="1"/>
            <p:nvPr/>
          </p:nvSpPr>
          <p:spPr>
            <a:xfrm>
              <a:off x="9163531" y="5809533"/>
              <a:ext cx="2771041" cy="8755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 dirty="0">
                  <a:solidFill>
                    <a:schemeClr val="bg1"/>
                  </a:solidFill>
                </a:rPr>
                <a:t>Human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06AD093-9D9E-4C14-9E7E-984C5CE41EE8}"/>
              </a:ext>
            </a:extLst>
          </p:cNvPr>
          <p:cNvGrpSpPr/>
          <p:nvPr/>
        </p:nvGrpSpPr>
        <p:grpSpPr>
          <a:xfrm>
            <a:off x="7632439" y="1546252"/>
            <a:ext cx="2086928" cy="2108622"/>
            <a:chOff x="6198725" y="997125"/>
            <a:chExt cx="2775154" cy="2804003"/>
          </a:xfrm>
        </p:grpSpPr>
        <p:pic>
          <p:nvPicPr>
            <p:cNvPr id="38" name="Google Shape;149;p23">
              <a:extLst>
                <a:ext uri="{FF2B5EF4-FFF2-40B4-BE49-F238E27FC236}">
                  <a16:creationId xmlns:a16="http://schemas.microsoft.com/office/drawing/2014/main" id="{04BE94A6-673D-44ED-B30B-3902E8E9B0C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2612"/>
            <a:stretch/>
          </p:blipFill>
          <p:spPr>
            <a:xfrm>
              <a:off x="6199741" y="997125"/>
              <a:ext cx="2774138" cy="19560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251;p35">
              <a:extLst>
                <a:ext uri="{FF2B5EF4-FFF2-40B4-BE49-F238E27FC236}">
                  <a16:creationId xmlns:a16="http://schemas.microsoft.com/office/drawing/2014/main" id="{9CCED1C1-00DA-4407-8C57-AF25CDB6005D}"/>
                </a:ext>
              </a:extLst>
            </p:cNvPr>
            <p:cNvSpPr txBox="1"/>
            <p:nvPr/>
          </p:nvSpPr>
          <p:spPr>
            <a:xfrm>
              <a:off x="6198725" y="2941691"/>
              <a:ext cx="2771041" cy="8594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 dirty="0">
                  <a:solidFill>
                    <a:schemeClr val="bg1"/>
                  </a:solidFill>
                </a:rPr>
                <a:t>Common Starfish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dirty="0">
                  <a:solidFill>
                    <a:schemeClr val="bg1"/>
                  </a:solidFill>
                </a:rPr>
                <a:t>I eat periwinkle, mussels, barnacles and limpets.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619F4E5-C619-43DD-BF1C-B3B9513B1020}"/>
              </a:ext>
            </a:extLst>
          </p:cNvPr>
          <p:cNvGrpSpPr/>
          <p:nvPr/>
        </p:nvGrpSpPr>
        <p:grpSpPr>
          <a:xfrm>
            <a:off x="437933" y="1546252"/>
            <a:ext cx="2069292" cy="2108278"/>
            <a:chOff x="9163514" y="997532"/>
            <a:chExt cx="2751703" cy="2803546"/>
          </a:xfrm>
        </p:grpSpPr>
        <p:pic>
          <p:nvPicPr>
            <p:cNvPr id="39" name="Google Shape;163;p23">
              <a:extLst>
                <a:ext uri="{FF2B5EF4-FFF2-40B4-BE49-F238E27FC236}">
                  <a16:creationId xmlns:a16="http://schemas.microsoft.com/office/drawing/2014/main" id="{C63E5E9C-DF68-4CD4-BE67-32BE48BDE0D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r="9139"/>
            <a:stretch/>
          </p:blipFill>
          <p:spPr>
            <a:xfrm>
              <a:off x="9163514" y="997532"/>
              <a:ext cx="2751703" cy="1961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Google Shape;251;p35">
              <a:extLst>
                <a:ext uri="{FF2B5EF4-FFF2-40B4-BE49-F238E27FC236}">
                  <a16:creationId xmlns:a16="http://schemas.microsoft.com/office/drawing/2014/main" id="{D7EC63AC-4B43-44DE-916B-DE13AD1D8C0A}"/>
                </a:ext>
              </a:extLst>
            </p:cNvPr>
            <p:cNvSpPr txBox="1"/>
            <p:nvPr/>
          </p:nvSpPr>
          <p:spPr>
            <a:xfrm>
              <a:off x="9163531" y="2941641"/>
              <a:ext cx="2751684" cy="8594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 dirty="0">
                  <a:solidFill>
                    <a:schemeClr val="bg1"/>
                  </a:solidFill>
                </a:rPr>
                <a:t>Limpet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dirty="0">
                  <a:solidFill>
                    <a:schemeClr val="bg1"/>
                  </a:solidFill>
                </a:rPr>
                <a:t>I eat algae on rocks and young seaweed. </a:t>
              </a:r>
            </a:p>
          </p:txBody>
        </p:sp>
      </p:grpSp>
      <p:sp>
        <p:nvSpPr>
          <p:cNvPr id="31" name="Google Shape;54;p13">
            <a:extLst>
              <a:ext uri="{FF2B5EF4-FFF2-40B4-BE49-F238E27FC236}">
                <a16:creationId xmlns:a16="http://schemas.microsoft.com/office/drawing/2014/main" id="{9E968BF5-50FA-4B30-B935-A061971BF149}"/>
              </a:ext>
            </a:extLst>
          </p:cNvPr>
          <p:cNvSpPr txBox="1">
            <a:spLocks/>
          </p:cNvSpPr>
          <p:nvPr/>
        </p:nvSpPr>
        <p:spPr>
          <a:xfrm>
            <a:off x="228153" y="595479"/>
            <a:ext cx="2267874" cy="11073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600" b="1" dirty="0">
                <a:solidFill>
                  <a:schemeClr val="accent1"/>
                </a:solidFill>
              </a:rPr>
              <a:t>Herbivore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92FD3A0-A91F-45DD-8AF7-3BA738423890}"/>
              </a:ext>
            </a:extLst>
          </p:cNvPr>
          <p:cNvGrpSpPr/>
          <p:nvPr/>
        </p:nvGrpSpPr>
        <p:grpSpPr>
          <a:xfrm>
            <a:off x="9795545" y="1546596"/>
            <a:ext cx="2082132" cy="2111688"/>
            <a:chOff x="271358" y="992556"/>
            <a:chExt cx="2768776" cy="2808080"/>
          </a:xfrm>
        </p:grpSpPr>
        <p:pic>
          <p:nvPicPr>
            <p:cNvPr id="32" name="Google Shape;140;p23">
              <a:extLst>
                <a:ext uri="{FF2B5EF4-FFF2-40B4-BE49-F238E27FC236}">
                  <a16:creationId xmlns:a16="http://schemas.microsoft.com/office/drawing/2014/main" id="{DCAEFCD9-5919-4843-8831-E82F7D9EA59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4137" r="22795"/>
            <a:stretch/>
          </p:blipFill>
          <p:spPr>
            <a:xfrm>
              <a:off x="276783" y="992556"/>
              <a:ext cx="2763351" cy="19611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251;p35">
              <a:extLst>
                <a:ext uri="{FF2B5EF4-FFF2-40B4-BE49-F238E27FC236}">
                  <a16:creationId xmlns:a16="http://schemas.microsoft.com/office/drawing/2014/main" id="{F02D2A56-8017-4991-AC59-C2903D5BCA63}"/>
                </a:ext>
              </a:extLst>
            </p:cNvPr>
            <p:cNvSpPr txBox="1"/>
            <p:nvPr/>
          </p:nvSpPr>
          <p:spPr>
            <a:xfrm>
              <a:off x="276783" y="2941199"/>
              <a:ext cx="2763351" cy="8594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 dirty="0">
                  <a:solidFill>
                    <a:schemeClr val="bg1"/>
                  </a:solidFill>
                </a:rPr>
                <a:t>Sea Bass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dirty="0">
                  <a:solidFill>
                    <a:schemeClr val="bg1"/>
                  </a:solidFill>
                </a:rPr>
                <a:t>I eat shrimps, periwinkles, prawns, crabs and smaller fish. </a:t>
              </a:r>
              <a:endParaRPr sz="900" dirty="0">
                <a:solidFill>
                  <a:schemeClr val="bg1"/>
                </a:solidFill>
              </a:endParaRPr>
            </a:p>
          </p:txBody>
        </p:sp>
        <p:sp>
          <p:nvSpPr>
            <p:cNvPr id="33" name="Google Shape;141;p23">
              <a:extLst>
                <a:ext uri="{FF2B5EF4-FFF2-40B4-BE49-F238E27FC236}">
                  <a16:creationId xmlns:a16="http://schemas.microsoft.com/office/drawing/2014/main" id="{8FF47FAD-1B73-46CC-9361-7E601565A821}"/>
                </a:ext>
              </a:extLst>
            </p:cNvPr>
            <p:cNvSpPr txBox="1"/>
            <p:nvPr/>
          </p:nvSpPr>
          <p:spPr>
            <a:xfrm>
              <a:off x="271358" y="2648160"/>
              <a:ext cx="2159949" cy="3887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dirty="0">
                  <a:solidFill>
                    <a:schemeClr val="lt1"/>
                  </a:solidFill>
                </a:rPr>
                <a:t>Photo: christaylorphoto.co.uk</a:t>
              </a:r>
              <a:endParaRPr sz="700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93AF343-5838-4D70-AA5D-4EAAB745722C}"/>
              </a:ext>
            </a:extLst>
          </p:cNvPr>
          <p:cNvGrpSpPr/>
          <p:nvPr/>
        </p:nvGrpSpPr>
        <p:grpSpPr>
          <a:xfrm>
            <a:off x="2949898" y="1546252"/>
            <a:ext cx="2076779" cy="2124296"/>
            <a:chOff x="3233892" y="976284"/>
            <a:chExt cx="2761658" cy="2824845"/>
          </a:xfrm>
        </p:grpSpPr>
        <p:pic>
          <p:nvPicPr>
            <p:cNvPr id="35" name="Google Shape;146;p23">
              <a:extLst>
                <a:ext uri="{FF2B5EF4-FFF2-40B4-BE49-F238E27FC236}">
                  <a16:creationId xmlns:a16="http://schemas.microsoft.com/office/drawing/2014/main" id="{E07066F3-14B5-4910-8767-F0B0531C2A2D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r="17069"/>
            <a:stretch/>
          </p:blipFill>
          <p:spPr>
            <a:xfrm>
              <a:off x="3233892" y="976284"/>
              <a:ext cx="2759392" cy="19885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Google Shape;251;p35">
              <a:extLst>
                <a:ext uri="{FF2B5EF4-FFF2-40B4-BE49-F238E27FC236}">
                  <a16:creationId xmlns:a16="http://schemas.microsoft.com/office/drawing/2014/main" id="{1AF30A1D-1A1C-4DCC-BA49-CCD12A1A25C3}"/>
                </a:ext>
              </a:extLst>
            </p:cNvPr>
            <p:cNvSpPr txBox="1"/>
            <p:nvPr/>
          </p:nvSpPr>
          <p:spPr>
            <a:xfrm>
              <a:off x="3233912" y="2941693"/>
              <a:ext cx="2761638" cy="85943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 dirty="0">
                  <a:solidFill>
                    <a:schemeClr val="bg1"/>
                  </a:solidFill>
                </a:rPr>
                <a:t>Herring Gull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dirty="0">
                  <a:solidFill>
                    <a:schemeClr val="bg1"/>
                  </a:solidFill>
                </a:rPr>
                <a:t>I eat eggs, starfish, crabs, fruit, grains and worms. </a:t>
              </a:r>
            </a:p>
          </p:txBody>
        </p:sp>
        <p:sp>
          <p:nvSpPr>
            <p:cNvPr id="37" name="Google Shape;141;p23">
              <a:extLst>
                <a:ext uri="{FF2B5EF4-FFF2-40B4-BE49-F238E27FC236}">
                  <a16:creationId xmlns:a16="http://schemas.microsoft.com/office/drawing/2014/main" id="{F9B80DBC-1F76-4E52-986B-C645F4900909}"/>
                </a:ext>
              </a:extLst>
            </p:cNvPr>
            <p:cNvSpPr txBox="1"/>
            <p:nvPr/>
          </p:nvSpPr>
          <p:spPr>
            <a:xfrm>
              <a:off x="3239425" y="2660331"/>
              <a:ext cx="15681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dirty="0">
                  <a:solidFill>
                    <a:schemeClr val="lt1"/>
                  </a:solidFill>
                </a:rPr>
                <a:t>Photo: Rob Coleman</a:t>
              </a:r>
              <a:endParaRPr sz="700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F9E492-E7B0-470A-A23B-E16764BE86ED}"/>
              </a:ext>
            </a:extLst>
          </p:cNvPr>
          <p:cNvGrpSpPr/>
          <p:nvPr/>
        </p:nvGrpSpPr>
        <p:grpSpPr>
          <a:xfrm>
            <a:off x="8747535" y="3774027"/>
            <a:ext cx="2092613" cy="2116064"/>
            <a:chOff x="257420" y="3854629"/>
            <a:chExt cx="2782715" cy="2813900"/>
          </a:xfrm>
        </p:grpSpPr>
        <p:pic>
          <p:nvPicPr>
            <p:cNvPr id="41" name="Google Shape;133;p23">
              <a:extLst>
                <a:ext uri="{FF2B5EF4-FFF2-40B4-BE49-F238E27FC236}">
                  <a16:creationId xmlns:a16="http://schemas.microsoft.com/office/drawing/2014/main" id="{119A2E38-CF29-4D0D-83CD-AC676EC5F60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b="6682"/>
            <a:stretch/>
          </p:blipFill>
          <p:spPr>
            <a:xfrm>
              <a:off x="257429" y="3877690"/>
              <a:ext cx="2782706" cy="19475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251;p35">
              <a:extLst>
                <a:ext uri="{FF2B5EF4-FFF2-40B4-BE49-F238E27FC236}">
                  <a16:creationId xmlns:a16="http://schemas.microsoft.com/office/drawing/2014/main" id="{089C11AD-4F21-4265-A94E-6D5360EC6A01}"/>
                </a:ext>
              </a:extLst>
            </p:cNvPr>
            <p:cNvSpPr txBox="1"/>
            <p:nvPr/>
          </p:nvSpPr>
          <p:spPr>
            <a:xfrm>
              <a:off x="269093" y="5809092"/>
              <a:ext cx="2771041" cy="8594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 dirty="0">
                  <a:solidFill>
                    <a:schemeClr val="bg1"/>
                  </a:solidFill>
                </a:rPr>
                <a:t>Seal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dirty="0">
                  <a:solidFill>
                    <a:schemeClr val="bg1"/>
                  </a:solidFill>
                </a:rPr>
                <a:t>I eat fish, crabs, squid and octopus.</a:t>
              </a:r>
            </a:p>
          </p:txBody>
        </p:sp>
        <p:sp>
          <p:nvSpPr>
            <p:cNvPr id="43" name="Google Shape;141;p23">
              <a:extLst>
                <a:ext uri="{FF2B5EF4-FFF2-40B4-BE49-F238E27FC236}">
                  <a16:creationId xmlns:a16="http://schemas.microsoft.com/office/drawing/2014/main" id="{FF274341-B7ED-4BED-B71D-B65593F3A9C6}"/>
                </a:ext>
              </a:extLst>
            </p:cNvPr>
            <p:cNvSpPr txBox="1"/>
            <p:nvPr/>
          </p:nvSpPr>
          <p:spPr>
            <a:xfrm>
              <a:off x="257420" y="3854629"/>
              <a:ext cx="15681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dirty="0"/>
                <a:t>Photo: Rob Coleman</a:t>
              </a:r>
              <a:endParaRPr sz="7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DE9E655-97BF-4382-A850-E7406CF42BE9}"/>
              </a:ext>
            </a:extLst>
          </p:cNvPr>
          <p:cNvGrpSpPr/>
          <p:nvPr/>
        </p:nvGrpSpPr>
        <p:grpSpPr>
          <a:xfrm>
            <a:off x="5098183" y="1546252"/>
            <a:ext cx="2083071" cy="2107561"/>
            <a:chOff x="3222254" y="3866428"/>
            <a:chExt cx="2770025" cy="2802592"/>
          </a:xfrm>
        </p:grpSpPr>
        <p:pic>
          <p:nvPicPr>
            <p:cNvPr id="44" name="Google Shape;137;p23">
              <a:extLst>
                <a:ext uri="{FF2B5EF4-FFF2-40B4-BE49-F238E27FC236}">
                  <a16:creationId xmlns:a16="http://schemas.microsoft.com/office/drawing/2014/main" id="{74E93CA8-1503-439F-A0E7-638F299820F2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874"/>
            <a:stretch/>
          </p:blipFill>
          <p:spPr>
            <a:xfrm>
              <a:off x="3233892" y="3866428"/>
              <a:ext cx="2758387" cy="19774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251;p35">
              <a:extLst>
                <a:ext uri="{FF2B5EF4-FFF2-40B4-BE49-F238E27FC236}">
                  <a16:creationId xmlns:a16="http://schemas.microsoft.com/office/drawing/2014/main" id="{A1A8A0AB-C10B-4C70-A21B-79EA73C8EB65}"/>
                </a:ext>
              </a:extLst>
            </p:cNvPr>
            <p:cNvSpPr txBox="1"/>
            <p:nvPr/>
          </p:nvSpPr>
          <p:spPr>
            <a:xfrm>
              <a:off x="3233911" y="5809583"/>
              <a:ext cx="2758367" cy="8594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 dirty="0">
                  <a:solidFill>
                    <a:schemeClr val="bg1"/>
                  </a:solidFill>
                </a:rPr>
                <a:t>Prawn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dirty="0">
                  <a:solidFill>
                    <a:schemeClr val="bg1"/>
                  </a:solidFill>
                </a:rPr>
                <a:t>I eat seaweed, carrion and small shrimp-like creatures.</a:t>
              </a:r>
            </a:p>
          </p:txBody>
        </p:sp>
        <p:sp>
          <p:nvSpPr>
            <p:cNvPr id="45" name="Google Shape;141;p23">
              <a:extLst>
                <a:ext uri="{FF2B5EF4-FFF2-40B4-BE49-F238E27FC236}">
                  <a16:creationId xmlns:a16="http://schemas.microsoft.com/office/drawing/2014/main" id="{3AF4EB97-FCBD-4BB3-87B2-BA39457D25AE}"/>
                </a:ext>
              </a:extLst>
            </p:cNvPr>
            <p:cNvSpPr txBox="1"/>
            <p:nvPr/>
          </p:nvSpPr>
          <p:spPr>
            <a:xfrm>
              <a:off x="3222254" y="5513141"/>
              <a:ext cx="15681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dirty="0">
                  <a:solidFill>
                    <a:schemeClr val="bg1"/>
                  </a:solidFill>
                </a:rPr>
                <a:t>Photo: Rob Coleman</a:t>
              </a:r>
              <a:endParaRPr sz="7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D31C666-54C9-4B7C-A750-E1C109047DC8}"/>
              </a:ext>
            </a:extLst>
          </p:cNvPr>
          <p:cNvGrpSpPr/>
          <p:nvPr/>
        </p:nvGrpSpPr>
        <p:grpSpPr>
          <a:xfrm>
            <a:off x="423234" y="3774027"/>
            <a:ext cx="2083989" cy="2111652"/>
            <a:chOff x="6187060" y="3860988"/>
            <a:chExt cx="2782706" cy="2808032"/>
          </a:xfrm>
        </p:grpSpPr>
        <p:pic>
          <p:nvPicPr>
            <p:cNvPr id="46" name="Google Shape;154;p23">
              <a:extLst>
                <a:ext uri="{FF2B5EF4-FFF2-40B4-BE49-F238E27FC236}">
                  <a16:creationId xmlns:a16="http://schemas.microsoft.com/office/drawing/2014/main" id="{39B78E88-138D-47F2-9DF0-356D5A5730C4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r="5830" b="2837"/>
            <a:stretch/>
          </p:blipFill>
          <p:spPr>
            <a:xfrm>
              <a:off x="6199722" y="3860988"/>
              <a:ext cx="2770036" cy="20448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251;p35">
              <a:extLst>
                <a:ext uri="{FF2B5EF4-FFF2-40B4-BE49-F238E27FC236}">
                  <a16:creationId xmlns:a16="http://schemas.microsoft.com/office/drawing/2014/main" id="{DE54EF6B-42A7-41EF-B528-D3F9B2E10ACB}"/>
                </a:ext>
              </a:extLst>
            </p:cNvPr>
            <p:cNvSpPr txBox="1"/>
            <p:nvPr/>
          </p:nvSpPr>
          <p:spPr>
            <a:xfrm>
              <a:off x="6193557" y="5809583"/>
              <a:ext cx="2776209" cy="8594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 dirty="0">
                  <a:solidFill>
                    <a:schemeClr val="bg1"/>
                  </a:solidFill>
                </a:rPr>
                <a:t>Periwinkle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dirty="0">
                  <a:solidFill>
                    <a:schemeClr val="bg1"/>
                  </a:solidFill>
                </a:rPr>
                <a:t>I eat algae on rocks and young seaweed. </a:t>
              </a:r>
            </a:p>
          </p:txBody>
        </p:sp>
        <p:sp>
          <p:nvSpPr>
            <p:cNvPr id="47" name="Google Shape;141;p23">
              <a:extLst>
                <a:ext uri="{FF2B5EF4-FFF2-40B4-BE49-F238E27FC236}">
                  <a16:creationId xmlns:a16="http://schemas.microsoft.com/office/drawing/2014/main" id="{7A2EA2FF-73A5-4ECF-A653-17F5EACFDA2E}"/>
                </a:ext>
              </a:extLst>
            </p:cNvPr>
            <p:cNvSpPr txBox="1"/>
            <p:nvPr/>
          </p:nvSpPr>
          <p:spPr>
            <a:xfrm>
              <a:off x="6187060" y="5502773"/>
              <a:ext cx="15681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dirty="0">
                  <a:solidFill>
                    <a:schemeClr val="bg1"/>
                  </a:solidFill>
                </a:rPr>
                <a:t>Photo: Rob Coleman</a:t>
              </a:r>
              <a:endParaRPr sz="700" dirty="0">
                <a:solidFill>
                  <a:schemeClr val="bg1"/>
                </a:solidFill>
              </a:endParaRPr>
            </a:p>
          </p:txBody>
        </p:sp>
      </p:grpSp>
      <p:sp>
        <p:nvSpPr>
          <p:cNvPr id="29" name="Google Shape;54;p13">
            <a:extLst>
              <a:ext uri="{FF2B5EF4-FFF2-40B4-BE49-F238E27FC236}">
                <a16:creationId xmlns:a16="http://schemas.microsoft.com/office/drawing/2014/main" id="{E1D87400-C221-4580-A24A-F307294BA520}"/>
              </a:ext>
            </a:extLst>
          </p:cNvPr>
          <p:cNvSpPr txBox="1">
            <a:spLocks/>
          </p:cNvSpPr>
          <p:nvPr/>
        </p:nvSpPr>
        <p:spPr>
          <a:xfrm>
            <a:off x="8051693" y="595479"/>
            <a:ext cx="3484298" cy="11073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600" b="1" dirty="0">
                <a:solidFill>
                  <a:schemeClr val="accent1"/>
                </a:solidFill>
              </a:rPr>
              <a:t>Carnivore</a:t>
            </a:r>
          </a:p>
        </p:txBody>
      </p:sp>
      <p:sp>
        <p:nvSpPr>
          <p:cNvPr id="34" name="Google Shape;54;p13">
            <a:extLst>
              <a:ext uri="{FF2B5EF4-FFF2-40B4-BE49-F238E27FC236}">
                <a16:creationId xmlns:a16="http://schemas.microsoft.com/office/drawing/2014/main" id="{F201BAAE-421D-4017-BB81-51C5DFFD2824}"/>
              </a:ext>
            </a:extLst>
          </p:cNvPr>
          <p:cNvSpPr txBox="1">
            <a:spLocks/>
          </p:cNvSpPr>
          <p:nvPr/>
        </p:nvSpPr>
        <p:spPr>
          <a:xfrm>
            <a:off x="3277032" y="595479"/>
            <a:ext cx="3484298" cy="11073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600" b="1" dirty="0">
                <a:solidFill>
                  <a:schemeClr val="accent1"/>
                </a:solidFill>
              </a:rPr>
              <a:t>Omnivore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92E7678-AA13-4697-8841-5B282EAA45B5}"/>
              </a:ext>
            </a:extLst>
          </p:cNvPr>
          <p:cNvCxnSpPr/>
          <p:nvPr/>
        </p:nvCxnSpPr>
        <p:spPr>
          <a:xfrm>
            <a:off x="2723080" y="0"/>
            <a:ext cx="0" cy="685800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4A17452-B114-404C-BB9C-7CF8E009BDCC}"/>
              </a:ext>
            </a:extLst>
          </p:cNvPr>
          <p:cNvCxnSpPr/>
          <p:nvPr/>
        </p:nvCxnSpPr>
        <p:spPr>
          <a:xfrm>
            <a:off x="7397109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4719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12;p26">
            <a:extLst>
              <a:ext uri="{FF2B5EF4-FFF2-40B4-BE49-F238E27FC236}">
                <a16:creationId xmlns:a16="http://schemas.microsoft.com/office/drawing/2014/main" id="{D8C32543-AE64-4E92-817F-CF74F73EA36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6762"/>
          <a:stretch/>
        </p:blipFill>
        <p:spPr>
          <a:xfrm>
            <a:off x="3269917" y="1875155"/>
            <a:ext cx="2787668" cy="19932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778B462-E76C-4947-ADE7-2A8477E28258}"/>
              </a:ext>
            </a:extLst>
          </p:cNvPr>
          <p:cNvGrpSpPr/>
          <p:nvPr/>
        </p:nvGrpSpPr>
        <p:grpSpPr>
          <a:xfrm>
            <a:off x="350515" y="1875155"/>
            <a:ext cx="2763352" cy="3087387"/>
            <a:chOff x="267258" y="992555"/>
            <a:chExt cx="2763352" cy="3087387"/>
          </a:xfrm>
        </p:grpSpPr>
        <p:pic>
          <p:nvPicPr>
            <p:cNvPr id="3" name="Google Shape;140;p23">
              <a:extLst>
                <a:ext uri="{FF2B5EF4-FFF2-40B4-BE49-F238E27FC236}">
                  <a16:creationId xmlns:a16="http://schemas.microsoft.com/office/drawing/2014/main" id="{B09D019D-CD8D-4FF6-BF1F-BEF85E178D2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4137" r="22795"/>
            <a:stretch/>
          </p:blipFill>
          <p:spPr>
            <a:xfrm>
              <a:off x="267258" y="992555"/>
              <a:ext cx="2763351" cy="19483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251;p35">
              <a:extLst>
                <a:ext uri="{FF2B5EF4-FFF2-40B4-BE49-F238E27FC236}">
                  <a16:creationId xmlns:a16="http://schemas.microsoft.com/office/drawing/2014/main" id="{FFFC05EB-7F7D-4A34-B4D1-13BE456B34D5}"/>
                </a:ext>
              </a:extLst>
            </p:cNvPr>
            <p:cNvSpPr txBox="1"/>
            <p:nvPr/>
          </p:nvSpPr>
          <p:spPr>
            <a:xfrm>
              <a:off x="269094" y="2941199"/>
              <a:ext cx="2761516" cy="11387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 dirty="0">
                  <a:solidFill>
                    <a:schemeClr val="bg1"/>
                  </a:solidFill>
                </a:rPr>
                <a:t>Sea Bass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dirty="0">
                  <a:solidFill>
                    <a:schemeClr val="bg1"/>
                  </a:solidFill>
                </a:rPr>
                <a:t>I get my energy from shrimps, periwinkles, prawns, crabs and smaller fish. I am eaten by seals and humans.</a:t>
              </a:r>
            </a:p>
          </p:txBody>
        </p:sp>
        <p:sp>
          <p:nvSpPr>
            <p:cNvPr id="5" name="Google Shape;141;p23">
              <a:extLst>
                <a:ext uri="{FF2B5EF4-FFF2-40B4-BE49-F238E27FC236}">
                  <a16:creationId xmlns:a16="http://schemas.microsoft.com/office/drawing/2014/main" id="{A326782C-71A4-461F-937D-23F629FD1CE5}"/>
                </a:ext>
              </a:extLst>
            </p:cNvPr>
            <p:cNvSpPr txBox="1"/>
            <p:nvPr/>
          </p:nvSpPr>
          <p:spPr>
            <a:xfrm>
              <a:off x="271359" y="2648158"/>
              <a:ext cx="15681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dirty="0">
                  <a:solidFill>
                    <a:schemeClr val="lt1"/>
                  </a:solidFill>
                </a:rPr>
                <a:t>Photo: christaylorphoto.co.uk</a:t>
              </a:r>
              <a:endParaRPr sz="700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2CB6EE3-DD1B-4363-8BB7-D917E14BCDE1}"/>
              </a:ext>
            </a:extLst>
          </p:cNvPr>
          <p:cNvGrpSpPr/>
          <p:nvPr/>
        </p:nvGrpSpPr>
        <p:grpSpPr>
          <a:xfrm>
            <a:off x="9123520" y="1875155"/>
            <a:ext cx="2767922" cy="3091784"/>
            <a:chOff x="257420" y="3854629"/>
            <a:chExt cx="2767922" cy="3091784"/>
          </a:xfrm>
        </p:grpSpPr>
        <p:pic>
          <p:nvPicPr>
            <p:cNvPr id="6" name="Google Shape;133;p23">
              <a:extLst>
                <a:ext uri="{FF2B5EF4-FFF2-40B4-BE49-F238E27FC236}">
                  <a16:creationId xmlns:a16="http://schemas.microsoft.com/office/drawing/2014/main" id="{83F02C89-E5C0-4C40-BEE4-1D09F3280B0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r="874" b="6682"/>
            <a:stretch/>
          </p:blipFill>
          <p:spPr>
            <a:xfrm>
              <a:off x="266954" y="3871727"/>
              <a:ext cx="2758387" cy="19475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251;p35">
              <a:extLst>
                <a:ext uri="{FF2B5EF4-FFF2-40B4-BE49-F238E27FC236}">
                  <a16:creationId xmlns:a16="http://schemas.microsoft.com/office/drawing/2014/main" id="{EE22D14B-41BB-4702-93D2-B83ADB0783C6}"/>
                </a:ext>
              </a:extLst>
            </p:cNvPr>
            <p:cNvSpPr txBox="1"/>
            <p:nvPr/>
          </p:nvSpPr>
          <p:spPr>
            <a:xfrm>
              <a:off x="269094" y="5809091"/>
              <a:ext cx="2756248" cy="113732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 dirty="0">
                  <a:solidFill>
                    <a:schemeClr val="bg1"/>
                  </a:solidFill>
                </a:rPr>
                <a:t>Seal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dirty="0">
                  <a:solidFill>
                    <a:schemeClr val="bg1"/>
                  </a:solidFill>
                </a:rPr>
                <a:t>I get my energy from fish, crabs, squid and octopus. I don’t have any predators.</a:t>
              </a:r>
            </a:p>
          </p:txBody>
        </p:sp>
        <p:sp>
          <p:nvSpPr>
            <p:cNvPr id="10" name="Google Shape;141;p23">
              <a:extLst>
                <a:ext uri="{FF2B5EF4-FFF2-40B4-BE49-F238E27FC236}">
                  <a16:creationId xmlns:a16="http://schemas.microsoft.com/office/drawing/2014/main" id="{FD119720-5E96-4EA2-8C5D-937585448D3A}"/>
                </a:ext>
              </a:extLst>
            </p:cNvPr>
            <p:cNvSpPr txBox="1"/>
            <p:nvPr/>
          </p:nvSpPr>
          <p:spPr>
            <a:xfrm>
              <a:off x="257420" y="3854629"/>
              <a:ext cx="15681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dirty="0"/>
                <a:t>Photo: Rob Coleman</a:t>
              </a:r>
              <a:endParaRPr sz="7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32E5DD7-A6A8-4D66-A468-E973CD803A0A}"/>
              </a:ext>
            </a:extLst>
          </p:cNvPr>
          <p:cNvGrpSpPr/>
          <p:nvPr/>
        </p:nvGrpSpPr>
        <p:grpSpPr>
          <a:xfrm>
            <a:off x="6199722" y="1883381"/>
            <a:ext cx="2774597" cy="3081898"/>
            <a:chOff x="3222254" y="3866428"/>
            <a:chExt cx="2774597" cy="3081898"/>
          </a:xfrm>
        </p:grpSpPr>
        <p:pic>
          <p:nvPicPr>
            <p:cNvPr id="7" name="Google Shape;137;p23">
              <a:extLst>
                <a:ext uri="{FF2B5EF4-FFF2-40B4-BE49-F238E27FC236}">
                  <a16:creationId xmlns:a16="http://schemas.microsoft.com/office/drawing/2014/main" id="{C45FBB1C-6F21-4CE7-B67B-4852B3F9F83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r="874"/>
            <a:stretch/>
          </p:blipFill>
          <p:spPr>
            <a:xfrm>
              <a:off x="3233892" y="3866428"/>
              <a:ext cx="2758387" cy="19774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251;p35">
              <a:extLst>
                <a:ext uri="{FF2B5EF4-FFF2-40B4-BE49-F238E27FC236}">
                  <a16:creationId xmlns:a16="http://schemas.microsoft.com/office/drawing/2014/main" id="{761925AD-968A-4372-8724-E8C4F6433C94}"/>
                </a:ext>
              </a:extLst>
            </p:cNvPr>
            <p:cNvSpPr txBox="1"/>
            <p:nvPr/>
          </p:nvSpPr>
          <p:spPr>
            <a:xfrm>
              <a:off x="3233911" y="5809583"/>
              <a:ext cx="2762940" cy="11387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 dirty="0">
                  <a:solidFill>
                    <a:schemeClr val="bg1"/>
                  </a:solidFill>
                </a:rPr>
                <a:t>Prawn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dirty="0">
                  <a:solidFill>
                    <a:schemeClr val="bg1"/>
                  </a:solidFill>
                </a:rPr>
                <a:t>I get my energy from seaweed, carrion and small shrimp-like creatures. I am eaten by crabs, fish and sea anemones.</a:t>
              </a:r>
            </a:p>
          </p:txBody>
        </p:sp>
        <p:sp>
          <p:nvSpPr>
            <p:cNvPr id="11" name="Google Shape;141;p23">
              <a:extLst>
                <a:ext uri="{FF2B5EF4-FFF2-40B4-BE49-F238E27FC236}">
                  <a16:creationId xmlns:a16="http://schemas.microsoft.com/office/drawing/2014/main" id="{B00EC4A3-AF3F-434A-9586-34797AFDE05E}"/>
                </a:ext>
              </a:extLst>
            </p:cNvPr>
            <p:cNvSpPr txBox="1"/>
            <p:nvPr/>
          </p:nvSpPr>
          <p:spPr>
            <a:xfrm>
              <a:off x="3222254" y="5513141"/>
              <a:ext cx="15681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dirty="0">
                  <a:solidFill>
                    <a:schemeClr val="bg1"/>
                  </a:solidFill>
                </a:rPr>
                <a:t>Photo: Rob Coleman</a:t>
              </a:r>
              <a:endParaRPr sz="7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Google Shape;251;p35">
            <a:extLst>
              <a:ext uri="{FF2B5EF4-FFF2-40B4-BE49-F238E27FC236}">
                <a16:creationId xmlns:a16="http://schemas.microsoft.com/office/drawing/2014/main" id="{81337944-F3E7-4AFA-825E-F06E7A2E2860}"/>
              </a:ext>
            </a:extLst>
          </p:cNvPr>
          <p:cNvSpPr txBox="1"/>
          <p:nvPr/>
        </p:nvSpPr>
        <p:spPr>
          <a:xfrm>
            <a:off x="3269918" y="3822594"/>
            <a:ext cx="2787669" cy="11332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dirty="0">
                <a:solidFill>
                  <a:schemeClr val="bg1"/>
                </a:solidFill>
              </a:rPr>
              <a:t>Seaweed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bg1"/>
                </a:solidFill>
              </a:rPr>
              <a:t>I get my energy from the sun.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bg1"/>
                </a:solidFill>
              </a:rPr>
              <a:t>I am eaten by crabs, periwinkles, worms, prawns and shrimps.</a:t>
            </a:r>
          </a:p>
        </p:txBody>
      </p:sp>
    </p:spTree>
    <p:extLst>
      <p:ext uri="{BB962C8B-B14F-4D97-AF65-F5344CB8AC3E}">
        <p14:creationId xmlns:p14="http://schemas.microsoft.com/office/powerpoint/2010/main" val="3029333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4;p27">
            <a:extLst>
              <a:ext uri="{FF2B5EF4-FFF2-40B4-BE49-F238E27FC236}">
                <a16:creationId xmlns:a16="http://schemas.microsoft.com/office/drawing/2014/main" id="{D040D040-7C96-4736-AC62-FD40D2AD6D9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62254" y="1883769"/>
            <a:ext cx="2758387" cy="2068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49;p23">
            <a:extLst>
              <a:ext uri="{FF2B5EF4-FFF2-40B4-BE49-F238E27FC236}">
                <a16:creationId xmlns:a16="http://schemas.microsoft.com/office/drawing/2014/main" id="{37DDC52F-30D4-44D0-A764-8490D8FEFA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2612"/>
          <a:stretch/>
        </p:blipFill>
        <p:spPr>
          <a:xfrm>
            <a:off x="6213467" y="1883769"/>
            <a:ext cx="2774138" cy="1956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46;p23">
            <a:extLst>
              <a:ext uri="{FF2B5EF4-FFF2-40B4-BE49-F238E27FC236}">
                <a16:creationId xmlns:a16="http://schemas.microsoft.com/office/drawing/2014/main" id="{3F49B812-E6D6-4AF7-BD7E-A673D718832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17069"/>
          <a:stretch/>
        </p:blipFill>
        <p:spPr>
          <a:xfrm>
            <a:off x="354475" y="1883769"/>
            <a:ext cx="2759391" cy="1960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778B462-E76C-4947-ADE7-2A8477E28258}"/>
              </a:ext>
            </a:extLst>
          </p:cNvPr>
          <p:cNvGrpSpPr/>
          <p:nvPr/>
        </p:nvGrpSpPr>
        <p:grpSpPr>
          <a:xfrm>
            <a:off x="271359" y="3540909"/>
            <a:ext cx="2840169" cy="1431784"/>
            <a:chOff x="271359" y="2648158"/>
            <a:chExt cx="2840169" cy="1431784"/>
          </a:xfrm>
        </p:grpSpPr>
        <p:sp>
          <p:nvSpPr>
            <p:cNvPr id="4" name="Google Shape;251;p35">
              <a:extLst>
                <a:ext uri="{FF2B5EF4-FFF2-40B4-BE49-F238E27FC236}">
                  <a16:creationId xmlns:a16="http://schemas.microsoft.com/office/drawing/2014/main" id="{FFFC05EB-7F7D-4A34-B4D1-13BE456B34D5}"/>
                </a:ext>
              </a:extLst>
            </p:cNvPr>
            <p:cNvSpPr txBox="1"/>
            <p:nvPr/>
          </p:nvSpPr>
          <p:spPr>
            <a:xfrm>
              <a:off x="354474" y="2941199"/>
              <a:ext cx="2757054" cy="11387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 dirty="0">
                  <a:solidFill>
                    <a:schemeClr val="bg1"/>
                  </a:solidFill>
                </a:rPr>
                <a:t>Herring Gull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dirty="0">
                  <a:solidFill>
                    <a:schemeClr val="bg1"/>
                  </a:solidFill>
                </a:rPr>
                <a:t>I get my energy from eggs, starfish, crabs, fruit, grains and worms. I do not have any predators.</a:t>
              </a:r>
            </a:p>
          </p:txBody>
        </p:sp>
        <p:sp>
          <p:nvSpPr>
            <p:cNvPr id="5" name="Google Shape;141;p23">
              <a:extLst>
                <a:ext uri="{FF2B5EF4-FFF2-40B4-BE49-F238E27FC236}">
                  <a16:creationId xmlns:a16="http://schemas.microsoft.com/office/drawing/2014/main" id="{A326782C-71A4-461F-937D-23F629FD1CE5}"/>
                </a:ext>
              </a:extLst>
            </p:cNvPr>
            <p:cNvSpPr txBox="1"/>
            <p:nvPr/>
          </p:nvSpPr>
          <p:spPr>
            <a:xfrm>
              <a:off x="271359" y="2648158"/>
              <a:ext cx="15681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dirty="0">
                  <a:solidFill>
                    <a:schemeClr val="lt1"/>
                  </a:solidFill>
                </a:rPr>
                <a:t>Photo: Rob Coleman</a:t>
              </a:r>
              <a:endParaRPr sz="700" dirty="0">
                <a:solidFill>
                  <a:schemeClr val="lt1"/>
                </a:solidFill>
              </a:endParaRPr>
            </a:p>
          </p:txBody>
        </p:sp>
      </p:grpSp>
      <p:sp>
        <p:nvSpPr>
          <p:cNvPr id="8" name="Google Shape;251;p35">
            <a:extLst>
              <a:ext uri="{FF2B5EF4-FFF2-40B4-BE49-F238E27FC236}">
                <a16:creationId xmlns:a16="http://schemas.microsoft.com/office/drawing/2014/main" id="{EE22D14B-41BB-4702-93D2-B83ADB0783C6}"/>
              </a:ext>
            </a:extLst>
          </p:cNvPr>
          <p:cNvSpPr txBox="1"/>
          <p:nvPr/>
        </p:nvSpPr>
        <p:spPr>
          <a:xfrm>
            <a:off x="9163588" y="3829617"/>
            <a:ext cx="2757054" cy="11373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dirty="0">
                <a:solidFill>
                  <a:schemeClr val="bg1"/>
                </a:solidFill>
              </a:rPr>
              <a:t>Mussels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bg1"/>
                </a:solidFill>
              </a:rPr>
              <a:t>I get my energy from plankton.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bg1"/>
                </a:solidFill>
              </a:rPr>
              <a:t>I am eaten by humans, dog whelks, seabirds and starfish.</a:t>
            </a:r>
          </a:p>
        </p:txBody>
      </p:sp>
      <p:sp>
        <p:nvSpPr>
          <p:cNvPr id="9" name="Google Shape;251;p35">
            <a:extLst>
              <a:ext uri="{FF2B5EF4-FFF2-40B4-BE49-F238E27FC236}">
                <a16:creationId xmlns:a16="http://schemas.microsoft.com/office/drawing/2014/main" id="{761925AD-968A-4372-8724-E8C4F6433C94}"/>
              </a:ext>
            </a:extLst>
          </p:cNvPr>
          <p:cNvSpPr txBox="1"/>
          <p:nvPr/>
        </p:nvSpPr>
        <p:spPr>
          <a:xfrm>
            <a:off x="6213467" y="3828196"/>
            <a:ext cx="2770278" cy="11387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dirty="0">
                <a:solidFill>
                  <a:schemeClr val="bg1"/>
                </a:solidFill>
              </a:rPr>
              <a:t>Common Starfish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bg1"/>
                </a:solidFill>
              </a:rPr>
              <a:t>I get my energy from periwinkle, mussels, barnacles and limpets.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bg1"/>
                </a:solidFill>
              </a:rPr>
              <a:t>I am eaten by crabs, seabirds and fish.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D8311F8-B78B-468A-A051-3F456B31D5AC}"/>
              </a:ext>
            </a:extLst>
          </p:cNvPr>
          <p:cNvGrpSpPr/>
          <p:nvPr/>
        </p:nvGrpSpPr>
        <p:grpSpPr>
          <a:xfrm>
            <a:off x="3280486" y="3543654"/>
            <a:ext cx="2762095" cy="1425754"/>
            <a:chOff x="3223504" y="2647893"/>
            <a:chExt cx="2762095" cy="1425754"/>
          </a:xfrm>
        </p:grpSpPr>
        <p:sp>
          <p:nvSpPr>
            <p:cNvPr id="13" name="Google Shape;251;p35">
              <a:extLst>
                <a:ext uri="{FF2B5EF4-FFF2-40B4-BE49-F238E27FC236}">
                  <a16:creationId xmlns:a16="http://schemas.microsoft.com/office/drawing/2014/main" id="{81337944-F3E7-4AFA-825E-F06E7A2E2860}"/>
                </a:ext>
              </a:extLst>
            </p:cNvPr>
            <p:cNvSpPr txBox="1"/>
            <p:nvPr/>
          </p:nvSpPr>
          <p:spPr>
            <a:xfrm>
              <a:off x="3226916" y="2940393"/>
              <a:ext cx="2758683" cy="113325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 dirty="0">
                  <a:solidFill>
                    <a:schemeClr val="bg1"/>
                  </a:solidFill>
                </a:rPr>
                <a:t>Phytoplankton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dirty="0">
                  <a:solidFill>
                    <a:schemeClr val="bg1"/>
                  </a:solidFill>
                </a:rPr>
                <a:t>I get my energy from the sun. 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dirty="0">
                  <a:solidFill>
                    <a:schemeClr val="bg1"/>
                  </a:solidFill>
                </a:rPr>
                <a:t>I am eaten by barnacles and mussels.</a:t>
              </a:r>
            </a:p>
          </p:txBody>
        </p:sp>
        <p:sp>
          <p:nvSpPr>
            <p:cNvPr id="14" name="Google Shape;141;p23">
              <a:extLst>
                <a:ext uri="{FF2B5EF4-FFF2-40B4-BE49-F238E27FC236}">
                  <a16:creationId xmlns:a16="http://schemas.microsoft.com/office/drawing/2014/main" id="{087219A1-B9EB-436E-879D-4E4F1C894BAF}"/>
                </a:ext>
              </a:extLst>
            </p:cNvPr>
            <p:cNvSpPr txBox="1"/>
            <p:nvPr/>
          </p:nvSpPr>
          <p:spPr>
            <a:xfrm>
              <a:off x="3223504" y="2647893"/>
              <a:ext cx="15681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dirty="0">
                  <a:solidFill>
                    <a:schemeClr val="lt1"/>
                  </a:solidFill>
                </a:rPr>
                <a:t>Photo: christaylorphoto.co.uk</a:t>
              </a:r>
              <a:endParaRPr sz="700" dirty="0">
                <a:solidFill>
                  <a:schemeClr val="lt1"/>
                </a:solidFill>
              </a:endParaRPr>
            </a:p>
          </p:txBody>
        </p:sp>
      </p:grpSp>
      <p:pic>
        <p:nvPicPr>
          <p:cNvPr id="21" name="Google Shape;233;p27">
            <a:extLst>
              <a:ext uri="{FF2B5EF4-FFF2-40B4-BE49-F238E27FC236}">
                <a16:creationId xmlns:a16="http://schemas.microsoft.com/office/drawing/2014/main" id="{0AAD1025-7402-4F8B-A396-9778AF11332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2122"/>
          <a:stretch/>
        </p:blipFill>
        <p:spPr>
          <a:xfrm>
            <a:off x="3284044" y="1899319"/>
            <a:ext cx="2759391" cy="19368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7670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154;p23">
            <a:extLst>
              <a:ext uri="{FF2B5EF4-FFF2-40B4-BE49-F238E27FC236}">
                <a16:creationId xmlns:a16="http://schemas.microsoft.com/office/drawing/2014/main" id="{BB7C3610-749D-4A3A-A0A5-9C5876D4079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5830" b="2837"/>
          <a:stretch/>
        </p:blipFill>
        <p:spPr>
          <a:xfrm>
            <a:off x="9166325" y="1892734"/>
            <a:ext cx="2771041" cy="1944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B2113-06A7-4B9B-A367-3F0103C8A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976" y="1892414"/>
            <a:ext cx="2751703" cy="1970277"/>
          </a:xfrm>
          <a:prstGeom prst="rect">
            <a:avLst/>
          </a:prstGeom>
        </p:spPr>
      </p:pic>
      <p:pic>
        <p:nvPicPr>
          <p:cNvPr id="15" name="Picture 14" descr="A picture containing outdoor, sky, water, person&#10;&#10;Description automatically generated">
            <a:extLst>
              <a:ext uri="{FF2B5EF4-FFF2-40B4-BE49-F238E27FC236}">
                <a16:creationId xmlns:a16="http://schemas.microsoft.com/office/drawing/2014/main" id="{2DB17937-E43B-40CC-9286-31E44B22ED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690" y="1877986"/>
            <a:ext cx="2751703" cy="1966984"/>
          </a:xfrm>
          <a:prstGeom prst="rect">
            <a:avLst/>
          </a:prstGeom>
        </p:spPr>
      </p:pic>
      <p:sp>
        <p:nvSpPr>
          <p:cNvPr id="4" name="Google Shape;251;p35">
            <a:extLst>
              <a:ext uri="{FF2B5EF4-FFF2-40B4-BE49-F238E27FC236}">
                <a16:creationId xmlns:a16="http://schemas.microsoft.com/office/drawing/2014/main" id="{FFFC05EB-7F7D-4A34-B4D1-13BE456B34D5}"/>
              </a:ext>
            </a:extLst>
          </p:cNvPr>
          <p:cNvSpPr txBox="1"/>
          <p:nvPr/>
        </p:nvSpPr>
        <p:spPr>
          <a:xfrm>
            <a:off x="348686" y="3844971"/>
            <a:ext cx="2751704" cy="10943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dirty="0">
                <a:solidFill>
                  <a:schemeClr val="bg1"/>
                </a:solidFill>
              </a:rPr>
              <a:t>Human</a:t>
            </a:r>
          </a:p>
        </p:txBody>
      </p:sp>
      <p:sp>
        <p:nvSpPr>
          <p:cNvPr id="8" name="Google Shape;251;p35">
            <a:extLst>
              <a:ext uri="{FF2B5EF4-FFF2-40B4-BE49-F238E27FC236}">
                <a16:creationId xmlns:a16="http://schemas.microsoft.com/office/drawing/2014/main" id="{EE22D14B-41BB-4702-93D2-B83ADB0783C6}"/>
              </a:ext>
            </a:extLst>
          </p:cNvPr>
          <p:cNvSpPr txBox="1"/>
          <p:nvPr/>
        </p:nvSpPr>
        <p:spPr>
          <a:xfrm>
            <a:off x="9165647" y="3827655"/>
            <a:ext cx="2771041" cy="11373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dirty="0">
                <a:solidFill>
                  <a:schemeClr val="bg1"/>
                </a:solidFill>
              </a:rPr>
              <a:t>Periwinkle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bg1"/>
                </a:solidFill>
              </a:rPr>
              <a:t>I get my energy from algae on rocks and young seaweed.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bg1"/>
                </a:solidFill>
              </a:rPr>
              <a:t>I am eaten by crabs, lobsters, seabirds and fish.</a:t>
            </a:r>
          </a:p>
        </p:txBody>
      </p:sp>
      <p:sp>
        <p:nvSpPr>
          <p:cNvPr id="9" name="Google Shape;251;p35">
            <a:extLst>
              <a:ext uri="{FF2B5EF4-FFF2-40B4-BE49-F238E27FC236}">
                <a16:creationId xmlns:a16="http://schemas.microsoft.com/office/drawing/2014/main" id="{761925AD-968A-4372-8724-E8C4F6433C94}"/>
              </a:ext>
            </a:extLst>
          </p:cNvPr>
          <p:cNvSpPr txBox="1"/>
          <p:nvPr/>
        </p:nvSpPr>
        <p:spPr>
          <a:xfrm>
            <a:off x="6221654" y="3828196"/>
            <a:ext cx="2751703" cy="11332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dirty="0">
                <a:solidFill>
                  <a:schemeClr val="bg1"/>
                </a:solidFill>
              </a:rPr>
              <a:t>Algae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bg1"/>
                </a:solidFill>
              </a:rPr>
              <a:t>I get my energy from the sun.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bg1"/>
                </a:solidFill>
              </a:rPr>
              <a:t>I am eaten by limpets and periwinkles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D8311F8-B78B-468A-A051-3F456B31D5AC}"/>
              </a:ext>
            </a:extLst>
          </p:cNvPr>
          <p:cNvGrpSpPr/>
          <p:nvPr/>
        </p:nvGrpSpPr>
        <p:grpSpPr>
          <a:xfrm>
            <a:off x="3296091" y="3535155"/>
            <a:ext cx="2751703" cy="1426295"/>
            <a:chOff x="3221238" y="2647893"/>
            <a:chExt cx="2751703" cy="1426295"/>
          </a:xfrm>
        </p:grpSpPr>
        <p:sp>
          <p:nvSpPr>
            <p:cNvPr id="13" name="Google Shape;251;p35">
              <a:extLst>
                <a:ext uri="{FF2B5EF4-FFF2-40B4-BE49-F238E27FC236}">
                  <a16:creationId xmlns:a16="http://schemas.microsoft.com/office/drawing/2014/main" id="{81337944-F3E7-4AFA-825E-F06E7A2E2860}"/>
                </a:ext>
              </a:extLst>
            </p:cNvPr>
            <p:cNvSpPr txBox="1"/>
            <p:nvPr/>
          </p:nvSpPr>
          <p:spPr>
            <a:xfrm>
              <a:off x="3221238" y="2940934"/>
              <a:ext cx="2751703" cy="113325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 dirty="0">
                  <a:solidFill>
                    <a:schemeClr val="bg1"/>
                  </a:solidFill>
                </a:rPr>
                <a:t>Lobster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dirty="0">
                  <a:solidFill>
                    <a:schemeClr val="bg1"/>
                  </a:solidFill>
                </a:rPr>
                <a:t>I get my energy from crabs, sea snails, sea urchins and starfish. 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dirty="0">
                  <a:solidFill>
                    <a:schemeClr val="bg1"/>
                  </a:solidFill>
                </a:rPr>
                <a:t>I am eaten by humans.</a:t>
              </a:r>
            </a:p>
          </p:txBody>
        </p:sp>
        <p:sp>
          <p:nvSpPr>
            <p:cNvPr id="14" name="Google Shape;141;p23">
              <a:extLst>
                <a:ext uri="{FF2B5EF4-FFF2-40B4-BE49-F238E27FC236}">
                  <a16:creationId xmlns:a16="http://schemas.microsoft.com/office/drawing/2014/main" id="{087219A1-B9EB-436E-879D-4E4F1C894BAF}"/>
                </a:ext>
              </a:extLst>
            </p:cNvPr>
            <p:cNvSpPr txBox="1"/>
            <p:nvPr/>
          </p:nvSpPr>
          <p:spPr>
            <a:xfrm>
              <a:off x="3223504" y="2647893"/>
              <a:ext cx="15681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dirty="0">
                  <a:solidFill>
                    <a:schemeClr val="lt1"/>
                  </a:solidFill>
                </a:rPr>
                <a:t>Photo: christaylorphoto.co.uk</a:t>
              </a:r>
              <a:endParaRPr sz="700" dirty="0">
                <a:solidFill>
                  <a:schemeClr val="lt1"/>
                </a:solidFill>
              </a:endParaRPr>
            </a:p>
          </p:txBody>
        </p:sp>
      </p:grpSp>
      <p:pic>
        <p:nvPicPr>
          <p:cNvPr id="17" name="Google Shape;253;p28">
            <a:extLst>
              <a:ext uri="{FF2B5EF4-FFF2-40B4-BE49-F238E27FC236}">
                <a16:creationId xmlns:a16="http://schemas.microsoft.com/office/drawing/2014/main" id="{E40E1227-DFA8-4EC5-A93E-FAF03730CF7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12614"/>
          <a:stretch/>
        </p:blipFill>
        <p:spPr>
          <a:xfrm>
            <a:off x="3296090" y="1877986"/>
            <a:ext cx="2758387" cy="19669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8692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32E5DD7-A6A8-4D66-A468-E973CD803A0A}"/>
              </a:ext>
            </a:extLst>
          </p:cNvPr>
          <p:cNvGrpSpPr/>
          <p:nvPr/>
        </p:nvGrpSpPr>
        <p:grpSpPr>
          <a:xfrm>
            <a:off x="3214122" y="1885041"/>
            <a:ext cx="2775007" cy="3081898"/>
            <a:chOff x="3222254" y="3866428"/>
            <a:chExt cx="2775007" cy="3081898"/>
          </a:xfrm>
        </p:grpSpPr>
        <p:pic>
          <p:nvPicPr>
            <p:cNvPr id="7" name="Google Shape;137;p23">
              <a:extLst>
                <a:ext uri="{FF2B5EF4-FFF2-40B4-BE49-F238E27FC236}">
                  <a16:creationId xmlns:a16="http://schemas.microsoft.com/office/drawing/2014/main" id="{C45FBB1C-6F21-4CE7-B67B-4852B3F9F836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874"/>
            <a:stretch/>
          </p:blipFill>
          <p:spPr>
            <a:xfrm>
              <a:off x="3233892" y="3866428"/>
              <a:ext cx="2758387" cy="19774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251;p35">
              <a:extLst>
                <a:ext uri="{FF2B5EF4-FFF2-40B4-BE49-F238E27FC236}">
                  <a16:creationId xmlns:a16="http://schemas.microsoft.com/office/drawing/2014/main" id="{761925AD-968A-4372-8724-E8C4F6433C94}"/>
                </a:ext>
              </a:extLst>
            </p:cNvPr>
            <p:cNvSpPr txBox="1"/>
            <p:nvPr/>
          </p:nvSpPr>
          <p:spPr>
            <a:xfrm>
              <a:off x="3233910" y="5809583"/>
              <a:ext cx="2763351" cy="11387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 dirty="0">
                  <a:solidFill>
                    <a:schemeClr val="bg1"/>
                  </a:solidFill>
                </a:rPr>
                <a:t>Prawn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dirty="0">
                  <a:solidFill>
                    <a:schemeClr val="bg1"/>
                  </a:solidFill>
                </a:rPr>
                <a:t>I get my energy from seaweed, carrion and small shrimp-like creatures. I am eaten by crabs, fish and sea anemones.</a:t>
              </a:r>
            </a:p>
          </p:txBody>
        </p:sp>
        <p:sp>
          <p:nvSpPr>
            <p:cNvPr id="11" name="Google Shape;141;p23">
              <a:extLst>
                <a:ext uri="{FF2B5EF4-FFF2-40B4-BE49-F238E27FC236}">
                  <a16:creationId xmlns:a16="http://schemas.microsoft.com/office/drawing/2014/main" id="{B00EC4A3-AF3F-434A-9586-34797AFDE05E}"/>
                </a:ext>
              </a:extLst>
            </p:cNvPr>
            <p:cNvSpPr txBox="1"/>
            <p:nvPr/>
          </p:nvSpPr>
          <p:spPr>
            <a:xfrm>
              <a:off x="3222254" y="5513141"/>
              <a:ext cx="15681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dirty="0">
                  <a:solidFill>
                    <a:schemeClr val="bg1"/>
                  </a:solidFill>
                </a:rPr>
                <a:t>Photo: Rob Coleman</a:t>
              </a:r>
              <a:endParaRPr sz="7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2A401C4-9D94-42E0-9F24-AB5D13AAFA1F}"/>
              </a:ext>
            </a:extLst>
          </p:cNvPr>
          <p:cNvGrpSpPr/>
          <p:nvPr/>
        </p:nvGrpSpPr>
        <p:grpSpPr>
          <a:xfrm>
            <a:off x="259567" y="1875155"/>
            <a:ext cx="2749879" cy="3091784"/>
            <a:chOff x="3221238" y="1875155"/>
            <a:chExt cx="2749879" cy="3091784"/>
          </a:xfrm>
        </p:grpSpPr>
        <p:pic>
          <p:nvPicPr>
            <p:cNvPr id="20" name="Google Shape;212;p26">
              <a:extLst>
                <a:ext uri="{FF2B5EF4-FFF2-40B4-BE49-F238E27FC236}">
                  <a16:creationId xmlns:a16="http://schemas.microsoft.com/office/drawing/2014/main" id="{D8C32543-AE64-4E92-817F-CF74F73EA36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7963"/>
            <a:stretch/>
          </p:blipFill>
          <p:spPr>
            <a:xfrm>
              <a:off x="3221238" y="1875155"/>
              <a:ext cx="2749878" cy="19932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251;p35">
              <a:extLst>
                <a:ext uri="{FF2B5EF4-FFF2-40B4-BE49-F238E27FC236}">
                  <a16:creationId xmlns:a16="http://schemas.microsoft.com/office/drawing/2014/main" id="{81337944-F3E7-4AFA-825E-F06E7A2E2860}"/>
                </a:ext>
              </a:extLst>
            </p:cNvPr>
            <p:cNvSpPr txBox="1"/>
            <p:nvPr/>
          </p:nvSpPr>
          <p:spPr>
            <a:xfrm>
              <a:off x="3221239" y="3833685"/>
              <a:ext cx="2749878" cy="113325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 dirty="0">
                  <a:solidFill>
                    <a:schemeClr val="bg1"/>
                  </a:solidFill>
                </a:rPr>
                <a:t>Seaweed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dirty="0">
                  <a:solidFill>
                    <a:schemeClr val="bg1"/>
                  </a:solidFill>
                </a:rPr>
                <a:t>I get my energy from the sun.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dirty="0">
                  <a:solidFill>
                    <a:schemeClr val="bg1"/>
                  </a:solidFill>
                </a:rPr>
                <a:t>I am eaten by crabs, periwinkles, worms, prawns and shrimps.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78B462-E76C-4947-ADE7-2A8477E28258}"/>
              </a:ext>
            </a:extLst>
          </p:cNvPr>
          <p:cNvGrpSpPr/>
          <p:nvPr/>
        </p:nvGrpSpPr>
        <p:grpSpPr>
          <a:xfrm>
            <a:off x="6195183" y="1885306"/>
            <a:ext cx="2763351" cy="3087387"/>
            <a:chOff x="267258" y="992555"/>
            <a:chExt cx="2763351" cy="3087387"/>
          </a:xfrm>
        </p:grpSpPr>
        <p:pic>
          <p:nvPicPr>
            <p:cNvPr id="3" name="Google Shape;140;p23">
              <a:extLst>
                <a:ext uri="{FF2B5EF4-FFF2-40B4-BE49-F238E27FC236}">
                  <a16:creationId xmlns:a16="http://schemas.microsoft.com/office/drawing/2014/main" id="{B09D019D-CD8D-4FF6-BF1F-BEF85E178D2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4137" r="22795"/>
            <a:stretch/>
          </p:blipFill>
          <p:spPr>
            <a:xfrm>
              <a:off x="267258" y="992555"/>
              <a:ext cx="2763351" cy="19483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251;p35">
              <a:extLst>
                <a:ext uri="{FF2B5EF4-FFF2-40B4-BE49-F238E27FC236}">
                  <a16:creationId xmlns:a16="http://schemas.microsoft.com/office/drawing/2014/main" id="{FFFC05EB-7F7D-4A34-B4D1-13BE456B34D5}"/>
                </a:ext>
              </a:extLst>
            </p:cNvPr>
            <p:cNvSpPr txBox="1"/>
            <p:nvPr/>
          </p:nvSpPr>
          <p:spPr>
            <a:xfrm>
              <a:off x="269093" y="2941199"/>
              <a:ext cx="2758387" cy="11387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 dirty="0">
                  <a:solidFill>
                    <a:schemeClr val="bg1"/>
                  </a:solidFill>
                </a:rPr>
                <a:t>Sea Bass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dirty="0">
                  <a:solidFill>
                    <a:schemeClr val="bg1"/>
                  </a:solidFill>
                </a:rPr>
                <a:t>I get my energy from shrimps, periwinkles, prawns, crabs and smaller fish. I am eaten by seals and humans.</a:t>
              </a:r>
            </a:p>
          </p:txBody>
        </p:sp>
        <p:sp>
          <p:nvSpPr>
            <p:cNvPr id="5" name="Google Shape;141;p23">
              <a:extLst>
                <a:ext uri="{FF2B5EF4-FFF2-40B4-BE49-F238E27FC236}">
                  <a16:creationId xmlns:a16="http://schemas.microsoft.com/office/drawing/2014/main" id="{A326782C-71A4-461F-937D-23F629FD1CE5}"/>
                </a:ext>
              </a:extLst>
            </p:cNvPr>
            <p:cNvSpPr txBox="1"/>
            <p:nvPr/>
          </p:nvSpPr>
          <p:spPr>
            <a:xfrm>
              <a:off x="271359" y="2648158"/>
              <a:ext cx="15681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dirty="0">
                  <a:solidFill>
                    <a:schemeClr val="lt1"/>
                  </a:solidFill>
                </a:rPr>
                <a:t>Photo: christaylorphoto.co.uk</a:t>
              </a:r>
              <a:endParaRPr sz="700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2CB6EE3-DD1B-4363-8BB7-D917E14BCDE1}"/>
              </a:ext>
            </a:extLst>
          </p:cNvPr>
          <p:cNvGrpSpPr/>
          <p:nvPr/>
        </p:nvGrpSpPr>
        <p:grpSpPr>
          <a:xfrm>
            <a:off x="9161597" y="1875155"/>
            <a:ext cx="2767922" cy="3091784"/>
            <a:chOff x="257420" y="3854629"/>
            <a:chExt cx="2767922" cy="3091784"/>
          </a:xfrm>
        </p:grpSpPr>
        <p:pic>
          <p:nvPicPr>
            <p:cNvPr id="6" name="Google Shape;133;p23">
              <a:extLst>
                <a:ext uri="{FF2B5EF4-FFF2-40B4-BE49-F238E27FC236}">
                  <a16:creationId xmlns:a16="http://schemas.microsoft.com/office/drawing/2014/main" id="{83F02C89-E5C0-4C40-BEE4-1D09F3280B0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r="874" b="6682"/>
            <a:stretch/>
          </p:blipFill>
          <p:spPr>
            <a:xfrm>
              <a:off x="266954" y="3871727"/>
              <a:ext cx="2758387" cy="19475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251;p35">
              <a:extLst>
                <a:ext uri="{FF2B5EF4-FFF2-40B4-BE49-F238E27FC236}">
                  <a16:creationId xmlns:a16="http://schemas.microsoft.com/office/drawing/2014/main" id="{EE22D14B-41BB-4702-93D2-B83ADB0783C6}"/>
                </a:ext>
              </a:extLst>
            </p:cNvPr>
            <p:cNvSpPr txBox="1"/>
            <p:nvPr/>
          </p:nvSpPr>
          <p:spPr>
            <a:xfrm>
              <a:off x="269094" y="5809091"/>
              <a:ext cx="2756248" cy="113732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 dirty="0">
                  <a:solidFill>
                    <a:schemeClr val="bg1"/>
                  </a:solidFill>
                </a:rPr>
                <a:t>Seal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dirty="0">
                  <a:solidFill>
                    <a:schemeClr val="bg1"/>
                  </a:solidFill>
                </a:rPr>
                <a:t>I get my energy from fish, crabs, squid and octopus. I don’t have any predators.</a:t>
              </a:r>
            </a:p>
          </p:txBody>
        </p:sp>
        <p:sp>
          <p:nvSpPr>
            <p:cNvPr id="10" name="Google Shape;141;p23">
              <a:extLst>
                <a:ext uri="{FF2B5EF4-FFF2-40B4-BE49-F238E27FC236}">
                  <a16:creationId xmlns:a16="http://schemas.microsoft.com/office/drawing/2014/main" id="{FD119720-5E96-4EA2-8C5D-937585448D3A}"/>
                </a:ext>
              </a:extLst>
            </p:cNvPr>
            <p:cNvSpPr txBox="1"/>
            <p:nvPr/>
          </p:nvSpPr>
          <p:spPr>
            <a:xfrm>
              <a:off x="257420" y="3854629"/>
              <a:ext cx="15681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dirty="0"/>
                <a:t>Photo: Rob Coleman</a:t>
              </a:r>
              <a:endParaRPr sz="700" dirty="0"/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39BFC85-E3B0-4ABD-897B-229AF8D31CC4}"/>
              </a:ext>
            </a:extLst>
          </p:cNvPr>
          <p:cNvCxnSpPr/>
          <p:nvPr/>
        </p:nvCxnSpPr>
        <p:spPr>
          <a:xfrm>
            <a:off x="2743200" y="2859490"/>
            <a:ext cx="914400" cy="0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F766CDB-4430-4133-AB76-16F8B3F25D11}"/>
              </a:ext>
            </a:extLst>
          </p:cNvPr>
          <p:cNvCxnSpPr/>
          <p:nvPr/>
        </p:nvCxnSpPr>
        <p:spPr>
          <a:xfrm>
            <a:off x="5638800" y="2883124"/>
            <a:ext cx="914400" cy="0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C4B917F-08FA-40CA-8611-B28C9A17BABA}"/>
              </a:ext>
            </a:extLst>
          </p:cNvPr>
          <p:cNvCxnSpPr/>
          <p:nvPr/>
        </p:nvCxnSpPr>
        <p:spPr>
          <a:xfrm>
            <a:off x="8704397" y="2916141"/>
            <a:ext cx="914400" cy="0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Google Shape;54;p13">
            <a:extLst>
              <a:ext uri="{FF2B5EF4-FFF2-40B4-BE49-F238E27FC236}">
                <a16:creationId xmlns:a16="http://schemas.microsoft.com/office/drawing/2014/main" id="{396CC24D-FB63-4405-9FE7-01A4C424D957}"/>
              </a:ext>
            </a:extLst>
          </p:cNvPr>
          <p:cNvSpPr txBox="1">
            <a:spLocks/>
          </p:cNvSpPr>
          <p:nvPr/>
        </p:nvSpPr>
        <p:spPr>
          <a:xfrm>
            <a:off x="3471016" y="5146049"/>
            <a:ext cx="2267874" cy="5040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600" b="1" dirty="0">
                <a:solidFill>
                  <a:schemeClr val="accent1"/>
                </a:solidFill>
              </a:rPr>
              <a:t>Herbivore</a:t>
            </a:r>
          </a:p>
        </p:txBody>
      </p:sp>
      <p:sp>
        <p:nvSpPr>
          <p:cNvPr id="12" name="Google Shape;54;p13">
            <a:extLst>
              <a:ext uri="{FF2B5EF4-FFF2-40B4-BE49-F238E27FC236}">
                <a16:creationId xmlns:a16="http://schemas.microsoft.com/office/drawing/2014/main" id="{1314D8F6-9DF1-759E-5127-F3A61AB4CC1D}"/>
              </a:ext>
            </a:extLst>
          </p:cNvPr>
          <p:cNvSpPr txBox="1">
            <a:spLocks/>
          </p:cNvSpPr>
          <p:nvPr/>
        </p:nvSpPr>
        <p:spPr>
          <a:xfrm>
            <a:off x="6412964" y="5146049"/>
            <a:ext cx="2267874" cy="5040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600" b="1" dirty="0">
                <a:solidFill>
                  <a:schemeClr val="accent1"/>
                </a:solidFill>
              </a:rPr>
              <a:t>Carnivore</a:t>
            </a:r>
          </a:p>
        </p:txBody>
      </p:sp>
      <p:sp>
        <p:nvSpPr>
          <p:cNvPr id="16" name="Google Shape;54;p13">
            <a:extLst>
              <a:ext uri="{FF2B5EF4-FFF2-40B4-BE49-F238E27FC236}">
                <a16:creationId xmlns:a16="http://schemas.microsoft.com/office/drawing/2014/main" id="{712EC6A3-D23F-2691-8448-E778C02CC85D}"/>
              </a:ext>
            </a:extLst>
          </p:cNvPr>
          <p:cNvSpPr txBox="1">
            <a:spLocks/>
          </p:cNvSpPr>
          <p:nvPr/>
        </p:nvSpPr>
        <p:spPr>
          <a:xfrm>
            <a:off x="9354913" y="5146049"/>
            <a:ext cx="2267874" cy="5040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600" b="1" dirty="0">
                <a:solidFill>
                  <a:schemeClr val="accent1"/>
                </a:solidFill>
              </a:rPr>
              <a:t>Carnivore</a:t>
            </a:r>
          </a:p>
        </p:txBody>
      </p:sp>
      <p:sp>
        <p:nvSpPr>
          <p:cNvPr id="17" name="Google Shape;54;p13">
            <a:extLst>
              <a:ext uri="{FF2B5EF4-FFF2-40B4-BE49-F238E27FC236}">
                <a16:creationId xmlns:a16="http://schemas.microsoft.com/office/drawing/2014/main" id="{87428982-840B-1EF5-DBBD-C5BCF4DFA280}"/>
              </a:ext>
            </a:extLst>
          </p:cNvPr>
          <p:cNvSpPr txBox="1">
            <a:spLocks/>
          </p:cNvSpPr>
          <p:nvPr/>
        </p:nvSpPr>
        <p:spPr>
          <a:xfrm>
            <a:off x="533510" y="5146049"/>
            <a:ext cx="2267874" cy="5040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600" b="1" dirty="0">
                <a:solidFill>
                  <a:schemeClr val="accent1"/>
                </a:solidFill>
              </a:rPr>
              <a:t>Producer</a:t>
            </a:r>
          </a:p>
        </p:txBody>
      </p:sp>
    </p:spTree>
    <p:extLst>
      <p:ext uri="{BB962C8B-B14F-4D97-AF65-F5344CB8AC3E}">
        <p14:creationId xmlns:p14="http://schemas.microsoft.com/office/powerpoint/2010/main" val="2555454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036F6EE-BA67-4457-8F7C-4AACAFB85D1F}"/>
              </a:ext>
            </a:extLst>
          </p:cNvPr>
          <p:cNvGrpSpPr/>
          <p:nvPr/>
        </p:nvGrpSpPr>
        <p:grpSpPr>
          <a:xfrm>
            <a:off x="3188963" y="1892253"/>
            <a:ext cx="2773181" cy="3074686"/>
            <a:chOff x="9171130" y="1892253"/>
            <a:chExt cx="2773181" cy="3074686"/>
          </a:xfrm>
        </p:grpSpPr>
        <p:pic>
          <p:nvPicPr>
            <p:cNvPr id="23" name="Google Shape;234;p27">
              <a:extLst>
                <a:ext uri="{FF2B5EF4-FFF2-40B4-BE49-F238E27FC236}">
                  <a16:creationId xmlns:a16="http://schemas.microsoft.com/office/drawing/2014/main" id="{D040D040-7C96-4736-AC62-FD40D2AD6D9D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9171130" y="1892253"/>
              <a:ext cx="2758387" cy="20687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251;p35">
              <a:extLst>
                <a:ext uri="{FF2B5EF4-FFF2-40B4-BE49-F238E27FC236}">
                  <a16:creationId xmlns:a16="http://schemas.microsoft.com/office/drawing/2014/main" id="{EE22D14B-41BB-4702-93D2-B83ADB0783C6}"/>
                </a:ext>
              </a:extLst>
            </p:cNvPr>
            <p:cNvSpPr txBox="1"/>
            <p:nvPr/>
          </p:nvSpPr>
          <p:spPr>
            <a:xfrm>
              <a:off x="9173270" y="3829617"/>
              <a:ext cx="2771041" cy="113732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 dirty="0">
                  <a:solidFill>
                    <a:schemeClr val="bg1"/>
                  </a:solidFill>
                </a:rPr>
                <a:t>Mussels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dirty="0">
                  <a:solidFill>
                    <a:schemeClr val="bg1"/>
                  </a:solidFill>
                </a:rPr>
                <a:t>I get my energy from plankton.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dirty="0">
                  <a:solidFill>
                    <a:schemeClr val="bg1"/>
                  </a:solidFill>
                </a:rPr>
                <a:t>I am eaten by humans, dog whelks, seabirds and starfish.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161DF2D-F2D2-4B03-BC82-BF0654C893B3}"/>
              </a:ext>
            </a:extLst>
          </p:cNvPr>
          <p:cNvGrpSpPr/>
          <p:nvPr/>
        </p:nvGrpSpPr>
        <p:grpSpPr>
          <a:xfrm>
            <a:off x="222215" y="1885041"/>
            <a:ext cx="2772921" cy="3081898"/>
            <a:chOff x="3219358" y="1885041"/>
            <a:chExt cx="2772921" cy="308189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D8311F8-B78B-468A-A051-3F456B31D5AC}"/>
                </a:ext>
              </a:extLst>
            </p:cNvPr>
            <p:cNvGrpSpPr/>
            <p:nvPr/>
          </p:nvGrpSpPr>
          <p:grpSpPr>
            <a:xfrm>
              <a:off x="3219403" y="1885041"/>
              <a:ext cx="2772876" cy="3081898"/>
              <a:chOff x="3219403" y="992290"/>
              <a:chExt cx="2772876" cy="3081898"/>
            </a:xfrm>
          </p:grpSpPr>
          <p:pic>
            <p:nvPicPr>
              <p:cNvPr id="12" name="Google Shape;140;p23">
                <a:extLst>
                  <a:ext uri="{FF2B5EF4-FFF2-40B4-BE49-F238E27FC236}">
                    <a16:creationId xmlns:a16="http://schemas.microsoft.com/office/drawing/2014/main" id="{07B7D210-2E46-43DB-8E3C-98DC11354A76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4137" r="22795"/>
              <a:stretch/>
            </p:blipFill>
            <p:spPr>
              <a:xfrm>
                <a:off x="3219403" y="992290"/>
                <a:ext cx="2763351" cy="194836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" name="Google Shape;251;p35">
                <a:extLst>
                  <a:ext uri="{FF2B5EF4-FFF2-40B4-BE49-F238E27FC236}">
                    <a16:creationId xmlns:a16="http://schemas.microsoft.com/office/drawing/2014/main" id="{81337944-F3E7-4AFA-825E-F06E7A2E2860}"/>
                  </a:ext>
                </a:extLst>
              </p:cNvPr>
              <p:cNvSpPr txBox="1"/>
              <p:nvPr/>
            </p:nvSpPr>
            <p:spPr>
              <a:xfrm>
                <a:off x="3221238" y="2940934"/>
                <a:ext cx="2771041" cy="113325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 b="1" dirty="0">
                    <a:solidFill>
                      <a:schemeClr val="bg1"/>
                    </a:solidFill>
                  </a:rPr>
                  <a:t>Phytoplankton</a:t>
                </a: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200" dirty="0">
                    <a:solidFill>
                      <a:schemeClr val="bg1"/>
                    </a:solidFill>
                  </a:rPr>
                  <a:t>I get my energy from the sun. </a:t>
                </a: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200" dirty="0">
                    <a:solidFill>
                      <a:schemeClr val="bg1"/>
                    </a:solidFill>
                  </a:rPr>
                  <a:t>I am eaten by barnacles and mussels.</a:t>
                </a:r>
              </a:p>
            </p:txBody>
          </p:sp>
          <p:sp>
            <p:nvSpPr>
              <p:cNvPr id="14" name="Google Shape;141;p23">
                <a:extLst>
                  <a:ext uri="{FF2B5EF4-FFF2-40B4-BE49-F238E27FC236}">
                    <a16:creationId xmlns:a16="http://schemas.microsoft.com/office/drawing/2014/main" id="{087219A1-B9EB-436E-879D-4E4F1C894BAF}"/>
                  </a:ext>
                </a:extLst>
              </p:cNvPr>
              <p:cNvSpPr txBox="1"/>
              <p:nvPr/>
            </p:nvSpPr>
            <p:spPr>
              <a:xfrm>
                <a:off x="3223504" y="2647893"/>
                <a:ext cx="1568100" cy="29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 dirty="0">
                    <a:solidFill>
                      <a:schemeClr val="lt1"/>
                    </a:solidFill>
                  </a:rPr>
                  <a:t>Photo: christaylorphoto.co.uk</a:t>
                </a:r>
                <a:endParaRPr sz="700" dirty="0">
                  <a:solidFill>
                    <a:schemeClr val="lt1"/>
                  </a:solidFill>
                </a:endParaRPr>
              </a:p>
            </p:txBody>
          </p:sp>
        </p:grpSp>
        <p:pic>
          <p:nvPicPr>
            <p:cNvPr id="21" name="Google Shape;233;p27">
              <a:extLst>
                <a:ext uri="{FF2B5EF4-FFF2-40B4-BE49-F238E27FC236}">
                  <a16:creationId xmlns:a16="http://schemas.microsoft.com/office/drawing/2014/main" id="{0AAD1025-7402-4F8B-A396-9778AF11332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r="2122"/>
            <a:stretch/>
          </p:blipFill>
          <p:spPr>
            <a:xfrm>
              <a:off x="3219358" y="1887418"/>
              <a:ext cx="2759391" cy="19368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22360E5-D665-4D4F-9490-9DD5F6ADB84E}"/>
              </a:ext>
            </a:extLst>
          </p:cNvPr>
          <p:cNvGrpSpPr/>
          <p:nvPr/>
        </p:nvGrpSpPr>
        <p:grpSpPr>
          <a:xfrm>
            <a:off x="9189554" y="1902167"/>
            <a:ext cx="2771041" cy="3070526"/>
            <a:chOff x="269093" y="1902167"/>
            <a:chExt cx="2771041" cy="3070526"/>
          </a:xfrm>
        </p:grpSpPr>
        <p:pic>
          <p:nvPicPr>
            <p:cNvPr id="20" name="Google Shape;146;p23">
              <a:extLst>
                <a:ext uri="{FF2B5EF4-FFF2-40B4-BE49-F238E27FC236}">
                  <a16:creationId xmlns:a16="http://schemas.microsoft.com/office/drawing/2014/main" id="{3F49B812-E6D6-4AF7-BD7E-A673D718832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r="17069"/>
            <a:stretch/>
          </p:blipFill>
          <p:spPr>
            <a:xfrm>
              <a:off x="269237" y="1902167"/>
              <a:ext cx="2759391" cy="19602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778B462-E76C-4947-ADE7-2A8477E28258}"/>
                </a:ext>
              </a:extLst>
            </p:cNvPr>
            <p:cNvGrpSpPr/>
            <p:nvPr/>
          </p:nvGrpSpPr>
          <p:grpSpPr>
            <a:xfrm>
              <a:off x="269093" y="3540909"/>
              <a:ext cx="2771041" cy="1431784"/>
              <a:chOff x="269093" y="2648158"/>
              <a:chExt cx="2771041" cy="1431784"/>
            </a:xfrm>
          </p:grpSpPr>
          <p:sp>
            <p:nvSpPr>
              <p:cNvPr id="4" name="Google Shape;251;p35">
                <a:extLst>
                  <a:ext uri="{FF2B5EF4-FFF2-40B4-BE49-F238E27FC236}">
                    <a16:creationId xmlns:a16="http://schemas.microsoft.com/office/drawing/2014/main" id="{FFFC05EB-7F7D-4A34-B4D1-13BE456B34D5}"/>
                  </a:ext>
                </a:extLst>
              </p:cNvPr>
              <p:cNvSpPr txBox="1"/>
              <p:nvPr/>
            </p:nvSpPr>
            <p:spPr>
              <a:xfrm>
                <a:off x="269093" y="2941199"/>
                <a:ext cx="2771041" cy="113874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 b="1" dirty="0">
                    <a:solidFill>
                      <a:schemeClr val="bg1"/>
                    </a:solidFill>
                  </a:rPr>
                  <a:t>Herring Gull</a:t>
                </a: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200" dirty="0">
                    <a:solidFill>
                      <a:schemeClr val="bg1"/>
                    </a:solidFill>
                  </a:rPr>
                  <a:t>I get my energy from eggs, starfish, crabs, fruit, grains and worms. I do not have any predators.</a:t>
                </a:r>
              </a:p>
            </p:txBody>
          </p:sp>
          <p:sp>
            <p:nvSpPr>
              <p:cNvPr id="5" name="Google Shape;141;p23">
                <a:extLst>
                  <a:ext uri="{FF2B5EF4-FFF2-40B4-BE49-F238E27FC236}">
                    <a16:creationId xmlns:a16="http://schemas.microsoft.com/office/drawing/2014/main" id="{A326782C-71A4-461F-937D-23F629FD1CE5}"/>
                  </a:ext>
                </a:extLst>
              </p:cNvPr>
              <p:cNvSpPr txBox="1"/>
              <p:nvPr/>
            </p:nvSpPr>
            <p:spPr>
              <a:xfrm>
                <a:off x="271359" y="2648158"/>
                <a:ext cx="1568100" cy="29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 dirty="0">
                    <a:solidFill>
                      <a:schemeClr val="lt1"/>
                    </a:solidFill>
                  </a:rPr>
                  <a:t>Photo: Rob Coleman</a:t>
                </a:r>
                <a:endParaRPr sz="700" dirty="0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43C004B-256C-4211-AC7A-F993465F014E}"/>
              </a:ext>
            </a:extLst>
          </p:cNvPr>
          <p:cNvGrpSpPr/>
          <p:nvPr/>
        </p:nvGrpSpPr>
        <p:grpSpPr>
          <a:xfrm>
            <a:off x="6181383" y="1883769"/>
            <a:ext cx="2778478" cy="3083170"/>
            <a:chOff x="6213467" y="1883769"/>
            <a:chExt cx="2778478" cy="3083170"/>
          </a:xfrm>
        </p:grpSpPr>
        <p:pic>
          <p:nvPicPr>
            <p:cNvPr id="22" name="Google Shape;149;p23">
              <a:extLst>
                <a:ext uri="{FF2B5EF4-FFF2-40B4-BE49-F238E27FC236}">
                  <a16:creationId xmlns:a16="http://schemas.microsoft.com/office/drawing/2014/main" id="{37DDC52F-30D4-44D0-A764-8490D8FEFAF0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r="2612"/>
            <a:stretch/>
          </p:blipFill>
          <p:spPr>
            <a:xfrm>
              <a:off x="6213467" y="1883769"/>
              <a:ext cx="2774138" cy="19560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251;p35">
              <a:extLst>
                <a:ext uri="{FF2B5EF4-FFF2-40B4-BE49-F238E27FC236}">
                  <a16:creationId xmlns:a16="http://schemas.microsoft.com/office/drawing/2014/main" id="{761925AD-968A-4372-8724-E8C4F6433C94}"/>
                </a:ext>
              </a:extLst>
            </p:cNvPr>
            <p:cNvSpPr txBox="1"/>
            <p:nvPr/>
          </p:nvSpPr>
          <p:spPr>
            <a:xfrm>
              <a:off x="6220904" y="3828196"/>
              <a:ext cx="2771041" cy="11387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 dirty="0">
                  <a:solidFill>
                    <a:schemeClr val="bg1"/>
                  </a:solidFill>
                </a:rPr>
                <a:t>Common Starfish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dirty="0">
                  <a:solidFill>
                    <a:schemeClr val="bg1"/>
                  </a:solidFill>
                </a:rPr>
                <a:t>I get my energy from periwinkle, mussels, barnacles and limpets. 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dirty="0">
                  <a:solidFill>
                    <a:schemeClr val="bg1"/>
                  </a:solidFill>
                </a:rPr>
                <a:t>I am eaten by crabs, seabirds and fish.</a:t>
              </a:r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A2FC274-F929-4464-A19D-4B93875B4A9D}"/>
              </a:ext>
            </a:extLst>
          </p:cNvPr>
          <p:cNvCxnSpPr/>
          <p:nvPr/>
        </p:nvCxnSpPr>
        <p:spPr>
          <a:xfrm>
            <a:off x="2743200" y="2859490"/>
            <a:ext cx="914400" cy="0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98F8213-59E4-4682-9758-23B3DAAA0EA5}"/>
              </a:ext>
            </a:extLst>
          </p:cNvPr>
          <p:cNvCxnSpPr/>
          <p:nvPr/>
        </p:nvCxnSpPr>
        <p:spPr>
          <a:xfrm>
            <a:off x="5638800" y="2883124"/>
            <a:ext cx="914400" cy="0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D3D9ADB-C3CA-494C-B441-152A8C9F9A34}"/>
              </a:ext>
            </a:extLst>
          </p:cNvPr>
          <p:cNvCxnSpPr/>
          <p:nvPr/>
        </p:nvCxnSpPr>
        <p:spPr>
          <a:xfrm>
            <a:off x="8704397" y="2916141"/>
            <a:ext cx="914400" cy="0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54;p13">
            <a:extLst>
              <a:ext uri="{FF2B5EF4-FFF2-40B4-BE49-F238E27FC236}">
                <a16:creationId xmlns:a16="http://schemas.microsoft.com/office/drawing/2014/main" id="{FBCAFBF3-831A-4AE5-C0CA-0BC120F4ADD5}"/>
              </a:ext>
            </a:extLst>
          </p:cNvPr>
          <p:cNvSpPr txBox="1">
            <a:spLocks/>
          </p:cNvSpPr>
          <p:nvPr/>
        </p:nvSpPr>
        <p:spPr>
          <a:xfrm>
            <a:off x="3471016" y="5146049"/>
            <a:ext cx="2267874" cy="5040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600" b="1" dirty="0">
                <a:solidFill>
                  <a:schemeClr val="accent1"/>
                </a:solidFill>
              </a:rPr>
              <a:t>Herbivore</a:t>
            </a:r>
          </a:p>
        </p:txBody>
      </p:sp>
      <p:sp>
        <p:nvSpPr>
          <p:cNvPr id="11" name="Google Shape;54;p13">
            <a:extLst>
              <a:ext uri="{FF2B5EF4-FFF2-40B4-BE49-F238E27FC236}">
                <a16:creationId xmlns:a16="http://schemas.microsoft.com/office/drawing/2014/main" id="{F5ED96B5-CAEE-015A-5BBA-2FCA1CD406BE}"/>
              </a:ext>
            </a:extLst>
          </p:cNvPr>
          <p:cNvSpPr txBox="1">
            <a:spLocks/>
          </p:cNvSpPr>
          <p:nvPr/>
        </p:nvSpPr>
        <p:spPr>
          <a:xfrm>
            <a:off x="6412964" y="5146049"/>
            <a:ext cx="2267874" cy="5040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600" b="1" dirty="0">
                <a:solidFill>
                  <a:schemeClr val="accent1"/>
                </a:solidFill>
              </a:rPr>
              <a:t>Carnivore</a:t>
            </a:r>
          </a:p>
        </p:txBody>
      </p:sp>
      <p:sp>
        <p:nvSpPr>
          <p:cNvPr id="15" name="Google Shape;54;p13">
            <a:extLst>
              <a:ext uri="{FF2B5EF4-FFF2-40B4-BE49-F238E27FC236}">
                <a16:creationId xmlns:a16="http://schemas.microsoft.com/office/drawing/2014/main" id="{97D629AA-D5ED-5F85-861A-AA7D3A938013}"/>
              </a:ext>
            </a:extLst>
          </p:cNvPr>
          <p:cNvSpPr txBox="1">
            <a:spLocks/>
          </p:cNvSpPr>
          <p:nvPr/>
        </p:nvSpPr>
        <p:spPr>
          <a:xfrm>
            <a:off x="9354913" y="5146049"/>
            <a:ext cx="2267874" cy="5040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600" b="1" dirty="0">
                <a:solidFill>
                  <a:schemeClr val="accent1"/>
                </a:solidFill>
              </a:rPr>
              <a:t>Omnivore</a:t>
            </a:r>
          </a:p>
        </p:txBody>
      </p:sp>
      <p:sp>
        <p:nvSpPr>
          <p:cNvPr id="17" name="Google Shape;54;p13">
            <a:extLst>
              <a:ext uri="{FF2B5EF4-FFF2-40B4-BE49-F238E27FC236}">
                <a16:creationId xmlns:a16="http://schemas.microsoft.com/office/drawing/2014/main" id="{1E153B3C-943A-8566-078F-874B785A0446}"/>
              </a:ext>
            </a:extLst>
          </p:cNvPr>
          <p:cNvSpPr txBox="1">
            <a:spLocks/>
          </p:cNvSpPr>
          <p:nvPr/>
        </p:nvSpPr>
        <p:spPr>
          <a:xfrm>
            <a:off x="533510" y="5146049"/>
            <a:ext cx="2267874" cy="5040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600" b="1" dirty="0">
                <a:solidFill>
                  <a:schemeClr val="accent1"/>
                </a:solidFill>
              </a:rPr>
              <a:t>Producer</a:t>
            </a:r>
          </a:p>
        </p:txBody>
      </p:sp>
    </p:spTree>
    <p:extLst>
      <p:ext uri="{BB962C8B-B14F-4D97-AF65-F5344CB8AC3E}">
        <p14:creationId xmlns:p14="http://schemas.microsoft.com/office/powerpoint/2010/main" val="3086167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04D2EE2-5C08-41CF-83C2-BE429F137FDA}"/>
              </a:ext>
            </a:extLst>
          </p:cNvPr>
          <p:cNvGrpSpPr/>
          <p:nvPr/>
        </p:nvGrpSpPr>
        <p:grpSpPr>
          <a:xfrm>
            <a:off x="288182" y="1892414"/>
            <a:ext cx="2771041" cy="3069036"/>
            <a:chOff x="6220904" y="1892414"/>
            <a:chExt cx="2771041" cy="306903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19B2113-06A7-4B9B-A367-3F0103C8A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20976" y="1892414"/>
              <a:ext cx="2758387" cy="1970277"/>
            </a:xfrm>
            <a:prstGeom prst="rect">
              <a:avLst/>
            </a:prstGeom>
          </p:spPr>
        </p:pic>
        <p:sp>
          <p:nvSpPr>
            <p:cNvPr id="9" name="Google Shape;251;p35">
              <a:extLst>
                <a:ext uri="{FF2B5EF4-FFF2-40B4-BE49-F238E27FC236}">
                  <a16:creationId xmlns:a16="http://schemas.microsoft.com/office/drawing/2014/main" id="{761925AD-968A-4372-8724-E8C4F6433C94}"/>
                </a:ext>
              </a:extLst>
            </p:cNvPr>
            <p:cNvSpPr txBox="1"/>
            <p:nvPr/>
          </p:nvSpPr>
          <p:spPr>
            <a:xfrm>
              <a:off x="6220904" y="3828196"/>
              <a:ext cx="2771041" cy="113325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 dirty="0">
                  <a:solidFill>
                    <a:schemeClr val="bg1"/>
                  </a:solidFill>
                </a:rPr>
                <a:t>Algae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dirty="0">
                  <a:solidFill>
                    <a:schemeClr val="bg1"/>
                  </a:solidFill>
                </a:rPr>
                <a:t>I get my energy from the sun.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dirty="0">
                  <a:solidFill>
                    <a:schemeClr val="bg1"/>
                  </a:solidFill>
                </a:rPr>
                <a:t>I am eaten by limpets and periwinkles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F7DC687-2862-48F3-A86B-3ECE77AE7D28}"/>
              </a:ext>
            </a:extLst>
          </p:cNvPr>
          <p:cNvGrpSpPr/>
          <p:nvPr/>
        </p:nvGrpSpPr>
        <p:grpSpPr>
          <a:xfrm>
            <a:off x="9218798" y="1913265"/>
            <a:ext cx="2771041" cy="3053674"/>
            <a:chOff x="269093" y="1913265"/>
            <a:chExt cx="2771041" cy="3053674"/>
          </a:xfrm>
        </p:grpSpPr>
        <p:pic>
          <p:nvPicPr>
            <p:cNvPr id="15" name="Picture 14" descr="A picture containing outdoor, sky, water, person&#10;&#10;Description automatically generated">
              <a:extLst>
                <a:ext uri="{FF2B5EF4-FFF2-40B4-BE49-F238E27FC236}">
                  <a16:creationId xmlns:a16="http://schemas.microsoft.com/office/drawing/2014/main" id="{2DB17937-E43B-40CC-9286-31E44B22ED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382" y="1913265"/>
              <a:ext cx="2751703" cy="1928304"/>
            </a:xfrm>
            <a:prstGeom prst="rect">
              <a:avLst/>
            </a:prstGeom>
          </p:spPr>
        </p:pic>
        <p:sp>
          <p:nvSpPr>
            <p:cNvPr id="4" name="Google Shape;251;p35">
              <a:extLst>
                <a:ext uri="{FF2B5EF4-FFF2-40B4-BE49-F238E27FC236}">
                  <a16:creationId xmlns:a16="http://schemas.microsoft.com/office/drawing/2014/main" id="{FFFC05EB-7F7D-4A34-B4D1-13BE456B34D5}"/>
                </a:ext>
              </a:extLst>
            </p:cNvPr>
            <p:cNvSpPr txBox="1"/>
            <p:nvPr/>
          </p:nvSpPr>
          <p:spPr>
            <a:xfrm>
              <a:off x="269093" y="3833950"/>
              <a:ext cx="2771041" cy="113298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 dirty="0">
                  <a:solidFill>
                    <a:schemeClr val="bg1"/>
                  </a:solidFill>
                </a:rPr>
                <a:t>Human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2628FFD-5ECB-4E0E-ACA9-2941C919F1DB}"/>
              </a:ext>
            </a:extLst>
          </p:cNvPr>
          <p:cNvGrpSpPr/>
          <p:nvPr/>
        </p:nvGrpSpPr>
        <p:grpSpPr>
          <a:xfrm>
            <a:off x="3256085" y="1892734"/>
            <a:ext cx="2776980" cy="3074205"/>
            <a:chOff x="9167331" y="1892734"/>
            <a:chExt cx="2776980" cy="3074205"/>
          </a:xfrm>
        </p:grpSpPr>
        <p:pic>
          <p:nvPicPr>
            <p:cNvPr id="24" name="Google Shape;154;p23">
              <a:extLst>
                <a:ext uri="{FF2B5EF4-FFF2-40B4-BE49-F238E27FC236}">
                  <a16:creationId xmlns:a16="http://schemas.microsoft.com/office/drawing/2014/main" id="{BB7C3610-749D-4A3A-A0A5-9C5876D4079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r="5830" b="2837"/>
            <a:stretch/>
          </p:blipFill>
          <p:spPr>
            <a:xfrm>
              <a:off x="9167331" y="1892734"/>
              <a:ext cx="2770035" cy="19446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251;p35">
              <a:extLst>
                <a:ext uri="{FF2B5EF4-FFF2-40B4-BE49-F238E27FC236}">
                  <a16:creationId xmlns:a16="http://schemas.microsoft.com/office/drawing/2014/main" id="{EE22D14B-41BB-4702-93D2-B83ADB0783C6}"/>
                </a:ext>
              </a:extLst>
            </p:cNvPr>
            <p:cNvSpPr txBox="1"/>
            <p:nvPr/>
          </p:nvSpPr>
          <p:spPr>
            <a:xfrm>
              <a:off x="9173270" y="3829617"/>
              <a:ext cx="2771041" cy="113732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 dirty="0">
                  <a:solidFill>
                    <a:schemeClr val="bg1"/>
                  </a:solidFill>
                </a:rPr>
                <a:t>Periwinkle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dirty="0">
                  <a:solidFill>
                    <a:schemeClr val="bg1"/>
                  </a:solidFill>
                </a:rPr>
                <a:t>I get my energy from algae on rocks and young seaweed. 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dirty="0">
                  <a:solidFill>
                    <a:schemeClr val="bg1"/>
                  </a:solidFill>
                </a:rPr>
                <a:t>I am eaten by crabs, lobsters, seabirds and fish.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8A21C7B-4C7F-4407-AE34-5B77EB76A93E}"/>
              </a:ext>
            </a:extLst>
          </p:cNvPr>
          <p:cNvGrpSpPr/>
          <p:nvPr/>
        </p:nvGrpSpPr>
        <p:grpSpPr>
          <a:xfrm>
            <a:off x="6229927" y="1877986"/>
            <a:ext cx="2792010" cy="3088953"/>
            <a:chOff x="3200269" y="1877986"/>
            <a:chExt cx="2792010" cy="308895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D8311F8-B78B-468A-A051-3F456B31D5AC}"/>
                </a:ext>
              </a:extLst>
            </p:cNvPr>
            <p:cNvGrpSpPr/>
            <p:nvPr/>
          </p:nvGrpSpPr>
          <p:grpSpPr>
            <a:xfrm>
              <a:off x="3219403" y="1885041"/>
              <a:ext cx="2772876" cy="3081898"/>
              <a:chOff x="3219403" y="992290"/>
              <a:chExt cx="2772876" cy="3081898"/>
            </a:xfrm>
          </p:grpSpPr>
          <p:pic>
            <p:nvPicPr>
              <p:cNvPr id="12" name="Google Shape;140;p23">
                <a:extLst>
                  <a:ext uri="{FF2B5EF4-FFF2-40B4-BE49-F238E27FC236}">
                    <a16:creationId xmlns:a16="http://schemas.microsoft.com/office/drawing/2014/main" id="{07B7D210-2E46-43DB-8E3C-98DC11354A76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4137" r="22795"/>
              <a:stretch/>
            </p:blipFill>
            <p:spPr>
              <a:xfrm>
                <a:off x="3219403" y="992290"/>
                <a:ext cx="2763351" cy="194836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" name="Google Shape;251;p35">
                <a:extLst>
                  <a:ext uri="{FF2B5EF4-FFF2-40B4-BE49-F238E27FC236}">
                    <a16:creationId xmlns:a16="http://schemas.microsoft.com/office/drawing/2014/main" id="{81337944-F3E7-4AFA-825E-F06E7A2E2860}"/>
                  </a:ext>
                </a:extLst>
              </p:cNvPr>
              <p:cNvSpPr txBox="1"/>
              <p:nvPr/>
            </p:nvSpPr>
            <p:spPr>
              <a:xfrm>
                <a:off x="3221238" y="2940934"/>
                <a:ext cx="2771041" cy="113325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 b="1" dirty="0">
                    <a:solidFill>
                      <a:schemeClr val="bg1"/>
                    </a:solidFill>
                  </a:rPr>
                  <a:t>Lobster</a:t>
                </a: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200" dirty="0">
                    <a:solidFill>
                      <a:schemeClr val="bg1"/>
                    </a:solidFill>
                  </a:rPr>
                  <a:t>I get my energy from crabs, sea snails, sea urchins and starfish. </a:t>
                </a: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200" dirty="0">
                    <a:solidFill>
                      <a:schemeClr val="bg1"/>
                    </a:solidFill>
                  </a:rPr>
                  <a:t>I am eaten by humans.</a:t>
                </a:r>
              </a:p>
            </p:txBody>
          </p:sp>
          <p:sp>
            <p:nvSpPr>
              <p:cNvPr id="14" name="Google Shape;141;p23">
                <a:extLst>
                  <a:ext uri="{FF2B5EF4-FFF2-40B4-BE49-F238E27FC236}">
                    <a16:creationId xmlns:a16="http://schemas.microsoft.com/office/drawing/2014/main" id="{087219A1-B9EB-436E-879D-4E4F1C894BAF}"/>
                  </a:ext>
                </a:extLst>
              </p:cNvPr>
              <p:cNvSpPr txBox="1"/>
              <p:nvPr/>
            </p:nvSpPr>
            <p:spPr>
              <a:xfrm>
                <a:off x="3223504" y="2647893"/>
                <a:ext cx="1568100" cy="29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 dirty="0">
                    <a:solidFill>
                      <a:schemeClr val="lt1"/>
                    </a:solidFill>
                  </a:rPr>
                  <a:t>Photo: christaylorphoto.co.uk</a:t>
                </a:r>
                <a:endParaRPr sz="700" dirty="0">
                  <a:solidFill>
                    <a:schemeClr val="lt1"/>
                  </a:solidFill>
                </a:endParaRPr>
              </a:p>
            </p:txBody>
          </p:sp>
        </p:grpSp>
        <p:pic>
          <p:nvPicPr>
            <p:cNvPr id="21" name="Google Shape;233;p27">
              <a:extLst>
                <a:ext uri="{FF2B5EF4-FFF2-40B4-BE49-F238E27FC236}">
                  <a16:creationId xmlns:a16="http://schemas.microsoft.com/office/drawing/2014/main" id="{0AAD1025-7402-4F8B-A396-9778AF11332B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r="2122"/>
            <a:stretch/>
          </p:blipFill>
          <p:spPr>
            <a:xfrm>
              <a:off x="3219358" y="1887418"/>
              <a:ext cx="2759391" cy="19368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253;p28">
              <a:extLst>
                <a:ext uri="{FF2B5EF4-FFF2-40B4-BE49-F238E27FC236}">
                  <a16:creationId xmlns:a16="http://schemas.microsoft.com/office/drawing/2014/main" id="{E40E1227-DFA8-4EC5-A93E-FAF03730CF7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r="12614"/>
            <a:stretch/>
          </p:blipFill>
          <p:spPr>
            <a:xfrm>
              <a:off x="3200269" y="1877986"/>
              <a:ext cx="2771041" cy="196698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C989361-E8FA-4A68-AD79-7434DD6E6774}"/>
              </a:ext>
            </a:extLst>
          </p:cNvPr>
          <p:cNvCxnSpPr/>
          <p:nvPr/>
        </p:nvCxnSpPr>
        <p:spPr>
          <a:xfrm>
            <a:off x="2743200" y="2859490"/>
            <a:ext cx="914400" cy="0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7A2826A-DFBA-47FE-A589-6D0A8D893C23}"/>
              </a:ext>
            </a:extLst>
          </p:cNvPr>
          <p:cNvCxnSpPr/>
          <p:nvPr/>
        </p:nvCxnSpPr>
        <p:spPr>
          <a:xfrm>
            <a:off x="5638800" y="2883124"/>
            <a:ext cx="914400" cy="0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4868013-0CC0-4797-BAE3-CAF4C28AD8A9}"/>
              </a:ext>
            </a:extLst>
          </p:cNvPr>
          <p:cNvCxnSpPr/>
          <p:nvPr/>
        </p:nvCxnSpPr>
        <p:spPr>
          <a:xfrm>
            <a:off x="8704397" y="2916141"/>
            <a:ext cx="914400" cy="0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54;p13">
            <a:extLst>
              <a:ext uri="{FF2B5EF4-FFF2-40B4-BE49-F238E27FC236}">
                <a16:creationId xmlns:a16="http://schemas.microsoft.com/office/drawing/2014/main" id="{769F35AC-1A4B-0A14-4EF0-0646B3A0943C}"/>
              </a:ext>
            </a:extLst>
          </p:cNvPr>
          <p:cNvSpPr txBox="1">
            <a:spLocks/>
          </p:cNvSpPr>
          <p:nvPr/>
        </p:nvSpPr>
        <p:spPr>
          <a:xfrm>
            <a:off x="3471016" y="5146049"/>
            <a:ext cx="2267874" cy="5040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600" b="1" dirty="0">
                <a:solidFill>
                  <a:schemeClr val="accent1"/>
                </a:solidFill>
              </a:rPr>
              <a:t>Herbivore</a:t>
            </a:r>
          </a:p>
        </p:txBody>
      </p:sp>
      <p:sp>
        <p:nvSpPr>
          <p:cNvPr id="11" name="Google Shape;54;p13">
            <a:extLst>
              <a:ext uri="{FF2B5EF4-FFF2-40B4-BE49-F238E27FC236}">
                <a16:creationId xmlns:a16="http://schemas.microsoft.com/office/drawing/2014/main" id="{58A7AA48-EE17-DDD1-A03B-82F92F49EBFF}"/>
              </a:ext>
            </a:extLst>
          </p:cNvPr>
          <p:cNvSpPr txBox="1">
            <a:spLocks/>
          </p:cNvSpPr>
          <p:nvPr/>
        </p:nvSpPr>
        <p:spPr>
          <a:xfrm>
            <a:off x="6412964" y="5146049"/>
            <a:ext cx="2267874" cy="5040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600" b="1" dirty="0">
                <a:solidFill>
                  <a:schemeClr val="accent1"/>
                </a:solidFill>
              </a:rPr>
              <a:t>Carnivore</a:t>
            </a:r>
          </a:p>
        </p:txBody>
      </p:sp>
      <p:sp>
        <p:nvSpPr>
          <p:cNvPr id="26" name="Google Shape;54;p13">
            <a:extLst>
              <a:ext uri="{FF2B5EF4-FFF2-40B4-BE49-F238E27FC236}">
                <a16:creationId xmlns:a16="http://schemas.microsoft.com/office/drawing/2014/main" id="{7C2F864F-CEBE-25EC-B154-1247CAA4F255}"/>
              </a:ext>
            </a:extLst>
          </p:cNvPr>
          <p:cNvSpPr txBox="1">
            <a:spLocks/>
          </p:cNvSpPr>
          <p:nvPr/>
        </p:nvSpPr>
        <p:spPr>
          <a:xfrm>
            <a:off x="9354913" y="5146049"/>
            <a:ext cx="2267874" cy="5040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600" b="1" dirty="0">
                <a:solidFill>
                  <a:schemeClr val="accent1"/>
                </a:solidFill>
              </a:rPr>
              <a:t>Omnivore</a:t>
            </a:r>
          </a:p>
        </p:txBody>
      </p:sp>
      <p:sp>
        <p:nvSpPr>
          <p:cNvPr id="22" name="Google Shape;54;p13">
            <a:extLst>
              <a:ext uri="{FF2B5EF4-FFF2-40B4-BE49-F238E27FC236}">
                <a16:creationId xmlns:a16="http://schemas.microsoft.com/office/drawing/2014/main" id="{664F4D16-3378-FEF0-9C3B-242D64344A9C}"/>
              </a:ext>
            </a:extLst>
          </p:cNvPr>
          <p:cNvSpPr txBox="1">
            <a:spLocks/>
          </p:cNvSpPr>
          <p:nvPr/>
        </p:nvSpPr>
        <p:spPr>
          <a:xfrm>
            <a:off x="533510" y="5146049"/>
            <a:ext cx="2267874" cy="5040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600" b="1" dirty="0">
                <a:solidFill>
                  <a:schemeClr val="accent1"/>
                </a:solidFill>
              </a:rPr>
              <a:t>Producer</a:t>
            </a:r>
          </a:p>
        </p:txBody>
      </p:sp>
    </p:spTree>
    <p:extLst>
      <p:ext uri="{BB962C8B-B14F-4D97-AF65-F5344CB8AC3E}">
        <p14:creationId xmlns:p14="http://schemas.microsoft.com/office/powerpoint/2010/main" val="3171663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17;p21">
            <a:extLst>
              <a:ext uri="{FF2B5EF4-FFF2-40B4-BE49-F238E27FC236}">
                <a16:creationId xmlns:a16="http://schemas.microsoft.com/office/drawing/2014/main" id="{55F409DB-7800-44D9-891D-84B19E149CA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3796"/>
          <a:stretch/>
        </p:blipFill>
        <p:spPr>
          <a:xfrm>
            <a:off x="6081931" y="-23119"/>
            <a:ext cx="6096001" cy="689518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8;p21">
            <a:extLst>
              <a:ext uri="{FF2B5EF4-FFF2-40B4-BE49-F238E27FC236}">
                <a16:creationId xmlns:a16="http://schemas.microsoft.com/office/drawing/2014/main" id="{1F920B87-332C-4CB8-8AB9-43E7093B1461}"/>
              </a:ext>
            </a:extLst>
          </p:cNvPr>
          <p:cNvSpPr txBox="1"/>
          <p:nvPr/>
        </p:nvSpPr>
        <p:spPr>
          <a:xfrm>
            <a:off x="10465800" y="6428433"/>
            <a:ext cx="1726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bg1"/>
                </a:solidFill>
              </a:rPr>
              <a:t>Photo: christaylorphoto.co.uk</a:t>
            </a:r>
            <a:endParaRPr sz="800" dirty="0">
              <a:solidFill>
                <a:schemeClr val="bg1"/>
              </a:solidFill>
            </a:endParaRPr>
          </a:p>
        </p:txBody>
      </p:sp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A9B92708-A583-403D-9CCC-6AF2ADCCDE03}"/>
              </a:ext>
            </a:extLst>
          </p:cNvPr>
          <p:cNvSpPr txBox="1">
            <a:spLocks/>
          </p:cNvSpPr>
          <p:nvPr/>
        </p:nvSpPr>
        <p:spPr>
          <a:xfrm>
            <a:off x="647112" y="1607751"/>
            <a:ext cx="5448887" cy="7218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b="1" dirty="0">
                <a:solidFill>
                  <a:schemeClr val="accent1"/>
                </a:solidFill>
              </a:rPr>
              <a:t>Wildlife in the MCZ</a:t>
            </a:r>
            <a:endParaRPr lang="en-GB" sz="1400" b="1" dirty="0">
              <a:solidFill>
                <a:schemeClr val="accent1"/>
              </a:solidFill>
            </a:endParaRPr>
          </a:p>
        </p:txBody>
      </p:sp>
      <p:sp>
        <p:nvSpPr>
          <p:cNvPr id="7" name="Google Shape;54;p13">
            <a:extLst>
              <a:ext uri="{FF2B5EF4-FFF2-40B4-BE49-F238E27FC236}">
                <a16:creationId xmlns:a16="http://schemas.microsoft.com/office/drawing/2014/main" id="{0AA4486B-507C-4B9D-8913-05EF4E53E460}"/>
              </a:ext>
            </a:extLst>
          </p:cNvPr>
          <p:cNvSpPr txBox="1">
            <a:spLocks/>
          </p:cNvSpPr>
          <p:nvPr/>
        </p:nvSpPr>
        <p:spPr>
          <a:xfrm>
            <a:off x="647109" y="2329644"/>
            <a:ext cx="5134714" cy="3452178"/>
          </a:xfrm>
          <a:prstGeom prst="rect">
            <a:avLst/>
          </a:prstGeom>
        </p:spPr>
        <p:txBody>
          <a:bodyPr spcFirstLastPara="1" wrap="square" lIns="91425" tIns="91425" rIns="91425" bIns="91425" numCol="1" spcCol="1800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GB" sz="1800" dirty="0">
                <a:solidFill>
                  <a:schemeClr val="dk1"/>
                </a:solidFill>
              </a:rPr>
              <a:t>Much of the wildlife in the Marine Conservation Zone is hidden beneath the surface but it is pretty amazing! </a:t>
            </a:r>
          </a:p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GB" sz="1800" dirty="0">
                <a:solidFill>
                  <a:schemeClr val="dk1"/>
                </a:solidFill>
              </a:rPr>
              <a:t>Watch the video on the next slide to see some of the amazing creatures that live there. Many can be seen in the rockpools on Sheringham and West </a:t>
            </a:r>
            <a:r>
              <a:rPr lang="en-GB" sz="1800" dirty="0" err="1">
                <a:solidFill>
                  <a:schemeClr val="dk1"/>
                </a:solidFill>
              </a:rPr>
              <a:t>Runton</a:t>
            </a:r>
            <a:r>
              <a:rPr lang="en-GB" sz="1800" dirty="0">
                <a:solidFill>
                  <a:schemeClr val="dk1"/>
                </a:solidFill>
              </a:rPr>
              <a:t> beaches on a good low tide.</a:t>
            </a:r>
            <a:endParaRPr lang="en-GB" sz="18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214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A9B92708-A583-403D-9CCC-6AF2ADCCDE03}"/>
              </a:ext>
            </a:extLst>
          </p:cNvPr>
          <p:cNvSpPr txBox="1">
            <a:spLocks/>
          </p:cNvSpPr>
          <p:nvPr/>
        </p:nvSpPr>
        <p:spPr>
          <a:xfrm>
            <a:off x="647111" y="580230"/>
            <a:ext cx="5448887" cy="7218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b="1" dirty="0">
                <a:solidFill>
                  <a:schemeClr val="accent1"/>
                </a:solidFill>
              </a:rPr>
              <a:t>Wildlife in the MCZ</a:t>
            </a:r>
            <a:endParaRPr lang="en-GB" sz="1400" b="1" dirty="0">
              <a:solidFill>
                <a:schemeClr val="accent1"/>
              </a:solidFill>
            </a:endParaRPr>
          </a:p>
        </p:txBody>
      </p:sp>
      <p:pic>
        <p:nvPicPr>
          <p:cNvPr id="3" name="Online Media 2" title="Snorkeling Norfolk 2021">
            <a:hlinkClick r:id="" action="ppaction://media"/>
            <a:extLst>
              <a:ext uri="{FF2B5EF4-FFF2-40B4-BE49-F238E27FC236}">
                <a16:creationId xmlns:a16="http://schemas.microsoft.com/office/drawing/2014/main" id="{03CE6440-57F4-FA75-7265-8A3AD352547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45166" y="1474328"/>
            <a:ext cx="8501668" cy="480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74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70;p15">
            <a:extLst>
              <a:ext uri="{FF2B5EF4-FFF2-40B4-BE49-F238E27FC236}">
                <a16:creationId xmlns:a16="http://schemas.microsoft.com/office/drawing/2014/main" id="{31F987E1-C68E-4275-9D5C-BC2E360E2E1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40448"/>
          <a:stretch/>
        </p:blipFill>
        <p:spPr>
          <a:xfrm>
            <a:off x="6094329" y="0"/>
            <a:ext cx="609767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8;p21">
            <a:extLst>
              <a:ext uri="{FF2B5EF4-FFF2-40B4-BE49-F238E27FC236}">
                <a16:creationId xmlns:a16="http://schemas.microsoft.com/office/drawing/2014/main" id="{1F920B87-332C-4CB8-8AB9-43E7093B1461}"/>
              </a:ext>
            </a:extLst>
          </p:cNvPr>
          <p:cNvSpPr txBox="1"/>
          <p:nvPr/>
        </p:nvSpPr>
        <p:spPr>
          <a:xfrm>
            <a:off x="10915966" y="140174"/>
            <a:ext cx="1726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bg1"/>
                </a:solidFill>
              </a:rPr>
              <a:t>Photo: Paul Naylor</a:t>
            </a:r>
            <a:endParaRPr sz="800" dirty="0">
              <a:solidFill>
                <a:schemeClr val="bg1"/>
              </a:solidFill>
            </a:endParaRPr>
          </a:p>
        </p:txBody>
      </p:sp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A9B92708-A583-403D-9CCC-6AF2ADCCDE03}"/>
              </a:ext>
            </a:extLst>
          </p:cNvPr>
          <p:cNvSpPr txBox="1">
            <a:spLocks/>
          </p:cNvSpPr>
          <p:nvPr/>
        </p:nvSpPr>
        <p:spPr>
          <a:xfrm>
            <a:off x="647112" y="1607751"/>
            <a:ext cx="5448887" cy="7218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b="1" dirty="0" err="1">
                <a:solidFill>
                  <a:schemeClr val="accent1"/>
                </a:solidFill>
              </a:rPr>
              <a:t>Parpal</a:t>
            </a:r>
            <a:r>
              <a:rPr lang="en-GB" b="1" dirty="0">
                <a:solidFill>
                  <a:schemeClr val="accent1"/>
                </a:solidFill>
              </a:rPr>
              <a:t> </a:t>
            </a:r>
            <a:r>
              <a:rPr lang="en-GB" b="1" dirty="0" err="1">
                <a:solidFill>
                  <a:schemeClr val="accent1"/>
                </a:solidFill>
              </a:rPr>
              <a:t>Dumplin</a:t>
            </a:r>
            <a:endParaRPr lang="en-GB" sz="1400" b="1" dirty="0">
              <a:solidFill>
                <a:schemeClr val="accent1"/>
              </a:solidFill>
            </a:endParaRPr>
          </a:p>
        </p:txBody>
      </p:sp>
      <p:sp>
        <p:nvSpPr>
          <p:cNvPr id="7" name="Google Shape;54;p13">
            <a:extLst>
              <a:ext uri="{FF2B5EF4-FFF2-40B4-BE49-F238E27FC236}">
                <a16:creationId xmlns:a16="http://schemas.microsoft.com/office/drawing/2014/main" id="{0AA4486B-507C-4B9D-8913-05EF4E53E460}"/>
              </a:ext>
            </a:extLst>
          </p:cNvPr>
          <p:cNvSpPr txBox="1">
            <a:spLocks/>
          </p:cNvSpPr>
          <p:nvPr/>
        </p:nvSpPr>
        <p:spPr>
          <a:xfrm>
            <a:off x="647109" y="2329644"/>
            <a:ext cx="5134714" cy="3452178"/>
          </a:xfrm>
          <a:prstGeom prst="rect">
            <a:avLst/>
          </a:prstGeom>
        </p:spPr>
        <p:txBody>
          <a:bodyPr spcFirstLastPara="1" wrap="square" lIns="91425" tIns="91425" rIns="91425" bIns="91425" numCol="1" spcCol="1800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GB" sz="1800" dirty="0">
                <a:solidFill>
                  <a:schemeClr val="dk1"/>
                </a:solidFill>
              </a:rPr>
              <a:t>In 2011 some </a:t>
            </a:r>
            <a:r>
              <a:rPr lang="en-GB" sz="1800" dirty="0" err="1">
                <a:solidFill>
                  <a:schemeClr val="dk1"/>
                </a:solidFill>
              </a:rPr>
              <a:t>Seasearch</a:t>
            </a:r>
            <a:r>
              <a:rPr lang="en-GB" sz="1800" dirty="0">
                <a:solidFill>
                  <a:schemeClr val="dk1"/>
                </a:solidFill>
              </a:rPr>
              <a:t> divers noticed a purple sponge and with the help of scientists they realised it was new to science! It is the only place in the world where it is known to live.</a:t>
            </a:r>
          </a:p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GB" sz="1800" dirty="0">
                <a:solidFill>
                  <a:schemeClr val="dk1"/>
                </a:solidFill>
              </a:rPr>
              <a:t>In 2021 a competition was organised that a local schoolgirl won. She named it </a:t>
            </a:r>
            <a:r>
              <a:rPr lang="en-GB" sz="1800" dirty="0" err="1">
                <a:solidFill>
                  <a:schemeClr val="dk1"/>
                </a:solidFill>
              </a:rPr>
              <a:t>Parpal</a:t>
            </a:r>
            <a:r>
              <a:rPr lang="en-GB" sz="1800" dirty="0">
                <a:solidFill>
                  <a:schemeClr val="dk1"/>
                </a:solidFill>
              </a:rPr>
              <a:t> </a:t>
            </a:r>
            <a:r>
              <a:rPr lang="en-GB" sz="1800" dirty="0" err="1">
                <a:solidFill>
                  <a:schemeClr val="dk1"/>
                </a:solidFill>
              </a:rPr>
              <a:t>Dumplin</a:t>
            </a:r>
            <a:r>
              <a:rPr lang="en-GB" sz="1800" dirty="0">
                <a:solidFill>
                  <a:schemeClr val="dk1"/>
                </a:solidFill>
              </a:rPr>
              <a:t> because it’s purple and looks a bit like a dumpling!  </a:t>
            </a:r>
          </a:p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endParaRPr lang="en-GB" sz="1800" dirty="0">
              <a:solidFill>
                <a:schemeClr val="dk1"/>
              </a:solidFill>
            </a:endParaRPr>
          </a:p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endParaRPr lang="en-GB" sz="18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619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A9B92708-A583-403D-9CCC-6AF2ADCCDE03}"/>
              </a:ext>
            </a:extLst>
          </p:cNvPr>
          <p:cNvSpPr txBox="1">
            <a:spLocks/>
          </p:cNvSpPr>
          <p:nvPr/>
        </p:nvSpPr>
        <p:spPr>
          <a:xfrm>
            <a:off x="647113" y="1417492"/>
            <a:ext cx="5448887" cy="10149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b="1" dirty="0">
                <a:solidFill>
                  <a:schemeClr val="accent1"/>
                </a:solidFill>
              </a:rPr>
              <a:t>Threats to wildlife in the </a:t>
            </a:r>
            <a:br>
              <a:rPr lang="en-GB" b="1" dirty="0">
                <a:solidFill>
                  <a:schemeClr val="accent1"/>
                </a:solidFill>
              </a:rPr>
            </a:br>
            <a:r>
              <a:rPr lang="en-GB" b="1" dirty="0">
                <a:solidFill>
                  <a:schemeClr val="accent1"/>
                </a:solidFill>
              </a:rPr>
              <a:t>MCZ</a:t>
            </a:r>
            <a:endParaRPr lang="en-GB" sz="1400" b="1" dirty="0">
              <a:solidFill>
                <a:schemeClr val="accent1"/>
              </a:solidFill>
            </a:endParaRPr>
          </a:p>
        </p:txBody>
      </p:sp>
      <p:sp>
        <p:nvSpPr>
          <p:cNvPr id="7" name="Google Shape;54;p13">
            <a:extLst>
              <a:ext uri="{FF2B5EF4-FFF2-40B4-BE49-F238E27FC236}">
                <a16:creationId xmlns:a16="http://schemas.microsoft.com/office/drawing/2014/main" id="{0AA4486B-507C-4B9D-8913-05EF4E53E460}"/>
              </a:ext>
            </a:extLst>
          </p:cNvPr>
          <p:cNvSpPr txBox="1">
            <a:spLocks/>
          </p:cNvSpPr>
          <p:nvPr/>
        </p:nvSpPr>
        <p:spPr>
          <a:xfrm>
            <a:off x="647108" y="2299183"/>
            <a:ext cx="5134714" cy="3452178"/>
          </a:xfrm>
          <a:prstGeom prst="rect">
            <a:avLst/>
          </a:prstGeom>
        </p:spPr>
        <p:txBody>
          <a:bodyPr spcFirstLastPara="1" wrap="square" lIns="91425" tIns="91425" rIns="91425" bIns="91425" numCol="1" spcCol="180000" anchor="t" anchorCtr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GB" sz="1800" dirty="0">
                <a:solidFill>
                  <a:schemeClr val="dk1"/>
                </a:solidFill>
              </a:rPr>
              <a:t>Despite being hidden from view, the wildlife faces some threats.  </a:t>
            </a:r>
          </a:p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GB" sz="1800" dirty="0">
                <a:solidFill>
                  <a:schemeClr val="dk1"/>
                </a:solidFill>
              </a:rPr>
              <a:t>The Marine Conservation Zone designation means that work is happening to protect the wildlife from these threats. </a:t>
            </a:r>
          </a:p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GB" sz="1800" dirty="0">
                <a:solidFill>
                  <a:schemeClr val="dk1"/>
                </a:solidFill>
              </a:rPr>
              <a:t>Threats include:</a:t>
            </a:r>
          </a:p>
          <a:p>
            <a:pPr>
              <a:spcBef>
                <a:spcPts val="1200"/>
              </a:spcBef>
            </a:pPr>
            <a:r>
              <a:rPr lang="en-GB" sz="1800" dirty="0">
                <a:solidFill>
                  <a:schemeClr val="dk1"/>
                </a:solidFill>
              </a:rPr>
              <a:t>Litter</a:t>
            </a:r>
          </a:p>
          <a:p>
            <a:pPr>
              <a:spcBef>
                <a:spcPts val="1200"/>
              </a:spcBef>
            </a:pPr>
            <a:r>
              <a:rPr lang="en-GB" sz="1800" dirty="0">
                <a:solidFill>
                  <a:schemeClr val="dk1"/>
                </a:solidFill>
              </a:rPr>
              <a:t>Wind farm development</a:t>
            </a:r>
          </a:p>
          <a:p>
            <a:pPr>
              <a:spcBef>
                <a:spcPts val="1200"/>
              </a:spcBef>
            </a:pPr>
            <a:r>
              <a:rPr lang="en-GB" sz="1800" dirty="0">
                <a:solidFill>
                  <a:schemeClr val="dk1"/>
                </a:solidFill>
              </a:rPr>
              <a:t>Fishing</a:t>
            </a:r>
          </a:p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endParaRPr lang="en-GB" sz="1800" dirty="0">
              <a:solidFill>
                <a:schemeClr val="dk1"/>
              </a:solidFill>
            </a:endParaRPr>
          </a:p>
        </p:txBody>
      </p:sp>
      <p:pic>
        <p:nvPicPr>
          <p:cNvPr id="9" name="Google Shape;81;p16">
            <a:extLst>
              <a:ext uri="{FF2B5EF4-FFF2-40B4-BE49-F238E27FC236}">
                <a16:creationId xmlns:a16="http://schemas.microsoft.com/office/drawing/2014/main" id="{2956D182-CF1A-49BA-8193-14DCF210A87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10179" y="1578525"/>
            <a:ext cx="5448886" cy="39078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1400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89;p17">
            <a:extLst>
              <a:ext uri="{FF2B5EF4-FFF2-40B4-BE49-F238E27FC236}">
                <a16:creationId xmlns:a16="http://schemas.microsoft.com/office/drawing/2014/main" id="{1DC1AF20-F954-424E-BA04-1106D61AD6A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10179" y="1371606"/>
            <a:ext cx="5448886" cy="43129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A9B92708-A583-403D-9CCC-6AF2ADCCDE03}"/>
              </a:ext>
            </a:extLst>
          </p:cNvPr>
          <p:cNvSpPr txBox="1">
            <a:spLocks/>
          </p:cNvSpPr>
          <p:nvPr/>
        </p:nvSpPr>
        <p:spPr>
          <a:xfrm>
            <a:off x="647112" y="2519633"/>
            <a:ext cx="5448887" cy="11073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600" b="1" dirty="0">
                <a:solidFill>
                  <a:schemeClr val="accent1"/>
                </a:solidFill>
              </a:rPr>
              <a:t>Oil, gas and windfarm development</a:t>
            </a:r>
          </a:p>
        </p:txBody>
      </p:sp>
      <p:sp>
        <p:nvSpPr>
          <p:cNvPr id="7" name="Google Shape;54;p13">
            <a:extLst>
              <a:ext uri="{FF2B5EF4-FFF2-40B4-BE49-F238E27FC236}">
                <a16:creationId xmlns:a16="http://schemas.microsoft.com/office/drawing/2014/main" id="{0AA4486B-507C-4B9D-8913-05EF4E53E460}"/>
              </a:ext>
            </a:extLst>
          </p:cNvPr>
          <p:cNvSpPr txBox="1">
            <a:spLocks/>
          </p:cNvSpPr>
          <p:nvPr/>
        </p:nvSpPr>
        <p:spPr>
          <a:xfrm>
            <a:off x="647109" y="3536950"/>
            <a:ext cx="5134714" cy="1136971"/>
          </a:xfrm>
          <a:prstGeom prst="rect">
            <a:avLst/>
          </a:prstGeom>
        </p:spPr>
        <p:txBody>
          <a:bodyPr spcFirstLastPara="1" wrap="square" lIns="91425" tIns="91425" rIns="91425" bIns="91425" numCol="1" spcCol="180000" anchor="t" anchorCtr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GB" sz="1800" dirty="0">
                <a:solidFill>
                  <a:schemeClr val="dk1"/>
                </a:solidFill>
              </a:rPr>
              <a:t>The MCZ designation means special permission needs to be granted for development within the area. </a:t>
            </a:r>
          </a:p>
        </p:txBody>
      </p:sp>
    </p:spTree>
    <p:extLst>
      <p:ext uri="{BB962C8B-B14F-4D97-AF65-F5344CB8AC3E}">
        <p14:creationId xmlns:p14="http://schemas.microsoft.com/office/powerpoint/2010/main" val="3103095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A9B92708-A583-403D-9CCC-6AF2ADCCDE03}"/>
              </a:ext>
            </a:extLst>
          </p:cNvPr>
          <p:cNvSpPr txBox="1">
            <a:spLocks/>
          </p:cNvSpPr>
          <p:nvPr/>
        </p:nvSpPr>
        <p:spPr>
          <a:xfrm>
            <a:off x="647112" y="2210146"/>
            <a:ext cx="5448887" cy="11073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600" b="1" dirty="0">
                <a:solidFill>
                  <a:schemeClr val="accent1"/>
                </a:solidFill>
              </a:rPr>
              <a:t>Beach cleans</a:t>
            </a:r>
          </a:p>
        </p:txBody>
      </p:sp>
      <p:sp>
        <p:nvSpPr>
          <p:cNvPr id="7" name="Google Shape;54;p13">
            <a:extLst>
              <a:ext uri="{FF2B5EF4-FFF2-40B4-BE49-F238E27FC236}">
                <a16:creationId xmlns:a16="http://schemas.microsoft.com/office/drawing/2014/main" id="{0AA4486B-507C-4B9D-8913-05EF4E53E460}"/>
              </a:ext>
            </a:extLst>
          </p:cNvPr>
          <p:cNvSpPr txBox="1">
            <a:spLocks/>
          </p:cNvSpPr>
          <p:nvPr/>
        </p:nvSpPr>
        <p:spPr>
          <a:xfrm>
            <a:off x="647109" y="2917971"/>
            <a:ext cx="5134714" cy="2005721"/>
          </a:xfrm>
          <a:prstGeom prst="rect">
            <a:avLst/>
          </a:prstGeom>
        </p:spPr>
        <p:txBody>
          <a:bodyPr spcFirstLastPara="1" wrap="square" lIns="91425" tIns="91425" rIns="91425" bIns="91425" numCol="1" spcCol="180000" anchor="t" anchorCtr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GB" sz="1800" dirty="0">
                <a:solidFill>
                  <a:schemeClr val="dk1"/>
                </a:solidFill>
              </a:rPr>
              <a:t>Litter is sometimes dropped by visitors or fishing gear can get lost. This can cause a problems for wildlife, particularly with plastics. </a:t>
            </a:r>
          </a:p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GB" sz="1800" dirty="0">
                <a:solidFill>
                  <a:schemeClr val="dk1"/>
                </a:solidFill>
              </a:rPr>
              <a:t>People volunteer at beach cleans to collect rubbish to keep it out of the sea. </a:t>
            </a:r>
          </a:p>
        </p:txBody>
      </p:sp>
      <p:pic>
        <p:nvPicPr>
          <p:cNvPr id="8" name="Google Shape;103;p19">
            <a:extLst>
              <a:ext uri="{FF2B5EF4-FFF2-40B4-BE49-F238E27FC236}">
                <a16:creationId xmlns:a16="http://schemas.microsoft.com/office/drawing/2014/main" id="{202CBCC8-AEB3-4431-80B4-BFAD7A7C72C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2975" r="20359"/>
          <a:stretch/>
        </p:blipFill>
        <p:spPr>
          <a:xfrm>
            <a:off x="6095999" y="0"/>
            <a:ext cx="6096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04;p19">
            <a:extLst>
              <a:ext uri="{FF2B5EF4-FFF2-40B4-BE49-F238E27FC236}">
                <a16:creationId xmlns:a16="http://schemas.microsoft.com/office/drawing/2014/main" id="{19399DA6-B1F2-4BD3-8B6E-2EC72D3D42F1}"/>
              </a:ext>
            </a:extLst>
          </p:cNvPr>
          <p:cNvSpPr txBox="1"/>
          <p:nvPr/>
        </p:nvSpPr>
        <p:spPr>
          <a:xfrm>
            <a:off x="10931205" y="6550200"/>
            <a:ext cx="2227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Photo: Rob Coleman</a:t>
            </a:r>
            <a:endParaRPr sz="80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563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11;p20">
            <a:extLst>
              <a:ext uri="{FF2B5EF4-FFF2-40B4-BE49-F238E27FC236}">
                <a16:creationId xmlns:a16="http://schemas.microsoft.com/office/drawing/2014/main" id="{04E47F04-BFEE-4089-ABF4-AF3960D6B8B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2524" r="28279"/>
          <a:stretch/>
        </p:blipFill>
        <p:spPr>
          <a:xfrm>
            <a:off x="6096000" y="-5086"/>
            <a:ext cx="6096000" cy="686338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A9B92708-A583-403D-9CCC-6AF2ADCCDE03}"/>
              </a:ext>
            </a:extLst>
          </p:cNvPr>
          <p:cNvSpPr txBox="1">
            <a:spLocks/>
          </p:cNvSpPr>
          <p:nvPr/>
        </p:nvSpPr>
        <p:spPr>
          <a:xfrm>
            <a:off x="647112" y="1689642"/>
            <a:ext cx="5448887" cy="11073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600" b="1" dirty="0">
                <a:solidFill>
                  <a:schemeClr val="accent1"/>
                </a:solidFill>
              </a:rPr>
              <a:t>Fishing</a:t>
            </a:r>
          </a:p>
        </p:txBody>
      </p:sp>
      <p:sp>
        <p:nvSpPr>
          <p:cNvPr id="7" name="Google Shape;54;p13">
            <a:extLst>
              <a:ext uri="{FF2B5EF4-FFF2-40B4-BE49-F238E27FC236}">
                <a16:creationId xmlns:a16="http://schemas.microsoft.com/office/drawing/2014/main" id="{0AA4486B-507C-4B9D-8913-05EF4E53E460}"/>
              </a:ext>
            </a:extLst>
          </p:cNvPr>
          <p:cNvSpPr txBox="1">
            <a:spLocks/>
          </p:cNvSpPr>
          <p:nvPr/>
        </p:nvSpPr>
        <p:spPr>
          <a:xfrm>
            <a:off x="647109" y="2397467"/>
            <a:ext cx="5134714" cy="2948257"/>
          </a:xfrm>
          <a:prstGeom prst="rect">
            <a:avLst/>
          </a:prstGeom>
        </p:spPr>
        <p:txBody>
          <a:bodyPr spcFirstLastPara="1" wrap="square" lIns="91425" tIns="91425" rIns="91425" bIns="91425" numCol="1" spcCol="180000" anchor="t" anchorCtr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GB" sz="1800" dirty="0">
                <a:solidFill>
                  <a:schemeClr val="dk1"/>
                </a:solidFill>
              </a:rPr>
              <a:t>The fishers need to be careful that they don’t harm the MCZ.</a:t>
            </a:r>
          </a:p>
          <a:p>
            <a:pPr>
              <a:spcBef>
                <a:spcPts val="1200"/>
              </a:spcBef>
            </a:pPr>
            <a:r>
              <a:rPr lang="en-GB" sz="1800" dirty="0">
                <a:solidFill>
                  <a:schemeClr val="dk1"/>
                </a:solidFill>
              </a:rPr>
              <a:t>They must not keep crabs that are too small.</a:t>
            </a:r>
          </a:p>
          <a:p>
            <a:pPr>
              <a:spcBef>
                <a:spcPts val="1200"/>
              </a:spcBef>
            </a:pPr>
            <a:r>
              <a:rPr lang="en-GB" sz="1800" dirty="0">
                <a:solidFill>
                  <a:schemeClr val="dk1"/>
                </a:solidFill>
              </a:rPr>
              <a:t>Crab numbers are monitored to make sure fishers aren’t catching too many.</a:t>
            </a:r>
          </a:p>
          <a:p>
            <a:pPr>
              <a:spcBef>
                <a:spcPts val="1200"/>
              </a:spcBef>
            </a:pPr>
            <a:r>
              <a:rPr lang="en-GB" sz="1800" dirty="0">
                <a:solidFill>
                  <a:schemeClr val="dk1"/>
                </a:solidFill>
              </a:rPr>
              <a:t>There is guidance to lower the impact of the pots and ropes on the chalk and wildlife.</a:t>
            </a:r>
          </a:p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endParaRPr lang="en-GB" sz="1800" dirty="0">
              <a:solidFill>
                <a:schemeClr val="dk1"/>
              </a:solidFill>
            </a:endParaRPr>
          </a:p>
        </p:txBody>
      </p:sp>
      <p:sp>
        <p:nvSpPr>
          <p:cNvPr id="10" name="Google Shape;120;p21">
            <a:extLst>
              <a:ext uri="{FF2B5EF4-FFF2-40B4-BE49-F238E27FC236}">
                <a16:creationId xmlns:a16="http://schemas.microsoft.com/office/drawing/2014/main" id="{964AEFF7-66D1-4A5F-8598-1FCADB747F80}"/>
              </a:ext>
            </a:extLst>
          </p:cNvPr>
          <p:cNvSpPr txBox="1"/>
          <p:nvPr/>
        </p:nvSpPr>
        <p:spPr>
          <a:xfrm>
            <a:off x="10456749" y="6550254"/>
            <a:ext cx="1735251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Photo: christaylorphoto.co.uk</a:t>
            </a:r>
            <a:endParaRPr sz="80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752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19;p21">
            <a:extLst>
              <a:ext uri="{FF2B5EF4-FFF2-40B4-BE49-F238E27FC236}">
                <a16:creationId xmlns:a16="http://schemas.microsoft.com/office/drawing/2014/main" id="{00FA0AF9-1E0D-43FE-95F1-3E5ACAE9BD0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9252" r="21676"/>
          <a:stretch/>
        </p:blipFill>
        <p:spPr>
          <a:xfrm>
            <a:off x="6095999" y="-5086"/>
            <a:ext cx="6096001" cy="687796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4;p13">
            <a:extLst>
              <a:ext uri="{FF2B5EF4-FFF2-40B4-BE49-F238E27FC236}">
                <a16:creationId xmlns:a16="http://schemas.microsoft.com/office/drawing/2014/main" id="{0AA4486B-507C-4B9D-8913-05EF4E53E460}"/>
              </a:ext>
            </a:extLst>
          </p:cNvPr>
          <p:cNvSpPr txBox="1">
            <a:spLocks/>
          </p:cNvSpPr>
          <p:nvPr/>
        </p:nvSpPr>
        <p:spPr>
          <a:xfrm>
            <a:off x="628255" y="1984023"/>
            <a:ext cx="5134714" cy="2889954"/>
          </a:xfrm>
          <a:prstGeom prst="rect">
            <a:avLst/>
          </a:prstGeom>
        </p:spPr>
        <p:txBody>
          <a:bodyPr spcFirstLastPara="1" wrap="square" lIns="91425" tIns="91425" rIns="91425" bIns="91425" numCol="1" spcCol="1800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GB" sz="2600" b="1" dirty="0">
                <a:solidFill>
                  <a:schemeClr val="accent1"/>
                </a:solidFill>
              </a:rPr>
              <a:t>Amazing wildlife</a:t>
            </a:r>
          </a:p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GB" sz="1800" dirty="0">
                <a:solidFill>
                  <a:schemeClr val="dk1"/>
                </a:solidFill>
              </a:rPr>
              <a:t>There are lots of amazing creatures living in the Cromer Shoal Chalk Beds Marine Conservation Zone. </a:t>
            </a:r>
          </a:p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GB" sz="1800" dirty="0">
                <a:solidFill>
                  <a:schemeClr val="dk1"/>
                </a:solidFill>
              </a:rPr>
              <a:t>Threats to the wildlife that lives there are being monitored and new laws may be brought in to help the wildlife.</a:t>
            </a:r>
          </a:p>
        </p:txBody>
      </p:sp>
      <p:sp>
        <p:nvSpPr>
          <p:cNvPr id="11" name="Google Shape;120;p21">
            <a:extLst>
              <a:ext uri="{FF2B5EF4-FFF2-40B4-BE49-F238E27FC236}">
                <a16:creationId xmlns:a16="http://schemas.microsoft.com/office/drawing/2014/main" id="{E0A8D9BA-BCF6-4236-8571-9CDB2B764736}"/>
              </a:ext>
            </a:extLst>
          </p:cNvPr>
          <p:cNvSpPr txBox="1"/>
          <p:nvPr/>
        </p:nvSpPr>
        <p:spPr>
          <a:xfrm>
            <a:off x="10456749" y="6550254"/>
            <a:ext cx="1735251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Photo: christaylorphoto.co.uk</a:t>
            </a:r>
            <a:endParaRPr sz="80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363241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_Slides">
  <a:themeElements>
    <a:clrScheme name="MCS_Presentations">
      <a:dk1>
        <a:srgbClr val="1B1B26"/>
      </a:dk1>
      <a:lt1>
        <a:srgbClr val="FFFFFF"/>
      </a:lt1>
      <a:dk2>
        <a:srgbClr val="2F2F3F"/>
      </a:dk2>
      <a:lt2>
        <a:srgbClr val="D9F5F3"/>
      </a:lt2>
      <a:accent1>
        <a:srgbClr val="00B9B0"/>
      </a:accent1>
      <a:accent2>
        <a:srgbClr val="B172CD"/>
      </a:accent2>
      <a:accent3>
        <a:srgbClr val="FD5C6C"/>
      </a:accent3>
      <a:accent4>
        <a:srgbClr val="9EC323"/>
      </a:accent4>
      <a:accent5>
        <a:srgbClr val="3D9BE2"/>
      </a:accent5>
      <a:accent6>
        <a:srgbClr val="FDA027"/>
      </a:accent6>
      <a:hlink>
        <a:srgbClr val="0563C1"/>
      </a:hlink>
      <a:folHlink>
        <a:srgbClr val="954F72"/>
      </a:folHlink>
    </a:clrScheme>
    <a:fontScheme name="Poppins_MCS">
      <a:majorFont>
        <a:latin typeface="Poppins Extra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 Slides">
  <a:themeElements>
    <a:clrScheme name="MCS_Presentations">
      <a:dk1>
        <a:srgbClr val="1B1B26"/>
      </a:dk1>
      <a:lt1>
        <a:srgbClr val="FFFFFF"/>
      </a:lt1>
      <a:dk2>
        <a:srgbClr val="2F2F3F"/>
      </a:dk2>
      <a:lt2>
        <a:srgbClr val="D9F5F3"/>
      </a:lt2>
      <a:accent1>
        <a:srgbClr val="00B9B0"/>
      </a:accent1>
      <a:accent2>
        <a:srgbClr val="B172CD"/>
      </a:accent2>
      <a:accent3>
        <a:srgbClr val="FD5C6C"/>
      </a:accent3>
      <a:accent4>
        <a:srgbClr val="9EC323"/>
      </a:accent4>
      <a:accent5>
        <a:srgbClr val="3D9BE2"/>
      </a:accent5>
      <a:accent6>
        <a:srgbClr val="FDA027"/>
      </a:accent6>
      <a:hlink>
        <a:srgbClr val="0563C1"/>
      </a:hlink>
      <a:folHlink>
        <a:srgbClr val="954F72"/>
      </a:folHlink>
    </a:clrScheme>
    <a:fontScheme name="Poppins_MCS">
      <a:majorFont>
        <a:latin typeface="Poppins Extra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2e7939e8-d9bd-4197-b5ca-ef6e1ff1327b" xsi:nil="true"/>
    <TaxCatchAll xmlns="5f3fbcf9-7929-4669-aee0-273ea4de79ac" xsi:nil="true"/>
    <lcf76f155ced4ddcb4097134ff3c332f xmlns="2e7939e8-d9bd-4197-b5ca-ef6e1ff1327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5D8DF586940345BCA1FE832507B89A" ma:contentTypeVersion="15" ma:contentTypeDescription="Create a new document." ma:contentTypeScope="" ma:versionID="9c4dad075fbb571b5e52fd06dfe11aa5">
  <xsd:schema xmlns:xsd="http://www.w3.org/2001/XMLSchema" xmlns:xs="http://www.w3.org/2001/XMLSchema" xmlns:p="http://schemas.microsoft.com/office/2006/metadata/properties" xmlns:ns2="2e7939e8-d9bd-4197-b5ca-ef6e1ff1327b" xmlns:ns3="5f3fbcf9-7929-4669-aee0-273ea4de79ac" targetNamespace="http://schemas.microsoft.com/office/2006/metadata/properties" ma:root="true" ma:fieldsID="39a47eab18549ed710174bddad15a830" ns2:_="" ns3:_="">
    <xsd:import namespace="2e7939e8-d9bd-4197-b5ca-ef6e1ff1327b"/>
    <xsd:import namespace="5f3fbcf9-7929-4669-aee0-273ea4de79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7939e8-d9bd-4197-b5ca-ef6e1ff132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11400c39-6263-44eb-9109-7e6cd59416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3fbcf9-7929-4669-aee0-273ea4de79a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2b25e7ad-d1b0-4b24-aadf-44e0f6c8fd61}" ma:internalName="TaxCatchAll" ma:showField="CatchAllData" ma:web="5f3fbcf9-7929-4669-aee0-273ea4de79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9091066-377E-4B3D-A351-1A87A698FDB8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c9183086-dd75-4fe7-9390-257df00f9d75"/>
    <ds:schemaRef ds:uri="http://purl.org/dc/elements/1.1/"/>
    <ds:schemaRef ds:uri="http://schemas.microsoft.com/office/2006/metadata/properties"/>
    <ds:schemaRef ds:uri="http://schemas.microsoft.com/office/infopath/2007/PartnerControls"/>
    <ds:schemaRef ds:uri="89462c4e-13d7-4ebd-8ab6-d05e28ed5e7c"/>
    <ds:schemaRef ds:uri="http://www.w3.org/XML/1998/namespace"/>
    <ds:schemaRef ds:uri="d68f711c-a538-410d-8e53-76f8270e1028"/>
    <ds:schemaRef ds:uri="476384d9-2b43-4f92-882d-ae7ebe513151"/>
    <ds:schemaRef ds:uri="2e7939e8-d9bd-4197-b5ca-ef6e1ff1327b"/>
    <ds:schemaRef ds:uri="5f3fbcf9-7929-4669-aee0-273ea4de79ac"/>
  </ds:schemaRefs>
</ds:datastoreItem>
</file>

<file path=customXml/itemProps2.xml><?xml version="1.0" encoding="utf-8"?>
<ds:datastoreItem xmlns:ds="http://schemas.openxmlformats.org/officeDocument/2006/customXml" ds:itemID="{104881CC-352E-4387-96F8-747F9BF8A46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B8BCBE-4A48-4199-A6EC-04EBA3492F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7939e8-d9bd-4197-b5ca-ef6e1ff1327b"/>
    <ds:schemaRef ds:uri="5f3fbcf9-7929-4669-aee0-273ea4de79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2386</TotalTime>
  <Words>1193</Words>
  <Application>Microsoft Office PowerPoint</Application>
  <PresentationFormat>Widescreen</PresentationFormat>
  <Paragraphs>166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Poppins</vt:lpstr>
      <vt:lpstr>Poppins ExtraBold</vt:lpstr>
      <vt:lpstr>Content_Slides</vt:lpstr>
      <vt:lpstr>Blank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 I am here</dc:title>
  <dc:creator>Josh Brooks</dc:creator>
  <cp:lastModifiedBy>Mary Hayman</cp:lastModifiedBy>
  <cp:revision>48</cp:revision>
  <dcterms:created xsi:type="dcterms:W3CDTF">2021-04-23T08:38:01Z</dcterms:created>
  <dcterms:modified xsi:type="dcterms:W3CDTF">2023-07-25T10:59:40Z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0x0101002F5D8DF586940345BCA1FE832507B89A</vt:lpwstr>
  </property>
  <property fmtid="{D5CDD505-2E9C-101B-9397-08002B2CF9AE}" pid="3" name="MediaServiceImageTags">
    <vt:lpwstr/>
  </property>
  <property fmtid="{D5CDD505-2E9C-101B-9397-08002B2CF9AE}" pid="4" name="Order">
    <vt:lpwstr>4445700.00000000</vt:lpwstr>
  </property>
  <property fmtid="{D5CDD505-2E9C-101B-9397-08002B2CF9AE}" pid="5" name="xd_Signature">
    <vt:lpwstr/>
  </property>
  <property fmtid="{D5CDD505-2E9C-101B-9397-08002B2CF9AE}" pid="6" name="xd_ProgID">
    <vt:lpwstr/>
  </property>
  <property fmtid="{D5CDD505-2E9C-101B-9397-08002B2CF9AE}" pid="7" name="TemplateUrl">
    <vt:lpwstr/>
  </property>
  <property fmtid="{D5CDD505-2E9C-101B-9397-08002B2CF9AE}" pid="8" name="ComplianceAssetId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</Properties>
</file>