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73" r:id="rId5"/>
  </p:sldMasterIdLst>
  <p:handoutMasterIdLst>
    <p:handoutMasterId r:id="rId29"/>
  </p:handoutMasterIdLst>
  <p:sldIdLst>
    <p:sldId id="267" r:id="rId6"/>
    <p:sldId id="298" r:id="rId7"/>
    <p:sldId id="315" r:id="rId8"/>
    <p:sldId id="316" r:id="rId9"/>
    <p:sldId id="317" r:id="rId10"/>
    <p:sldId id="318" r:id="rId11"/>
    <p:sldId id="347" r:id="rId12"/>
    <p:sldId id="319" r:id="rId13"/>
    <p:sldId id="320" r:id="rId14"/>
    <p:sldId id="321" r:id="rId15"/>
    <p:sldId id="322" r:id="rId16"/>
    <p:sldId id="323" r:id="rId17"/>
    <p:sldId id="324" r:id="rId18"/>
    <p:sldId id="325" r:id="rId19"/>
    <p:sldId id="326" r:id="rId20"/>
    <p:sldId id="327" r:id="rId21"/>
    <p:sldId id="329" r:id="rId22"/>
    <p:sldId id="328" r:id="rId23"/>
    <p:sldId id="333" r:id="rId24"/>
    <p:sldId id="335" r:id="rId25"/>
    <p:sldId id="337" r:id="rId26"/>
    <p:sldId id="336" r:id="rId27"/>
    <p:sldId id="33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9B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7CE9F-AE6A-47F6-8C27-22C52ED172B8}" v="2" dt="2023-06-23T15:29:19.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showGuides="1">
      <p:cViewPr varScale="1">
        <p:scale>
          <a:sx n="86" d="100"/>
          <a:sy n="86" d="100"/>
        </p:scale>
        <p:origin x="605" y="58"/>
      </p:cViewPr>
      <p:guideLst>
        <p:guide pos="3840"/>
        <p:guide orient="horz" pos="2160"/>
      </p:guideLst>
    </p:cSldViewPr>
  </p:slideViewPr>
  <p:notesTextViewPr>
    <p:cViewPr>
      <p:scale>
        <a:sx n="1" d="1"/>
        <a:sy n="1" d="1"/>
      </p:scale>
      <p:origin x="0" y="0"/>
    </p:cViewPr>
  </p:notesTextViewPr>
  <p:notesViewPr>
    <p:cSldViewPr snapToGrid="0" showGuides="1">
      <p:cViewPr varScale="1">
        <p:scale>
          <a:sx n="73" d="100"/>
          <a:sy n="73" d="100"/>
        </p:scale>
        <p:origin x="234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304DC7-B1A5-4308-92FD-E5EBE38128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D2D876A-E13E-479E-8E02-C4E5734789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E1F8E-F6ED-4D28-89C2-BA82F602EAA4}" type="datetimeFigureOut">
              <a:rPr lang="en-GB" smtClean="0"/>
              <a:t>21/07/2023</a:t>
            </a:fld>
            <a:endParaRPr lang="en-GB"/>
          </a:p>
        </p:txBody>
      </p:sp>
      <p:sp>
        <p:nvSpPr>
          <p:cNvPr id="4" name="Footer Placeholder 3">
            <a:extLst>
              <a:ext uri="{FF2B5EF4-FFF2-40B4-BE49-F238E27FC236}">
                <a16:creationId xmlns:a16="http://schemas.microsoft.com/office/drawing/2014/main" id="{90D75BE9-9D1E-4B39-9DB3-CA38B4A31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52491B-1901-4C5D-92B7-D2459BB0F2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FC0A9A-A158-41FC-82EA-CA2B710111E7}" type="slidenum">
              <a:rPr lang="en-GB" smtClean="0"/>
              <a:t>‹#›</a:t>
            </a:fld>
            <a:endParaRPr lang="en-GB"/>
          </a:p>
        </p:txBody>
      </p:sp>
    </p:spTree>
    <p:extLst>
      <p:ext uri="{BB962C8B-B14F-4D97-AF65-F5344CB8AC3E}">
        <p14:creationId xmlns:p14="http://schemas.microsoft.com/office/powerpoint/2010/main" val="18855443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Columns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642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_Header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42E18-2E1D-4E2E-AFB5-ACCC693286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3870" b="51599"/>
          <a:stretch/>
        </p:blipFill>
        <p:spPr>
          <a:xfrm>
            <a:off x="1" y="-81025"/>
            <a:ext cx="12191998"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00625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Header_0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E733C5-DFA0-46E2-98BA-93580E7C19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09"/>
          <a:stretch/>
        </p:blipFill>
        <p:spPr>
          <a:xfrm>
            <a:off x="0" y="-81025"/>
            <a:ext cx="12192000"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389994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_Text_01">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spTree>
    <p:extLst>
      <p:ext uri="{BB962C8B-B14F-4D97-AF65-F5344CB8AC3E}">
        <p14:creationId xmlns:p14="http://schemas.microsoft.com/office/powerpoint/2010/main" val="175194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_Text_02">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6"/>
                </a:solidFill>
              </a:defRPr>
            </a:lvl1pPr>
          </a:lstStyle>
          <a:p>
            <a:pPr lvl="0"/>
            <a:r>
              <a:rPr lang="en-US" dirty="0"/>
              <a:t>Subtitle goes here</a:t>
            </a:r>
            <a:endParaRPr lang="en-GB" dirty="0"/>
          </a:p>
        </p:txBody>
      </p:sp>
    </p:spTree>
    <p:extLst>
      <p:ext uri="{BB962C8B-B14F-4D97-AF65-F5344CB8AC3E}">
        <p14:creationId xmlns:p14="http://schemas.microsoft.com/office/powerpoint/2010/main" val="127492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_Text_03">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9699761"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dirty="0"/>
              <a:t>Subtitle goes here</a:t>
            </a:r>
            <a:endParaRPr lang="en-GB" dirty="0"/>
          </a:p>
        </p:txBody>
      </p:sp>
    </p:spTree>
    <p:extLst>
      <p:ext uri="{BB962C8B-B14F-4D97-AF65-F5344CB8AC3E}">
        <p14:creationId xmlns:p14="http://schemas.microsoft.com/office/powerpoint/2010/main" val="101063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_Text_04">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3"/>
                </a:solidFill>
              </a:defRPr>
            </a:lvl1pPr>
          </a:lstStyle>
          <a:p>
            <a:pPr lvl="0"/>
            <a:r>
              <a:rPr lang="en-US" dirty="0"/>
              <a:t>Subtitle goes here</a:t>
            </a:r>
            <a:endParaRPr lang="en-GB" dirty="0"/>
          </a:p>
        </p:txBody>
      </p:sp>
      <p:pic>
        <p:nvPicPr>
          <p:cNvPr id="3" name="Picture 2">
            <a:extLst>
              <a:ext uri="{FF2B5EF4-FFF2-40B4-BE49-F238E27FC236}">
                <a16:creationId xmlns:a16="http://schemas.microsoft.com/office/drawing/2014/main" id="{D25C95C2-FFC3-40CD-80CA-61D16C82AF0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6" y="0"/>
            <a:ext cx="4027714" cy="6858000"/>
          </a:xfrm>
          <a:prstGeom prst="rect">
            <a:avLst/>
          </a:prstGeom>
        </p:spPr>
      </p:pic>
    </p:spTree>
    <p:extLst>
      <p:ext uri="{BB962C8B-B14F-4D97-AF65-F5344CB8AC3E}">
        <p14:creationId xmlns:p14="http://schemas.microsoft.com/office/powerpoint/2010/main" val="487613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_Text_05">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2"/>
                </a:solidFill>
              </a:defRPr>
            </a:lvl1pPr>
          </a:lstStyle>
          <a:p>
            <a:pPr lvl="0"/>
            <a:r>
              <a:rPr lang="en-US" dirty="0"/>
              <a:t>Subtitle goes here</a:t>
            </a:r>
            <a:endParaRPr lang="en-GB" dirty="0"/>
          </a:p>
        </p:txBody>
      </p:sp>
      <p:pic>
        <p:nvPicPr>
          <p:cNvPr id="4" name="Picture 3">
            <a:extLst>
              <a:ext uri="{FF2B5EF4-FFF2-40B4-BE49-F238E27FC236}">
                <a16:creationId xmlns:a16="http://schemas.microsoft.com/office/drawing/2014/main" id="{FA7F58A5-C37B-43E4-B618-76CC8266F229}"/>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25"/>
          <a:stretch/>
        </p:blipFill>
        <p:spPr>
          <a:xfrm>
            <a:off x="8164284" y="0"/>
            <a:ext cx="4027715" cy="6858000"/>
          </a:xfrm>
          <a:prstGeom prst="rect">
            <a:avLst/>
          </a:prstGeom>
        </p:spPr>
      </p:pic>
    </p:spTree>
    <p:extLst>
      <p:ext uri="{BB962C8B-B14F-4D97-AF65-F5344CB8AC3E}">
        <p14:creationId xmlns:p14="http://schemas.microsoft.com/office/powerpoint/2010/main" val="222077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pic>
        <p:nvPicPr>
          <p:cNvPr id="3" name="Picture 2">
            <a:extLst>
              <a:ext uri="{FF2B5EF4-FFF2-40B4-BE49-F238E27FC236}">
                <a16:creationId xmlns:a16="http://schemas.microsoft.com/office/drawing/2014/main" id="{F419D7F3-D19A-48A4-BF2A-6A634F4B280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60255"/>
          <a:stretch/>
        </p:blipFill>
        <p:spPr>
          <a:xfrm>
            <a:off x="8164284" y="0"/>
            <a:ext cx="4027716" cy="6858000"/>
          </a:xfrm>
          <a:prstGeom prst="rect">
            <a:avLst/>
          </a:prstGeom>
        </p:spPr>
      </p:pic>
    </p:spTree>
    <p:extLst>
      <p:ext uri="{BB962C8B-B14F-4D97-AF65-F5344CB8AC3E}">
        <p14:creationId xmlns:p14="http://schemas.microsoft.com/office/powerpoint/2010/main" val="2349883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mple_Text_06">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176454"/>
            <a:ext cx="649373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1011607"/>
            <a:ext cx="6493739" cy="879053"/>
          </a:xfrm>
        </p:spPr>
        <p:txBody>
          <a:bodyPr>
            <a:normAutofit/>
          </a:bodyPr>
          <a:lstStyle>
            <a:lvl1pPr marL="0" indent="0">
              <a:buFontTx/>
              <a:buNone/>
              <a:defRPr sz="4800" b="1">
                <a:solidFill>
                  <a:schemeClr val="accent1"/>
                </a:solidFill>
              </a:defRPr>
            </a:lvl1pPr>
          </a:lstStyle>
          <a:p>
            <a:pPr lvl="0"/>
            <a:r>
              <a:rPr lang="en-US" dirty="0"/>
              <a:t>Subtitle goes here</a:t>
            </a:r>
            <a:endParaRPr lang="en-GB" dirty="0"/>
          </a:p>
        </p:txBody>
      </p:sp>
      <p:pic>
        <p:nvPicPr>
          <p:cNvPr id="4" name="Picture 3">
            <a:extLst>
              <a:ext uri="{FF2B5EF4-FFF2-40B4-BE49-F238E27FC236}">
                <a16:creationId xmlns:a16="http://schemas.microsoft.com/office/drawing/2014/main" id="{2A78AE98-F64C-40AB-BE77-9B53C9C233B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69727" y="0"/>
            <a:ext cx="4022273" cy="6858000"/>
          </a:xfrm>
          <a:prstGeom prst="rect">
            <a:avLst/>
          </a:prstGeom>
        </p:spPr>
      </p:pic>
    </p:spTree>
    <p:extLst>
      <p:ext uri="{BB962C8B-B14F-4D97-AF65-F5344CB8AC3E}">
        <p14:creationId xmlns:p14="http://schemas.microsoft.com/office/powerpoint/2010/main" val="116503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plit_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5F1BF8-1746-4D4E-92DE-3A3FACFA225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51308" r="19432"/>
          <a:stretch/>
        </p:blipFill>
        <p:spPr>
          <a:xfrm>
            <a:off x="4033420" y="3518704"/>
            <a:ext cx="8158580"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dirty="0"/>
          </a:p>
        </p:txBody>
      </p:sp>
    </p:spTree>
    <p:extLst>
      <p:ext uri="{BB962C8B-B14F-4D97-AF65-F5344CB8AC3E}">
        <p14:creationId xmlns:p14="http://schemas.microsoft.com/office/powerpoint/2010/main" val="315156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3355960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1" y="0"/>
            <a:ext cx="4033420" cy="6858000"/>
          </a:xfrm>
        </p:spPr>
        <p:txBody>
          <a:bodyPr/>
          <a:lstStyle/>
          <a:p>
            <a:endParaRPr lang="en-GB" dirty="0"/>
          </a:p>
        </p:txBody>
      </p:sp>
    </p:spTree>
    <p:extLst>
      <p:ext uri="{BB962C8B-B14F-4D97-AF65-F5344CB8AC3E}">
        <p14:creationId xmlns:p14="http://schemas.microsoft.com/office/powerpoint/2010/main" val="2486738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_Split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C1E10A-3BBF-4AD8-BA98-5FF249609C0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9262" t="28642" r="10168" b="22666"/>
          <a:stretch/>
        </p:blipFill>
        <p:spPr>
          <a:xfrm>
            <a:off x="4033419" y="3518704"/>
            <a:ext cx="8158581" cy="3339296"/>
          </a:xfrm>
          <a:prstGeom prst="rect">
            <a:avLst/>
          </a:prstGeom>
        </p:spPr>
      </p:pic>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4797008" y="3949921"/>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9D4CC5BB-6CD2-4164-A435-880A5253E731}"/>
              </a:ext>
            </a:extLst>
          </p:cNvPr>
          <p:cNvSpPr/>
          <p:nvPr userDrawn="1"/>
        </p:nvSpPr>
        <p:spPr>
          <a:xfrm>
            <a:off x="4033420" y="0"/>
            <a:ext cx="8158580" cy="3518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4797008" y="525804"/>
            <a:ext cx="6482164" cy="2476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a:extLst>
              <a:ext uri="{FF2B5EF4-FFF2-40B4-BE49-F238E27FC236}">
                <a16:creationId xmlns:a16="http://schemas.microsoft.com/office/drawing/2014/main" id="{60B4B887-C7DC-4141-891F-BDB4D6E3677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1" y="839"/>
            <a:ext cx="4129548" cy="6857161"/>
          </a:xfrm>
          <a:prstGeom prst="rect">
            <a:avLst/>
          </a:prstGeom>
        </p:spPr>
      </p:pic>
    </p:spTree>
    <p:extLst>
      <p:ext uri="{BB962C8B-B14F-4D97-AF65-F5344CB8AC3E}">
        <p14:creationId xmlns:p14="http://schemas.microsoft.com/office/powerpoint/2010/main" val="3292528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Tree>
    <p:extLst>
      <p:ext uri="{BB962C8B-B14F-4D97-AF65-F5344CB8AC3E}">
        <p14:creationId xmlns:p14="http://schemas.microsoft.com/office/powerpoint/2010/main" val="2546290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Block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824696"/>
            <a:ext cx="3380148" cy="52086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824696"/>
            <a:ext cx="3380148" cy="52086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824696"/>
            <a:ext cx="3380148" cy="52086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1255007"/>
            <a:ext cx="2708475" cy="4416587"/>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Tree>
    <p:extLst>
      <p:ext uri="{BB962C8B-B14F-4D97-AF65-F5344CB8AC3E}">
        <p14:creationId xmlns:p14="http://schemas.microsoft.com/office/powerpoint/2010/main" val="113115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Blocks_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4CC5BB-6CD2-4164-A435-880A5253E731}"/>
              </a:ext>
            </a:extLst>
          </p:cNvPr>
          <p:cNvSpPr/>
          <p:nvPr userDrawn="1"/>
        </p:nvSpPr>
        <p:spPr>
          <a:xfrm>
            <a:off x="763589" y="3093234"/>
            <a:ext cx="3380148" cy="2940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hasCustomPrompt="1"/>
          </p:nvPr>
        </p:nvSpPr>
        <p:spPr>
          <a:xfrm>
            <a:off x="1099595" y="3315302"/>
            <a:ext cx="2708475" cy="2356293"/>
          </a:xfrm>
        </p:spPr>
        <p:txBody>
          <a:bodyPr>
            <a:normAutofit/>
          </a:bodyPr>
          <a:lstStyle>
            <a:lvl1pPr marL="0" indent="0">
              <a:buNone/>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2" name="Rectangle 11">
            <a:extLst>
              <a:ext uri="{FF2B5EF4-FFF2-40B4-BE49-F238E27FC236}">
                <a16:creationId xmlns:a16="http://schemas.microsoft.com/office/drawing/2014/main" id="{15A7EC48-4A1F-4DAA-95ED-B7E9049400C0}"/>
              </a:ext>
            </a:extLst>
          </p:cNvPr>
          <p:cNvSpPr/>
          <p:nvPr userDrawn="1"/>
        </p:nvSpPr>
        <p:spPr>
          <a:xfrm>
            <a:off x="4405926" y="3093234"/>
            <a:ext cx="3380148" cy="294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140A8A-F087-439A-8986-1A62A23DF97B}"/>
              </a:ext>
            </a:extLst>
          </p:cNvPr>
          <p:cNvSpPr/>
          <p:nvPr userDrawn="1"/>
        </p:nvSpPr>
        <p:spPr>
          <a:xfrm>
            <a:off x="8048263" y="3093234"/>
            <a:ext cx="3380148" cy="2940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9">
            <a:extLst>
              <a:ext uri="{FF2B5EF4-FFF2-40B4-BE49-F238E27FC236}">
                <a16:creationId xmlns:a16="http://schemas.microsoft.com/office/drawing/2014/main" id="{6D2AC78D-F2F6-4302-8CDD-04C6DAE47816}"/>
              </a:ext>
            </a:extLst>
          </p:cNvPr>
          <p:cNvSpPr>
            <a:spLocks noGrp="1"/>
          </p:cNvSpPr>
          <p:nvPr>
            <p:ph type="body" sz="quarter" idx="12" hasCustomPrompt="1"/>
          </p:nvPr>
        </p:nvSpPr>
        <p:spPr>
          <a:xfrm>
            <a:off x="4741762"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15" name="Text Placeholder 9">
            <a:extLst>
              <a:ext uri="{FF2B5EF4-FFF2-40B4-BE49-F238E27FC236}">
                <a16:creationId xmlns:a16="http://schemas.microsoft.com/office/drawing/2014/main" id="{FEA17097-B7FE-4039-8FCC-901A1CBFCC68}"/>
              </a:ext>
            </a:extLst>
          </p:cNvPr>
          <p:cNvSpPr>
            <a:spLocks noGrp="1"/>
          </p:cNvSpPr>
          <p:nvPr>
            <p:ph type="body" sz="quarter" idx="13" hasCustomPrompt="1"/>
          </p:nvPr>
        </p:nvSpPr>
        <p:spPr>
          <a:xfrm>
            <a:off x="8384099" y="3315302"/>
            <a:ext cx="2708475" cy="2356293"/>
          </a:xfrm>
        </p:spPr>
        <p:txBody>
          <a:bodyPr>
            <a:normAutofit/>
          </a:bodyPr>
          <a:lstStyle>
            <a:lvl1pPr marL="0" indent="0">
              <a:buNone/>
              <a:defRPr sz="20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endParaRPr lang="en-GB" dirty="0"/>
          </a:p>
        </p:txBody>
      </p:sp>
      <p:sp>
        <p:nvSpPr>
          <p:cNvPr id="3" name="Picture Placeholder 2">
            <a:extLst>
              <a:ext uri="{FF2B5EF4-FFF2-40B4-BE49-F238E27FC236}">
                <a16:creationId xmlns:a16="http://schemas.microsoft.com/office/drawing/2014/main" id="{E5A4FD05-4100-459E-95DA-2B7A22F0C16A}"/>
              </a:ext>
            </a:extLst>
          </p:cNvPr>
          <p:cNvSpPr>
            <a:spLocks noGrp="1"/>
          </p:cNvSpPr>
          <p:nvPr>
            <p:ph type="pic" sz="quarter" idx="14"/>
          </p:nvPr>
        </p:nvSpPr>
        <p:spPr>
          <a:xfrm>
            <a:off x="763588" y="809625"/>
            <a:ext cx="3368675" cy="2268538"/>
          </a:xfrm>
        </p:spPr>
        <p:txBody>
          <a:bodyPr/>
          <a:lstStyle/>
          <a:p>
            <a:endParaRPr lang="en-GB"/>
          </a:p>
        </p:txBody>
      </p:sp>
      <p:sp>
        <p:nvSpPr>
          <p:cNvPr id="10" name="Picture Placeholder 2">
            <a:extLst>
              <a:ext uri="{FF2B5EF4-FFF2-40B4-BE49-F238E27FC236}">
                <a16:creationId xmlns:a16="http://schemas.microsoft.com/office/drawing/2014/main" id="{89A6BCCC-0890-47CA-82CB-B97B61FD6454}"/>
              </a:ext>
            </a:extLst>
          </p:cNvPr>
          <p:cNvSpPr>
            <a:spLocks noGrp="1"/>
          </p:cNvSpPr>
          <p:nvPr>
            <p:ph type="pic" sz="quarter" idx="15"/>
          </p:nvPr>
        </p:nvSpPr>
        <p:spPr>
          <a:xfrm>
            <a:off x="4394452" y="809625"/>
            <a:ext cx="3368675" cy="2268538"/>
          </a:xfrm>
        </p:spPr>
        <p:txBody>
          <a:bodyPr/>
          <a:lstStyle/>
          <a:p>
            <a:endParaRPr lang="en-GB"/>
          </a:p>
        </p:txBody>
      </p:sp>
      <p:sp>
        <p:nvSpPr>
          <p:cNvPr id="11" name="Picture Placeholder 2">
            <a:extLst>
              <a:ext uri="{FF2B5EF4-FFF2-40B4-BE49-F238E27FC236}">
                <a16:creationId xmlns:a16="http://schemas.microsoft.com/office/drawing/2014/main" id="{B5731E4A-4C59-44AB-B1E6-30E705257518}"/>
              </a:ext>
            </a:extLst>
          </p:cNvPr>
          <p:cNvSpPr>
            <a:spLocks noGrp="1"/>
          </p:cNvSpPr>
          <p:nvPr>
            <p:ph type="pic" sz="quarter" idx="16"/>
          </p:nvPr>
        </p:nvSpPr>
        <p:spPr>
          <a:xfrm>
            <a:off x="8059739" y="824696"/>
            <a:ext cx="3368675" cy="2268538"/>
          </a:xfrm>
        </p:spPr>
        <p:txBody>
          <a:bodyPr/>
          <a:lstStyle/>
          <a:p>
            <a:endParaRPr lang="en-GB"/>
          </a:p>
        </p:txBody>
      </p:sp>
    </p:spTree>
    <p:extLst>
      <p:ext uri="{BB962C8B-B14F-4D97-AF65-F5344CB8AC3E}">
        <p14:creationId xmlns:p14="http://schemas.microsoft.com/office/powerpoint/2010/main" val="4015670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Blank_Lef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763588"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6096000" y="1296363"/>
            <a:ext cx="5332412" cy="4265271"/>
          </a:xfrm>
        </p:spPr>
        <p:txBody>
          <a:bodyPr/>
          <a:lstStyle/>
          <a:p>
            <a:endParaRPr lang="en-GB" dirty="0"/>
          </a:p>
        </p:txBody>
      </p:sp>
    </p:spTree>
    <p:extLst>
      <p:ext uri="{BB962C8B-B14F-4D97-AF65-F5344CB8AC3E}">
        <p14:creationId xmlns:p14="http://schemas.microsoft.com/office/powerpoint/2010/main" val="3203783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Blank_Righ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7CD598AC-A7F9-4639-AFAC-C16FA7EEF599}"/>
              </a:ext>
            </a:extLst>
          </p:cNvPr>
          <p:cNvSpPr>
            <a:spLocks noGrp="1"/>
          </p:cNvSpPr>
          <p:nvPr>
            <p:ph type="body" sz="quarter" idx="11"/>
          </p:nvPr>
        </p:nvSpPr>
        <p:spPr>
          <a:xfrm>
            <a:off x="6396942" y="1296364"/>
            <a:ext cx="4919582" cy="426527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a:extLst>
              <a:ext uri="{FF2B5EF4-FFF2-40B4-BE49-F238E27FC236}">
                <a16:creationId xmlns:a16="http://schemas.microsoft.com/office/drawing/2014/main" id="{AEFF4B9C-EC08-4210-AB11-2BD32DCE7F2B}"/>
              </a:ext>
            </a:extLst>
          </p:cNvPr>
          <p:cNvSpPr>
            <a:spLocks noGrp="1"/>
          </p:cNvSpPr>
          <p:nvPr>
            <p:ph type="pic" sz="quarter" idx="12"/>
          </p:nvPr>
        </p:nvSpPr>
        <p:spPr>
          <a:xfrm>
            <a:off x="756212" y="1296363"/>
            <a:ext cx="5332412" cy="4265271"/>
          </a:xfrm>
        </p:spPr>
        <p:txBody>
          <a:bodyPr/>
          <a:lstStyle/>
          <a:p>
            <a:endParaRPr lang="en-GB" dirty="0"/>
          </a:p>
        </p:txBody>
      </p:sp>
    </p:spTree>
    <p:extLst>
      <p:ext uri="{BB962C8B-B14F-4D97-AF65-F5344CB8AC3E}">
        <p14:creationId xmlns:p14="http://schemas.microsoft.com/office/powerpoint/2010/main" val="1512532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act_Text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3434094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pact_Text_01">
    <p:bg>
      <p:bgPr>
        <a:solidFill>
          <a:schemeClr val="accent5"/>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3250281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pact_Text_02">
    <p:bg>
      <p:bgPr>
        <a:solidFill>
          <a:schemeClr val="tx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6043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699BD572-69C1-4FB4-B6D5-BA2F806E873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4273"/>
            <a:ext cx="4033420" cy="6869471"/>
          </a:xfrm>
          <a:prstGeom prst="rect">
            <a:avLst/>
          </a:prstGeom>
        </p:spPr>
      </p:pic>
    </p:spTree>
    <p:extLst>
      <p:ext uri="{BB962C8B-B14F-4D97-AF65-F5344CB8AC3E}">
        <p14:creationId xmlns:p14="http://schemas.microsoft.com/office/powerpoint/2010/main" val="373223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pact_Text_03">
    <p:bg>
      <p:bgPr>
        <a:solidFill>
          <a:schemeClr val="accent3"/>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890588" y="868363"/>
            <a:ext cx="10302875" cy="5230812"/>
          </a:xfrm>
        </p:spPr>
        <p:txBody>
          <a:bodyPr anchor="ctr" anchorCtr="0">
            <a:normAutofit/>
          </a:bodyPr>
          <a:lstStyle>
            <a:lvl1pPr marL="0" indent="0">
              <a:buNone/>
              <a:defRPr sz="8000" b="1">
                <a:solidFill>
                  <a:schemeClr val="bg1"/>
                </a:solidFill>
              </a:defRPr>
            </a:lvl1pPr>
          </a:lstStyle>
          <a:p>
            <a:pPr lvl="0"/>
            <a:r>
              <a:rPr lang="en-US" dirty="0"/>
              <a:t>Big impactful text goes on this slide</a:t>
            </a:r>
            <a:endParaRPr lang="en-GB" dirty="0"/>
          </a:p>
        </p:txBody>
      </p:sp>
    </p:spTree>
    <p:extLst>
      <p:ext uri="{BB962C8B-B14F-4D97-AF65-F5344CB8AC3E}">
        <p14:creationId xmlns:p14="http://schemas.microsoft.com/office/powerpoint/2010/main" val="2069071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pact_Text_Image_01">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1088343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pact_Text_Image_01">
    <p:bg>
      <p:bgRef idx="1001">
        <a:schemeClr val="bg2"/>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dirty="0"/>
              <a:t>Big impactful text goes on this slide</a:t>
            </a:r>
            <a:endParaRPr lang="en-GB" dirty="0"/>
          </a:p>
        </p:txBody>
      </p:sp>
      <p:pic>
        <p:nvPicPr>
          <p:cNvPr id="4" name="Picture 3">
            <a:extLst>
              <a:ext uri="{FF2B5EF4-FFF2-40B4-BE49-F238E27FC236}">
                <a16:creationId xmlns:a16="http://schemas.microsoft.com/office/drawing/2014/main" id="{05F631B0-6BD1-4579-A196-5C01BE369D4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pic>
        <p:nvPicPr>
          <p:cNvPr id="5" name="Picture 4">
            <a:extLst>
              <a:ext uri="{FF2B5EF4-FFF2-40B4-BE49-F238E27FC236}">
                <a16:creationId xmlns:a16="http://schemas.microsoft.com/office/drawing/2014/main" id="{25870C9F-EED0-4C74-AB90-3E270957BA50}"/>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105750735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4167950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pact_Text_Image_0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9B20F3-D2FB-4EC2-8E39-ADAEF469AD5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925"/>
          <a:stretch/>
        </p:blipFill>
        <p:spPr>
          <a:xfrm>
            <a:off x="0"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bg1"/>
                </a:solidFill>
              </a:defRPr>
            </a:lvl1pPr>
          </a:lstStyle>
          <a:p>
            <a:pPr lvl="0"/>
            <a:r>
              <a:rPr lang="en-US" dirty="0"/>
              <a:t>Big impactful text goes on this slide</a:t>
            </a:r>
            <a:endParaRPr lang="en-GB" dirty="0"/>
          </a:p>
        </p:txBody>
      </p:sp>
      <p:pic>
        <p:nvPicPr>
          <p:cNvPr id="5" name="Picture 4">
            <a:extLst>
              <a:ext uri="{FF2B5EF4-FFF2-40B4-BE49-F238E27FC236}">
                <a16:creationId xmlns:a16="http://schemas.microsoft.com/office/drawing/2014/main" id="{BDD4D0BA-A578-48D0-84A8-14A7A33209C9}"/>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7304088" y="0"/>
            <a:ext cx="4887912" cy="6858000"/>
          </a:xfrm>
          <a:prstGeom prst="rect">
            <a:avLst/>
          </a:prstGeom>
        </p:spPr>
      </p:pic>
    </p:spTree>
    <p:extLst>
      <p:ext uri="{BB962C8B-B14F-4D97-AF65-F5344CB8AC3E}">
        <p14:creationId xmlns:p14="http://schemas.microsoft.com/office/powerpoint/2010/main" val="2256612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pact_Text_Image_0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73422D-BC8E-482B-9AA9-107C4E50964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27832"/>
          <a:stretch/>
        </p:blipFill>
        <p:spPr>
          <a:xfrm>
            <a:off x="1" y="0"/>
            <a:ext cx="7304088" cy="6858000"/>
          </a:xfrm>
          <a:prstGeom prst="rect">
            <a:avLst/>
          </a:prstGeom>
        </p:spPr>
      </p:pic>
      <p:sp>
        <p:nvSpPr>
          <p:cNvPr id="6" name="Text Placeholder 5">
            <a:extLst>
              <a:ext uri="{FF2B5EF4-FFF2-40B4-BE49-F238E27FC236}">
                <a16:creationId xmlns:a16="http://schemas.microsoft.com/office/drawing/2014/main" id="{B1BBC05C-1627-4A00-A9CC-88930881AF85}"/>
              </a:ext>
            </a:extLst>
          </p:cNvPr>
          <p:cNvSpPr>
            <a:spLocks noGrp="1"/>
          </p:cNvSpPr>
          <p:nvPr>
            <p:ph type="body" sz="quarter" idx="10" hasCustomPrompt="1"/>
          </p:nvPr>
        </p:nvSpPr>
        <p:spPr>
          <a:xfrm>
            <a:off x="797989" y="868363"/>
            <a:ext cx="6007922" cy="5230812"/>
          </a:xfrm>
        </p:spPr>
        <p:txBody>
          <a:bodyPr anchor="ctr" anchorCtr="0">
            <a:normAutofit/>
          </a:bodyPr>
          <a:lstStyle>
            <a:lvl1pPr marL="0" indent="0">
              <a:buNone/>
              <a:defRPr sz="6600" b="1">
                <a:solidFill>
                  <a:schemeClr val="tx1"/>
                </a:solidFill>
              </a:defRPr>
            </a:lvl1pPr>
          </a:lstStyle>
          <a:p>
            <a:pPr lvl="0"/>
            <a:r>
              <a:rPr lang="en-US" dirty="0"/>
              <a:t>Big impactful text goes on this slide</a:t>
            </a:r>
            <a:endParaRPr lang="en-GB" dirty="0"/>
          </a:p>
        </p:txBody>
      </p:sp>
      <p:sp>
        <p:nvSpPr>
          <p:cNvPr id="3" name="Picture Placeholder 2">
            <a:extLst>
              <a:ext uri="{FF2B5EF4-FFF2-40B4-BE49-F238E27FC236}">
                <a16:creationId xmlns:a16="http://schemas.microsoft.com/office/drawing/2014/main" id="{DF2234AD-529E-4A33-A1E2-5B660603E9F1}"/>
              </a:ext>
            </a:extLst>
          </p:cNvPr>
          <p:cNvSpPr>
            <a:spLocks noGrp="1"/>
          </p:cNvSpPr>
          <p:nvPr>
            <p:ph type="pic" sz="quarter" idx="11"/>
          </p:nvPr>
        </p:nvSpPr>
        <p:spPr>
          <a:xfrm>
            <a:off x="7304088" y="0"/>
            <a:ext cx="4887912" cy="6858000"/>
          </a:xfrm>
        </p:spPr>
        <p:txBody>
          <a:bodyPr/>
          <a:lstStyle/>
          <a:p>
            <a:endParaRPr lang="en-GB"/>
          </a:p>
        </p:txBody>
      </p:sp>
    </p:spTree>
    <p:extLst>
      <p:ext uri="{BB962C8B-B14F-4D97-AF65-F5344CB8AC3E}">
        <p14:creationId xmlns:p14="http://schemas.microsoft.com/office/powerpoint/2010/main" val="2277315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_0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36743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_0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6367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_03">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0F73B-468C-4A42-974B-5C0093414F0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23"/>
          <a:stretch/>
        </p:blipFill>
        <p:spPr>
          <a:xfrm>
            <a:off x="0" y="0"/>
            <a:ext cx="12192000" cy="6858000"/>
          </a:xfrm>
          <a:prstGeom prst="rect">
            <a:avLst/>
          </a:prstGeom>
        </p:spPr>
      </p:pic>
    </p:spTree>
    <p:extLst>
      <p:ext uri="{BB962C8B-B14F-4D97-AF65-F5344CB8AC3E}">
        <p14:creationId xmlns:p14="http://schemas.microsoft.com/office/powerpoint/2010/main" val="377296959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_04">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1698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Columns_03">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296934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_04">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87438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lank_04">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5954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Blank_04">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42482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_05">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2B1BB-2556-4841-899C-2BCF54F5B55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428028358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_06">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50112"/>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_07">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27042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_08">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E7A05-2FBB-4EA8-A6DF-3F1724F31EB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6944"/>
          <a:stretch/>
        </p:blipFill>
        <p:spPr>
          <a:xfrm>
            <a:off x="0" y="0"/>
            <a:ext cx="12192000" cy="6858000"/>
          </a:xfrm>
          <a:prstGeom prst="rect">
            <a:avLst/>
          </a:prstGeom>
        </p:spPr>
      </p:pic>
    </p:spTree>
    <p:extLst>
      <p:ext uri="{BB962C8B-B14F-4D97-AF65-F5344CB8AC3E}">
        <p14:creationId xmlns:p14="http://schemas.microsoft.com/office/powerpoint/2010/main" val="25123979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Columns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a:extLst>
              <a:ext uri="{FF2B5EF4-FFF2-40B4-BE49-F238E27FC236}">
                <a16:creationId xmlns:a16="http://schemas.microsoft.com/office/drawing/2014/main" id="{84696862-A2A4-4DCF-9545-FF0EEF6A2068}"/>
              </a:ext>
            </a:extLst>
          </p:cNvPr>
          <p:cNvSpPr>
            <a:spLocks noGrp="1"/>
          </p:cNvSpPr>
          <p:nvPr>
            <p:ph type="body" sz="quarter" idx="11"/>
          </p:nvPr>
        </p:nvSpPr>
        <p:spPr>
          <a:xfrm>
            <a:off x="8727310" y="738187"/>
            <a:ext cx="2939971" cy="5381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660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Columns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BA89725D-9118-4968-854F-17E80D47C01C}"/>
              </a:ext>
            </a:extLst>
          </p:cNvPr>
          <p:cNvSpPr>
            <a:spLocks noGrp="1"/>
          </p:cNvSpPr>
          <p:nvPr>
            <p:ph type="pic" sz="quarter" idx="11"/>
          </p:nvPr>
        </p:nvSpPr>
        <p:spPr>
          <a:xfrm>
            <a:off x="8158163" y="0"/>
            <a:ext cx="4033837" cy="6858000"/>
          </a:xfrm>
        </p:spPr>
        <p:txBody>
          <a:bodyPr/>
          <a:lstStyle/>
          <a:p>
            <a:endParaRPr lang="en-GB"/>
          </a:p>
        </p:txBody>
      </p:sp>
    </p:spTree>
    <p:extLst>
      <p:ext uri="{BB962C8B-B14F-4D97-AF65-F5344CB8AC3E}">
        <p14:creationId xmlns:p14="http://schemas.microsoft.com/office/powerpoint/2010/main" val="183131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_Column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7CA4BD-3E02-4B22-B1D0-AEB772700005}"/>
              </a:ext>
            </a:extLst>
          </p:cNvPr>
          <p:cNvSpPr/>
          <p:nvPr userDrawn="1"/>
        </p:nvSpPr>
        <p:spPr>
          <a:xfrm>
            <a:off x="0" y="0"/>
            <a:ext cx="81585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34F8C386-1B5A-4663-B288-FF3E875C67A2}"/>
              </a:ext>
            </a:extLst>
          </p:cNvPr>
          <p:cNvSpPr>
            <a:spLocks noGrp="1"/>
          </p:cNvSpPr>
          <p:nvPr>
            <p:ph type="body" sz="quarter" idx="10"/>
          </p:nvPr>
        </p:nvSpPr>
        <p:spPr>
          <a:xfrm>
            <a:off x="763588" y="752475"/>
            <a:ext cx="6482164" cy="5381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a:extLst>
              <a:ext uri="{FF2B5EF4-FFF2-40B4-BE49-F238E27FC236}">
                <a16:creationId xmlns:a16="http://schemas.microsoft.com/office/drawing/2014/main" id="{2ED919DC-0DEF-4820-93C5-464B208F5D74}"/>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158580" y="0"/>
            <a:ext cx="4033419" cy="6858000"/>
          </a:xfrm>
          <a:prstGeom prst="rect">
            <a:avLst/>
          </a:prstGeom>
        </p:spPr>
      </p:pic>
    </p:spTree>
    <p:extLst>
      <p:ext uri="{BB962C8B-B14F-4D97-AF65-F5344CB8AC3E}">
        <p14:creationId xmlns:p14="http://schemas.microsoft.com/office/powerpoint/2010/main" val="57584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Header_0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5621"/>
          <a:stretch/>
        </p:blipFill>
        <p:spPr>
          <a:xfrm>
            <a:off x="0" y="0"/>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lvl1pPr>
          </a:lstStyle>
          <a:p>
            <a:pPr lvl="0"/>
            <a:r>
              <a:rPr lang="en-US" dirty="0"/>
              <a:t>Subtitle goes here</a:t>
            </a:r>
            <a:endParaRPr lang="en-GB" dirty="0"/>
          </a:p>
        </p:txBody>
      </p:sp>
    </p:spTree>
    <p:extLst>
      <p:ext uri="{BB962C8B-B14F-4D97-AF65-F5344CB8AC3E}">
        <p14:creationId xmlns:p14="http://schemas.microsoft.com/office/powerpoint/2010/main" val="317305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Header_0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4FD0-F618-4A19-B0FD-48851AAA32F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77409"/>
          <a:stretch/>
        </p:blipFill>
        <p:spPr>
          <a:xfrm>
            <a:off x="0" y="-81025"/>
            <a:ext cx="12191999" cy="2013995"/>
          </a:xfrm>
          <a:prstGeom prst="rect">
            <a:avLst/>
          </a:prstGeom>
        </p:spPr>
      </p:pic>
      <p:sp>
        <p:nvSpPr>
          <p:cNvPr id="5" name="Text Placeholder 9">
            <a:extLst>
              <a:ext uri="{FF2B5EF4-FFF2-40B4-BE49-F238E27FC236}">
                <a16:creationId xmlns:a16="http://schemas.microsoft.com/office/drawing/2014/main" id="{5902ECED-52B5-4AA2-B949-B3EA380D3E4E}"/>
              </a:ext>
            </a:extLst>
          </p:cNvPr>
          <p:cNvSpPr>
            <a:spLocks noGrp="1"/>
          </p:cNvSpPr>
          <p:nvPr>
            <p:ph type="body" sz="quarter" idx="11"/>
          </p:nvPr>
        </p:nvSpPr>
        <p:spPr>
          <a:xfrm>
            <a:off x="763588"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9">
            <a:extLst>
              <a:ext uri="{FF2B5EF4-FFF2-40B4-BE49-F238E27FC236}">
                <a16:creationId xmlns:a16="http://schemas.microsoft.com/office/drawing/2014/main" id="{DEEF143C-BEBF-443E-BB55-5F3E2D7EDE39}"/>
              </a:ext>
            </a:extLst>
          </p:cNvPr>
          <p:cNvSpPr>
            <a:spLocks noGrp="1"/>
          </p:cNvSpPr>
          <p:nvPr>
            <p:ph type="body" sz="quarter" idx="12"/>
          </p:nvPr>
        </p:nvSpPr>
        <p:spPr>
          <a:xfrm>
            <a:off x="6242613" y="2503026"/>
            <a:ext cx="5185799" cy="366628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a:extLst>
              <a:ext uri="{FF2B5EF4-FFF2-40B4-BE49-F238E27FC236}">
                <a16:creationId xmlns:a16="http://schemas.microsoft.com/office/drawing/2014/main" id="{8A037003-64EB-42C1-A9C0-EB23CB144D92}"/>
              </a:ext>
            </a:extLst>
          </p:cNvPr>
          <p:cNvSpPr>
            <a:spLocks noGrp="1"/>
          </p:cNvSpPr>
          <p:nvPr>
            <p:ph type="body" sz="quarter" idx="13" hasCustomPrompt="1"/>
          </p:nvPr>
        </p:nvSpPr>
        <p:spPr>
          <a:xfrm>
            <a:off x="763588" y="567470"/>
            <a:ext cx="6493739" cy="879053"/>
          </a:xfrm>
        </p:spPr>
        <p:txBody>
          <a:bodyPr>
            <a:normAutofit/>
          </a:bodyPr>
          <a:lstStyle>
            <a:lvl1pPr marL="0" indent="0">
              <a:buFontTx/>
              <a:buNone/>
              <a:defRPr sz="4800" b="1">
                <a:solidFill>
                  <a:schemeClr val="bg1"/>
                </a:solidFill>
              </a:defRPr>
            </a:lvl1pPr>
          </a:lstStyle>
          <a:p>
            <a:pPr lvl="0"/>
            <a:r>
              <a:rPr lang="en-US" dirty="0"/>
              <a:t>Subtitle goes here</a:t>
            </a:r>
            <a:endParaRPr lang="en-GB" dirty="0"/>
          </a:p>
        </p:txBody>
      </p:sp>
    </p:spTree>
    <p:extLst>
      <p:ext uri="{BB962C8B-B14F-4D97-AF65-F5344CB8AC3E}">
        <p14:creationId xmlns:p14="http://schemas.microsoft.com/office/powerpoint/2010/main" val="3436410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F3911-C0AE-4467-81FF-502B2C9446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30BA1-54B6-4655-B972-A06B03766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835988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99" r:id="rId3"/>
    <p:sldLayoutId id="2147483682" r:id="rId4"/>
    <p:sldLayoutId id="2147483657" r:id="rId5"/>
    <p:sldLayoutId id="2147483656" r:id="rId6"/>
    <p:sldLayoutId id="2147483698" r:id="rId7"/>
    <p:sldLayoutId id="2147483668" r:id="rId8"/>
    <p:sldLayoutId id="2147483669" r:id="rId9"/>
    <p:sldLayoutId id="2147483686" r:id="rId10"/>
    <p:sldLayoutId id="2147483670" r:id="rId11"/>
    <p:sldLayoutId id="2147483692" r:id="rId12"/>
    <p:sldLayoutId id="2147483693" r:id="rId13"/>
    <p:sldLayoutId id="2147483694" r:id="rId14"/>
    <p:sldLayoutId id="2147483695" r:id="rId15"/>
    <p:sldLayoutId id="2147483696" r:id="rId16"/>
    <p:sldLayoutId id="2147483697" r:id="rId17"/>
    <p:sldLayoutId id="2147483705" r:id="rId18"/>
    <p:sldLayoutId id="2147483666" r:id="rId19"/>
    <p:sldLayoutId id="2147483687" r:id="rId20"/>
    <p:sldLayoutId id="2147483700" r:id="rId21"/>
    <p:sldLayoutId id="2147483664" r:id="rId22"/>
    <p:sldLayoutId id="2147483685" r:id="rId23"/>
    <p:sldLayoutId id="2147483665" r:id="rId24"/>
    <p:sldLayoutId id="2147483659" r:id="rId25"/>
    <p:sldLayoutId id="2147483667" r:id="rId26"/>
    <p:sldLayoutId id="2147483660" r:id="rId27"/>
    <p:sldLayoutId id="2147483688" r:id="rId28"/>
    <p:sldLayoutId id="2147483661" r:id="rId29"/>
    <p:sldLayoutId id="2147483662" r:id="rId30"/>
    <p:sldLayoutId id="2147483671" r:id="rId31"/>
    <p:sldLayoutId id="2147483702" r:id="rId32"/>
    <p:sldLayoutId id="2147483672" r:id="rId33"/>
    <p:sldLayoutId id="2147483701" r:id="rId34"/>
    <p:sldLayoutId id="2147483681"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55CE6-9C2B-45B7-8739-ECCE80F84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942A78-A37C-4045-8C87-0D053D202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A983C-297A-496E-8CA3-2217AAE66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CFD43-B163-46FB-A375-CEB2BE1DFD32}" type="datetimeFigureOut">
              <a:rPr lang="en-GB" smtClean="0"/>
              <a:t>21/07/2023</a:t>
            </a:fld>
            <a:endParaRPr lang="en-GB"/>
          </a:p>
        </p:txBody>
      </p:sp>
      <p:sp>
        <p:nvSpPr>
          <p:cNvPr id="5" name="Footer Placeholder 4">
            <a:extLst>
              <a:ext uri="{FF2B5EF4-FFF2-40B4-BE49-F238E27FC236}">
                <a16:creationId xmlns:a16="http://schemas.microsoft.com/office/drawing/2014/main" id="{8B70CA1E-F998-44C5-977C-11E0A83978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9D94D3-8D0A-4B26-BE0E-91EDACACF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0A753-6C5D-45B9-A1C6-A3FB5FF29914}" type="slidenum">
              <a:rPr lang="en-GB" smtClean="0"/>
              <a:t>‹#›</a:t>
            </a:fld>
            <a:endParaRPr lang="en-GB"/>
          </a:p>
        </p:txBody>
      </p:sp>
    </p:spTree>
    <p:extLst>
      <p:ext uri="{BB962C8B-B14F-4D97-AF65-F5344CB8AC3E}">
        <p14:creationId xmlns:p14="http://schemas.microsoft.com/office/powerpoint/2010/main" val="1778458342"/>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678" r:id="rId3"/>
    <p:sldLayoutId id="2147483675" r:id="rId4"/>
    <p:sldLayoutId id="2147483689" r:id="rId5"/>
    <p:sldLayoutId id="2147483690" r:id="rId6"/>
    <p:sldLayoutId id="2147483691" r:id="rId7"/>
    <p:sldLayoutId id="2147483679" r:id="rId8"/>
    <p:sldLayoutId id="2147483676" r:id="rId9"/>
    <p:sldLayoutId id="2147483677"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hyperlink" Target="https://www.wildlifetrusts.org/marine-protected-areas/england" TargetMode="External"/><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8.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8.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1685AE-1C84-0EE7-1B5E-E25836C2A13B}"/>
              </a:ext>
            </a:extLst>
          </p:cNvPr>
          <p:cNvPicPr>
            <a:picLocks noChangeAspect="1"/>
          </p:cNvPicPr>
          <p:nvPr/>
        </p:nvPicPr>
        <p:blipFill>
          <a:blip r:embed="rId2"/>
          <a:stretch>
            <a:fillRect/>
          </a:stretch>
        </p:blipFill>
        <p:spPr>
          <a:xfrm>
            <a:off x="724958" y="5484328"/>
            <a:ext cx="10742083" cy="908383"/>
          </a:xfrm>
          <a:prstGeom prst="rect">
            <a:avLst/>
          </a:prstGeom>
        </p:spPr>
      </p:pic>
      <p:sp>
        <p:nvSpPr>
          <p:cNvPr id="3" name="TextBox 2">
            <a:extLst>
              <a:ext uri="{FF2B5EF4-FFF2-40B4-BE49-F238E27FC236}">
                <a16:creationId xmlns:a16="http://schemas.microsoft.com/office/drawing/2014/main" id="{78003608-D62D-5DEB-7F18-AFCFBA032D3D}"/>
              </a:ext>
            </a:extLst>
          </p:cNvPr>
          <p:cNvSpPr txBox="1"/>
          <p:nvPr/>
        </p:nvSpPr>
        <p:spPr>
          <a:xfrm>
            <a:off x="983748" y="1166490"/>
            <a:ext cx="10224504" cy="3477875"/>
          </a:xfrm>
          <a:prstGeom prst="rect">
            <a:avLst/>
          </a:prstGeom>
          <a:noFill/>
        </p:spPr>
        <p:txBody>
          <a:bodyPr wrap="square" rtlCol="0">
            <a:spAutoFit/>
          </a:bodyPr>
          <a:lstStyle/>
          <a:p>
            <a:pPr algn="ctr"/>
            <a:r>
              <a:rPr lang="en-GB" sz="4800" b="1" dirty="0">
                <a:solidFill>
                  <a:schemeClr val="accent1"/>
                </a:solidFill>
              </a:rPr>
              <a:t>Introduction to the </a:t>
            </a:r>
            <a:br>
              <a:rPr lang="en-GB" sz="4800" b="1" dirty="0">
                <a:solidFill>
                  <a:schemeClr val="accent1"/>
                </a:solidFill>
              </a:rPr>
            </a:br>
            <a:r>
              <a:rPr lang="en-GB" sz="4800" b="1" dirty="0">
                <a:solidFill>
                  <a:schemeClr val="accent5"/>
                </a:solidFill>
              </a:rPr>
              <a:t>Cromer Shoal Chalk Beds </a:t>
            </a:r>
            <a:br>
              <a:rPr lang="en-GB" sz="4800" b="1" dirty="0">
                <a:solidFill>
                  <a:schemeClr val="accent5"/>
                </a:solidFill>
              </a:rPr>
            </a:br>
            <a:r>
              <a:rPr lang="en-GB" sz="4800" b="1" dirty="0">
                <a:solidFill>
                  <a:schemeClr val="accent1"/>
                </a:solidFill>
              </a:rPr>
              <a:t>Marine Conservation Zone</a:t>
            </a:r>
          </a:p>
          <a:p>
            <a:pPr algn="ctr"/>
            <a:endParaRPr lang="en-GB" sz="4400" dirty="0"/>
          </a:p>
          <a:p>
            <a:pPr algn="ctr"/>
            <a:r>
              <a:rPr lang="en-GB" sz="3200" dirty="0"/>
              <a:t>Ages 4-7 </a:t>
            </a:r>
          </a:p>
        </p:txBody>
      </p:sp>
    </p:spTree>
    <p:extLst>
      <p:ext uri="{BB962C8B-B14F-4D97-AF65-F5344CB8AC3E}">
        <p14:creationId xmlns:p14="http://schemas.microsoft.com/office/powerpoint/2010/main" val="14182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1;p21">
            <a:extLst>
              <a:ext uri="{FF2B5EF4-FFF2-40B4-BE49-F238E27FC236}">
                <a16:creationId xmlns:a16="http://schemas.microsoft.com/office/drawing/2014/main" id="{A889A159-838D-4E65-96DA-4D1C26AD659A}"/>
              </a:ext>
            </a:extLst>
          </p:cNvPr>
          <p:cNvPicPr preferRelativeResize="0"/>
          <p:nvPr/>
        </p:nvPicPr>
        <p:blipFill>
          <a:blip r:embed="rId2">
            <a:alphaModFix/>
          </a:blip>
          <a:stretch>
            <a:fillRect/>
          </a:stretch>
        </p:blipFill>
        <p:spPr>
          <a:xfrm>
            <a:off x="6019800" y="409102"/>
            <a:ext cx="5829740" cy="5957798"/>
          </a:xfrm>
          <a:prstGeom prst="rect">
            <a:avLst/>
          </a:prstGeom>
          <a:noFill/>
          <a:ln>
            <a:noFill/>
          </a:ln>
        </p:spPr>
      </p:pic>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3" y="2246354"/>
            <a:ext cx="5448887" cy="3863844"/>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Cromer Shoal Chalk Beds Marine Conservation Zone was designated in </a:t>
            </a:r>
            <a:r>
              <a:rPr lang="en-GB" sz="2000" b="1" dirty="0">
                <a:solidFill>
                  <a:schemeClr val="tx2"/>
                </a:solidFill>
              </a:rPr>
              <a:t>2016</a:t>
            </a:r>
            <a:r>
              <a:rPr lang="en-GB" sz="2000" dirty="0">
                <a:solidFill>
                  <a:schemeClr val="tx2"/>
                </a:solidFill>
              </a:rPr>
              <a:t>. </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This map shows the </a:t>
            </a:r>
            <a:r>
              <a:rPr lang="en-GB" sz="2000" b="1" dirty="0">
                <a:solidFill>
                  <a:schemeClr val="tx2"/>
                </a:solidFill>
              </a:rPr>
              <a:t>91</a:t>
            </a:r>
            <a:r>
              <a:rPr lang="en-GB" sz="2000" dirty="0">
                <a:solidFill>
                  <a:schemeClr val="tx2"/>
                </a:solidFill>
              </a:rPr>
              <a:t> Marine Conservation Zones.</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Can you spot the Cromer Shoal Chalk Beds MCZ?</a:t>
            </a:r>
          </a:p>
          <a:p>
            <a:pPr marL="0" indent="0">
              <a:spcBef>
                <a:spcPts val="0"/>
              </a:spcBef>
              <a:buFont typeface="Arial" panose="020B0604020202020204" pitchFamily="34" charset="0"/>
              <a:buNone/>
            </a:pPr>
            <a:endParaRPr lang="en-GB" sz="1800" dirty="0">
              <a:solidFill>
                <a:schemeClr val="tx2"/>
              </a:solidFill>
            </a:endParaRPr>
          </a:p>
        </p:txBody>
      </p:sp>
      <p:sp>
        <p:nvSpPr>
          <p:cNvPr id="6" name="Google Shape;112;p21">
            <a:extLst>
              <a:ext uri="{FF2B5EF4-FFF2-40B4-BE49-F238E27FC236}">
                <a16:creationId xmlns:a16="http://schemas.microsoft.com/office/drawing/2014/main" id="{315DEEF4-3149-4D03-B164-504C00795469}"/>
              </a:ext>
            </a:extLst>
          </p:cNvPr>
          <p:cNvSpPr txBox="1"/>
          <p:nvPr/>
        </p:nvSpPr>
        <p:spPr>
          <a:xfrm>
            <a:off x="6305403" y="6366900"/>
            <a:ext cx="5448885"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t>Taken from: </a:t>
            </a:r>
            <a:r>
              <a:rPr lang="en" sz="1000" u="sng" dirty="0">
                <a:solidFill>
                  <a:schemeClr val="hlink"/>
                </a:solidFill>
                <a:hlinkClick r:id="rId3"/>
              </a:rPr>
              <a:t>https://www.wildlifetrusts.org/marine-protected-areas/england</a:t>
            </a:r>
            <a:r>
              <a:rPr lang="en" sz="1000" dirty="0"/>
              <a:t> </a:t>
            </a:r>
            <a:endParaRPr sz="1000" dirty="0"/>
          </a:p>
        </p:txBody>
      </p:sp>
    </p:spTree>
    <p:extLst>
      <p:ext uri="{BB962C8B-B14F-4D97-AF65-F5344CB8AC3E}">
        <p14:creationId xmlns:p14="http://schemas.microsoft.com/office/powerpoint/2010/main" val="170283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3" y="3075069"/>
            <a:ext cx="5448887" cy="70786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The Marine Conservation Zone starts 200m off the beach &amp; extends about 10km out.</a:t>
            </a:r>
          </a:p>
        </p:txBody>
      </p:sp>
      <p:pic>
        <p:nvPicPr>
          <p:cNvPr id="5" name="Google Shape;81;p16">
            <a:extLst>
              <a:ext uri="{FF2B5EF4-FFF2-40B4-BE49-F238E27FC236}">
                <a16:creationId xmlns:a16="http://schemas.microsoft.com/office/drawing/2014/main" id="{80695624-D2A3-4C16-98CC-84DA9C57BBA2}"/>
              </a:ext>
            </a:extLst>
          </p:cNvPr>
          <p:cNvPicPr preferRelativeResize="0"/>
          <p:nvPr/>
        </p:nvPicPr>
        <p:blipFill>
          <a:blip r:embed="rId2">
            <a:alphaModFix/>
          </a:blip>
          <a:stretch>
            <a:fillRect/>
          </a:stretch>
        </p:blipFill>
        <p:spPr>
          <a:xfrm>
            <a:off x="6410179" y="1480052"/>
            <a:ext cx="5448886" cy="3907869"/>
          </a:xfrm>
          <a:prstGeom prst="rect">
            <a:avLst/>
          </a:prstGeom>
          <a:noFill/>
          <a:ln>
            <a:noFill/>
          </a:ln>
        </p:spPr>
      </p:pic>
    </p:spTree>
    <p:extLst>
      <p:ext uri="{BB962C8B-B14F-4D97-AF65-F5344CB8AC3E}">
        <p14:creationId xmlns:p14="http://schemas.microsoft.com/office/powerpoint/2010/main" val="118465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75689" y="2535754"/>
            <a:ext cx="4628272" cy="203624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The chalk beds have holes, arches and ridges up to 3m high. These provide great places for wildlife to live.</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It is the largest chalk reef in Europe.</a:t>
            </a:r>
          </a:p>
        </p:txBody>
      </p:sp>
      <p:pic>
        <p:nvPicPr>
          <p:cNvPr id="4" name="Google Shape;123;p23">
            <a:extLst>
              <a:ext uri="{FF2B5EF4-FFF2-40B4-BE49-F238E27FC236}">
                <a16:creationId xmlns:a16="http://schemas.microsoft.com/office/drawing/2014/main" id="{AE98FA23-6E73-40C5-8DC8-BE8E818F9FFC}"/>
              </a:ext>
            </a:extLst>
          </p:cNvPr>
          <p:cNvPicPr preferRelativeResize="0"/>
          <p:nvPr/>
        </p:nvPicPr>
        <p:blipFill rotWithShape="1">
          <a:blip r:embed="rId2">
            <a:alphaModFix/>
          </a:blip>
          <a:srcRect l="29751" r="19372"/>
          <a:stretch/>
        </p:blipFill>
        <p:spPr>
          <a:xfrm>
            <a:off x="6095999" y="-16136"/>
            <a:ext cx="6096001" cy="6874135"/>
          </a:xfrm>
          <a:prstGeom prst="rect">
            <a:avLst/>
          </a:prstGeom>
          <a:noFill/>
          <a:ln>
            <a:noFill/>
          </a:ln>
        </p:spPr>
      </p:pic>
      <p:sp>
        <p:nvSpPr>
          <p:cNvPr id="6" name="Google Shape;124;p23">
            <a:extLst>
              <a:ext uri="{FF2B5EF4-FFF2-40B4-BE49-F238E27FC236}">
                <a16:creationId xmlns:a16="http://schemas.microsoft.com/office/drawing/2014/main" id="{4F7DF331-4F4C-4DD3-B61A-88322FA8891E}"/>
              </a:ext>
            </a:extLst>
          </p:cNvPr>
          <p:cNvSpPr txBox="1"/>
          <p:nvPr/>
        </p:nvSpPr>
        <p:spPr>
          <a:xfrm>
            <a:off x="10340029" y="182880"/>
            <a:ext cx="1851972" cy="3068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t>Photo: christaylorphoto.co.uk</a:t>
            </a:r>
            <a:endParaRPr sz="800" dirty="0"/>
          </a:p>
        </p:txBody>
      </p:sp>
    </p:spTree>
    <p:extLst>
      <p:ext uri="{BB962C8B-B14F-4D97-AF65-F5344CB8AC3E}">
        <p14:creationId xmlns:p14="http://schemas.microsoft.com/office/powerpoint/2010/main" val="33124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31;p24">
            <a:extLst>
              <a:ext uri="{FF2B5EF4-FFF2-40B4-BE49-F238E27FC236}">
                <a16:creationId xmlns:a16="http://schemas.microsoft.com/office/drawing/2014/main" id="{0DBF8271-C0C1-4ED7-A0CA-467BE6C3291E}"/>
              </a:ext>
            </a:extLst>
          </p:cNvPr>
          <p:cNvPicPr preferRelativeResize="0"/>
          <p:nvPr/>
        </p:nvPicPr>
        <p:blipFill rotWithShape="1">
          <a:blip r:embed="rId2">
            <a:alphaModFix/>
          </a:blip>
          <a:srcRect l="22307" r="11737"/>
          <a:stretch/>
        </p:blipFill>
        <p:spPr>
          <a:xfrm>
            <a:off x="6095999" y="-5671"/>
            <a:ext cx="6096001" cy="6883696"/>
          </a:xfrm>
          <a:prstGeom prst="rect">
            <a:avLst/>
          </a:prstGeom>
          <a:noFill/>
          <a:ln>
            <a:noFill/>
          </a:ln>
        </p:spPr>
      </p:pic>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4" y="2564156"/>
            <a:ext cx="4998720" cy="225549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The chalk also provides a surface for marine life such as sponges and seaweeds to attach or burrow into.</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These crabs attach pieces of sponge to their shells for camouflage!</a:t>
            </a:r>
          </a:p>
        </p:txBody>
      </p:sp>
      <p:sp>
        <p:nvSpPr>
          <p:cNvPr id="7" name="Google Shape;118;p21">
            <a:extLst>
              <a:ext uri="{FF2B5EF4-FFF2-40B4-BE49-F238E27FC236}">
                <a16:creationId xmlns:a16="http://schemas.microsoft.com/office/drawing/2014/main" id="{7F9149F9-A2FB-427E-8366-B68AAD6E7202}"/>
              </a:ext>
            </a:extLst>
          </p:cNvPr>
          <p:cNvSpPr txBox="1"/>
          <p:nvPr/>
        </p:nvSpPr>
        <p:spPr>
          <a:xfrm>
            <a:off x="10915966" y="140174"/>
            <a:ext cx="1726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bg1"/>
                </a:solidFill>
              </a:rPr>
              <a:t>Photo: Paul Naylor</a:t>
            </a:r>
            <a:endParaRPr sz="800" dirty="0">
              <a:solidFill>
                <a:schemeClr val="bg1"/>
              </a:solidFill>
            </a:endParaRPr>
          </a:p>
        </p:txBody>
      </p:sp>
    </p:spTree>
    <p:extLst>
      <p:ext uri="{BB962C8B-B14F-4D97-AF65-F5344CB8AC3E}">
        <p14:creationId xmlns:p14="http://schemas.microsoft.com/office/powerpoint/2010/main" val="107962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4" y="1514475"/>
            <a:ext cx="4997050" cy="342328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In 2011 some divers noticed a purple sponge, and with the help of scientists they realised it was new to science! It is the only place in the world where it is known to live.</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In 2021 a competition was organised that a local schoolgirl won. She named it </a:t>
            </a:r>
            <a:r>
              <a:rPr lang="en-GB" sz="2000" b="1" dirty="0" err="1">
                <a:solidFill>
                  <a:schemeClr val="tx2"/>
                </a:solidFill>
              </a:rPr>
              <a:t>Parpal</a:t>
            </a:r>
            <a:r>
              <a:rPr lang="en-GB" sz="2000" b="1" dirty="0">
                <a:solidFill>
                  <a:schemeClr val="tx2"/>
                </a:solidFill>
              </a:rPr>
              <a:t> </a:t>
            </a:r>
            <a:r>
              <a:rPr lang="en-GB" sz="2000" b="1" dirty="0" err="1">
                <a:solidFill>
                  <a:schemeClr val="tx2"/>
                </a:solidFill>
              </a:rPr>
              <a:t>Dumplin</a:t>
            </a:r>
            <a:r>
              <a:rPr lang="en-GB" sz="2000" b="1" dirty="0">
                <a:solidFill>
                  <a:schemeClr val="tx2"/>
                </a:solidFill>
              </a:rPr>
              <a:t> </a:t>
            </a:r>
            <a:r>
              <a:rPr lang="en-GB" sz="2000" dirty="0">
                <a:solidFill>
                  <a:schemeClr val="tx2"/>
                </a:solidFill>
              </a:rPr>
              <a:t>because it is purple and looks a bit like a dumpling! </a:t>
            </a:r>
          </a:p>
        </p:txBody>
      </p:sp>
      <p:pic>
        <p:nvPicPr>
          <p:cNvPr id="8" name="Google Shape;70;p15">
            <a:extLst>
              <a:ext uri="{FF2B5EF4-FFF2-40B4-BE49-F238E27FC236}">
                <a16:creationId xmlns:a16="http://schemas.microsoft.com/office/drawing/2014/main" id="{0D82C3C5-35FF-415E-A55A-85E758220961}"/>
              </a:ext>
            </a:extLst>
          </p:cNvPr>
          <p:cNvPicPr preferRelativeResize="0"/>
          <p:nvPr/>
        </p:nvPicPr>
        <p:blipFill rotWithShape="1">
          <a:blip r:embed="rId2">
            <a:alphaModFix/>
          </a:blip>
          <a:srcRect r="40448"/>
          <a:stretch/>
        </p:blipFill>
        <p:spPr>
          <a:xfrm>
            <a:off x="6094329" y="0"/>
            <a:ext cx="6097671" cy="6858000"/>
          </a:xfrm>
          <a:prstGeom prst="rect">
            <a:avLst/>
          </a:prstGeom>
          <a:noFill/>
          <a:ln>
            <a:noFill/>
          </a:ln>
        </p:spPr>
      </p:pic>
      <p:sp>
        <p:nvSpPr>
          <p:cNvPr id="9" name="Google Shape;118;p21">
            <a:extLst>
              <a:ext uri="{FF2B5EF4-FFF2-40B4-BE49-F238E27FC236}">
                <a16:creationId xmlns:a16="http://schemas.microsoft.com/office/drawing/2014/main" id="{D16572AB-6693-4AE9-92CF-1E5225C0EC1C}"/>
              </a:ext>
            </a:extLst>
          </p:cNvPr>
          <p:cNvSpPr txBox="1"/>
          <p:nvPr/>
        </p:nvSpPr>
        <p:spPr>
          <a:xfrm>
            <a:off x="10915966" y="140174"/>
            <a:ext cx="1726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bg1"/>
                </a:solidFill>
              </a:rPr>
              <a:t>Photo: Paul Naylor</a:t>
            </a:r>
            <a:endParaRPr sz="800" dirty="0">
              <a:solidFill>
                <a:schemeClr val="bg1"/>
              </a:solidFill>
            </a:endParaRPr>
          </a:p>
        </p:txBody>
      </p:sp>
    </p:spTree>
    <p:extLst>
      <p:ext uri="{BB962C8B-B14F-4D97-AF65-F5344CB8AC3E}">
        <p14:creationId xmlns:p14="http://schemas.microsoft.com/office/powerpoint/2010/main" val="5753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84;p17">
            <a:extLst>
              <a:ext uri="{FF2B5EF4-FFF2-40B4-BE49-F238E27FC236}">
                <a16:creationId xmlns:a16="http://schemas.microsoft.com/office/drawing/2014/main" id="{1435F99F-9C4F-42C8-AB22-B903EE53DBF6}"/>
              </a:ext>
            </a:extLst>
          </p:cNvPr>
          <p:cNvPicPr preferRelativeResize="0"/>
          <p:nvPr/>
        </p:nvPicPr>
        <p:blipFill rotWithShape="1">
          <a:blip r:embed="rId2">
            <a:alphaModFix/>
          </a:blip>
          <a:srcRect l="10054" r="23735"/>
          <a:stretch/>
        </p:blipFill>
        <p:spPr>
          <a:xfrm>
            <a:off x="6096000" y="4060"/>
            <a:ext cx="6096000" cy="6853940"/>
          </a:xfrm>
          <a:prstGeom prst="rect">
            <a:avLst/>
          </a:prstGeom>
          <a:noFill/>
          <a:ln>
            <a:noFill/>
          </a:ln>
        </p:spPr>
      </p:pic>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535146" y="2233294"/>
            <a:ext cx="5289453" cy="2971437"/>
          </a:xfrm>
          <a:prstGeom prst="rect">
            <a:avLst/>
          </a:prstGeom>
        </p:spPr>
        <p:txBody>
          <a:bodyPr spcFirstLastPara="1" wrap="square" lIns="91425" tIns="91425" rIns="91425" bIns="91425" anchor="t" anchorCtr="0">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Fishing</a:t>
            </a:r>
            <a:endParaRPr lang="en-GB" sz="2300" dirty="0">
              <a:solidFill>
                <a:schemeClr val="tx2"/>
              </a:solidFill>
            </a:endParaRP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000" dirty="0">
                <a:solidFill>
                  <a:schemeClr val="tx2"/>
                </a:solidFill>
              </a:rPr>
              <a:t>Fishing is the main activity in the MCZ but not for fish… for crabs and lobsters! There is a long history of fishing here and it is an important industry for the area. </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b="1" dirty="0">
                <a:solidFill>
                  <a:schemeClr val="tx2"/>
                </a:solidFill>
              </a:rPr>
              <a:t>Crab pots </a:t>
            </a:r>
            <a:r>
              <a:rPr lang="en-GB" sz="2000" dirty="0">
                <a:solidFill>
                  <a:schemeClr val="tx2"/>
                </a:solidFill>
              </a:rPr>
              <a:t>are the traps used for catching the crabs and lobsters.</a:t>
            </a:r>
          </a:p>
        </p:txBody>
      </p:sp>
      <p:sp>
        <p:nvSpPr>
          <p:cNvPr id="6" name="Google Shape;77;p16">
            <a:extLst>
              <a:ext uri="{FF2B5EF4-FFF2-40B4-BE49-F238E27FC236}">
                <a16:creationId xmlns:a16="http://schemas.microsoft.com/office/drawing/2014/main" id="{24EB4A70-C5FA-45E2-B96F-A5D39C20BB55}"/>
              </a:ext>
            </a:extLst>
          </p:cNvPr>
          <p:cNvSpPr txBox="1"/>
          <p:nvPr/>
        </p:nvSpPr>
        <p:spPr>
          <a:xfrm>
            <a:off x="10871381" y="160675"/>
            <a:ext cx="2887742"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lt1"/>
                </a:solidFill>
              </a:rPr>
              <a:t>Photo:  Paul Naylor</a:t>
            </a:r>
            <a:endParaRPr sz="800" dirty="0">
              <a:solidFill>
                <a:schemeClr val="lt1"/>
              </a:solidFill>
            </a:endParaRPr>
          </a:p>
        </p:txBody>
      </p:sp>
      <p:pic>
        <p:nvPicPr>
          <p:cNvPr id="5" name="Google Shape;153;p27">
            <a:extLst>
              <a:ext uri="{FF2B5EF4-FFF2-40B4-BE49-F238E27FC236}">
                <a16:creationId xmlns:a16="http://schemas.microsoft.com/office/drawing/2014/main" id="{0D2D93F5-82B2-44F5-B9BA-B07C4D6A0B2B}"/>
              </a:ext>
            </a:extLst>
          </p:cNvPr>
          <p:cNvPicPr preferRelativeResize="0"/>
          <p:nvPr/>
        </p:nvPicPr>
        <p:blipFill rotWithShape="1">
          <a:blip r:embed="rId3">
            <a:alphaModFix/>
          </a:blip>
          <a:srcRect l="40686"/>
          <a:stretch/>
        </p:blipFill>
        <p:spPr>
          <a:xfrm>
            <a:off x="6096000" y="4060"/>
            <a:ext cx="6096000" cy="6849880"/>
          </a:xfrm>
          <a:prstGeom prst="rect">
            <a:avLst/>
          </a:prstGeom>
          <a:noFill/>
          <a:ln>
            <a:noFill/>
          </a:ln>
        </p:spPr>
      </p:pic>
      <p:sp>
        <p:nvSpPr>
          <p:cNvPr id="8" name="Google Shape;154;p27">
            <a:extLst>
              <a:ext uri="{FF2B5EF4-FFF2-40B4-BE49-F238E27FC236}">
                <a16:creationId xmlns:a16="http://schemas.microsoft.com/office/drawing/2014/main" id="{817E951E-4682-4343-A0C5-414A565679B5}"/>
              </a:ext>
            </a:extLst>
          </p:cNvPr>
          <p:cNvSpPr txBox="1"/>
          <p:nvPr/>
        </p:nvSpPr>
        <p:spPr>
          <a:xfrm>
            <a:off x="10651800" y="177951"/>
            <a:ext cx="1540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lt1"/>
                </a:solidFill>
              </a:rPr>
              <a:t>Photo: christaylorphoto.co.uk</a:t>
            </a:r>
            <a:endParaRPr sz="700" dirty="0">
              <a:solidFill>
                <a:schemeClr val="lt1"/>
              </a:solidFill>
            </a:endParaRPr>
          </a:p>
        </p:txBody>
      </p:sp>
    </p:spTree>
    <p:extLst>
      <p:ext uri="{BB962C8B-B14F-4D97-AF65-F5344CB8AC3E}">
        <p14:creationId xmlns:p14="http://schemas.microsoft.com/office/powerpoint/2010/main" val="143998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561777" y="2709311"/>
            <a:ext cx="5289453" cy="1439377"/>
          </a:xfrm>
          <a:prstGeom prst="rect">
            <a:avLst/>
          </a:prstGeom>
        </p:spPr>
        <p:txBody>
          <a:bodyPr spcFirstLastPara="1" wrap="square" lIns="91425" tIns="91425" rIns="91425" bIns="91425"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Crabs</a:t>
            </a:r>
            <a:endParaRPr lang="en-GB" sz="2300" dirty="0">
              <a:solidFill>
                <a:schemeClr val="tx2"/>
              </a:solidFill>
            </a:endParaRP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000" dirty="0">
                <a:solidFill>
                  <a:schemeClr val="tx2"/>
                </a:solidFill>
              </a:rPr>
              <a:t>Cromer crabs are famous! The crabs love hiding in the holes in the chalk. </a:t>
            </a:r>
          </a:p>
        </p:txBody>
      </p:sp>
      <p:pic>
        <p:nvPicPr>
          <p:cNvPr id="9" name="Google Shape;161;p28">
            <a:extLst>
              <a:ext uri="{FF2B5EF4-FFF2-40B4-BE49-F238E27FC236}">
                <a16:creationId xmlns:a16="http://schemas.microsoft.com/office/drawing/2014/main" id="{9906FF67-798C-4B67-874B-8029BE25E823}"/>
              </a:ext>
            </a:extLst>
          </p:cNvPr>
          <p:cNvPicPr preferRelativeResize="0"/>
          <p:nvPr/>
        </p:nvPicPr>
        <p:blipFill rotWithShape="1">
          <a:blip r:embed="rId2">
            <a:alphaModFix/>
          </a:blip>
          <a:srcRect t="7757"/>
          <a:stretch/>
        </p:blipFill>
        <p:spPr>
          <a:xfrm>
            <a:off x="6110066" y="3429000"/>
            <a:ext cx="6081933" cy="3654118"/>
          </a:xfrm>
          <a:prstGeom prst="rect">
            <a:avLst/>
          </a:prstGeom>
          <a:noFill/>
          <a:ln>
            <a:noFill/>
          </a:ln>
        </p:spPr>
      </p:pic>
      <p:pic>
        <p:nvPicPr>
          <p:cNvPr id="11" name="Google Shape;163;p28">
            <a:extLst>
              <a:ext uri="{FF2B5EF4-FFF2-40B4-BE49-F238E27FC236}">
                <a16:creationId xmlns:a16="http://schemas.microsoft.com/office/drawing/2014/main" id="{21D40014-9133-4C39-A605-BD93010BAD15}"/>
              </a:ext>
            </a:extLst>
          </p:cNvPr>
          <p:cNvPicPr preferRelativeResize="0"/>
          <p:nvPr/>
        </p:nvPicPr>
        <p:blipFill rotWithShape="1">
          <a:blip r:embed="rId3">
            <a:alphaModFix/>
          </a:blip>
          <a:srcRect t="15780" b="-487"/>
          <a:stretch/>
        </p:blipFill>
        <p:spPr>
          <a:xfrm>
            <a:off x="6110066" y="0"/>
            <a:ext cx="6081933" cy="3448844"/>
          </a:xfrm>
          <a:prstGeom prst="rect">
            <a:avLst/>
          </a:prstGeom>
          <a:noFill/>
          <a:ln>
            <a:noFill/>
          </a:ln>
        </p:spPr>
      </p:pic>
      <p:sp>
        <p:nvSpPr>
          <p:cNvPr id="12" name="Google Shape;164;p28">
            <a:extLst>
              <a:ext uri="{FF2B5EF4-FFF2-40B4-BE49-F238E27FC236}">
                <a16:creationId xmlns:a16="http://schemas.microsoft.com/office/drawing/2014/main" id="{22064991-BDC1-45CB-8CEB-12DFE57AB166}"/>
              </a:ext>
            </a:extLst>
          </p:cNvPr>
          <p:cNvSpPr txBox="1"/>
          <p:nvPr/>
        </p:nvSpPr>
        <p:spPr>
          <a:xfrm>
            <a:off x="11200299" y="118316"/>
            <a:ext cx="23304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bg1"/>
                </a:solidFill>
              </a:rPr>
              <a:t>Photo: </a:t>
            </a:r>
            <a:r>
              <a:rPr lang="en" sz="700" dirty="0">
                <a:solidFill>
                  <a:schemeClr val="bg1"/>
                </a:solidFill>
                <a:latin typeface="Calibri"/>
                <a:ea typeface="Calibri"/>
                <a:cs typeface="Calibri"/>
                <a:sym typeface="Calibri"/>
              </a:rPr>
              <a:t>Paul Naylor</a:t>
            </a:r>
            <a:endParaRPr sz="700" dirty="0">
              <a:solidFill>
                <a:schemeClr val="bg1"/>
              </a:solidFill>
            </a:endParaRPr>
          </a:p>
        </p:txBody>
      </p:sp>
    </p:spTree>
    <p:extLst>
      <p:ext uri="{BB962C8B-B14F-4D97-AF65-F5344CB8AC3E}">
        <p14:creationId xmlns:p14="http://schemas.microsoft.com/office/powerpoint/2010/main" val="147421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535146" y="2729155"/>
            <a:ext cx="5289453" cy="1439377"/>
          </a:xfrm>
          <a:prstGeom prst="rect">
            <a:avLst/>
          </a:prstGeom>
        </p:spPr>
        <p:txBody>
          <a:bodyPr spcFirstLastPara="1" wrap="square" lIns="91425" tIns="91425" rIns="91425" bIns="91425"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Tourism</a:t>
            </a:r>
            <a:endParaRPr lang="en-GB" sz="2300" dirty="0">
              <a:solidFill>
                <a:schemeClr val="tx2"/>
              </a:solidFill>
            </a:endParaRP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000" dirty="0">
                <a:solidFill>
                  <a:schemeClr val="tx2"/>
                </a:solidFill>
              </a:rPr>
              <a:t>Lots of people visit the area on day trips or for their holiday and visit the beach. </a:t>
            </a:r>
          </a:p>
        </p:txBody>
      </p:sp>
      <p:pic>
        <p:nvPicPr>
          <p:cNvPr id="9" name="Google Shape;161;p28">
            <a:extLst>
              <a:ext uri="{FF2B5EF4-FFF2-40B4-BE49-F238E27FC236}">
                <a16:creationId xmlns:a16="http://schemas.microsoft.com/office/drawing/2014/main" id="{9906FF67-798C-4B67-874B-8029BE25E823}"/>
              </a:ext>
            </a:extLst>
          </p:cNvPr>
          <p:cNvPicPr preferRelativeResize="0"/>
          <p:nvPr/>
        </p:nvPicPr>
        <p:blipFill rotWithShape="1">
          <a:blip r:embed="rId2">
            <a:alphaModFix/>
          </a:blip>
          <a:srcRect t="7757"/>
          <a:stretch/>
        </p:blipFill>
        <p:spPr>
          <a:xfrm>
            <a:off x="6110066" y="3429000"/>
            <a:ext cx="6081933" cy="3448844"/>
          </a:xfrm>
          <a:prstGeom prst="rect">
            <a:avLst/>
          </a:prstGeom>
          <a:noFill/>
          <a:ln>
            <a:noFill/>
          </a:ln>
        </p:spPr>
      </p:pic>
      <p:pic>
        <p:nvPicPr>
          <p:cNvPr id="11" name="Google Shape;163;p28">
            <a:extLst>
              <a:ext uri="{FF2B5EF4-FFF2-40B4-BE49-F238E27FC236}">
                <a16:creationId xmlns:a16="http://schemas.microsoft.com/office/drawing/2014/main" id="{21D40014-9133-4C39-A605-BD93010BAD15}"/>
              </a:ext>
            </a:extLst>
          </p:cNvPr>
          <p:cNvPicPr preferRelativeResize="0"/>
          <p:nvPr/>
        </p:nvPicPr>
        <p:blipFill rotWithShape="1">
          <a:blip r:embed="rId3">
            <a:alphaModFix/>
          </a:blip>
          <a:srcRect t="15780" b="-487"/>
          <a:stretch/>
        </p:blipFill>
        <p:spPr>
          <a:xfrm>
            <a:off x="6110066" y="0"/>
            <a:ext cx="6081933" cy="3448844"/>
          </a:xfrm>
          <a:prstGeom prst="rect">
            <a:avLst/>
          </a:prstGeom>
          <a:noFill/>
          <a:ln>
            <a:noFill/>
          </a:ln>
        </p:spPr>
      </p:pic>
      <p:sp>
        <p:nvSpPr>
          <p:cNvPr id="12" name="Google Shape;164;p28">
            <a:extLst>
              <a:ext uri="{FF2B5EF4-FFF2-40B4-BE49-F238E27FC236}">
                <a16:creationId xmlns:a16="http://schemas.microsoft.com/office/drawing/2014/main" id="{22064991-BDC1-45CB-8CEB-12DFE57AB166}"/>
              </a:ext>
            </a:extLst>
          </p:cNvPr>
          <p:cNvSpPr txBox="1"/>
          <p:nvPr/>
        </p:nvSpPr>
        <p:spPr>
          <a:xfrm>
            <a:off x="11200299" y="118316"/>
            <a:ext cx="23304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bg1"/>
                </a:solidFill>
              </a:rPr>
              <a:t>Photo: </a:t>
            </a:r>
            <a:r>
              <a:rPr lang="en" sz="700" dirty="0">
                <a:solidFill>
                  <a:schemeClr val="bg1"/>
                </a:solidFill>
                <a:latin typeface="Calibri"/>
                <a:ea typeface="Calibri"/>
                <a:cs typeface="Calibri"/>
                <a:sym typeface="Calibri"/>
              </a:rPr>
              <a:t>Paul Naylor</a:t>
            </a:r>
            <a:endParaRPr sz="700" dirty="0">
              <a:solidFill>
                <a:schemeClr val="bg1"/>
              </a:solidFill>
            </a:endParaRPr>
          </a:p>
        </p:txBody>
      </p:sp>
      <p:pic>
        <p:nvPicPr>
          <p:cNvPr id="6" name="Google Shape;178;p30">
            <a:extLst>
              <a:ext uri="{FF2B5EF4-FFF2-40B4-BE49-F238E27FC236}">
                <a16:creationId xmlns:a16="http://schemas.microsoft.com/office/drawing/2014/main" id="{E0E59ADB-3588-418F-87EA-FA60610AB91D}"/>
              </a:ext>
            </a:extLst>
          </p:cNvPr>
          <p:cNvPicPr preferRelativeResize="0"/>
          <p:nvPr/>
        </p:nvPicPr>
        <p:blipFill rotWithShape="1">
          <a:blip r:embed="rId4">
            <a:alphaModFix/>
          </a:blip>
          <a:srcRect l="1585" r="31787"/>
          <a:stretch/>
        </p:blipFill>
        <p:spPr>
          <a:xfrm>
            <a:off x="6081935" y="-1"/>
            <a:ext cx="6110065" cy="6877845"/>
          </a:xfrm>
          <a:prstGeom prst="rect">
            <a:avLst/>
          </a:prstGeom>
          <a:noFill/>
          <a:ln>
            <a:noFill/>
          </a:ln>
        </p:spPr>
      </p:pic>
    </p:spTree>
    <p:extLst>
      <p:ext uri="{BB962C8B-B14F-4D97-AF65-F5344CB8AC3E}">
        <p14:creationId xmlns:p14="http://schemas.microsoft.com/office/powerpoint/2010/main" val="140448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553807" y="3059233"/>
            <a:ext cx="5289453" cy="73953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000" dirty="0">
                <a:solidFill>
                  <a:schemeClr val="tx2"/>
                </a:solidFill>
              </a:rPr>
              <a:t>Other activities in the area include boating, diving and snorkelling.</a:t>
            </a:r>
          </a:p>
        </p:txBody>
      </p:sp>
      <p:pic>
        <p:nvPicPr>
          <p:cNvPr id="9" name="Google Shape;161;p28">
            <a:extLst>
              <a:ext uri="{FF2B5EF4-FFF2-40B4-BE49-F238E27FC236}">
                <a16:creationId xmlns:a16="http://schemas.microsoft.com/office/drawing/2014/main" id="{9906FF67-798C-4B67-874B-8029BE25E823}"/>
              </a:ext>
            </a:extLst>
          </p:cNvPr>
          <p:cNvPicPr preferRelativeResize="0"/>
          <p:nvPr/>
        </p:nvPicPr>
        <p:blipFill rotWithShape="1">
          <a:blip r:embed="rId2">
            <a:alphaModFix/>
          </a:blip>
          <a:srcRect t="7757"/>
          <a:stretch/>
        </p:blipFill>
        <p:spPr>
          <a:xfrm>
            <a:off x="6110066" y="3429000"/>
            <a:ext cx="6081933" cy="3448844"/>
          </a:xfrm>
          <a:prstGeom prst="rect">
            <a:avLst/>
          </a:prstGeom>
          <a:noFill/>
          <a:ln>
            <a:noFill/>
          </a:ln>
        </p:spPr>
      </p:pic>
      <p:pic>
        <p:nvPicPr>
          <p:cNvPr id="11" name="Google Shape;163;p28">
            <a:extLst>
              <a:ext uri="{FF2B5EF4-FFF2-40B4-BE49-F238E27FC236}">
                <a16:creationId xmlns:a16="http://schemas.microsoft.com/office/drawing/2014/main" id="{21D40014-9133-4C39-A605-BD93010BAD15}"/>
              </a:ext>
            </a:extLst>
          </p:cNvPr>
          <p:cNvPicPr preferRelativeResize="0"/>
          <p:nvPr/>
        </p:nvPicPr>
        <p:blipFill rotWithShape="1">
          <a:blip r:embed="rId3">
            <a:alphaModFix/>
          </a:blip>
          <a:srcRect t="15780" b="-487"/>
          <a:stretch/>
        </p:blipFill>
        <p:spPr>
          <a:xfrm>
            <a:off x="6110066" y="0"/>
            <a:ext cx="6081933" cy="3448844"/>
          </a:xfrm>
          <a:prstGeom prst="rect">
            <a:avLst/>
          </a:prstGeom>
          <a:noFill/>
          <a:ln>
            <a:noFill/>
          </a:ln>
        </p:spPr>
      </p:pic>
      <p:sp>
        <p:nvSpPr>
          <p:cNvPr id="12" name="Google Shape;164;p28">
            <a:extLst>
              <a:ext uri="{FF2B5EF4-FFF2-40B4-BE49-F238E27FC236}">
                <a16:creationId xmlns:a16="http://schemas.microsoft.com/office/drawing/2014/main" id="{22064991-BDC1-45CB-8CEB-12DFE57AB166}"/>
              </a:ext>
            </a:extLst>
          </p:cNvPr>
          <p:cNvSpPr txBox="1"/>
          <p:nvPr/>
        </p:nvSpPr>
        <p:spPr>
          <a:xfrm>
            <a:off x="11200299" y="118316"/>
            <a:ext cx="2330400" cy="2923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bg1"/>
                </a:solidFill>
              </a:rPr>
              <a:t>Photo: </a:t>
            </a:r>
            <a:r>
              <a:rPr lang="en" sz="700" dirty="0">
                <a:solidFill>
                  <a:schemeClr val="bg1"/>
                </a:solidFill>
                <a:latin typeface="Calibri"/>
                <a:ea typeface="Calibri"/>
                <a:cs typeface="Calibri"/>
                <a:sym typeface="Calibri"/>
              </a:rPr>
              <a:t>Paul Naylor</a:t>
            </a:r>
            <a:endParaRPr sz="700" dirty="0">
              <a:solidFill>
                <a:schemeClr val="bg1"/>
              </a:solidFill>
            </a:endParaRPr>
          </a:p>
        </p:txBody>
      </p:sp>
      <p:pic>
        <p:nvPicPr>
          <p:cNvPr id="6" name="Google Shape;170;p29">
            <a:extLst>
              <a:ext uri="{FF2B5EF4-FFF2-40B4-BE49-F238E27FC236}">
                <a16:creationId xmlns:a16="http://schemas.microsoft.com/office/drawing/2014/main" id="{967AB13F-8BBA-45BB-80E5-66782A8ACB82}"/>
              </a:ext>
            </a:extLst>
          </p:cNvPr>
          <p:cNvPicPr preferRelativeResize="0"/>
          <p:nvPr/>
        </p:nvPicPr>
        <p:blipFill rotWithShape="1">
          <a:blip r:embed="rId4">
            <a:alphaModFix/>
          </a:blip>
          <a:srcRect r="11528"/>
          <a:stretch/>
        </p:blipFill>
        <p:spPr>
          <a:xfrm>
            <a:off x="6110066" y="0"/>
            <a:ext cx="6081933" cy="6874414"/>
          </a:xfrm>
          <a:prstGeom prst="rect">
            <a:avLst/>
          </a:prstGeom>
          <a:noFill/>
          <a:ln>
            <a:noFill/>
          </a:ln>
        </p:spPr>
      </p:pic>
      <p:sp>
        <p:nvSpPr>
          <p:cNvPr id="7" name="Google Shape;171;p29">
            <a:extLst>
              <a:ext uri="{FF2B5EF4-FFF2-40B4-BE49-F238E27FC236}">
                <a16:creationId xmlns:a16="http://schemas.microsoft.com/office/drawing/2014/main" id="{013C027D-884D-4536-B060-ADB56C73A6C0}"/>
              </a:ext>
            </a:extLst>
          </p:cNvPr>
          <p:cNvSpPr txBox="1"/>
          <p:nvPr/>
        </p:nvSpPr>
        <p:spPr>
          <a:xfrm>
            <a:off x="10551049" y="123945"/>
            <a:ext cx="1540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lt1"/>
                </a:solidFill>
              </a:rPr>
              <a:t>Photo: christaylorphoto.co.uk</a:t>
            </a:r>
            <a:endParaRPr sz="700" dirty="0">
              <a:solidFill>
                <a:schemeClr val="lt1"/>
              </a:solidFill>
            </a:endParaRPr>
          </a:p>
        </p:txBody>
      </p:sp>
    </p:spTree>
    <p:extLst>
      <p:ext uri="{BB962C8B-B14F-4D97-AF65-F5344CB8AC3E}">
        <p14:creationId xmlns:p14="http://schemas.microsoft.com/office/powerpoint/2010/main" val="5125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808270" y="1414114"/>
            <a:ext cx="10818056" cy="4029771"/>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b="1" dirty="0">
                <a:solidFill>
                  <a:schemeClr val="accent1"/>
                </a:solidFill>
              </a:rPr>
              <a:t>What does the Marine Conservation Zone do?</a:t>
            </a:r>
          </a:p>
          <a:p>
            <a:pPr marL="0" indent="0">
              <a:spcBef>
                <a:spcPts val="0"/>
              </a:spcBef>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The MCZ aims to:</a:t>
            </a:r>
          </a:p>
          <a:p>
            <a:pPr>
              <a:spcBef>
                <a:spcPts val="0"/>
              </a:spcBef>
            </a:pPr>
            <a:r>
              <a:rPr lang="en-GB" sz="2000" dirty="0">
                <a:solidFill>
                  <a:schemeClr val="tx2"/>
                </a:solidFill>
              </a:rPr>
              <a:t>Keep the chalk reef in good condition</a:t>
            </a:r>
          </a:p>
          <a:p>
            <a:pPr>
              <a:spcBef>
                <a:spcPts val="0"/>
              </a:spcBef>
            </a:pPr>
            <a:r>
              <a:rPr lang="en-GB" sz="2000" dirty="0">
                <a:solidFill>
                  <a:schemeClr val="tx2"/>
                </a:solidFill>
              </a:rPr>
              <a:t>Provide benefits for people that live, work and visit the area</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This means that activities can continue so long as they don’t harm the chalk beds or the wildlife that lives there.</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There are laws and guidance that protect the area, and these may change over time.</a:t>
            </a:r>
          </a:p>
        </p:txBody>
      </p:sp>
    </p:spTree>
    <p:extLst>
      <p:ext uri="{BB962C8B-B14F-4D97-AF65-F5344CB8AC3E}">
        <p14:creationId xmlns:p14="http://schemas.microsoft.com/office/powerpoint/2010/main" val="278885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2" y="2938646"/>
            <a:ext cx="5448887" cy="980708"/>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u="sng" dirty="0">
                <a:solidFill>
                  <a:schemeClr val="accent1"/>
                </a:solidFill>
              </a:rPr>
              <a:t>Cromer</a:t>
            </a:r>
            <a:r>
              <a:rPr lang="en-GB" sz="2600" b="1" dirty="0">
                <a:solidFill>
                  <a:schemeClr val="accent1"/>
                </a:solidFill>
              </a:rPr>
              <a:t> Shoal Chalk Beds</a:t>
            </a:r>
          </a:p>
          <a:p>
            <a:pPr marL="0" indent="0">
              <a:spcBef>
                <a:spcPts val="0"/>
              </a:spcBef>
              <a:buFont typeface="Arial" panose="020B0604020202020204" pitchFamily="34" charset="0"/>
              <a:buNone/>
            </a:pPr>
            <a:r>
              <a:rPr lang="en-GB" sz="2600" b="1" dirty="0">
                <a:solidFill>
                  <a:schemeClr val="accent1"/>
                </a:solidFill>
              </a:rPr>
              <a:t>Marine Conservation Zone</a:t>
            </a:r>
          </a:p>
        </p:txBody>
      </p:sp>
      <p:pic>
        <p:nvPicPr>
          <p:cNvPr id="9" name="Google Shape;81;p16">
            <a:extLst>
              <a:ext uri="{FF2B5EF4-FFF2-40B4-BE49-F238E27FC236}">
                <a16:creationId xmlns:a16="http://schemas.microsoft.com/office/drawing/2014/main" id="{2956D182-CF1A-49BA-8193-14DCF210A879}"/>
              </a:ext>
            </a:extLst>
          </p:cNvPr>
          <p:cNvPicPr preferRelativeResize="0"/>
          <p:nvPr/>
        </p:nvPicPr>
        <p:blipFill>
          <a:blip r:embed="rId2">
            <a:alphaModFix/>
          </a:blip>
          <a:stretch>
            <a:fillRect/>
          </a:stretch>
        </p:blipFill>
        <p:spPr>
          <a:xfrm>
            <a:off x="5791200" y="1190625"/>
            <a:ext cx="6006905" cy="4295769"/>
          </a:xfrm>
          <a:prstGeom prst="rect">
            <a:avLst/>
          </a:prstGeom>
          <a:noFill/>
          <a:ln>
            <a:noFill/>
          </a:ln>
        </p:spPr>
      </p:pic>
      <p:cxnSp>
        <p:nvCxnSpPr>
          <p:cNvPr id="5" name="Straight Arrow Connector 4">
            <a:extLst>
              <a:ext uri="{FF2B5EF4-FFF2-40B4-BE49-F238E27FC236}">
                <a16:creationId xmlns:a16="http://schemas.microsoft.com/office/drawing/2014/main" id="{50A68193-3B03-4F1A-980F-B884E5F38E5C}"/>
              </a:ext>
            </a:extLst>
          </p:cNvPr>
          <p:cNvCxnSpPr/>
          <p:nvPr/>
        </p:nvCxnSpPr>
        <p:spPr>
          <a:xfrm flipH="1">
            <a:off x="8768862" y="2326298"/>
            <a:ext cx="801858" cy="826477"/>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4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2" y="2547769"/>
            <a:ext cx="5448887" cy="1107319"/>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Damage from trawling and dredging in the MCZ</a:t>
            </a:r>
          </a:p>
        </p:txBody>
      </p:sp>
      <p:sp>
        <p:nvSpPr>
          <p:cNvPr id="7" name="Google Shape;54;p13">
            <a:extLst>
              <a:ext uri="{FF2B5EF4-FFF2-40B4-BE49-F238E27FC236}">
                <a16:creationId xmlns:a16="http://schemas.microsoft.com/office/drawing/2014/main" id="{0AA4486B-507C-4B9D-8913-05EF4E53E460}"/>
              </a:ext>
            </a:extLst>
          </p:cNvPr>
          <p:cNvSpPr txBox="1">
            <a:spLocks/>
          </p:cNvSpPr>
          <p:nvPr/>
        </p:nvSpPr>
        <p:spPr>
          <a:xfrm>
            <a:off x="647109" y="3565087"/>
            <a:ext cx="5134714" cy="1187888"/>
          </a:xfrm>
          <a:prstGeom prst="rect">
            <a:avLst/>
          </a:prstGeom>
        </p:spPr>
        <p:txBody>
          <a:bodyPr spcFirstLastPara="1" wrap="square" lIns="91425" tIns="91425" rIns="91425" bIns="91425" numCol="1" spcCol="18000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2000" dirty="0">
                <a:solidFill>
                  <a:schemeClr val="dk1"/>
                </a:solidFill>
              </a:rPr>
              <a:t>Trawling and dredging is banned in most of the MCZ. </a:t>
            </a:r>
          </a:p>
        </p:txBody>
      </p:sp>
      <p:pic>
        <p:nvPicPr>
          <p:cNvPr id="6" name="Google Shape;219;p36">
            <a:extLst>
              <a:ext uri="{FF2B5EF4-FFF2-40B4-BE49-F238E27FC236}">
                <a16:creationId xmlns:a16="http://schemas.microsoft.com/office/drawing/2014/main" id="{4AFB41A8-5C9D-4B18-8A5C-009EF012F817}"/>
              </a:ext>
            </a:extLst>
          </p:cNvPr>
          <p:cNvPicPr preferRelativeResize="0"/>
          <p:nvPr/>
        </p:nvPicPr>
        <p:blipFill>
          <a:blip r:embed="rId2">
            <a:alphaModFix/>
          </a:blip>
          <a:stretch>
            <a:fillRect/>
          </a:stretch>
        </p:blipFill>
        <p:spPr>
          <a:xfrm>
            <a:off x="6421877" y="1933700"/>
            <a:ext cx="5472375" cy="2990600"/>
          </a:xfrm>
          <a:prstGeom prst="rect">
            <a:avLst/>
          </a:prstGeom>
          <a:noFill/>
          <a:ln>
            <a:noFill/>
          </a:ln>
        </p:spPr>
      </p:pic>
    </p:spTree>
    <p:extLst>
      <p:ext uri="{BB962C8B-B14F-4D97-AF65-F5344CB8AC3E}">
        <p14:creationId xmlns:p14="http://schemas.microsoft.com/office/powerpoint/2010/main" val="3417952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2" y="1632783"/>
            <a:ext cx="5448887" cy="1107319"/>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Overfishing</a:t>
            </a:r>
          </a:p>
        </p:txBody>
      </p:sp>
      <p:sp>
        <p:nvSpPr>
          <p:cNvPr id="7" name="Google Shape;54;p13">
            <a:extLst>
              <a:ext uri="{FF2B5EF4-FFF2-40B4-BE49-F238E27FC236}">
                <a16:creationId xmlns:a16="http://schemas.microsoft.com/office/drawing/2014/main" id="{0AA4486B-507C-4B9D-8913-05EF4E53E460}"/>
              </a:ext>
            </a:extLst>
          </p:cNvPr>
          <p:cNvSpPr txBox="1">
            <a:spLocks/>
          </p:cNvSpPr>
          <p:nvPr/>
        </p:nvSpPr>
        <p:spPr>
          <a:xfrm>
            <a:off x="647112" y="2466631"/>
            <a:ext cx="5134714" cy="3019769"/>
          </a:xfrm>
          <a:prstGeom prst="rect">
            <a:avLst/>
          </a:prstGeom>
        </p:spPr>
        <p:txBody>
          <a:bodyPr spcFirstLastPara="1" wrap="square" lIns="91425" tIns="91425" rIns="91425" bIns="91425" numCol="1" spcCol="180000"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2200" dirty="0">
                <a:solidFill>
                  <a:schemeClr val="dk1"/>
                </a:solidFill>
              </a:rPr>
              <a:t>If too many crabs and lobsters are caught, there would be none left. </a:t>
            </a:r>
          </a:p>
          <a:p>
            <a:pPr marL="0" indent="0">
              <a:spcBef>
                <a:spcPts val="1200"/>
              </a:spcBef>
              <a:buFont typeface="Arial" panose="020B0604020202020204" pitchFamily="34" charset="0"/>
              <a:buNone/>
            </a:pPr>
            <a:r>
              <a:rPr lang="en-GB" sz="2200" dirty="0">
                <a:solidFill>
                  <a:schemeClr val="dk1"/>
                </a:solidFill>
              </a:rPr>
              <a:t>Fishermen measure the crabs they catch. Crabs that are too small must be put back. The bigger crabs that are allowed to be caught have lived long enough to lay eggs.</a:t>
            </a:r>
          </a:p>
          <a:p>
            <a:pPr marL="0" indent="0">
              <a:spcBef>
                <a:spcPts val="1200"/>
              </a:spcBef>
              <a:buFont typeface="Arial" panose="020B0604020202020204" pitchFamily="34" charset="0"/>
              <a:buNone/>
            </a:pPr>
            <a:endParaRPr lang="en-GB" sz="1800" dirty="0">
              <a:solidFill>
                <a:schemeClr val="dk1"/>
              </a:solidFill>
            </a:endParaRPr>
          </a:p>
        </p:txBody>
      </p:sp>
      <p:sp>
        <p:nvSpPr>
          <p:cNvPr id="9" name="Google Shape;104;p19">
            <a:extLst>
              <a:ext uri="{FF2B5EF4-FFF2-40B4-BE49-F238E27FC236}">
                <a16:creationId xmlns:a16="http://schemas.microsoft.com/office/drawing/2014/main" id="{19399DA6-B1F2-4BD3-8B6E-2EC72D3D42F1}"/>
              </a:ext>
            </a:extLst>
          </p:cNvPr>
          <p:cNvSpPr txBox="1"/>
          <p:nvPr/>
        </p:nvSpPr>
        <p:spPr>
          <a:xfrm>
            <a:off x="10931205" y="6550200"/>
            <a:ext cx="2227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rPr>
              <a:t>Photo: Rob Coleman</a:t>
            </a:r>
            <a:endParaRPr sz="800">
              <a:solidFill>
                <a:schemeClr val="lt1"/>
              </a:solidFill>
            </a:endParaRPr>
          </a:p>
        </p:txBody>
      </p:sp>
      <p:sp>
        <p:nvSpPr>
          <p:cNvPr id="10" name="Google Shape;235;p38">
            <a:extLst>
              <a:ext uri="{FF2B5EF4-FFF2-40B4-BE49-F238E27FC236}">
                <a16:creationId xmlns:a16="http://schemas.microsoft.com/office/drawing/2014/main" id="{6B8738CF-C5A4-46BB-B29F-2021CFE63084}"/>
              </a:ext>
            </a:extLst>
          </p:cNvPr>
          <p:cNvSpPr txBox="1"/>
          <p:nvPr/>
        </p:nvSpPr>
        <p:spPr>
          <a:xfrm>
            <a:off x="10931205" y="6535594"/>
            <a:ext cx="2227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rPr>
              <a:t>Photo: Rob Coleman</a:t>
            </a:r>
            <a:endParaRPr sz="800">
              <a:solidFill>
                <a:schemeClr val="lt1"/>
              </a:solidFill>
            </a:endParaRPr>
          </a:p>
        </p:txBody>
      </p:sp>
      <p:pic>
        <p:nvPicPr>
          <p:cNvPr id="3" name="Picture 2">
            <a:extLst>
              <a:ext uri="{FF2B5EF4-FFF2-40B4-BE49-F238E27FC236}">
                <a16:creationId xmlns:a16="http://schemas.microsoft.com/office/drawing/2014/main" id="{317706A4-AE9C-B7A4-C427-14D78C66E8FF}"/>
              </a:ext>
            </a:extLst>
          </p:cNvPr>
          <p:cNvPicPr>
            <a:picLocks noChangeAspect="1"/>
          </p:cNvPicPr>
          <p:nvPr/>
        </p:nvPicPr>
        <p:blipFill>
          <a:blip r:embed="rId2"/>
          <a:stretch>
            <a:fillRect/>
          </a:stretch>
        </p:blipFill>
        <p:spPr>
          <a:xfrm>
            <a:off x="6153148" y="1703691"/>
            <a:ext cx="5527716" cy="3677933"/>
          </a:xfrm>
          <a:prstGeom prst="rect">
            <a:avLst/>
          </a:prstGeom>
        </p:spPr>
      </p:pic>
      <p:sp>
        <p:nvSpPr>
          <p:cNvPr id="4" name="Google Shape;171;p29">
            <a:extLst>
              <a:ext uri="{FF2B5EF4-FFF2-40B4-BE49-F238E27FC236}">
                <a16:creationId xmlns:a16="http://schemas.microsoft.com/office/drawing/2014/main" id="{7BDF2205-1358-E7CD-29A6-DFAD48992A0C}"/>
              </a:ext>
            </a:extLst>
          </p:cNvPr>
          <p:cNvSpPr txBox="1"/>
          <p:nvPr/>
        </p:nvSpPr>
        <p:spPr>
          <a:xfrm>
            <a:off x="10197813" y="5103730"/>
            <a:ext cx="15402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dirty="0">
                <a:solidFill>
                  <a:schemeClr val="lt1"/>
                </a:solidFill>
              </a:rPr>
              <a:t>Photo: christaylorphoto.co.uk</a:t>
            </a:r>
            <a:endParaRPr sz="700" dirty="0">
              <a:solidFill>
                <a:schemeClr val="lt1"/>
              </a:solidFill>
            </a:endParaRPr>
          </a:p>
        </p:txBody>
      </p:sp>
    </p:spTree>
    <p:extLst>
      <p:ext uri="{BB962C8B-B14F-4D97-AF65-F5344CB8AC3E}">
        <p14:creationId xmlns:p14="http://schemas.microsoft.com/office/powerpoint/2010/main" val="1100049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2" y="2238282"/>
            <a:ext cx="5448887" cy="1107319"/>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Beach cleans</a:t>
            </a:r>
          </a:p>
        </p:txBody>
      </p:sp>
      <p:sp>
        <p:nvSpPr>
          <p:cNvPr id="7" name="Google Shape;54;p13">
            <a:extLst>
              <a:ext uri="{FF2B5EF4-FFF2-40B4-BE49-F238E27FC236}">
                <a16:creationId xmlns:a16="http://schemas.microsoft.com/office/drawing/2014/main" id="{0AA4486B-507C-4B9D-8913-05EF4E53E460}"/>
              </a:ext>
            </a:extLst>
          </p:cNvPr>
          <p:cNvSpPr txBox="1">
            <a:spLocks/>
          </p:cNvSpPr>
          <p:nvPr/>
        </p:nvSpPr>
        <p:spPr>
          <a:xfrm>
            <a:off x="647112" y="2791941"/>
            <a:ext cx="5134714" cy="2005721"/>
          </a:xfrm>
          <a:prstGeom prst="rect">
            <a:avLst/>
          </a:prstGeom>
        </p:spPr>
        <p:txBody>
          <a:bodyPr spcFirstLastPara="1" wrap="square" lIns="91425" tIns="91425" rIns="91425" bIns="91425" numCol="1" spcCol="180000" anchor="t"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GB" sz="2000" dirty="0">
                <a:solidFill>
                  <a:schemeClr val="dk1"/>
                </a:solidFill>
              </a:rPr>
              <a:t>Litter is sometimes dropped by visitors or fishing gear can get lost. This can cause problems for wildlife, particularly with plastics. </a:t>
            </a:r>
          </a:p>
          <a:p>
            <a:pPr marL="0" indent="0">
              <a:spcBef>
                <a:spcPts val="1200"/>
              </a:spcBef>
              <a:buFont typeface="Arial" panose="020B0604020202020204" pitchFamily="34" charset="0"/>
              <a:buNone/>
            </a:pPr>
            <a:r>
              <a:rPr lang="en-GB" sz="2000" dirty="0">
                <a:solidFill>
                  <a:schemeClr val="dk1"/>
                </a:solidFill>
              </a:rPr>
              <a:t>People volunteer at beach cleans to collect rubbish to keep it out of the sea. </a:t>
            </a:r>
          </a:p>
        </p:txBody>
      </p:sp>
      <p:pic>
        <p:nvPicPr>
          <p:cNvPr id="8" name="Google Shape;103;p19">
            <a:extLst>
              <a:ext uri="{FF2B5EF4-FFF2-40B4-BE49-F238E27FC236}">
                <a16:creationId xmlns:a16="http://schemas.microsoft.com/office/drawing/2014/main" id="{202CBCC8-AEB3-4431-80B4-BFAD7A7C72CF}"/>
              </a:ext>
            </a:extLst>
          </p:cNvPr>
          <p:cNvPicPr preferRelativeResize="0"/>
          <p:nvPr/>
        </p:nvPicPr>
        <p:blipFill rotWithShape="1">
          <a:blip r:embed="rId2">
            <a:alphaModFix/>
          </a:blip>
          <a:srcRect l="12975" r="20359"/>
          <a:stretch/>
        </p:blipFill>
        <p:spPr>
          <a:xfrm>
            <a:off x="6095999" y="0"/>
            <a:ext cx="6096001" cy="6858000"/>
          </a:xfrm>
          <a:prstGeom prst="rect">
            <a:avLst/>
          </a:prstGeom>
          <a:noFill/>
          <a:ln>
            <a:noFill/>
          </a:ln>
        </p:spPr>
      </p:pic>
      <p:sp>
        <p:nvSpPr>
          <p:cNvPr id="9" name="Google Shape;104;p19">
            <a:extLst>
              <a:ext uri="{FF2B5EF4-FFF2-40B4-BE49-F238E27FC236}">
                <a16:creationId xmlns:a16="http://schemas.microsoft.com/office/drawing/2014/main" id="{19399DA6-B1F2-4BD3-8B6E-2EC72D3D42F1}"/>
              </a:ext>
            </a:extLst>
          </p:cNvPr>
          <p:cNvSpPr txBox="1"/>
          <p:nvPr/>
        </p:nvSpPr>
        <p:spPr>
          <a:xfrm>
            <a:off x="10931205" y="6550200"/>
            <a:ext cx="2227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rPr>
              <a:t>Photo: Rob Coleman</a:t>
            </a:r>
            <a:endParaRPr sz="800">
              <a:solidFill>
                <a:schemeClr val="lt1"/>
              </a:solidFill>
            </a:endParaRPr>
          </a:p>
        </p:txBody>
      </p:sp>
    </p:spTree>
    <p:extLst>
      <p:ext uri="{BB962C8B-B14F-4D97-AF65-F5344CB8AC3E}">
        <p14:creationId xmlns:p14="http://schemas.microsoft.com/office/powerpoint/2010/main" val="326047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910907" y="2155736"/>
            <a:ext cx="10818056" cy="2827882"/>
          </a:xfrm>
          <a:prstGeom prst="rect">
            <a:avLst/>
          </a:prstGeom>
        </p:spPr>
        <p:txBody>
          <a:bodyPr spcFirstLastPara="1" wrap="square" lIns="91425" tIns="91425" rIns="91425" bIns="91425"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r>
              <a:rPr lang="en-GB" b="1" dirty="0">
                <a:solidFill>
                  <a:schemeClr val="accent1"/>
                </a:solidFill>
              </a:rPr>
              <a:t>Summary</a:t>
            </a:r>
            <a:endParaRPr lang="en-GB" sz="1800" dirty="0">
              <a:solidFill>
                <a:schemeClr val="tx2"/>
              </a:solidFill>
            </a:endParaRPr>
          </a:p>
          <a:p>
            <a:pPr>
              <a:spcBef>
                <a:spcPts val="0"/>
              </a:spcBef>
              <a:spcAft>
                <a:spcPts val="1200"/>
              </a:spcAft>
            </a:pPr>
            <a:r>
              <a:rPr lang="en-GB" sz="2000" dirty="0">
                <a:solidFill>
                  <a:schemeClr val="tx2"/>
                </a:solidFill>
              </a:rPr>
              <a:t>Cromer Shoal Chalk Beds Marine Conservation Zone is a special place. </a:t>
            </a:r>
          </a:p>
          <a:p>
            <a:pPr>
              <a:spcBef>
                <a:spcPts val="0"/>
              </a:spcBef>
              <a:spcAft>
                <a:spcPts val="1200"/>
              </a:spcAft>
            </a:pPr>
            <a:r>
              <a:rPr lang="en-GB" sz="2000" dirty="0">
                <a:solidFill>
                  <a:schemeClr val="tx2"/>
                </a:solidFill>
              </a:rPr>
              <a:t>The chalk on the seabed provides a special habitat for lots of wildlife. </a:t>
            </a:r>
          </a:p>
          <a:p>
            <a:pPr>
              <a:spcBef>
                <a:spcPts val="0"/>
              </a:spcBef>
              <a:spcAft>
                <a:spcPts val="1200"/>
              </a:spcAft>
            </a:pPr>
            <a:r>
              <a:rPr lang="en-GB" sz="2000" dirty="0">
                <a:solidFill>
                  <a:schemeClr val="tx2"/>
                </a:solidFill>
              </a:rPr>
              <a:t>Fishing is an important industry in the area.</a:t>
            </a:r>
          </a:p>
          <a:p>
            <a:pPr>
              <a:spcBef>
                <a:spcPts val="0"/>
              </a:spcBef>
              <a:spcAft>
                <a:spcPts val="1200"/>
              </a:spcAft>
            </a:pPr>
            <a:r>
              <a:rPr lang="en-GB" sz="2000" dirty="0">
                <a:solidFill>
                  <a:schemeClr val="tx2"/>
                </a:solidFill>
              </a:rPr>
              <a:t>Humans need to make sure they do not damage or harm this place and its wildlife</a:t>
            </a:r>
            <a:r>
              <a:rPr lang="en-GB" sz="1800" dirty="0">
                <a:solidFill>
                  <a:schemeClr val="tx2"/>
                </a:solidFill>
              </a:rPr>
              <a:t>.</a:t>
            </a:r>
          </a:p>
        </p:txBody>
      </p:sp>
    </p:spTree>
    <p:extLst>
      <p:ext uri="{BB962C8B-B14F-4D97-AF65-F5344CB8AC3E}">
        <p14:creationId xmlns:p14="http://schemas.microsoft.com/office/powerpoint/2010/main" val="311713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67;p15">
            <a:extLst>
              <a:ext uri="{FF2B5EF4-FFF2-40B4-BE49-F238E27FC236}">
                <a16:creationId xmlns:a16="http://schemas.microsoft.com/office/drawing/2014/main" id="{78315979-14BF-4367-802D-70D7F095D0B7}"/>
              </a:ext>
            </a:extLst>
          </p:cNvPr>
          <p:cNvPicPr preferRelativeResize="0"/>
          <p:nvPr/>
        </p:nvPicPr>
        <p:blipFill>
          <a:blip r:embed="rId2">
            <a:alphaModFix/>
          </a:blip>
          <a:stretch>
            <a:fillRect/>
          </a:stretch>
        </p:blipFill>
        <p:spPr>
          <a:xfrm>
            <a:off x="6410179" y="1329398"/>
            <a:ext cx="5448886" cy="4238029"/>
          </a:xfrm>
          <a:prstGeom prst="rect">
            <a:avLst/>
          </a:prstGeom>
          <a:noFill/>
          <a:ln>
            <a:noFill/>
          </a:ln>
        </p:spPr>
      </p:pic>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3" y="1956485"/>
            <a:ext cx="5448887" cy="2983853"/>
          </a:xfrm>
          <a:prstGeom prst="rect">
            <a:avLst/>
          </a:prstGeom>
        </p:spPr>
        <p:txBody>
          <a:bodyPr spcFirstLastPara="1" wrap="square" lIns="91425" tIns="91425" rIns="91425" bIns="91425"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Cromer </a:t>
            </a:r>
            <a:r>
              <a:rPr lang="en-GB" sz="2600" b="1" u="sng" dirty="0">
                <a:solidFill>
                  <a:schemeClr val="accent1"/>
                </a:solidFill>
              </a:rPr>
              <a:t>Shoal </a:t>
            </a:r>
            <a:r>
              <a:rPr lang="en-GB" sz="2600" b="1" dirty="0">
                <a:solidFill>
                  <a:schemeClr val="accent1"/>
                </a:solidFill>
              </a:rPr>
              <a:t>Chalk Beds</a:t>
            </a:r>
          </a:p>
          <a:p>
            <a:pPr marL="0" indent="0">
              <a:spcBef>
                <a:spcPts val="0"/>
              </a:spcBef>
              <a:buFont typeface="Arial" panose="020B0604020202020204" pitchFamily="34" charset="0"/>
              <a:buNone/>
            </a:pPr>
            <a:r>
              <a:rPr lang="en-GB" sz="2600" b="1" dirty="0">
                <a:solidFill>
                  <a:schemeClr val="accent1"/>
                </a:solidFill>
              </a:rPr>
              <a:t>Marine Conservation Zone</a:t>
            </a:r>
          </a:p>
          <a:p>
            <a:pPr marL="0" indent="0">
              <a:spcBef>
                <a:spcPts val="0"/>
              </a:spcBef>
              <a:buFont typeface="Arial" panose="020B0604020202020204" pitchFamily="34" charset="0"/>
              <a:buNone/>
            </a:pPr>
            <a:endParaRPr lang="en-GB" sz="2300" dirty="0">
              <a:solidFill>
                <a:schemeClr val="tx2"/>
              </a:solidFill>
            </a:endParaRPr>
          </a:p>
          <a:p>
            <a:pPr marL="0" indent="0">
              <a:spcBef>
                <a:spcPts val="0"/>
              </a:spcBef>
              <a:buFont typeface="Arial" panose="020B0604020202020204" pitchFamily="34" charset="0"/>
              <a:buNone/>
            </a:pPr>
            <a:r>
              <a:rPr lang="en-GB" sz="2000" dirty="0">
                <a:solidFill>
                  <a:schemeClr val="tx2"/>
                </a:solidFill>
              </a:rPr>
              <a:t>A shoal is a </a:t>
            </a:r>
            <a:r>
              <a:rPr lang="en-GB" sz="2000" b="1" dirty="0">
                <a:solidFill>
                  <a:schemeClr val="tx2"/>
                </a:solidFill>
              </a:rPr>
              <a:t>shallow area of sea</a:t>
            </a:r>
            <a:r>
              <a:rPr lang="en-GB" sz="2000" dirty="0">
                <a:solidFill>
                  <a:schemeClr val="tx2"/>
                </a:solidFill>
              </a:rPr>
              <a:t>.</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Can you see the different shades of </a:t>
            </a:r>
            <a:r>
              <a:rPr lang="en-GB" sz="2000" b="1" dirty="0">
                <a:solidFill>
                  <a:schemeClr val="accent5"/>
                </a:solidFill>
              </a:rPr>
              <a:t>blue</a:t>
            </a:r>
            <a:r>
              <a:rPr lang="en-GB" sz="2000" dirty="0">
                <a:solidFill>
                  <a:schemeClr val="tx2"/>
                </a:solidFill>
              </a:rPr>
              <a:t> on the map?</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The pale parts on the map are shallow. </a:t>
            </a:r>
          </a:p>
        </p:txBody>
      </p:sp>
    </p:spTree>
    <p:extLst>
      <p:ext uri="{BB962C8B-B14F-4D97-AF65-F5344CB8AC3E}">
        <p14:creationId xmlns:p14="http://schemas.microsoft.com/office/powerpoint/2010/main" val="334801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4" y="1914281"/>
            <a:ext cx="5233182" cy="3581644"/>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Cromer Shoal </a:t>
            </a:r>
            <a:r>
              <a:rPr lang="en-GB" sz="2600" b="1" u="sng" dirty="0">
                <a:solidFill>
                  <a:schemeClr val="accent1"/>
                </a:solidFill>
              </a:rPr>
              <a:t>Chalk</a:t>
            </a:r>
            <a:r>
              <a:rPr lang="en-GB" sz="2600" b="1" dirty="0">
                <a:solidFill>
                  <a:schemeClr val="accent1"/>
                </a:solidFill>
              </a:rPr>
              <a:t> Beds</a:t>
            </a:r>
          </a:p>
          <a:p>
            <a:pPr marL="0" indent="0">
              <a:spcBef>
                <a:spcPts val="0"/>
              </a:spcBef>
              <a:buFont typeface="Arial" panose="020B0604020202020204" pitchFamily="34" charset="0"/>
              <a:buNone/>
            </a:pPr>
            <a:r>
              <a:rPr lang="en-GB" sz="2600" b="1" dirty="0">
                <a:solidFill>
                  <a:schemeClr val="accent1"/>
                </a:solidFill>
              </a:rPr>
              <a:t>Marine Conservation Zone</a:t>
            </a:r>
          </a:p>
          <a:p>
            <a:pPr marL="0" indent="0">
              <a:spcBef>
                <a:spcPts val="0"/>
              </a:spcBef>
              <a:buFont typeface="Arial" panose="020B0604020202020204" pitchFamily="34" charset="0"/>
              <a:buNone/>
            </a:pPr>
            <a:endParaRPr lang="en-GB" sz="2300" dirty="0">
              <a:solidFill>
                <a:schemeClr val="tx2"/>
              </a:solidFill>
            </a:endParaRPr>
          </a:p>
          <a:p>
            <a:pPr marL="0" indent="0">
              <a:spcBef>
                <a:spcPts val="0"/>
              </a:spcBef>
              <a:buFont typeface="Arial" panose="020B0604020202020204" pitchFamily="34" charset="0"/>
              <a:buNone/>
            </a:pPr>
            <a:r>
              <a:rPr lang="en-GB" sz="2000" dirty="0">
                <a:solidFill>
                  <a:schemeClr val="tx2"/>
                </a:solidFill>
              </a:rPr>
              <a:t>Chalk is a type of rock.</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It is a </a:t>
            </a:r>
            <a:r>
              <a:rPr lang="en-GB" sz="2000" b="1" dirty="0">
                <a:solidFill>
                  <a:schemeClr val="tx2"/>
                </a:solidFill>
              </a:rPr>
              <a:t>fragile, white rock</a:t>
            </a:r>
            <a:r>
              <a:rPr lang="en-GB" sz="2000" dirty="0">
                <a:solidFill>
                  <a:schemeClr val="tx2"/>
                </a:solidFill>
              </a:rPr>
              <a:t>.</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You can see some of the chalk exposed at low tide at some beaches.</a:t>
            </a:r>
          </a:p>
        </p:txBody>
      </p:sp>
      <p:pic>
        <p:nvPicPr>
          <p:cNvPr id="5" name="Google Shape;75;p16">
            <a:extLst>
              <a:ext uri="{FF2B5EF4-FFF2-40B4-BE49-F238E27FC236}">
                <a16:creationId xmlns:a16="http://schemas.microsoft.com/office/drawing/2014/main" id="{ABAB9A9A-20C6-4150-ABB8-FB0E14CD8768}"/>
              </a:ext>
            </a:extLst>
          </p:cNvPr>
          <p:cNvPicPr preferRelativeResize="0"/>
          <p:nvPr/>
        </p:nvPicPr>
        <p:blipFill rotWithShape="1">
          <a:blip r:embed="rId2">
            <a:alphaModFix/>
          </a:blip>
          <a:srcRect l="20910" r="12629"/>
          <a:stretch/>
        </p:blipFill>
        <p:spPr>
          <a:xfrm>
            <a:off x="6096000" y="-19998"/>
            <a:ext cx="6096000" cy="6879101"/>
          </a:xfrm>
          <a:prstGeom prst="rect">
            <a:avLst/>
          </a:prstGeom>
          <a:noFill/>
          <a:ln>
            <a:noFill/>
          </a:ln>
        </p:spPr>
      </p:pic>
      <p:sp>
        <p:nvSpPr>
          <p:cNvPr id="6" name="Google Shape;77;p16">
            <a:extLst>
              <a:ext uri="{FF2B5EF4-FFF2-40B4-BE49-F238E27FC236}">
                <a16:creationId xmlns:a16="http://schemas.microsoft.com/office/drawing/2014/main" id="{24EB4A70-C5FA-45E2-B96F-A5D39C20BB55}"/>
              </a:ext>
            </a:extLst>
          </p:cNvPr>
          <p:cNvSpPr txBox="1"/>
          <p:nvPr/>
        </p:nvSpPr>
        <p:spPr>
          <a:xfrm>
            <a:off x="6355652" y="1328293"/>
            <a:ext cx="2887742"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rPr>
              <a:t>Photo: Rob Coleman</a:t>
            </a:r>
            <a:endParaRPr sz="800">
              <a:solidFill>
                <a:schemeClr val="lt1"/>
              </a:solidFill>
            </a:endParaRPr>
          </a:p>
        </p:txBody>
      </p:sp>
    </p:spTree>
    <p:extLst>
      <p:ext uri="{BB962C8B-B14F-4D97-AF65-F5344CB8AC3E}">
        <p14:creationId xmlns:p14="http://schemas.microsoft.com/office/powerpoint/2010/main" val="111813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84;p17">
            <a:extLst>
              <a:ext uri="{FF2B5EF4-FFF2-40B4-BE49-F238E27FC236}">
                <a16:creationId xmlns:a16="http://schemas.microsoft.com/office/drawing/2014/main" id="{1435F99F-9C4F-42C8-AB22-B903EE53DBF6}"/>
              </a:ext>
            </a:extLst>
          </p:cNvPr>
          <p:cNvPicPr preferRelativeResize="0"/>
          <p:nvPr/>
        </p:nvPicPr>
        <p:blipFill rotWithShape="1">
          <a:blip r:embed="rId2">
            <a:alphaModFix/>
          </a:blip>
          <a:srcRect l="10054" r="23735"/>
          <a:stretch/>
        </p:blipFill>
        <p:spPr>
          <a:xfrm>
            <a:off x="6096000" y="4060"/>
            <a:ext cx="6096000" cy="6853940"/>
          </a:xfrm>
          <a:prstGeom prst="rect">
            <a:avLst/>
          </a:prstGeom>
          <a:noFill/>
          <a:ln>
            <a:noFill/>
          </a:ln>
        </p:spPr>
      </p:pic>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485188" y="2344830"/>
            <a:ext cx="5448887" cy="3313020"/>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Cromer Shoal Chalk </a:t>
            </a:r>
            <a:r>
              <a:rPr lang="en-GB" sz="2600" b="1" u="sng" dirty="0">
                <a:solidFill>
                  <a:schemeClr val="accent1"/>
                </a:solidFill>
              </a:rPr>
              <a:t>Beds</a:t>
            </a:r>
          </a:p>
          <a:p>
            <a:pPr marL="0" indent="0">
              <a:spcBef>
                <a:spcPts val="0"/>
              </a:spcBef>
              <a:buFont typeface="Arial" panose="020B0604020202020204" pitchFamily="34" charset="0"/>
              <a:buNone/>
            </a:pPr>
            <a:r>
              <a:rPr lang="en-GB" sz="2600" b="1" dirty="0">
                <a:solidFill>
                  <a:schemeClr val="accent1"/>
                </a:solidFill>
              </a:rPr>
              <a:t>Marine Conservation Zone</a:t>
            </a:r>
            <a:endParaRPr lang="en-GB" sz="2300" dirty="0">
              <a:solidFill>
                <a:schemeClr val="tx2"/>
              </a:solidFill>
            </a:endParaRP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This refers to the sea</a:t>
            </a:r>
            <a:r>
              <a:rPr lang="en-GB" sz="2000" b="1" dirty="0">
                <a:solidFill>
                  <a:schemeClr val="tx2"/>
                </a:solidFill>
              </a:rPr>
              <a:t>bed</a:t>
            </a:r>
            <a:r>
              <a:rPr lang="en-GB" sz="2000" dirty="0">
                <a:solidFill>
                  <a:schemeClr val="tx2"/>
                </a:solidFill>
              </a:rPr>
              <a:t> or </a:t>
            </a:r>
            <a:r>
              <a:rPr lang="en-GB" sz="2000" b="1" dirty="0">
                <a:solidFill>
                  <a:schemeClr val="tx2"/>
                </a:solidFill>
              </a:rPr>
              <a:t>sea floor</a:t>
            </a:r>
            <a:r>
              <a:rPr lang="en-GB" sz="2000" dirty="0">
                <a:solidFill>
                  <a:schemeClr val="tx2"/>
                </a:solidFill>
              </a:rPr>
              <a:t>. </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Part of the seabed here is made of chalk.</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It is sometimes called the chalk reef.</a:t>
            </a:r>
          </a:p>
        </p:txBody>
      </p:sp>
      <p:sp>
        <p:nvSpPr>
          <p:cNvPr id="6" name="Google Shape;77;p16">
            <a:extLst>
              <a:ext uri="{FF2B5EF4-FFF2-40B4-BE49-F238E27FC236}">
                <a16:creationId xmlns:a16="http://schemas.microsoft.com/office/drawing/2014/main" id="{24EB4A70-C5FA-45E2-B96F-A5D39C20BB55}"/>
              </a:ext>
            </a:extLst>
          </p:cNvPr>
          <p:cNvSpPr txBox="1"/>
          <p:nvPr/>
        </p:nvSpPr>
        <p:spPr>
          <a:xfrm>
            <a:off x="10871381" y="160675"/>
            <a:ext cx="2887742"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lt1"/>
                </a:solidFill>
              </a:rPr>
              <a:t>Photo:  Paul Naylor</a:t>
            </a:r>
            <a:endParaRPr sz="800" dirty="0">
              <a:solidFill>
                <a:schemeClr val="lt1"/>
              </a:solidFill>
            </a:endParaRPr>
          </a:p>
        </p:txBody>
      </p:sp>
    </p:spTree>
    <p:extLst>
      <p:ext uri="{BB962C8B-B14F-4D97-AF65-F5344CB8AC3E}">
        <p14:creationId xmlns:p14="http://schemas.microsoft.com/office/powerpoint/2010/main" val="76162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3" y="2246354"/>
            <a:ext cx="5448887" cy="3506746"/>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Cromer Shoal Chalk Beds</a:t>
            </a:r>
          </a:p>
          <a:p>
            <a:pPr marL="0" indent="0">
              <a:spcBef>
                <a:spcPts val="0"/>
              </a:spcBef>
              <a:buFont typeface="Arial" panose="020B0604020202020204" pitchFamily="34" charset="0"/>
              <a:buNone/>
            </a:pPr>
            <a:r>
              <a:rPr lang="en-GB" sz="2600" b="1" u="sng" dirty="0">
                <a:solidFill>
                  <a:schemeClr val="accent1"/>
                </a:solidFill>
              </a:rPr>
              <a:t>Marine</a:t>
            </a:r>
            <a:r>
              <a:rPr lang="en-GB" sz="2600" b="1" dirty="0">
                <a:solidFill>
                  <a:schemeClr val="accent1"/>
                </a:solidFill>
              </a:rPr>
              <a:t> Conservation Zone</a:t>
            </a:r>
            <a:endParaRPr lang="en-GB" sz="1800" dirty="0">
              <a:solidFill>
                <a:schemeClr val="tx2"/>
              </a:solidFill>
            </a:endParaRP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000" dirty="0">
                <a:solidFill>
                  <a:schemeClr val="tx2"/>
                </a:solidFill>
              </a:rPr>
              <a:t>Marine is relating to the </a:t>
            </a:r>
            <a:r>
              <a:rPr lang="en-GB" sz="2000" b="1" dirty="0">
                <a:solidFill>
                  <a:schemeClr val="tx2"/>
                </a:solidFill>
              </a:rPr>
              <a:t>sea</a:t>
            </a:r>
            <a:r>
              <a:rPr lang="en-GB" sz="2000" dirty="0">
                <a:solidFill>
                  <a:schemeClr val="tx2"/>
                </a:solidFill>
              </a:rPr>
              <a:t>.</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Where else have you heard the word ‘marine’?</a:t>
            </a:r>
          </a:p>
          <a:p>
            <a:pPr marL="0" indent="0">
              <a:spcBef>
                <a:spcPts val="0"/>
              </a:spcBef>
              <a:buFont typeface="Arial" panose="020B0604020202020204" pitchFamily="34" charset="0"/>
              <a:buNone/>
            </a:pPr>
            <a:endParaRPr lang="en-GB" sz="1800" dirty="0">
              <a:solidFill>
                <a:schemeClr val="tx2"/>
              </a:solidFill>
            </a:endParaRPr>
          </a:p>
        </p:txBody>
      </p:sp>
      <p:pic>
        <p:nvPicPr>
          <p:cNvPr id="5" name="Google Shape;81;p16">
            <a:extLst>
              <a:ext uri="{FF2B5EF4-FFF2-40B4-BE49-F238E27FC236}">
                <a16:creationId xmlns:a16="http://schemas.microsoft.com/office/drawing/2014/main" id="{908DFA91-86AC-4181-8156-5ECCE0DEA1EE}"/>
              </a:ext>
            </a:extLst>
          </p:cNvPr>
          <p:cNvPicPr preferRelativeResize="0"/>
          <p:nvPr/>
        </p:nvPicPr>
        <p:blipFill>
          <a:blip r:embed="rId2">
            <a:alphaModFix/>
          </a:blip>
          <a:stretch>
            <a:fillRect/>
          </a:stretch>
        </p:blipFill>
        <p:spPr>
          <a:xfrm>
            <a:off x="6410179" y="1578525"/>
            <a:ext cx="5448886" cy="3907869"/>
          </a:xfrm>
          <a:prstGeom prst="rect">
            <a:avLst/>
          </a:prstGeom>
          <a:noFill/>
          <a:ln>
            <a:noFill/>
          </a:ln>
        </p:spPr>
      </p:pic>
    </p:spTree>
    <p:extLst>
      <p:ext uri="{BB962C8B-B14F-4D97-AF65-F5344CB8AC3E}">
        <p14:creationId xmlns:p14="http://schemas.microsoft.com/office/powerpoint/2010/main" val="25385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3" y="2246353"/>
            <a:ext cx="5448887" cy="3382921"/>
          </a:xfrm>
          <a:prstGeom prst="rect">
            <a:avLst/>
          </a:prstGeom>
        </p:spPr>
        <p:txBody>
          <a:bodyPr spcFirstLastPara="1" wrap="square" lIns="91425" tIns="91425" rIns="91425" bIns="91425"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Cromer Shoal Chalk Beds</a:t>
            </a:r>
          </a:p>
          <a:p>
            <a:pPr marL="0" indent="0">
              <a:spcBef>
                <a:spcPts val="0"/>
              </a:spcBef>
              <a:buFont typeface="Arial" panose="020B0604020202020204" pitchFamily="34" charset="0"/>
              <a:buNone/>
            </a:pPr>
            <a:r>
              <a:rPr lang="en-GB" sz="2600" b="1" dirty="0">
                <a:solidFill>
                  <a:schemeClr val="accent1"/>
                </a:solidFill>
              </a:rPr>
              <a:t>Marine </a:t>
            </a:r>
            <a:r>
              <a:rPr lang="en-GB" sz="2600" b="1" u="sng" dirty="0">
                <a:solidFill>
                  <a:schemeClr val="accent1"/>
                </a:solidFill>
              </a:rPr>
              <a:t>Conservation</a:t>
            </a:r>
            <a:r>
              <a:rPr lang="en-GB" sz="2600" b="1" dirty="0">
                <a:solidFill>
                  <a:schemeClr val="accent1"/>
                </a:solidFill>
              </a:rPr>
              <a:t> Zone</a:t>
            </a:r>
            <a:endParaRPr lang="en-GB" sz="1800" dirty="0">
              <a:solidFill>
                <a:schemeClr val="tx2"/>
              </a:solidFill>
            </a:endParaRP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Root word = </a:t>
            </a:r>
            <a:r>
              <a:rPr lang="en-GB" sz="2000" b="1" dirty="0">
                <a:solidFill>
                  <a:schemeClr val="tx2"/>
                </a:solidFill>
              </a:rPr>
              <a:t>conserve</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To keep it from being changed or spoiled by human activity</a:t>
            </a:r>
          </a:p>
          <a:p>
            <a:pPr marL="0" indent="0">
              <a:spcBef>
                <a:spcPts val="0"/>
              </a:spcBef>
              <a:buFont typeface="Arial" panose="020B0604020202020204" pitchFamily="34" charset="0"/>
              <a:buNone/>
            </a:pPr>
            <a:endParaRPr lang="en-GB" sz="1800" dirty="0">
              <a:solidFill>
                <a:schemeClr val="tx2"/>
              </a:solidFill>
            </a:endParaRPr>
          </a:p>
        </p:txBody>
      </p:sp>
      <p:pic>
        <p:nvPicPr>
          <p:cNvPr id="5" name="Google Shape;81;p16">
            <a:extLst>
              <a:ext uri="{FF2B5EF4-FFF2-40B4-BE49-F238E27FC236}">
                <a16:creationId xmlns:a16="http://schemas.microsoft.com/office/drawing/2014/main" id="{908DFA91-86AC-4181-8156-5ECCE0DEA1EE}"/>
              </a:ext>
            </a:extLst>
          </p:cNvPr>
          <p:cNvPicPr preferRelativeResize="0"/>
          <p:nvPr/>
        </p:nvPicPr>
        <p:blipFill>
          <a:blip r:embed="rId2">
            <a:alphaModFix/>
          </a:blip>
          <a:stretch>
            <a:fillRect/>
          </a:stretch>
        </p:blipFill>
        <p:spPr>
          <a:xfrm>
            <a:off x="6410179" y="1578525"/>
            <a:ext cx="5448886" cy="3907869"/>
          </a:xfrm>
          <a:prstGeom prst="rect">
            <a:avLst/>
          </a:prstGeom>
          <a:noFill/>
          <a:ln>
            <a:noFill/>
          </a:ln>
        </p:spPr>
      </p:pic>
    </p:spTree>
    <p:extLst>
      <p:ext uri="{BB962C8B-B14F-4D97-AF65-F5344CB8AC3E}">
        <p14:creationId xmlns:p14="http://schemas.microsoft.com/office/powerpoint/2010/main" val="201736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4;p13">
            <a:extLst>
              <a:ext uri="{FF2B5EF4-FFF2-40B4-BE49-F238E27FC236}">
                <a16:creationId xmlns:a16="http://schemas.microsoft.com/office/drawing/2014/main" id="{A9B92708-A583-403D-9CCC-6AF2ADCCDE03}"/>
              </a:ext>
            </a:extLst>
          </p:cNvPr>
          <p:cNvSpPr txBox="1">
            <a:spLocks/>
          </p:cNvSpPr>
          <p:nvPr/>
        </p:nvSpPr>
        <p:spPr>
          <a:xfrm>
            <a:off x="647113" y="2246354"/>
            <a:ext cx="5448887" cy="2424118"/>
          </a:xfrm>
          <a:prstGeom prst="rect">
            <a:avLst/>
          </a:prstGeom>
        </p:spPr>
        <p:txBody>
          <a:bodyPr spcFirstLastPara="1" wrap="square" lIns="91425" tIns="91425" rIns="91425" bIns="91425" anchor="t" anchorCtr="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600" b="1" dirty="0">
                <a:solidFill>
                  <a:schemeClr val="accent1"/>
                </a:solidFill>
              </a:rPr>
              <a:t>Cromer Shoal Chalk Beds</a:t>
            </a:r>
          </a:p>
          <a:p>
            <a:pPr marL="0" indent="0">
              <a:spcBef>
                <a:spcPts val="0"/>
              </a:spcBef>
              <a:buFont typeface="Arial" panose="020B0604020202020204" pitchFamily="34" charset="0"/>
              <a:buNone/>
            </a:pPr>
            <a:r>
              <a:rPr lang="en-GB" sz="2600" b="1" dirty="0">
                <a:solidFill>
                  <a:schemeClr val="accent1"/>
                </a:solidFill>
              </a:rPr>
              <a:t>Marine Conservation </a:t>
            </a:r>
            <a:r>
              <a:rPr lang="en-GB" sz="2600" b="1" u="sng" dirty="0">
                <a:solidFill>
                  <a:schemeClr val="accent1"/>
                </a:solidFill>
              </a:rPr>
              <a:t>Zone</a:t>
            </a:r>
            <a:endParaRPr lang="en-GB" sz="1800" u="sng" dirty="0">
              <a:solidFill>
                <a:schemeClr val="tx2"/>
              </a:solidFill>
            </a:endParaRPr>
          </a:p>
          <a:p>
            <a:pPr marL="0" indent="0">
              <a:spcBef>
                <a:spcPts val="0"/>
              </a:spcBef>
              <a:buFont typeface="Arial" panose="020B0604020202020204" pitchFamily="34" charset="0"/>
              <a:buNone/>
            </a:pPr>
            <a:endParaRPr lang="en-GB" sz="1800" dirty="0">
              <a:solidFill>
                <a:schemeClr val="tx2"/>
              </a:solidFill>
            </a:endParaRPr>
          </a:p>
          <a:p>
            <a:pPr marL="0" indent="0">
              <a:spcBef>
                <a:spcPts val="0"/>
              </a:spcBef>
              <a:buFont typeface="Arial" panose="020B0604020202020204" pitchFamily="34" charset="0"/>
              <a:buNone/>
            </a:pPr>
            <a:r>
              <a:rPr lang="en-GB" sz="2000" b="1" dirty="0">
                <a:solidFill>
                  <a:schemeClr val="tx2"/>
                </a:solidFill>
              </a:rPr>
              <a:t>An area </a:t>
            </a:r>
          </a:p>
          <a:p>
            <a:pPr marL="0" indent="0">
              <a:spcBef>
                <a:spcPts val="0"/>
              </a:spcBef>
              <a:buFont typeface="Arial" panose="020B0604020202020204" pitchFamily="34" charset="0"/>
              <a:buNone/>
            </a:pPr>
            <a:endParaRPr lang="en-GB" sz="2000" dirty="0">
              <a:solidFill>
                <a:schemeClr val="tx2"/>
              </a:solidFill>
            </a:endParaRPr>
          </a:p>
          <a:p>
            <a:pPr marL="0" indent="0">
              <a:spcBef>
                <a:spcPts val="0"/>
              </a:spcBef>
              <a:buFont typeface="Arial" panose="020B0604020202020204" pitchFamily="34" charset="0"/>
              <a:buNone/>
            </a:pPr>
            <a:r>
              <a:rPr lang="en-GB" sz="2000" dirty="0">
                <a:solidFill>
                  <a:schemeClr val="tx2"/>
                </a:solidFill>
              </a:rPr>
              <a:t>In this case: the area where marine conservation happens.</a:t>
            </a:r>
          </a:p>
          <a:p>
            <a:pPr marL="0" indent="0">
              <a:spcBef>
                <a:spcPts val="0"/>
              </a:spcBef>
              <a:buFont typeface="Arial" panose="020B0604020202020204" pitchFamily="34" charset="0"/>
              <a:buNone/>
            </a:pPr>
            <a:endParaRPr lang="en-GB" sz="1800" dirty="0">
              <a:solidFill>
                <a:schemeClr val="tx2"/>
              </a:solidFill>
            </a:endParaRPr>
          </a:p>
        </p:txBody>
      </p:sp>
      <p:pic>
        <p:nvPicPr>
          <p:cNvPr id="5" name="Google Shape;81;p16">
            <a:extLst>
              <a:ext uri="{FF2B5EF4-FFF2-40B4-BE49-F238E27FC236}">
                <a16:creationId xmlns:a16="http://schemas.microsoft.com/office/drawing/2014/main" id="{908DFA91-86AC-4181-8156-5ECCE0DEA1EE}"/>
              </a:ext>
            </a:extLst>
          </p:cNvPr>
          <p:cNvPicPr preferRelativeResize="0"/>
          <p:nvPr/>
        </p:nvPicPr>
        <p:blipFill>
          <a:blip r:embed="rId2">
            <a:alphaModFix/>
          </a:blip>
          <a:stretch>
            <a:fillRect/>
          </a:stretch>
        </p:blipFill>
        <p:spPr>
          <a:xfrm>
            <a:off x="6410179" y="1578525"/>
            <a:ext cx="5448886" cy="3907869"/>
          </a:xfrm>
          <a:prstGeom prst="rect">
            <a:avLst/>
          </a:prstGeom>
          <a:noFill/>
          <a:ln>
            <a:noFill/>
          </a:ln>
        </p:spPr>
      </p:pic>
    </p:spTree>
    <p:extLst>
      <p:ext uri="{BB962C8B-B14F-4D97-AF65-F5344CB8AC3E}">
        <p14:creationId xmlns:p14="http://schemas.microsoft.com/office/powerpoint/2010/main" val="131762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F0EC8C-F38E-4568-95DE-D61A06A477E4}"/>
              </a:ext>
            </a:extLst>
          </p:cNvPr>
          <p:cNvSpPr txBox="1"/>
          <p:nvPr/>
        </p:nvSpPr>
        <p:spPr>
          <a:xfrm>
            <a:off x="699281" y="2274838"/>
            <a:ext cx="1079343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B9B0"/>
                </a:solidFill>
                <a:effectLst/>
                <a:uLnTx/>
                <a:uFillTx/>
                <a:latin typeface="Poppins"/>
                <a:ea typeface="+mn-ea"/>
                <a:cs typeface="+mn-cs"/>
              </a:rPr>
              <a:t>Let’s find out a bit more about the </a:t>
            </a:r>
            <a:r>
              <a:rPr kumimoji="0" lang="en-GB" sz="4800" b="1" i="0" u="none" strike="noStrike" kern="1200" cap="none" spc="0" normalizeH="0" baseline="0" noProof="0" dirty="0">
                <a:ln>
                  <a:noFill/>
                </a:ln>
                <a:solidFill>
                  <a:schemeClr val="accent5"/>
                </a:solidFill>
                <a:effectLst/>
                <a:uLnTx/>
                <a:uFillTx/>
                <a:latin typeface="Poppins"/>
                <a:ea typeface="+mn-ea"/>
                <a:cs typeface="+mn-cs"/>
              </a:rPr>
              <a:t>Cromer Shoal Chalk Beds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B9B0"/>
                </a:solidFill>
                <a:effectLst/>
                <a:uLnTx/>
                <a:uFillTx/>
                <a:latin typeface="Poppins"/>
                <a:ea typeface="+mn-ea"/>
                <a:cs typeface="+mn-cs"/>
              </a:rPr>
              <a:t>Marine Conservation Zone</a:t>
            </a:r>
            <a:endParaRPr kumimoji="0" lang="en-GB" sz="3200" b="0" i="0" u="none" strike="noStrike" kern="1200" cap="none" spc="0" normalizeH="0" baseline="0" noProof="0" dirty="0">
              <a:ln>
                <a:noFill/>
              </a:ln>
              <a:solidFill>
                <a:srgbClr val="1B1B26"/>
              </a:solidFill>
              <a:effectLst/>
              <a:uLnTx/>
              <a:uFillTx/>
              <a:latin typeface="Poppins"/>
              <a:ea typeface="+mn-ea"/>
              <a:cs typeface="+mn-cs"/>
            </a:endParaRPr>
          </a:p>
        </p:txBody>
      </p:sp>
    </p:spTree>
    <p:extLst>
      <p:ext uri="{BB962C8B-B14F-4D97-AF65-F5344CB8AC3E}">
        <p14:creationId xmlns:p14="http://schemas.microsoft.com/office/powerpoint/2010/main" val="1008393676"/>
      </p:ext>
    </p:extLst>
  </p:cSld>
  <p:clrMapOvr>
    <a:masterClrMapping/>
  </p:clrMapOvr>
</p:sld>
</file>

<file path=ppt/theme/theme1.xml><?xml version="1.0" encoding="utf-8"?>
<a:theme xmlns:a="http://schemas.openxmlformats.org/drawingml/2006/main" name="Content_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Slides">
  <a:themeElements>
    <a:clrScheme name="MCS_Presentations">
      <a:dk1>
        <a:srgbClr val="1B1B26"/>
      </a:dk1>
      <a:lt1>
        <a:srgbClr val="FFFFFF"/>
      </a:lt1>
      <a:dk2>
        <a:srgbClr val="2F2F3F"/>
      </a:dk2>
      <a:lt2>
        <a:srgbClr val="D9F5F3"/>
      </a:lt2>
      <a:accent1>
        <a:srgbClr val="00B9B0"/>
      </a:accent1>
      <a:accent2>
        <a:srgbClr val="B172CD"/>
      </a:accent2>
      <a:accent3>
        <a:srgbClr val="FD5C6C"/>
      </a:accent3>
      <a:accent4>
        <a:srgbClr val="9EC323"/>
      </a:accent4>
      <a:accent5>
        <a:srgbClr val="3D9BE2"/>
      </a:accent5>
      <a:accent6>
        <a:srgbClr val="FDA027"/>
      </a:accent6>
      <a:hlink>
        <a:srgbClr val="0563C1"/>
      </a:hlink>
      <a:folHlink>
        <a:srgbClr val="954F72"/>
      </a:folHlink>
    </a:clrScheme>
    <a:fontScheme name="Poppins_MCS">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5D8DF586940345BCA1FE832507B89A" ma:contentTypeVersion="15" ma:contentTypeDescription="Create a new document." ma:contentTypeScope="" ma:versionID="9c4dad075fbb571b5e52fd06dfe11aa5">
  <xsd:schema xmlns:xsd="http://www.w3.org/2001/XMLSchema" xmlns:xs="http://www.w3.org/2001/XMLSchema" xmlns:p="http://schemas.microsoft.com/office/2006/metadata/properties" xmlns:ns2="2e7939e8-d9bd-4197-b5ca-ef6e1ff1327b" xmlns:ns3="5f3fbcf9-7929-4669-aee0-273ea4de79ac" targetNamespace="http://schemas.microsoft.com/office/2006/metadata/properties" ma:root="true" ma:fieldsID="39a47eab18549ed710174bddad15a830" ns2:_="" ns3:_="">
    <xsd:import namespace="2e7939e8-d9bd-4197-b5ca-ef6e1ff1327b"/>
    <xsd:import namespace="5f3fbcf9-7929-4669-aee0-273ea4de79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7939e8-d9bd-4197-b5ca-ef6e1ff132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1400c39-6263-44eb-9109-7e6cd594168c"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3fbcf9-7929-4669-aee0-273ea4de79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25e7ad-d1b0-4b24-aadf-44e0f6c8fd61}" ma:internalName="TaxCatchAll" ma:showField="CatchAllData" ma:web="5f3fbcf9-7929-4669-aee0-273ea4de79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7939e8-d9bd-4197-b5ca-ef6e1ff1327b">
      <Terms xmlns="http://schemas.microsoft.com/office/infopath/2007/PartnerControls"/>
    </lcf76f155ced4ddcb4097134ff3c332f>
    <TaxCatchAll xmlns="5f3fbcf9-7929-4669-aee0-273ea4de79ac" xsi:nil="true"/>
    <MediaLengthInSeconds xmlns="2e7939e8-d9bd-4197-b5ca-ef6e1ff1327b" xsi:nil="true"/>
  </documentManagement>
</p:properties>
</file>

<file path=customXml/itemProps1.xml><?xml version="1.0" encoding="utf-8"?>
<ds:datastoreItem xmlns:ds="http://schemas.openxmlformats.org/officeDocument/2006/customXml" ds:itemID="{FF0E86D3-DE4C-4447-BCDC-F737BC15A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7939e8-d9bd-4197-b5ca-ef6e1ff1327b"/>
    <ds:schemaRef ds:uri="5f3fbcf9-7929-4669-aee0-273ea4de79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4881CC-352E-4387-96F8-747F9BF8A46D}">
  <ds:schemaRefs>
    <ds:schemaRef ds:uri="http://schemas.microsoft.com/sharepoint/v3/contenttype/forms"/>
  </ds:schemaRefs>
</ds:datastoreItem>
</file>

<file path=customXml/itemProps3.xml><?xml version="1.0" encoding="utf-8"?>
<ds:datastoreItem xmlns:ds="http://schemas.openxmlformats.org/officeDocument/2006/customXml" ds:itemID="{D9091066-377E-4B3D-A351-1A87A698FDB8}">
  <ds:schemaRefs>
    <ds:schemaRef ds:uri="http://purl.org/dc/terms/"/>
    <ds:schemaRef ds:uri="http://schemas.openxmlformats.org/package/2006/metadata/core-properties"/>
    <ds:schemaRef ds:uri="http://purl.org/dc/dcmitype/"/>
    <ds:schemaRef ds:uri="http://schemas.microsoft.com/office/2006/documentManagement/types"/>
    <ds:schemaRef ds:uri="c9183086-dd75-4fe7-9390-257df00f9d75"/>
    <ds:schemaRef ds:uri="http://purl.org/dc/elements/1.1/"/>
    <ds:schemaRef ds:uri="http://schemas.microsoft.com/office/2006/metadata/properties"/>
    <ds:schemaRef ds:uri="http://schemas.microsoft.com/office/infopath/2007/PartnerControls"/>
    <ds:schemaRef ds:uri="89462c4e-13d7-4ebd-8ab6-d05e28ed5e7c"/>
    <ds:schemaRef ds:uri="http://www.w3.org/XML/1998/namespace"/>
    <ds:schemaRef ds:uri="d68f711c-a538-410d-8e53-76f8270e1028"/>
    <ds:schemaRef ds:uri="476384d9-2b43-4f92-882d-ae7ebe513151"/>
    <ds:schemaRef ds:uri="2e7939e8-d9bd-4197-b5ca-ef6e1ff1327b"/>
    <ds:schemaRef ds:uri="5f3fbcf9-7929-4669-aee0-273ea4de79ac"/>
  </ds:schemaRefs>
</ds:datastoreItem>
</file>

<file path=docProps/app.xml><?xml version="1.0" encoding="utf-8"?>
<Properties xmlns="http://schemas.openxmlformats.org/officeDocument/2006/extended-properties" xmlns:vt="http://schemas.openxmlformats.org/officeDocument/2006/docPropsVTypes">
  <TotalTime>19819</TotalTime>
  <Words>806</Words>
  <Application>Microsoft Office PowerPoint</Application>
  <PresentationFormat>Widescreen</PresentationFormat>
  <Paragraphs>114</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Poppins</vt:lpstr>
      <vt:lpstr>Poppins ExtraBold</vt:lpstr>
      <vt:lpstr>Content_Slides</vt:lpstr>
      <vt:lpstr>Blank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I am here</dc:title>
  <dc:creator>Josh Brooks</dc:creator>
  <cp:lastModifiedBy>Mary Hayman</cp:lastModifiedBy>
  <cp:revision>42</cp:revision>
  <dcterms:created xsi:type="dcterms:W3CDTF">2021-04-23T08:38:01Z</dcterms:created>
  <dcterms:modified xsi:type="dcterms:W3CDTF">2023-07-21T10:15:31Z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0x0101002F5D8DF586940345BCA1FE832507B89A</vt:lpwstr>
  </property>
  <property fmtid="{D5CDD505-2E9C-101B-9397-08002B2CF9AE}" pid="3" name="MediaServiceImageTags">
    <vt:lpwstr/>
  </property>
  <property fmtid="{D5CDD505-2E9C-101B-9397-08002B2CF9AE}" pid="4" name="Order">
    <vt:r8>4445800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