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73" r:id="rId5"/>
  </p:sldMasterIdLst>
  <p:notesMasterIdLst>
    <p:notesMasterId r:id="rId32"/>
  </p:notesMasterIdLst>
  <p:handoutMasterIdLst>
    <p:handoutMasterId r:id="rId33"/>
  </p:handoutMasterIdLst>
  <p:sldIdLst>
    <p:sldId id="349" r:id="rId6"/>
    <p:sldId id="298" r:id="rId7"/>
    <p:sldId id="315" r:id="rId8"/>
    <p:sldId id="317" r:id="rId9"/>
    <p:sldId id="347" r:id="rId10"/>
    <p:sldId id="319" r:id="rId11"/>
    <p:sldId id="320" r:id="rId12"/>
    <p:sldId id="321" r:id="rId13"/>
    <p:sldId id="322" r:id="rId14"/>
    <p:sldId id="323" r:id="rId15"/>
    <p:sldId id="340" r:id="rId16"/>
    <p:sldId id="324" r:id="rId17"/>
    <p:sldId id="325" r:id="rId18"/>
    <p:sldId id="341" r:id="rId19"/>
    <p:sldId id="326" r:id="rId20"/>
    <p:sldId id="327" r:id="rId21"/>
    <p:sldId id="329" r:id="rId22"/>
    <p:sldId id="328" r:id="rId23"/>
    <p:sldId id="333" r:id="rId24"/>
    <p:sldId id="342" r:id="rId25"/>
    <p:sldId id="343" r:id="rId26"/>
    <p:sldId id="335" r:id="rId27"/>
    <p:sldId id="348" r:id="rId28"/>
    <p:sldId id="334" r:id="rId29"/>
    <p:sldId id="336" r:id="rId30"/>
    <p:sldId id="33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9B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9342F-836F-4B36-9F96-C0D5C98152AE}" v="1" dt="2023-06-28T14:35:43.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1" autoAdjust="0"/>
    <p:restoredTop sz="94660"/>
  </p:normalViewPr>
  <p:slideViewPr>
    <p:cSldViewPr snapToGrid="0" showGuides="1">
      <p:cViewPr varScale="1">
        <p:scale>
          <a:sx n="81" d="100"/>
          <a:sy n="81" d="100"/>
        </p:scale>
        <p:origin x="706" y="62"/>
      </p:cViewPr>
      <p:guideLst>
        <p:guide pos="3840"/>
        <p:guide orient="horz" pos="2160"/>
      </p:guideLst>
    </p:cSldViewPr>
  </p:slideViewPr>
  <p:notesTextViewPr>
    <p:cViewPr>
      <p:scale>
        <a:sx n="1" d="1"/>
        <a:sy n="1" d="1"/>
      </p:scale>
      <p:origin x="0" y="0"/>
    </p:cViewPr>
  </p:notesTextViewPr>
  <p:notesViewPr>
    <p:cSldViewPr snapToGrid="0" showGuides="1">
      <p:cViewPr varScale="1">
        <p:scale>
          <a:sx n="73" d="100"/>
          <a:sy n="73" d="100"/>
        </p:scale>
        <p:origin x="234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304DC7-B1A5-4308-92FD-E5EBE38128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2D876A-E13E-479E-8E02-C4E5734789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E1F8E-F6ED-4D28-89C2-BA82F602EAA4}" type="datetimeFigureOut">
              <a:rPr lang="en-GB" smtClean="0"/>
              <a:t>24/07/2023</a:t>
            </a:fld>
            <a:endParaRPr lang="en-GB"/>
          </a:p>
        </p:txBody>
      </p:sp>
      <p:sp>
        <p:nvSpPr>
          <p:cNvPr id="4" name="Footer Placeholder 3">
            <a:extLst>
              <a:ext uri="{FF2B5EF4-FFF2-40B4-BE49-F238E27FC236}">
                <a16:creationId xmlns:a16="http://schemas.microsoft.com/office/drawing/2014/main" id="{90D75BE9-9D1E-4B39-9DB3-CA38B4A31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52491B-1901-4C5D-92B7-D2459BB0F2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C0A9A-A158-41FC-82EA-CA2B710111E7}" type="slidenum">
              <a:rPr lang="en-GB" smtClean="0"/>
              <a:t>‹#›</a:t>
            </a:fld>
            <a:endParaRPr lang="en-GB"/>
          </a:p>
        </p:txBody>
      </p:sp>
    </p:spTree>
    <p:extLst>
      <p:ext uri="{BB962C8B-B14F-4D97-AF65-F5344CB8AC3E}">
        <p14:creationId xmlns:p14="http://schemas.microsoft.com/office/powerpoint/2010/main" val="1885544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C70EF-2A43-4659-A919-45A9B3B5A224}" type="datetimeFigureOut">
              <a:rPr lang="en-GB" smtClean="0"/>
              <a:t>24/07/2023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017CD-A4BC-4993-80BE-F8CED4B635C1}" type="slidenum">
              <a:rPr lang="en-GB" smtClean="0"/>
              <a:t>‹#›</a:t>
            </a:fld>
            <a:endParaRPr lang="en-GB"/>
          </a:p>
        </p:txBody>
      </p:sp>
    </p:spTree>
    <p:extLst>
      <p:ext uri="{BB962C8B-B14F-4D97-AF65-F5344CB8AC3E}">
        <p14:creationId xmlns:p14="http://schemas.microsoft.com/office/powerpoint/2010/main" val="62531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ElWjGD82Tv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link: </a:t>
            </a:r>
            <a:r>
              <a:rPr lang="en-GB" sz="1200" dirty="0">
                <a:solidFill>
                  <a:schemeClr val="accent5"/>
                </a:solidFill>
                <a:hlinkClick r:id="rId3">
                  <a:extLst>
                    <a:ext uri="{A12FA001-AC4F-418D-AE19-62706E023703}">
                      <ahyp:hlinkClr xmlns:ahyp="http://schemas.microsoft.com/office/drawing/2018/hyperlinkcolor" val="tx"/>
                    </a:ext>
                  </a:extLst>
                </a:hlinkClick>
              </a:rPr>
              <a:t>youtube.com/</a:t>
            </a:r>
            <a:r>
              <a:rPr lang="en-GB" sz="1200" dirty="0" err="1">
                <a:solidFill>
                  <a:schemeClr val="accent5"/>
                </a:solidFill>
                <a:hlinkClick r:id="rId3">
                  <a:extLst>
                    <a:ext uri="{A12FA001-AC4F-418D-AE19-62706E023703}">
                      <ahyp:hlinkClr xmlns:ahyp="http://schemas.microsoft.com/office/drawing/2018/hyperlinkcolor" val="tx"/>
                    </a:ext>
                  </a:extLst>
                </a:hlinkClick>
              </a:rPr>
              <a:t>watch?v</a:t>
            </a:r>
            <a:r>
              <a:rPr lang="en-GB" sz="1200" dirty="0">
                <a:solidFill>
                  <a:schemeClr val="accent5"/>
                </a:solidFill>
                <a:hlinkClick r:id="rId3">
                  <a:extLst>
                    <a:ext uri="{A12FA001-AC4F-418D-AE19-62706E023703}">
                      <ahyp:hlinkClr xmlns:ahyp="http://schemas.microsoft.com/office/drawing/2018/hyperlinkcolor" val="tx"/>
                    </a:ext>
                  </a:extLst>
                </a:hlinkClick>
              </a:rPr>
              <a:t>=ElWjGD82TvY</a:t>
            </a:r>
            <a:endParaRPr lang="en-GB" sz="120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5B0017CD-A4BC-4993-80BE-F8CED4B635C1}" type="slidenum">
              <a:rPr lang="en-GB" smtClean="0"/>
              <a:t>14</a:t>
            </a:fld>
            <a:endParaRPr lang="en-GB"/>
          </a:p>
        </p:txBody>
      </p:sp>
    </p:spTree>
    <p:extLst>
      <p:ext uri="{BB962C8B-B14F-4D97-AF65-F5344CB8AC3E}">
        <p14:creationId xmlns:p14="http://schemas.microsoft.com/office/powerpoint/2010/main" val="137255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Columns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42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_Header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42E18-2E1D-4E2E-AFB5-ACCC693286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70" b="51599"/>
          <a:stretch/>
        </p:blipFill>
        <p:spPr>
          <a:xfrm>
            <a:off x="1" y="-81025"/>
            <a:ext cx="12191998"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0062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Header_0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733C5-DFA0-46E2-98BA-93580E7C19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09"/>
          <a:stretch/>
        </p:blipFill>
        <p:spPr>
          <a:xfrm>
            <a:off x="0" y="-81025"/>
            <a:ext cx="12192000"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38999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_Text_01">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spTree>
    <p:extLst>
      <p:ext uri="{BB962C8B-B14F-4D97-AF65-F5344CB8AC3E}">
        <p14:creationId xmlns:p14="http://schemas.microsoft.com/office/powerpoint/2010/main" val="175194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_Text_02">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6"/>
                </a:solidFill>
              </a:defRPr>
            </a:lvl1pPr>
          </a:lstStyle>
          <a:p>
            <a:pPr lvl="0"/>
            <a:r>
              <a:rPr lang="en-US" dirty="0"/>
              <a:t>Subtitle goes here</a:t>
            </a:r>
            <a:endParaRPr lang="en-GB" dirty="0"/>
          </a:p>
        </p:txBody>
      </p:sp>
    </p:spTree>
    <p:extLst>
      <p:ext uri="{BB962C8B-B14F-4D97-AF65-F5344CB8AC3E}">
        <p14:creationId xmlns:p14="http://schemas.microsoft.com/office/powerpoint/2010/main" val="127492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_Text_03">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spTree>
    <p:extLst>
      <p:ext uri="{BB962C8B-B14F-4D97-AF65-F5344CB8AC3E}">
        <p14:creationId xmlns:p14="http://schemas.microsoft.com/office/powerpoint/2010/main" val="101063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_Text_04">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D25C95C2-FFC3-40CD-80CA-61D16C82AF0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6" y="0"/>
            <a:ext cx="4027714" cy="6858000"/>
          </a:xfrm>
          <a:prstGeom prst="rect">
            <a:avLst/>
          </a:prstGeom>
        </p:spPr>
      </p:pic>
    </p:spTree>
    <p:extLst>
      <p:ext uri="{BB962C8B-B14F-4D97-AF65-F5344CB8AC3E}">
        <p14:creationId xmlns:p14="http://schemas.microsoft.com/office/powerpoint/2010/main" val="48761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_Text_05">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2"/>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FA7F58A5-C37B-43E4-B618-76CC8266F22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4" y="0"/>
            <a:ext cx="4027715" cy="6858000"/>
          </a:xfrm>
          <a:prstGeom prst="rect">
            <a:avLst/>
          </a:prstGeom>
        </p:spPr>
      </p:pic>
    </p:spTree>
    <p:extLst>
      <p:ext uri="{BB962C8B-B14F-4D97-AF65-F5344CB8AC3E}">
        <p14:creationId xmlns:p14="http://schemas.microsoft.com/office/powerpoint/2010/main" val="222077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F419D7F3-D19A-48A4-BF2A-6A634F4B280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55"/>
          <a:stretch/>
        </p:blipFill>
        <p:spPr>
          <a:xfrm>
            <a:off x="8164284" y="0"/>
            <a:ext cx="4027716" cy="6858000"/>
          </a:xfrm>
          <a:prstGeom prst="rect">
            <a:avLst/>
          </a:prstGeom>
        </p:spPr>
      </p:pic>
    </p:spTree>
    <p:extLst>
      <p:ext uri="{BB962C8B-B14F-4D97-AF65-F5344CB8AC3E}">
        <p14:creationId xmlns:p14="http://schemas.microsoft.com/office/powerpoint/2010/main" val="2349883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2A78AE98-F64C-40AB-BE77-9B53C9C233B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69727" y="0"/>
            <a:ext cx="4022273" cy="6858000"/>
          </a:xfrm>
          <a:prstGeom prst="rect">
            <a:avLst/>
          </a:prstGeom>
        </p:spPr>
      </p:pic>
    </p:spTree>
    <p:extLst>
      <p:ext uri="{BB962C8B-B14F-4D97-AF65-F5344CB8AC3E}">
        <p14:creationId xmlns:p14="http://schemas.microsoft.com/office/powerpoint/2010/main" val="116503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plit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1BF8-1746-4D4E-92DE-3A3FACFA225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51308" r="19432"/>
          <a:stretch/>
        </p:blipFill>
        <p:spPr>
          <a:xfrm>
            <a:off x="4033420" y="3518704"/>
            <a:ext cx="8158580"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315156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335596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248673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60B4B887-C7DC-4141-891F-BDB4D6E3677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839"/>
            <a:ext cx="4129548" cy="6857161"/>
          </a:xfrm>
          <a:prstGeom prst="rect">
            <a:avLst/>
          </a:prstGeom>
        </p:spPr>
      </p:pic>
    </p:spTree>
    <p:extLst>
      <p:ext uri="{BB962C8B-B14F-4D97-AF65-F5344CB8AC3E}">
        <p14:creationId xmlns:p14="http://schemas.microsoft.com/office/powerpoint/2010/main" val="329252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2546290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113115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locks_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3093234"/>
            <a:ext cx="3380148" cy="2940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3315302"/>
            <a:ext cx="2708475" cy="2356293"/>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3093234"/>
            <a:ext cx="3380148" cy="294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3093234"/>
            <a:ext cx="3380148" cy="2940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3" name="Picture Placeholder 2">
            <a:extLst>
              <a:ext uri="{FF2B5EF4-FFF2-40B4-BE49-F238E27FC236}">
                <a16:creationId xmlns:a16="http://schemas.microsoft.com/office/drawing/2014/main" id="{E5A4FD05-4100-459E-95DA-2B7A22F0C16A}"/>
              </a:ext>
            </a:extLst>
          </p:cNvPr>
          <p:cNvSpPr>
            <a:spLocks noGrp="1"/>
          </p:cNvSpPr>
          <p:nvPr>
            <p:ph type="pic" sz="quarter" idx="14"/>
          </p:nvPr>
        </p:nvSpPr>
        <p:spPr>
          <a:xfrm>
            <a:off x="763588" y="809625"/>
            <a:ext cx="3368675" cy="2268538"/>
          </a:xfrm>
        </p:spPr>
        <p:txBody>
          <a:bodyPr/>
          <a:lstStyle/>
          <a:p>
            <a:endParaRPr lang="en-GB"/>
          </a:p>
        </p:txBody>
      </p:sp>
      <p:sp>
        <p:nvSpPr>
          <p:cNvPr id="10" name="Picture Placeholder 2">
            <a:extLst>
              <a:ext uri="{FF2B5EF4-FFF2-40B4-BE49-F238E27FC236}">
                <a16:creationId xmlns:a16="http://schemas.microsoft.com/office/drawing/2014/main" id="{89A6BCCC-0890-47CA-82CB-B97B61FD6454}"/>
              </a:ext>
            </a:extLst>
          </p:cNvPr>
          <p:cNvSpPr>
            <a:spLocks noGrp="1"/>
          </p:cNvSpPr>
          <p:nvPr>
            <p:ph type="pic" sz="quarter" idx="15"/>
          </p:nvPr>
        </p:nvSpPr>
        <p:spPr>
          <a:xfrm>
            <a:off x="4394452" y="809625"/>
            <a:ext cx="3368675" cy="2268538"/>
          </a:xfrm>
        </p:spPr>
        <p:txBody>
          <a:bodyPr/>
          <a:lstStyle/>
          <a:p>
            <a:endParaRPr lang="en-GB"/>
          </a:p>
        </p:txBody>
      </p:sp>
      <p:sp>
        <p:nvSpPr>
          <p:cNvPr id="11" name="Picture Placeholder 2">
            <a:extLst>
              <a:ext uri="{FF2B5EF4-FFF2-40B4-BE49-F238E27FC236}">
                <a16:creationId xmlns:a16="http://schemas.microsoft.com/office/drawing/2014/main" id="{B5731E4A-4C59-44AB-B1E6-30E705257518}"/>
              </a:ext>
            </a:extLst>
          </p:cNvPr>
          <p:cNvSpPr>
            <a:spLocks noGrp="1"/>
          </p:cNvSpPr>
          <p:nvPr>
            <p:ph type="pic" sz="quarter" idx="16"/>
          </p:nvPr>
        </p:nvSpPr>
        <p:spPr>
          <a:xfrm>
            <a:off x="8059739" y="824696"/>
            <a:ext cx="3368675" cy="2268538"/>
          </a:xfrm>
        </p:spPr>
        <p:txBody>
          <a:bodyPr/>
          <a:lstStyle/>
          <a:p>
            <a:endParaRPr lang="en-GB"/>
          </a:p>
        </p:txBody>
      </p:sp>
    </p:spTree>
    <p:extLst>
      <p:ext uri="{BB962C8B-B14F-4D97-AF65-F5344CB8AC3E}">
        <p14:creationId xmlns:p14="http://schemas.microsoft.com/office/powerpoint/2010/main" val="4015670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Blank_Lef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763588"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6096000" y="1296363"/>
            <a:ext cx="5332412" cy="4265271"/>
          </a:xfrm>
        </p:spPr>
        <p:txBody>
          <a:bodyPr/>
          <a:lstStyle/>
          <a:p>
            <a:endParaRPr lang="en-GB" dirty="0"/>
          </a:p>
        </p:txBody>
      </p:sp>
    </p:spTree>
    <p:extLst>
      <p:ext uri="{BB962C8B-B14F-4D97-AF65-F5344CB8AC3E}">
        <p14:creationId xmlns:p14="http://schemas.microsoft.com/office/powerpoint/2010/main" val="320378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Blank_Righ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6396942"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756212" y="1296363"/>
            <a:ext cx="5332412" cy="4265271"/>
          </a:xfrm>
        </p:spPr>
        <p:txBody>
          <a:bodyPr/>
          <a:lstStyle/>
          <a:p>
            <a:endParaRPr lang="en-GB" dirty="0"/>
          </a:p>
        </p:txBody>
      </p:sp>
    </p:spTree>
    <p:extLst>
      <p:ext uri="{BB962C8B-B14F-4D97-AF65-F5344CB8AC3E}">
        <p14:creationId xmlns:p14="http://schemas.microsoft.com/office/powerpoint/2010/main" val="1512532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_Text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434094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pact_Text_01">
    <p:bg>
      <p:bgPr>
        <a:solidFill>
          <a:schemeClr val="accent5"/>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250281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pact_Text_0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6043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99BD572-69C1-4FB4-B6D5-BA2F806E87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4273"/>
            <a:ext cx="4033420" cy="6869471"/>
          </a:xfrm>
          <a:prstGeom prst="rect">
            <a:avLst/>
          </a:prstGeom>
        </p:spPr>
      </p:pic>
    </p:spTree>
    <p:extLst>
      <p:ext uri="{BB962C8B-B14F-4D97-AF65-F5344CB8AC3E}">
        <p14:creationId xmlns:p14="http://schemas.microsoft.com/office/powerpoint/2010/main" val="37322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_Text_03">
    <p:bg>
      <p:bgPr>
        <a:solidFill>
          <a:schemeClr val="accent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206907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_Text_Image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1088343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pact_Text_Image_01">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pic>
        <p:nvPicPr>
          <p:cNvPr id="4" name="Picture 3">
            <a:extLst>
              <a:ext uri="{FF2B5EF4-FFF2-40B4-BE49-F238E27FC236}">
                <a16:creationId xmlns:a16="http://schemas.microsoft.com/office/drawing/2014/main" id="{05F631B0-6BD1-4579-A196-5C01BE369D4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pic>
        <p:nvPicPr>
          <p:cNvPr id="5" name="Picture 4">
            <a:extLst>
              <a:ext uri="{FF2B5EF4-FFF2-40B4-BE49-F238E27FC236}">
                <a16:creationId xmlns:a16="http://schemas.microsoft.com/office/drawing/2014/main" id="{25870C9F-EED0-4C74-AB90-3E270957BA50}"/>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10575073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4167950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pic>
        <p:nvPicPr>
          <p:cNvPr id="5" name="Picture 4">
            <a:extLst>
              <a:ext uri="{FF2B5EF4-FFF2-40B4-BE49-F238E27FC236}">
                <a16:creationId xmlns:a16="http://schemas.microsoft.com/office/drawing/2014/main" id="{BDD4D0BA-A578-48D0-84A8-14A7A33209C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2256612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_Text_Image_0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3422D-BC8E-482B-9AA9-107C4E50964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832"/>
          <a:stretch/>
        </p:blipFill>
        <p:spPr>
          <a:xfrm>
            <a:off x="1"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2277315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_0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6743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367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_03">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0F73B-468C-4A42-974B-5C0093414F0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23"/>
          <a:stretch/>
        </p:blipFill>
        <p:spPr>
          <a:xfrm>
            <a:off x="0" y="0"/>
            <a:ext cx="12192000" cy="6858000"/>
          </a:xfrm>
          <a:prstGeom prst="rect">
            <a:avLst/>
          </a:prstGeom>
        </p:spPr>
      </p:pic>
    </p:spTree>
    <p:extLst>
      <p:ext uri="{BB962C8B-B14F-4D97-AF65-F5344CB8AC3E}">
        <p14:creationId xmlns:p14="http://schemas.microsoft.com/office/powerpoint/2010/main" val="377296959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_04">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698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Columns_0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296934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_04">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7438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ank_0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954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lank_0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42482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_05">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2B1BB-2556-4841-899C-2BCF54F5B55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428028358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_06">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5011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_07">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7042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_08">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E7A05-2FBB-4EA8-A6DF-3F1724F31EB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25123979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Columns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6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Columns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183131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a:extLst>
              <a:ext uri="{FF2B5EF4-FFF2-40B4-BE49-F238E27FC236}">
                <a16:creationId xmlns:a16="http://schemas.microsoft.com/office/drawing/2014/main" id="{2ED919DC-0DEF-4820-93C5-464B208F5D7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0"/>
            <a:ext cx="4033419" cy="6858000"/>
          </a:xfrm>
          <a:prstGeom prst="rect">
            <a:avLst/>
          </a:prstGeom>
        </p:spPr>
      </p:pic>
    </p:spTree>
    <p:extLst>
      <p:ext uri="{BB962C8B-B14F-4D97-AF65-F5344CB8AC3E}">
        <p14:creationId xmlns:p14="http://schemas.microsoft.com/office/powerpoint/2010/main" val="57584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Header_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21"/>
          <a:stretch/>
        </p:blipFill>
        <p:spPr>
          <a:xfrm>
            <a:off x="0" y="0"/>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lvl1pPr>
          </a:lstStyle>
          <a:p>
            <a:pPr lvl="0"/>
            <a:r>
              <a:rPr lang="en-US" dirty="0"/>
              <a:t>Subtitle goes here</a:t>
            </a:r>
            <a:endParaRPr lang="en-GB" dirty="0"/>
          </a:p>
        </p:txBody>
      </p:sp>
    </p:spTree>
    <p:extLst>
      <p:ext uri="{BB962C8B-B14F-4D97-AF65-F5344CB8AC3E}">
        <p14:creationId xmlns:p14="http://schemas.microsoft.com/office/powerpoint/2010/main" val="317305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Header_0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7409"/>
          <a:stretch/>
        </p:blipFill>
        <p:spPr>
          <a:xfrm>
            <a:off x="0" y="-81025"/>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436410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F3911-C0AE-4467-81FF-502B2C94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30BA1-54B6-4655-B972-A06B03766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35988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99" r:id="rId3"/>
    <p:sldLayoutId id="2147483682" r:id="rId4"/>
    <p:sldLayoutId id="2147483657" r:id="rId5"/>
    <p:sldLayoutId id="2147483656" r:id="rId6"/>
    <p:sldLayoutId id="2147483698" r:id="rId7"/>
    <p:sldLayoutId id="2147483668" r:id="rId8"/>
    <p:sldLayoutId id="2147483669" r:id="rId9"/>
    <p:sldLayoutId id="2147483686" r:id="rId10"/>
    <p:sldLayoutId id="2147483670" r:id="rId11"/>
    <p:sldLayoutId id="2147483692" r:id="rId12"/>
    <p:sldLayoutId id="2147483693" r:id="rId13"/>
    <p:sldLayoutId id="2147483694" r:id="rId14"/>
    <p:sldLayoutId id="2147483695" r:id="rId15"/>
    <p:sldLayoutId id="2147483696" r:id="rId16"/>
    <p:sldLayoutId id="2147483697" r:id="rId17"/>
    <p:sldLayoutId id="2147483705" r:id="rId18"/>
    <p:sldLayoutId id="2147483666" r:id="rId19"/>
    <p:sldLayoutId id="2147483687" r:id="rId20"/>
    <p:sldLayoutId id="2147483700" r:id="rId21"/>
    <p:sldLayoutId id="2147483664" r:id="rId22"/>
    <p:sldLayoutId id="2147483685" r:id="rId23"/>
    <p:sldLayoutId id="2147483665" r:id="rId24"/>
    <p:sldLayoutId id="2147483659" r:id="rId25"/>
    <p:sldLayoutId id="2147483667" r:id="rId26"/>
    <p:sldLayoutId id="2147483660" r:id="rId27"/>
    <p:sldLayoutId id="2147483688" r:id="rId28"/>
    <p:sldLayoutId id="2147483661" r:id="rId29"/>
    <p:sldLayoutId id="2147483662" r:id="rId30"/>
    <p:sldLayoutId id="2147483671" r:id="rId31"/>
    <p:sldLayoutId id="2147483702" r:id="rId32"/>
    <p:sldLayoutId id="2147483672" r:id="rId33"/>
    <p:sldLayoutId id="2147483701" r:id="rId34"/>
    <p:sldLayoutId id="2147483681"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55CE6-9C2B-45B7-8739-ECCE80F84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42A78-A37C-4045-8C87-0D053D202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A983C-297A-496E-8CA3-2217AAE66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CFD43-B163-46FB-A375-CEB2BE1DFD32}" type="datetimeFigureOut">
              <a:rPr lang="en-GB" smtClean="0"/>
              <a:t>24/07/2023</a:t>
            </a:fld>
            <a:endParaRPr lang="en-GB"/>
          </a:p>
        </p:txBody>
      </p:sp>
      <p:sp>
        <p:nvSpPr>
          <p:cNvPr id="5" name="Footer Placeholder 4">
            <a:extLst>
              <a:ext uri="{FF2B5EF4-FFF2-40B4-BE49-F238E27FC236}">
                <a16:creationId xmlns:a16="http://schemas.microsoft.com/office/drawing/2014/main" id="{8B70CA1E-F998-44C5-977C-11E0A8397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9D94D3-8D0A-4B26-BE0E-91EDACACF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A753-6C5D-45B9-A1C6-A3FB5FF29914}" type="slidenum">
              <a:rPr lang="en-GB" smtClean="0"/>
              <a:t>‹#›</a:t>
            </a:fld>
            <a:endParaRPr lang="en-GB"/>
          </a:p>
        </p:txBody>
      </p:sp>
    </p:spTree>
    <p:extLst>
      <p:ext uri="{BB962C8B-B14F-4D97-AF65-F5344CB8AC3E}">
        <p14:creationId xmlns:p14="http://schemas.microsoft.com/office/powerpoint/2010/main" val="1778458342"/>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78" r:id="rId3"/>
    <p:sldLayoutId id="2147483675" r:id="rId4"/>
    <p:sldLayoutId id="2147483689" r:id="rId5"/>
    <p:sldLayoutId id="2147483690" r:id="rId6"/>
    <p:sldLayoutId id="2147483691" r:id="rId7"/>
    <p:sldLayoutId id="2147483679" r:id="rId8"/>
    <p:sldLayoutId id="2147483676" r:id="rId9"/>
    <p:sldLayoutId id="2147483677"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hyperlink" Target="https://jncc.gov.uk/our-work/marine-protected-area-mapper/" TargetMode="External"/><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video" Target="https://www.youtube.com/embed/ElWjGD82TvY?feature=oembed"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8.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8.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hyperlink" Target="https://www.wildlifetrusts.org/marine-protected-areas/england" TargetMode="External"/><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1685AE-1C84-0EE7-1B5E-E25836C2A13B}"/>
              </a:ext>
            </a:extLst>
          </p:cNvPr>
          <p:cNvPicPr>
            <a:picLocks noChangeAspect="1"/>
          </p:cNvPicPr>
          <p:nvPr/>
        </p:nvPicPr>
        <p:blipFill>
          <a:blip r:embed="rId2"/>
          <a:stretch>
            <a:fillRect/>
          </a:stretch>
        </p:blipFill>
        <p:spPr>
          <a:xfrm>
            <a:off x="724958" y="5484328"/>
            <a:ext cx="10742083" cy="908383"/>
          </a:xfrm>
          <a:prstGeom prst="rect">
            <a:avLst/>
          </a:prstGeom>
        </p:spPr>
      </p:pic>
      <p:sp>
        <p:nvSpPr>
          <p:cNvPr id="3" name="TextBox 2">
            <a:extLst>
              <a:ext uri="{FF2B5EF4-FFF2-40B4-BE49-F238E27FC236}">
                <a16:creationId xmlns:a16="http://schemas.microsoft.com/office/drawing/2014/main" id="{78003608-D62D-5DEB-7F18-AFCFBA032D3D}"/>
              </a:ext>
            </a:extLst>
          </p:cNvPr>
          <p:cNvSpPr txBox="1"/>
          <p:nvPr/>
        </p:nvSpPr>
        <p:spPr>
          <a:xfrm>
            <a:off x="983748" y="1166490"/>
            <a:ext cx="10224504" cy="3477875"/>
          </a:xfrm>
          <a:prstGeom prst="rect">
            <a:avLst/>
          </a:prstGeom>
          <a:noFill/>
        </p:spPr>
        <p:txBody>
          <a:bodyPr wrap="square" rtlCol="0">
            <a:spAutoFit/>
          </a:bodyPr>
          <a:lstStyle/>
          <a:p>
            <a:pPr algn="ctr"/>
            <a:r>
              <a:rPr lang="en-GB" sz="4800" b="1" dirty="0">
                <a:solidFill>
                  <a:schemeClr val="accent1"/>
                </a:solidFill>
              </a:rPr>
              <a:t>Introduction to the </a:t>
            </a:r>
            <a:br>
              <a:rPr lang="en-GB" sz="4800" b="1" dirty="0">
                <a:solidFill>
                  <a:schemeClr val="accent1"/>
                </a:solidFill>
              </a:rPr>
            </a:br>
            <a:r>
              <a:rPr lang="en-GB" sz="4800" b="1" dirty="0">
                <a:solidFill>
                  <a:schemeClr val="accent1"/>
                </a:solidFill>
              </a:rPr>
              <a:t>Cromer Shoal Chalk Beds </a:t>
            </a:r>
            <a:br>
              <a:rPr lang="en-GB" sz="4800" b="1" dirty="0">
                <a:solidFill>
                  <a:schemeClr val="accent5"/>
                </a:solidFill>
              </a:rPr>
            </a:br>
            <a:r>
              <a:rPr lang="en-GB" sz="4800" b="1" dirty="0">
                <a:solidFill>
                  <a:schemeClr val="accent1"/>
                </a:solidFill>
              </a:rPr>
              <a:t>Marine Conservation Zone</a:t>
            </a:r>
          </a:p>
          <a:p>
            <a:pPr algn="ctr"/>
            <a:endParaRPr lang="en-GB" sz="4400" dirty="0"/>
          </a:p>
          <a:p>
            <a:pPr algn="ctr"/>
            <a:r>
              <a:rPr lang="en-GB" sz="3200" dirty="0"/>
              <a:t>Ages 7-11 </a:t>
            </a:r>
          </a:p>
        </p:txBody>
      </p:sp>
    </p:spTree>
    <p:extLst>
      <p:ext uri="{BB962C8B-B14F-4D97-AF65-F5344CB8AC3E}">
        <p14:creationId xmlns:p14="http://schemas.microsoft.com/office/powerpoint/2010/main" val="6411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4" y="2151194"/>
            <a:ext cx="4628272" cy="3601905"/>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Cromer Shoal Chalk Beds Marine Conservation Zone is part of a network of Marine Protected Areas around the coast of the UK. </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These are known as the ‘Blue Belt’.</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All the Norfolk coast has designations to protect it.</a:t>
            </a:r>
          </a:p>
          <a:p>
            <a:pPr marL="0" indent="0">
              <a:spcBef>
                <a:spcPts val="0"/>
              </a:spcBef>
              <a:buFont typeface="Arial" panose="020B0604020202020204" pitchFamily="34" charset="0"/>
              <a:buNone/>
            </a:pPr>
            <a:endParaRPr lang="en-GB" sz="1800" dirty="0">
              <a:solidFill>
                <a:schemeClr val="tx2"/>
              </a:solidFill>
            </a:endParaRPr>
          </a:p>
        </p:txBody>
      </p:sp>
      <p:pic>
        <p:nvPicPr>
          <p:cNvPr id="5" name="Google Shape;124;p23">
            <a:extLst>
              <a:ext uri="{FF2B5EF4-FFF2-40B4-BE49-F238E27FC236}">
                <a16:creationId xmlns:a16="http://schemas.microsoft.com/office/drawing/2014/main" id="{553CE2FC-BACD-478A-86E4-7F043AE4FABE}"/>
              </a:ext>
            </a:extLst>
          </p:cNvPr>
          <p:cNvPicPr preferRelativeResize="0"/>
          <p:nvPr/>
        </p:nvPicPr>
        <p:blipFill>
          <a:blip r:embed="rId2">
            <a:alphaModFix/>
          </a:blip>
          <a:stretch>
            <a:fillRect/>
          </a:stretch>
        </p:blipFill>
        <p:spPr>
          <a:xfrm>
            <a:off x="6391302" y="1421967"/>
            <a:ext cx="5530246" cy="4014066"/>
          </a:xfrm>
          <a:prstGeom prst="rect">
            <a:avLst/>
          </a:prstGeom>
          <a:noFill/>
          <a:ln>
            <a:noFill/>
          </a:ln>
        </p:spPr>
      </p:pic>
      <p:sp>
        <p:nvSpPr>
          <p:cNvPr id="7" name="Google Shape;124;p23">
            <a:extLst>
              <a:ext uri="{FF2B5EF4-FFF2-40B4-BE49-F238E27FC236}">
                <a16:creationId xmlns:a16="http://schemas.microsoft.com/office/drawing/2014/main" id="{9EF3048F-1B6D-4317-9674-32DBD95F53FD}"/>
              </a:ext>
            </a:extLst>
          </p:cNvPr>
          <p:cNvSpPr txBox="1"/>
          <p:nvPr/>
        </p:nvSpPr>
        <p:spPr>
          <a:xfrm>
            <a:off x="7962102" y="5436033"/>
            <a:ext cx="4419601"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dirty="0"/>
              <a:t>Taken from: </a:t>
            </a:r>
            <a:r>
              <a:rPr lang="en-GB" sz="800" u="sng" dirty="0">
                <a:solidFill>
                  <a:schemeClr val="accent5"/>
                </a:solidFill>
                <a:hlinkClick r:id="rId3">
                  <a:extLst>
                    <a:ext uri="{A12FA001-AC4F-418D-AE19-62706E023703}">
                      <ahyp:hlinkClr xmlns:ahyp="http://schemas.microsoft.com/office/drawing/2018/hyperlinkcolor" val="tx"/>
                    </a:ext>
                  </a:extLst>
                </a:hlinkClick>
              </a:rPr>
              <a:t>https://jncc.gov.uk/our-work/marine-protected-area-mapper</a:t>
            </a:r>
            <a:r>
              <a:rPr lang="en-GB" sz="800" u="sng" dirty="0">
                <a:solidFill>
                  <a:srgbClr val="0563C1"/>
                </a:solidFill>
                <a:hlinkClick r:id="rId3">
                  <a:extLst>
                    <a:ext uri="{A12FA001-AC4F-418D-AE19-62706E023703}">
                      <ahyp:hlinkClr xmlns:ahyp="http://schemas.microsoft.com/office/drawing/2018/hyperlinkcolor" val="tx"/>
                    </a:ext>
                  </a:extLst>
                </a:hlinkClick>
              </a:rPr>
              <a:t>/</a:t>
            </a:r>
            <a:r>
              <a:rPr lang="en-GB" sz="800" dirty="0"/>
              <a:t> </a:t>
            </a:r>
          </a:p>
        </p:txBody>
      </p:sp>
    </p:spTree>
    <p:extLst>
      <p:ext uri="{BB962C8B-B14F-4D97-AF65-F5344CB8AC3E}">
        <p14:creationId xmlns:p14="http://schemas.microsoft.com/office/powerpoint/2010/main" val="33124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4" y="2882666"/>
            <a:ext cx="4628272" cy="1544956"/>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The chalk beds have holes, arches and ridges up to 3m high. These provide great places for wildlife to live and hide from predators.</a:t>
            </a:r>
          </a:p>
        </p:txBody>
      </p:sp>
      <p:pic>
        <p:nvPicPr>
          <p:cNvPr id="4" name="Google Shape;123;p23">
            <a:extLst>
              <a:ext uri="{FF2B5EF4-FFF2-40B4-BE49-F238E27FC236}">
                <a16:creationId xmlns:a16="http://schemas.microsoft.com/office/drawing/2014/main" id="{AE98FA23-6E73-40C5-8DC8-BE8E818F9FFC}"/>
              </a:ext>
            </a:extLst>
          </p:cNvPr>
          <p:cNvPicPr preferRelativeResize="0"/>
          <p:nvPr/>
        </p:nvPicPr>
        <p:blipFill rotWithShape="1">
          <a:blip r:embed="rId2">
            <a:alphaModFix/>
          </a:blip>
          <a:srcRect l="29751" r="19372"/>
          <a:stretch/>
        </p:blipFill>
        <p:spPr>
          <a:xfrm>
            <a:off x="6168188" y="-16136"/>
            <a:ext cx="6096001" cy="6874135"/>
          </a:xfrm>
          <a:prstGeom prst="rect">
            <a:avLst/>
          </a:prstGeom>
          <a:noFill/>
          <a:ln>
            <a:noFill/>
          </a:ln>
        </p:spPr>
      </p:pic>
      <p:sp>
        <p:nvSpPr>
          <p:cNvPr id="6" name="Google Shape;124;p23">
            <a:extLst>
              <a:ext uri="{FF2B5EF4-FFF2-40B4-BE49-F238E27FC236}">
                <a16:creationId xmlns:a16="http://schemas.microsoft.com/office/drawing/2014/main" id="{4F7DF331-4F4C-4DD3-B61A-88322FA8891E}"/>
              </a:ext>
            </a:extLst>
          </p:cNvPr>
          <p:cNvSpPr txBox="1"/>
          <p:nvPr/>
        </p:nvSpPr>
        <p:spPr>
          <a:xfrm>
            <a:off x="10340029" y="182880"/>
            <a:ext cx="1851972" cy="3068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t>Photo: christaylorphoto.co.uk</a:t>
            </a:r>
            <a:endParaRPr sz="800" dirty="0"/>
          </a:p>
        </p:txBody>
      </p:sp>
    </p:spTree>
    <p:extLst>
      <p:ext uri="{BB962C8B-B14F-4D97-AF65-F5344CB8AC3E}">
        <p14:creationId xmlns:p14="http://schemas.microsoft.com/office/powerpoint/2010/main" val="312112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31;p24">
            <a:extLst>
              <a:ext uri="{FF2B5EF4-FFF2-40B4-BE49-F238E27FC236}">
                <a16:creationId xmlns:a16="http://schemas.microsoft.com/office/drawing/2014/main" id="{0DBF8271-C0C1-4ED7-A0CA-467BE6C3291E}"/>
              </a:ext>
            </a:extLst>
          </p:cNvPr>
          <p:cNvPicPr preferRelativeResize="0"/>
          <p:nvPr/>
        </p:nvPicPr>
        <p:blipFill rotWithShape="1">
          <a:blip r:embed="rId2">
            <a:alphaModFix/>
          </a:blip>
          <a:srcRect l="22307" r="11737"/>
          <a:stretch/>
        </p:blipFill>
        <p:spPr>
          <a:xfrm>
            <a:off x="6095999" y="-5671"/>
            <a:ext cx="6096001" cy="6883696"/>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4" y="2564157"/>
            <a:ext cx="4998720" cy="181409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The chalk also provides a surface for marine life such as sponges and seaweeds to attach or burrow into.</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These crabs attach pieces of sponge to their shells for camouflage!</a:t>
            </a:r>
          </a:p>
        </p:txBody>
      </p:sp>
      <p:sp>
        <p:nvSpPr>
          <p:cNvPr id="7" name="Google Shape;118;p21">
            <a:extLst>
              <a:ext uri="{FF2B5EF4-FFF2-40B4-BE49-F238E27FC236}">
                <a16:creationId xmlns:a16="http://schemas.microsoft.com/office/drawing/2014/main" id="{7F9149F9-A2FB-427E-8366-B68AAD6E7202}"/>
              </a:ext>
            </a:extLst>
          </p:cNvPr>
          <p:cNvSpPr txBox="1"/>
          <p:nvPr/>
        </p:nvSpPr>
        <p:spPr>
          <a:xfrm>
            <a:off x="10915966" y="140174"/>
            <a:ext cx="1726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bg1"/>
                </a:solidFill>
              </a:rPr>
              <a:t>Photo: Paul Naylor</a:t>
            </a:r>
            <a:endParaRPr sz="800" dirty="0">
              <a:solidFill>
                <a:schemeClr val="bg1"/>
              </a:solidFill>
            </a:endParaRPr>
          </a:p>
        </p:txBody>
      </p:sp>
    </p:spTree>
    <p:extLst>
      <p:ext uri="{BB962C8B-B14F-4D97-AF65-F5344CB8AC3E}">
        <p14:creationId xmlns:p14="http://schemas.microsoft.com/office/powerpoint/2010/main" val="107962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4" y="1964949"/>
            <a:ext cx="4997050" cy="297280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In 2011 some divers noticed a purple sponge and with the help of scientists they realised it was new to science! It is the only place in the world where it is known to live.</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In 2021, a naming competition was organised that a local schoolgirl won. She named it </a:t>
            </a:r>
            <a:r>
              <a:rPr lang="en-GB" sz="2000" b="1" dirty="0" err="1">
                <a:solidFill>
                  <a:schemeClr val="tx2"/>
                </a:solidFill>
              </a:rPr>
              <a:t>Parpal</a:t>
            </a:r>
            <a:r>
              <a:rPr lang="en-GB" sz="2000" b="1" dirty="0">
                <a:solidFill>
                  <a:schemeClr val="tx2"/>
                </a:solidFill>
              </a:rPr>
              <a:t> </a:t>
            </a:r>
            <a:r>
              <a:rPr lang="en-GB" sz="2000" b="1" dirty="0" err="1">
                <a:solidFill>
                  <a:schemeClr val="tx2"/>
                </a:solidFill>
              </a:rPr>
              <a:t>Dumplin</a:t>
            </a:r>
            <a:r>
              <a:rPr lang="en-GB" sz="2000" b="1" dirty="0">
                <a:solidFill>
                  <a:schemeClr val="tx2"/>
                </a:solidFill>
              </a:rPr>
              <a:t> </a:t>
            </a:r>
            <a:r>
              <a:rPr lang="en-GB" sz="2000" dirty="0">
                <a:solidFill>
                  <a:schemeClr val="tx2"/>
                </a:solidFill>
              </a:rPr>
              <a:t>because it is purple and looks a bit like a dumpling! </a:t>
            </a:r>
          </a:p>
        </p:txBody>
      </p:sp>
      <p:pic>
        <p:nvPicPr>
          <p:cNvPr id="8" name="Google Shape;70;p15">
            <a:extLst>
              <a:ext uri="{FF2B5EF4-FFF2-40B4-BE49-F238E27FC236}">
                <a16:creationId xmlns:a16="http://schemas.microsoft.com/office/drawing/2014/main" id="{0D82C3C5-35FF-415E-A55A-85E758220961}"/>
              </a:ext>
            </a:extLst>
          </p:cNvPr>
          <p:cNvPicPr preferRelativeResize="0"/>
          <p:nvPr/>
        </p:nvPicPr>
        <p:blipFill rotWithShape="1">
          <a:blip r:embed="rId2">
            <a:alphaModFix/>
          </a:blip>
          <a:srcRect r="40448"/>
          <a:stretch/>
        </p:blipFill>
        <p:spPr>
          <a:xfrm>
            <a:off x="6094329" y="0"/>
            <a:ext cx="6097671" cy="6858000"/>
          </a:xfrm>
          <a:prstGeom prst="rect">
            <a:avLst/>
          </a:prstGeom>
          <a:noFill/>
          <a:ln>
            <a:noFill/>
          </a:ln>
        </p:spPr>
      </p:pic>
      <p:sp>
        <p:nvSpPr>
          <p:cNvPr id="9" name="Google Shape;118;p21">
            <a:extLst>
              <a:ext uri="{FF2B5EF4-FFF2-40B4-BE49-F238E27FC236}">
                <a16:creationId xmlns:a16="http://schemas.microsoft.com/office/drawing/2014/main" id="{D16572AB-6693-4AE9-92CF-1E5225C0EC1C}"/>
              </a:ext>
            </a:extLst>
          </p:cNvPr>
          <p:cNvSpPr txBox="1"/>
          <p:nvPr/>
        </p:nvSpPr>
        <p:spPr>
          <a:xfrm>
            <a:off x="10915966" y="140174"/>
            <a:ext cx="1726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bg1"/>
                </a:solidFill>
              </a:rPr>
              <a:t>Photo: Paul Naylor</a:t>
            </a:r>
            <a:endParaRPr sz="800" dirty="0">
              <a:solidFill>
                <a:schemeClr val="bg1"/>
              </a:solidFill>
            </a:endParaRPr>
          </a:p>
        </p:txBody>
      </p:sp>
    </p:spTree>
    <p:extLst>
      <p:ext uri="{BB962C8B-B14F-4D97-AF65-F5344CB8AC3E}">
        <p14:creationId xmlns:p14="http://schemas.microsoft.com/office/powerpoint/2010/main" val="5753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1043038" y="616448"/>
            <a:ext cx="8212801" cy="2972808"/>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This video shows lots of the amazing wildlife that lives in the Marine Conservation Zone:</a:t>
            </a:r>
          </a:p>
        </p:txBody>
      </p:sp>
      <p:pic>
        <p:nvPicPr>
          <p:cNvPr id="3" name="Online Media 2" title="Norfolk's Unique Reef">
            <a:hlinkClick r:id="" action="ppaction://media"/>
            <a:extLst>
              <a:ext uri="{FF2B5EF4-FFF2-40B4-BE49-F238E27FC236}">
                <a16:creationId xmlns:a16="http://schemas.microsoft.com/office/drawing/2014/main" id="{3DDF6D93-A8EE-6AAF-8633-43755B956BE9}"/>
              </a:ext>
            </a:extLst>
          </p:cNvPr>
          <p:cNvPicPr>
            <a:picLocks noRot="1" noChangeAspect="1"/>
          </p:cNvPicPr>
          <p:nvPr>
            <a:videoFile r:link="rId1"/>
          </p:nvPr>
        </p:nvPicPr>
        <p:blipFill>
          <a:blip r:embed="rId4"/>
          <a:stretch>
            <a:fillRect/>
          </a:stretch>
        </p:blipFill>
        <p:spPr>
          <a:xfrm>
            <a:off x="1997405" y="1610140"/>
            <a:ext cx="8197190" cy="4631412"/>
          </a:xfrm>
          <a:prstGeom prst="rect">
            <a:avLst/>
          </a:prstGeom>
        </p:spPr>
      </p:pic>
    </p:spTree>
    <p:extLst>
      <p:ext uri="{BB962C8B-B14F-4D97-AF65-F5344CB8AC3E}">
        <p14:creationId xmlns:p14="http://schemas.microsoft.com/office/powerpoint/2010/main" val="930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84;p17">
            <a:extLst>
              <a:ext uri="{FF2B5EF4-FFF2-40B4-BE49-F238E27FC236}">
                <a16:creationId xmlns:a16="http://schemas.microsoft.com/office/drawing/2014/main" id="{1435F99F-9C4F-42C8-AB22-B903EE53DBF6}"/>
              </a:ext>
            </a:extLst>
          </p:cNvPr>
          <p:cNvPicPr preferRelativeResize="0"/>
          <p:nvPr/>
        </p:nvPicPr>
        <p:blipFill rotWithShape="1">
          <a:blip r:embed="rId2">
            <a:alphaModFix/>
          </a:blip>
          <a:srcRect l="10054" r="23735"/>
          <a:stretch/>
        </p:blipFill>
        <p:spPr>
          <a:xfrm>
            <a:off x="6096000" y="4060"/>
            <a:ext cx="6096000" cy="6853940"/>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28260" y="2346325"/>
            <a:ext cx="5289453" cy="2165350"/>
          </a:xfrm>
          <a:prstGeom prst="rect">
            <a:avLst/>
          </a:prstGeom>
        </p:spPr>
        <p:txBody>
          <a:bodyPr spcFirstLastPara="1" wrap="square" lIns="91425" tIns="91425" rIns="91425" bIns="91425" anchor="t" anchorCtr="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Fishing</a:t>
            </a:r>
            <a:endParaRPr lang="en-GB" sz="2300"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dirty="0">
                <a:solidFill>
                  <a:schemeClr val="tx2"/>
                </a:solidFill>
              </a:rPr>
              <a:t>Fishing is the main activity in the MCZ but not for fish… for crabs and lobsters! </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There is a long history of fishing here and it is an important industry for the area. </a:t>
            </a:r>
          </a:p>
        </p:txBody>
      </p:sp>
      <p:sp>
        <p:nvSpPr>
          <p:cNvPr id="6" name="Google Shape;77;p16">
            <a:extLst>
              <a:ext uri="{FF2B5EF4-FFF2-40B4-BE49-F238E27FC236}">
                <a16:creationId xmlns:a16="http://schemas.microsoft.com/office/drawing/2014/main" id="{24EB4A70-C5FA-45E2-B96F-A5D39C20BB55}"/>
              </a:ext>
            </a:extLst>
          </p:cNvPr>
          <p:cNvSpPr txBox="1"/>
          <p:nvPr/>
        </p:nvSpPr>
        <p:spPr>
          <a:xfrm>
            <a:off x="10871381" y="160675"/>
            <a:ext cx="2887742"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lt1"/>
                </a:solidFill>
              </a:rPr>
              <a:t>Photo:  Paul Naylor</a:t>
            </a:r>
            <a:endParaRPr sz="800" dirty="0">
              <a:solidFill>
                <a:schemeClr val="lt1"/>
              </a:solidFill>
            </a:endParaRPr>
          </a:p>
        </p:txBody>
      </p:sp>
      <p:pic>
        <p:nvPicPr>
          <p:cNvPr id="5" name="Google Shape;153;p27">
            <a:extLst>
              <a:ext uri="{FF2B5EF4-FFF2-40B4-BE49-F238E27FC236}">
                <a16:creationId xmlns:a16="http://schemas.microsoft.com/office/drawing/2014/main" id="{0D2D93F5-82B2-44F5-B9BA-B07C4D6A0B2B}"/>
              </a:ext>
            </a:extLst>
          </p:cNvPr>
          <p:cNvPicPr preferRelativeResize="0"/>
          <p:nvPr/>
        </p:nvPicPr>
        <p:blipFill rotWithShape="1">
          <a:blip r:embed="rId3">
            <a:alphaModFix/>
          </a:blip>
          <a:srcRect l="40686"/>
          <a:stretch/>
        </p:blipFill>
        <p:spPr>
          <a:xfrm>
            <a:off x="6096000" y="4060"/>
            <a:ext cx="6096000" cy="6849880"/>
          </a:xfrm>
          <a:prstGeom prst="rect">
            <a:avLst/>
          </a:prstGeom>
          <a:noFill/>
          <a:ln>
            <a:noFill/>
          </a:ln>
        </p:spPr>
      </p:pic>
      <p:sp>
        <p:nvSpPr>
          <p:cNvPr id="8" name="Google Shape;154;p27">
            <a:extLst>
              <a:ext uri="{FF2B5EF4-FFF2-40B4-BE49-F238E27FC236}">
                <a16:creationId xmlns:a16="http://schemas.microsoft.com/office/drawing/2014/main" id="{817E951E-4682-4343-A0C5-414A565679B5}"/>
              </a:ext>
            </a:extLst>
          </p:cNvPr>
          <p:cNvSpPr txBox="1"/>
          <p:nvPr/>
        </p:nvSpPr>
        <p:spPr>
          <a:xfrm>
            <a:off x="10651800" y="177951"/>
            <a:ext cx="1540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lt1"/>
                </a:solidFill>
              </a:rPr>
              <a:t>Photo: christaylorphoto.co.uk</a:t>
            </a:r>
            <a:endParaRPr sz="700" dirty="0">
              <a:solidFill>
                <a:schemeClr val="lt1"/>
              </a:solidFill>
            </a:endParaRPr>
          </a:p>
        </p:txBody>
      </p:sp>
    </p:spTree>
    <p:extLst>
      <p:ext uri="{BB962C8B-B14F-4D97-AF65-F5344CB8AC3E}">
        <p14:creationId xmlns:p14="http://schemas.microsoft.com/office/powerpoint/2010/main" val="143998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37686" y="2709311"/>
            <a:ext cx="5289453" cy="1439377"/>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Crabs</a:t>
            </a:r>
            <a:endParaRPr lang="en-GB" sz="2300" dirty="0">
              <a:solidFill>
                <a:schemeClr val="tx2"/>
              </a:solidFill>
            </a:endParaRP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Cromer crabs are famous! The crabs love hiding in the holes in the chalk. </a:t>
            </a:r>
          </a:p>
        </p:txBody>
      </p:sp>
      <p:pic>
        <p:nvPicPr>
          <p:cNvPr id="9" name="Google Shape;161;p28">
            <a:extLst>
              <a:ext uri="{FF2B5EF4-FFF2-40B4-BE49-F238E27FC236}">
                <a16:creationId xmlns:a16="http://schemas.microsoft.com/office/drawing/2014/main" id="{9906FF67-798C-4B67-874B-8029BE25E823}"/>
              </a:ext>
            </a:extLst>
          </p:cNvPr>
          <p:cNvPicPr preferRelativeResize="0"/>
          <p:nvPr/>
        </p:nvPicPr>
        <p:blipFill rotWithShape="1">
          <a:blip r:embed="rId2">
            <a:alphaModFix/>
          </a:blip>
          <a:srcRect t="7757"/>
          <a:stretch/>
        </p:blipFill>
        <p:spPr>
          <a:xfrm>
            <a:off x="6110066" y="3429000"/>
            <a:ext cx="6081933" cy="3448844"/>
          </a:xfrm>
          <a:prstGeom prst="rect">
            <a:avLst/>
          </a:prstGeom>
          <a:noFill/>
          <a:ln>
            <a:noFill/>
          </a:ln>
        </p:spPr>
      </p:pic>
      <p:pic>
        <p:nvPicPr>
          <p:cNvPr id="11" name="Google Shape;163;p28">
            <a:extLst>
              <a:ext uri="{FF2B5EF4-FFF2-40B4-BE49-F238E27FC236}">
                <a16:creationId xmlns:a16="http://schemas.microsoft.com/office/drawing/2014/main" id="{21D40014-9133-4C39-A605-BD93010BAD15}"/>
              </a:ext>
            </a:extLst>
          </p:cNvPr>
          <p:cNvPicPr preferRelativeResize="0"/>
          <p:nvPr/>
        </p:nvPicPr>
        <p:blipFill rotWithShape="1">
          <a:blip r:embed="rId3">
            <a:alphaModFix/>
          </a:blip>
          <a:srcRect t="15780" b="-487"/>
          <a:stretch/>
        </p:blipFill>
        <p:spPr>
          <a:xfrm>
            <a:off x="6110066" y="0"/>
            <a:ext cx="6081933" cy="3448844"/>
          </a:xfrm>
          <a:prstGeom prst="rect">
            <a:avLst/>
          </a:prstGeom>
          <a:noFill/>
          <a:ln>
            <a:noFill/>
          </a:ln>
        </p:spPr>
      </p:pic>
      <p:sp>
        <p:nvSpPr>
          <p:cNvPr id="12" name="Google Shape;164;p28">
            <a:extLst>
              <a:ext uri="{FF2B5EF4-FFF2-40B4-BE49-F238E27FC236}">
                <a16:creationId xmlns:a16="http://schemas.microsoft.com/office/drawing/2014/main" id="{22064991-BDC1-45CB-8CEB-12DFE57AB166}"/>
              </a:ext>
            </a:extLst>
          </p:cNvPr>
          <p:cNvSpPr txBox="1"/>
          <p:nvPr/>
        </p:nvSpPr>
        <p:spPr>
          <a:xfrm>
            <a:off x="11200299" y="118316"/>
            <a:ext cx="23304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bg1"/>
                </a:solidFill>
              </a:rPr>
              <a:t>Photo: </a:t>
            </a:r>
            <a:r>
              <a:rPr lang="en" sz="700" dirty="0">
                <a:solidFill>
                  <a:schemeClr val="bg1"/>
                </a:solidFill>
                <a:latin typeface="Calibri"/>
                <a:ea typeface="Calibri"/>
                <a:cs typeface="Calibri"/>
                <a:sym typeface="Calibri"/>
              </a:rPr>
              <a:t>Paul Naylor</a:t>
            </a:r>
            <a:endParaRPr sz="700" dirty="0">
              <a:solidFill>
                <a:schemeClr val="bg1"/>
              </a:solidFill>
            </a:endParaRPr>
          </a:p>
        </p:txBody>
      </p:sp>
    </p:spTree>
    <p:extLst>
      <p:ext uri="{BB962C8B-B14F-4D97-AF65-F5344CB8AC3E}">
        <p14:creationId xmlns:p14="http://schemas.microsoft.com/office/powerpoint/2010/main" val="147421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56540" y="2709311"/>
            <a:ext cx="5289453" cy="1439377"/>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Tourism</a:t>
            </a:r>
            <a:endParaRPr lang="en-GB" sz="2300"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dirty="0">
                <a:solidFill>
                  <a:schemeClr val="tx2"/>
                </a:solidFill>
              </a:rPr>
              <a:t>Lots of people visit the area on day trips or for their holiday and visit the beach. </a:t>
            </a:r>
          </a:p>
        </p:txBody>
      </p:sp>
      <p:pic>
        <p:nvPicPr>
          <p:cNvPr id="9" name="Google Shape;161;p28">
            <a:extLst>
              <a:ext uri="{FF2B5EF4-FFF2-40B4-BE49-F238E27FC236}">
                <a16:creationId xmlns:a16="http://schemas.microsoft.com/office/drawing/2014/main" id="{9906FF67-798C-4B67-874B-8029BE25E823}"/>
              </a:ext>
            </a:extLst>
          </p:cNvPr>
          <p:cNvPicPr preferRelativeResize="0"/>
          <p:nvPr/>
        </p:nvPicPr>
        <p:blipFill rotWithShape="1">
          <a:blip r:embed="rId2">
            <a:alphaModFix/>
          </a:blip>
          <a:srcRect t="7757"/>
          <a:stretch/>
        </p:blipFill>
        <p:spPr>
          <a:xfrm>
            <a:off x="6110066" y="3429000"/>
            <a:ext cx="6081933" cy="3448844"/>
          </a:xfrm>
          <a:prstGeom prst="rect">
            <a:avLst/>
          </a:prstGeom>
          <a:noFill/>
          <a:ln>
            <a:noFill/>
          </a:ln>
        </p:spPr>
      </p:pic>
      <p:pic>
        <p:nvPicPr>
          <p:cNvPr id="11" name="Google Shape;163;p28">
            <a:extLst>
              <a:ext uri="{FF2B5EF4-FFF2-40B4-BE49-F238E27FC236}">
                <a16:creationId xmlns:a16="http://schemas.microsoft.com/office/drawing/2014/main" id="{21D40014-9133-4C39-A605-BD93010BAD15}"/>
              </a:ext>
            </a:extLst>
          </p:cNvPr>
          <p:cNvPicPr preferRelativeResize="0"/>
          <p:nvPr/>
        </p:nvPicPr>
        <p:blipFill rotWithShape="1">
          <a:blip r:embed="rId3">
            <a:alphaModFix/>
          </a:blip>
          <a:srcRect t="15780" b="-487"/>
          <a:stretch/>
        </p:blipFill>
        <p:spPr>
          <a:xfrm>
            <a:off x="6110066" y="0"/>
            <a:ext cx="6081933" cy="3448844"/>
          </a:xfrm>
          <a:prstGeom prst="rect">
            <a:avLst/>
          </a:prstGeom>
          <a:noFill/>
          <a:ln>
            <a:noFill/>
          </a:ln>
        </p:spPr>
      </p:pic>
      <p:sp>
        <p:nvSpPr>
          <p:cNvPr id="12" name="Google Shape;164;p28">
            <a:extLst>
              <a:ext uri="{FF2B5EF4-FFF2-40B4-BE49-F238E27FC236}">
                <a16:creationId xmlns:a16="http://schemas.microsoft.com/office/drawing/2014/main" id="{22064991-BDC1-45CB-8CEB-12DFE57AB166}"/>
              </a:ext>
            </a:extLst>
          </p:cNvPr>
          <p:cNvSpPr txBox="1"/>
          <p:nvPr/>
        </p:nvSpPr>
        <p:spPr>
          <a:xfrm>
            <a:off x="11200299" y="118316"/>
            <a:ext cx="23304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bg1"/>
                </a:solidFill>
              </a:rPr>
              <a:t>Photo: </a:t>
            </a:r>
            <a:r>
              <a:rPr lang="en" sz="700" dirty="0">
                <a:solidFill>
                  <a:schemeClr val="bg1"/>
                </a:solidFill>
                <a:latin typeface="Calibri"/>
                <a:ea typeface="Calibri"/>
                <a:cs typeface="Calibri"/>
                <a:sym typeface="Calibri"/>
              </a:rPr>
              <a:t>Paul Naylor</a:t>
            </a:r>
            <a:endParaRPr sz="700" dirty="0">
              <a:solidFill>
                <a:schemeClr val="bg1"/>
              </a:solidFill>
            </a:endParaRPr>
          </a:p>
        </p:txBody>
      </p:sp>
      <p:pic>
        <p:nvPicPr>
          <p:cNvPr id="6" name="Google Shape;178;p30">
            <a:extLst>
              <a:ext uri="{FF2B5EF4-FFF2-40B4-BE49-F238E27FC236}">
                <a16:creationId xmlns:a16="http://schemas.microsoft.com/office/drawing/2014/main" id="{E0E59ADB-3588-418F-87EA-FA60610AB91D}"/>
              </a:ext>
            </a:extLst>
          </p:cNvPr>
          <p:cNvPicPr preferRelativeResize="0"/>
          <p:nvPr/>
        </p:nvPicPr>
        <p:blipFill rotWithShape="1">
          <a:blip r:embed="rId4">
            <a:alphaModFix/>
          </a:blip>
          <a:srcRect l="1585" r="31787"/>
          <a:stretch/>
        </p:blipFill>
        <p:spPr>
          <a:xfrm>
            <a:off x="6081935" y="-1"/>
            <a:ext cx="6110065" cy="6877845"/>
          </a:xfrm>
          <a:prstGeom prst="rect">
            <a:avLst/>
          </a:prstGeom>
          <a:noFill/>
          <a:ln>
            <a:noFill/>
          </a:ln>
        </p:spPr>
      </p:pic>
    </p:spTree>
    <p:extLst>
      <p:ext uri="{BB962C8B-B14F-4D97-AF65-F5344CB8AC3E}">
        <p14:creationId xmlns:p14="http://schemas.microsoft.com/office/powerpoint/2010/main" val="140448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3061004"/>
            <a:ext cx="5289453" cy="73953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Other activities in the area include boating, diving and snorkelling.</a:t>
            </a:r>
          </a:p>
        </p:txBody>
      </p:sp>
      <p:pic>
        <p:nvPicPr>
          <p:cNvPr id="9" name="Google Shape;161;p28">
            <a:extLst>
              <a:ext uri="{FF2B5EF4-FFF2-40B4-BE49-F238E27FC236}">
                <a16:creationId xmlns:a16="http://schemas.microsoft.com/office/drawing/2014/main" id="{9906FF67-798C-4B67-874B-8029BE25E823}"/>
              </a:ext>
            </a:extLst>
          </p:cNvPr>
          <p:cNvPicPr preferRelativeResize="0"/>
          <p:nvPr/>
        </p:nvPicPr>
        <p:blipFill rotWithShape="1">
          <a:blip r:embed="rId2">
            <a:alphaModFix/>
          </a:blip>
          <a:srcRect t="7757"/>
          <a:stretch/>
        </p:blipFill>
        <p:spPr>
          <a:xfrm>
            <a:off x="6110066" y="3429000"/>
            <a:ext cx="6081933" cy="3448844"/>
          </a:xfrm>
          <a:prstGeom prst="rect">
            <a:avLst/>
          </a:prstGeom>
          <a:noFill/>
          <a:ln>
            <a:noFill/>
          </a:ln>
        </p:spPr>
      </p:pic>
      <p:pic>
        <p:nvPicPr>
          <p:cNvPr id="11" name="Google Shape;163;p28">
            <a:extLst>
              <a:ext uri="{FF2B5EF4-FFF2-40B4-BE49-F238E27FC236}">
                <a16:creationId xmlns:a16="http://schemas.microsoft.com/office/drawing/2014/main" id="{21D40014-9133-4C39-A605-BD93010BAD15}"/>
              </a:ext>
            </a:extLst>
          </p:cNvPr>
          <p:cNvPicPr preferRelativeResize="0"/>
          <p:nvPr/>
        </p:nvPicPr>
        <p:blipFill rotWithShape="1">
          <a:blip r:embed="rId3">
            <a:alphaModFix/>
          </a:blip>
          <a:srcRect t="15780" b="-487"/>
          <a:stretch/>
        </p:blipFill>
        <p:spPr>
          <a:xfrm>
            <a:off x="6110066" y="0"/>
            <a:ext cx="6081933" cy="3448844"/>
          </a:xfrm>
          <a:prstGeom prst="rect">
            <a:avLst/>
          </a:prstGeom>
          <a:noFill/>
          <a:ln>
            <a:noFill/>
          </a:ln>
        </p:spPr>
      </p:pic>
      <p:sp>
        <p:nvSpPr>
          <p:cNvPr id="12" name="Google Shape;164;p28">
            <a:extLst>
              <a:ext uri="{FF2B5EF4-FFF2-40B4-BE49-F238E27FC236}">
                <a16:creationId xmlns:a16="http://schemas.microsoft.com/office/drawing/2014/main" id="{22064991-BDC1-45CB-8CEB-12DFE57AB166}"/>
              </a:ext>
            </a:extLst>
          </p:cNvPr>
          <p:cNvSpPr txBox="1"/>
          <p:nvPr/>
        </p:nvSpPr>
        <p:spPr>
          <a:xfrm>
            <a:off x="11200299" y="118316"/>
            <a:ext cx="23304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bg1"/>
                </a:solidFill>
              </a:rPr>
              <a:t>Photo: </a:t>
            </a:r>
            <a:r>
              <a:rPr lang="en" sz="700" dirty="0">
                <a:solidFill>
                  <a:schemeClr val="bg1"/>
                </a:solidFill>
                <a:latin typeface="Calibri"/>
                <a:ea typeface="Calibri"/>
                <a:cs typeface="Calibri"/>
                <a:sym typeface="Calibri"/>
              </a:rPr>
              <a:t>Paul Naylor</a:t>
            </a:r>
            <a:endParaRPr sz="700" dirty="0">
              <a:solidFill>
                <a:schemeClr val="bg1"/>
              </a:solidFill>
            </a:endParaRPr>
          </a:p>
        </p:txBody>
      </p:sp>
      <p:pic>
        <p:nvPicPr>
          <p:cNvPr id="6" name="Google Shape;170;p29">
            <a:extLst>
              <a:ext uri="{FF2B5EF4-FFF2-40B4-BE49-F238E27FC236}">
                <a16:creationId xmlns:a16="http://schemas.microsoft.com/office/drawing/2014/main" id="{967AB13F-8BBA-45BB-80E5-66782A8ACB82}"/>
              </a:ext>
            </a:extLst>
          </p:cNvPr>
          <p:cNvPicPr preferRelativeResize="0"/>
          <p:nvPr/>
        </p:nvPicPr>
        <p:blipFill rotWithShape="1">
          <a:blip r:embed="rId4">
            <a:alphaModFix/>
          </a:blip>
          <a:srcRect r="11528"/>
          <a:stretch/>
        </p:blipFill>
        <p:spPr>
          <a:xfrm>
            <a:off x="6110066" y="0"/>
            <a:ext cx="6081933" cy="6874414"/>
          </a:xfrm>
          <a:prstGeom prst="rect">
            <a:avLst/>
          </a:prstGeom>
          <a:noFill/>
          <a:ln>
            <a:noFill/>
          </a:ln>
        </p:spPr>
      </p:pic>
      <p:sp>
        <p:nvSpPr>
          <p:cNvPr id="7" name="Google Shape;171;p29">
            <a:extLst>
              <a:ext uri="{FF2B5EF4-FFF2-40B4-BE49-F238E27FC236}">
                <a16:creationId xmlns:a16="http://schemas.microsoft.com/office/drawing/2014/main" id="{013C027D-884D-4536-B060-ADB56C73A6C0}"/>
              </a:ext>
            </a:extLst>
          </p:cNvPr>
          <p:cNvSpPr txBox="1"/>
          <p:nvPr/>
        </p:nvSpPr>
        <p:spPr>
          <a:xfrm>
            <a:off x="10551049" y="123945"/>
            <a:ext cx="1540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lt1"/>
                </a:solidFill>
              </a:rPr>
              <a:t>Photo: christaylorphoto.co.uk</a:t>
            </a:r>
            <a:endParaRPr sz="700">
              <a:solidFill>
                <a:schemeClr val="lt1"/>
              </a:solidFill>
            </a:endParaRPr>
          </a:p>
        </p:txBody>
      </p:sp>
    </p:spTree>
    <p:extLst>
      <p:ext uri="{BB962C8B-B14F-4D97-AF65-F5344CB8AC3E}">
        <p14:creationId xmlns:p14="http://schemas.microsoft.com/office/powerpoint/2010/main" val="5125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86972" y="2166294"/>
            <a:ext cx="10818056" cy="2525411"/>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b="1" dirty="0">
                <a:solidFill>
                  <a:schemeClr val="accent1"/>
                </a:solidFill>
              </a:rPr>
              <a:t>What does the Marine Conservation Zone do?</a:t>
            </a: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The role of the MCZ is to:</a:t>
            </a:r>
          </a:p>
          <a:p>
            <a:pPr marL="0" indent="0">
              <a:spcBef>
                <a:spcPts val="0"/>
              </a:spcBef>
              <a:buFont typeface="Arial" panose="020B0604020202020204" pitchFamily="34" charset="0"/>
              <a:buNone/>
            </a:pPr>
            <a:endParaRPr lang="en-GB" sz="2000" dirty="0">
              <a:solidFill>
                <a:schemeClr val="tx2"/>
              </a:solidFill>
            </a:endParaRPr>
          </a:p>
          <a:p>
            <a:pPr lvl="1">
              <a:spcBef>
                <a:spcPts val="0"/>
              </a:spcBef>
            </a:pPr>
            <a:r>
              <a:rPr lang="en-GB" sz="2000" dirty="0">
                <a:solidFill>
                  <a:schemeClr val="tx2"/>
                </a:solidFill>
              </a:rPr>
              <a:t>Maintain it in favourable condition</a:t>
            </a:r>
          </a:p>
          <a:p>
            <a:pPr marL="0" indent="0">
              <a:spcBef>
                <a:spcPts val="0"/>
              </a:spcBef>
              <a:buNone/>
            </a:pPr>
            <a:endParaRPr lang="en-GB" sz="2000" dirty="0">
              <a:solidFill>
                <a:schemeClr val="tx2"/>
              </a:solidFill>
            </a:endParaRPr>
          </a:p>
          <a:p>
            <a:pPr lvl="1">
              <a:spcBef>
                <a:spcPts val="0"/>
              </a:spcBef>
            </a:pPr>
            <a:r>
              <a:rPr lang="en-GB" sz="2000" dirty="0">
                <a:solidFill>
                  <a:schemeClr val="tx2"/>
                </a:solidFill>
              </a:rPr>
              <a:t>Provide social, environmental and economic benefits</a:t>
            </a:r>
          </a:p>
        </p:txBody>
      </p:sp>
    </p:spTree>
    <p:extLst>
      <p:ext uri="{BB962C8B-B14F-4D97-AF65-F5344CB8AC3E}">
        <p14:creationId xmlns:p14="http://schemas.microsoft.com/office/powerpoint/2010/main" val="278885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2" y="2938646"/>
            <a:ext cx="5448887" cy="980708"/>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u="sng" dirty="0">
                <a:solidFill>
                  <a:schemeClr val="accent1"/>
                </a:solidFill>
              </a:rPr>
              <a:t>Cromer</a:t>
            </a:r>
            <a:r>
              <a:rPr lang="en-GB" sz="2600" b="1" dirty="0">
                <a:solidFill>
                  <a:schemeClr val="accent1"/>
                </a:solidFill>
              </a:rPr>
              <a:t> Shoal Chalk Beds</a:t>
            </a:r>
          </a:p>
          <a:p>
            <a:pPr marL="0" indent="0">
              <a:spcBef>
                <a:spcPts val="0"/>
              </a:spcBef>
              <a:buFont typeface="Arial" panose="020B0604020202020204" pitchFamily="34" charset="0"/>
              <a:buNone/>
            </a:pPr>
            <a:r>
              <a:rPr lang="en-GB" sz="2600" b="1" dirty="0">
                <a:solidFill>
                  <a:schemeClr val="accent1"/>
                </a:solidFill>
              </a:rPr>
              <a:t>Marine Conservation Zone</a:t>
            </a:r>
          </a:p>
        </p:txBody>
      </p:sp>
      <p:pic>
        <p:nvPicPr>
          <p:cNvPr id="9" name="Google Shape;81;p16">
            <a:extLst>
              <a:ext uri="{FF2B5EF4-FFF2-40B4-BE49-F238E27FC236}">
                <a16:creationId xmlns:a16="http://schemas.microsoft.com/office/drawing/2014/main" id="{2956D182-CF1A-49BA-8193-14DCF210A879}"/>
              </a:ext>
            </a:extLst>
          </p:cNvPr>
          <p:cNvPicPr preferRelativeResize="0"/>
          <p:nvPr/>
        </p:nvPicPr>
        <p:blipFill>
          <a:blip r:embed="rId2">
            <a:alphaModFix/>
          </a:blip>
          <a:stretch>
            <a:fillRect/>
          </a:stretch>
        </p:blipFill>
        <p:spPr>
          <a:xfrm>
            <a:off x="6410179" y="1578525"/>
            <a:ext cx="5448886" cy="3907869"/>
          </a:xfrm>
          <a:prstGeom prst="rect">
            <a:avLst/>
          </a:prstGeom>
          <a:noFill/>
          <a:ln>
            <a:noFill/>
          </a:ln>
        </p:spPr>
      </p:pic>
      <p:cxnSp>
        <p:nvCxnSpPr>
          <p:cNvPr id="5" name="Straight Arrow Connector 4">
            <a:extLst>
              <a:ext uri="{FF2B5EF4-FFF2-40B4-BE49-F238E27FC236}">
                <a16:creationId xmlns:a16="http://schemas.microsoft.com/office/drawing/2014/main" id="{50A68193-3B03-4F1A-980F-B884E5F38E5C}"/>
              </a:ext>
            </a:extLst>
          </p:cNvPr>
          <p:cNvCxnSpPr/>
          <p:nvPr/>
        </p:nvCxnSpPr>
        <p:spPr>
          <a:xfrm flipH="1">
            <a:off x="9073662" y="2602523"/>
            <a:ext cx="801858" cy="82647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4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86972" y="2520978"/>
            <a:ext cx="10818056" cy="2437521"/>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It is a ‘sustainable use site.’ This means that fishing and other activities can continue in a Marine Conservation Zone if they are </a:t>
            </a:r>
            <a:r>
              <a:rPr lang="en-GB" sz="2000" b="1" dirty="0">
                <a:solidFill>
                  <a:schemeClr val="tx2"/>
                </a:solidFill>
              </a:rPr>
              <a:t>sustainable</a:t>
            </a:r>
            <a:r>
              <a:rPr lang="en-GB" sz="2000" dirty="0">
                <a:solidFill>
                  <a:schemeClr val="tx2"/>
                </a:solidFill>
              </a:rPr>
              <a:t>. </a:t>
            </a:r>
            <a:br>
              <a:rPr lang="en-GB" sz="2000" dirty="0">
                <a:solidFill>
                  <a:schemeClr val="tx2"/>
                </a:solidFill>
              </a:rPr>
            </a:br>
            <a:endParaRPr lang="en-GB" sz="2000"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600" b="1" dirty="0">
                <a:solidFill>
                  <a:schemeClr val="accent1"/>
                </a:solidFill>
              </a:rPr>
              <a:t>What does sustainable mean?</a:t>
            </a:r>
          </a:p>
        </p:txBody>
      </p:sp>
    </p:spTree>
    <p:extLst>
      <p:ext uri="{BB962C8B-B14F-4D97-AF65-F5344CB8AC3E}">
        <p14:creationId xmlns:p14="http://schemas.microsoft.com/office/powerpoint/2010/main" val="143229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480470" y="2046387"/>
            <a:ext cx="11231059" cy="2897202"/>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5"/>
                </a:solidFill>
              </a:rPr>
              <a:t>Sustainable</a:t>
            </a:r>
            <a:r>
              <a:rPr lang="en-GB" sz="2600" b="1" dirty="0">
                <a:solidFill>
                  <a:schemeClr val="accent1"/>
                </a:solidFill>
              </a:rPr>
              <a:t> = Able to carry on without harming the environment</a:t>
            </a:r>
          </a:p>
          <a:p>
            <a:pPr marL="0" indent="0">
              <a:spcBef>
                <a:spcPts val="0"/>
              </a:spcBef>
              <a:buFont typeface="Arial" panose="020B0604020202020204" pitchFamily="34" charset="0"/>
              <a:buNone/>
            </a:pPr>
            <a:endParaRPr lang="en-GB" sz="1800" b="1" dirty="0">
              <a:solidFill>
                <a:schemeClr val="accent1"/>
              </a:solidFill>
            </a:endParaRPr>
          </a:p>
          <a:p>
            <a:pPr marL="0" indent="0">
              <a:spcBef>
                <a:spcPts val="0"/>
              </a:spcBef>
              <a:buNone/>
            </a:pPr>
            <a:r>
              <a:rPr lang="en-GB" sz="2000" dirty="0">
                <a:solidFill>
                  <a:schemeClr val="tx2"/>
                </a:solidFill>
              </a:rPr>
              <a:t>If humans damage or harm the place and its wildlife, they won’t be able to keep fishing, boating and diving here as there wouldn’t be crabs and lobsters to catch or wildlife to see.</a:t>
            </a:r>
          </a:p>
          <a:p>
            <a:pPr marL="0" indent="0">
              <a:spcBef>
                <a:spcPts val="0"/>
              </a:spcBef>
              <a:buNone/>
            </a:pPr>
            <a:endParaRPr lang="en-GB" sz="2000" dirty="0">
              <a:solidFill>
                <a:schemeClr val="tx2"/>
              </a:solidFill>
            </a:endParaRPr>
          </a:p>
          <a:p>
            <a:pPr marL="0" indent="0">
              <a:spcBef>
                <a:spcPts val="0"/>
              </a:spcBef>
              <a:buNone/>
            </a:pPr>
            <a:r>
              <a:rPr lang="en-GB" sz="2000" dirty="0">
                <a:solidFill>
                  <a:schemeClr val="tx2"/>
                </a:solidFill>
              </a:rPr>
              <a:t>There are laws and guidance that protect the area, and these may change over time.</a:t>
            </a:r>
          </a:p>
        </p:txBody>
      </p:sp>
    </p:spTree>
    <p:extLst>
      <p:ext uri="{BB962C8B-B14F-4D97-AF65-F5344CB8AC3E}">
        <p14:creationId xmlns:p14="http://schemas.microsoft.com/office/powerpoint/2010/main" val="429109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2" y="2547769"/>
            <a:ext cx="5448887" cy="1107319"/>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Damage from trawling and dredging in the MCZ</a:t>
            </a:r>
          </a:p>
        </p:txBody>
      </p:sp>
      <p:sp>
        <p:nvSpPr>
          <p:cNvPr id="7" name="Google Shape;54;p13">
            <a:extLst>
              <a:ext uri="{FF2B5EF4-FFF2-40B4-BE49-F238E27FC236}">
                <a16:creationId xmlns:a16="http://schemas.microsoft.com/office/drawing/2014/main" id="{0AA4486B-507C-4B9D-8913-05EF4E53E460}"/>
              </a:ext>
            </a:extLst>
          </p:cNvPr>
          <p:cNvSpPr txBox="1">
            <a:spLocks/>
          </p:cNvSpPr>
          <p:nvPr/>
        </p:nvSpPr>
        <p:spPr>
          <a:xfrm>
            <a:off x="647109" y="3565087"/>
            <a:ext cx="5123015" cy="852170"/>
          </a:xfrm>
          <a:prstGeom prst="rect">
            <a:avLst/>
          </a:prstGeom>
        </p:spPr>
        <p:txBody>
          <a:bodyPr spcFirstLastPara="1" wrap="square" lIns="91425" tIns="91425" rIns="91425" bIns="91425" numCol="1" spcCol="180000"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1800" dirty="0">
                <a:solidFill>
                  <a:schemeClr val="dk1"/>
                </a:solidFill>
              </a:rPr>
              <a:t>Most (93%) of the MCZ is a no-trawl and no-dredge area. </a:t>
            </a:r>
          </a:p>
        </p:txBody>
      </p:sp>
      <p:pic>
        <p:nvPicPr>
          <p:cNvPr id="6" name="Google Shape;219;p36">
            <a:extLst>
              <a:ext uri="{FF2B5EF4-FFF2-40B4-BE49-F238E27FC236}">
                <a16:creationId xmlns:a16="http://schemas.microsoft.com/office/drawing/2014/main" id="{4AFB41A8-5C9D-4B18-8A5C-009EF012F817}"/>
              </a:ext>
            </a:extLst>
          </p:cNvPr>
          <p:cNvPicPr preferRelativeResize="0"/>
          <p:nvPr/>
        </p:nvPicPr>
        <p:blipFill>
          <a:blip r:embed="rId2">
            <a:alphaModFix/>
          </a:blip>
          <a:stretch>
            <a:fillRect/>
          </a:stretch>
        </p:blipFill>
        <p:spPr>
          <a:xfrm>
            <a:off x="6421877" y="1933700"/>
            <a:ext cx="5472375" cy="2990600"/>
          </a:xfrm>
          <a:prstGeom prst="rect">
            <a:avLst/>
          </a:prstGeom>
          <a:noFill/>
          <a:ln>
            <a:noFill/>
          </a:ln>
        </p:spPr>
      </p:pic>
    </p:spTree>
    <p:extLst>
      <p:ext uri="{BB962C8B-B14F-4D97-AF65-F5344CB8AC3E}">
        <p14:creationId xmlns:p14="http://schemas.microsoft.com/office/powerpoint/2010/main" val="3417952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589966" y="1403745"/>
            <a:ext cx="5448887" cy="427782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solidFill>
                  <a:srgbClr val="00B9B0"/>
                </a:solidFill>
                <a:effectLst/>
                <a:uLnTx/>
                <a:uFillTx/>
                <a:latin typeface="Poppins"/>
                <a:ea typeface="+mn-ea"/>
                <a:cs typeface="+mn-cs"/>
              </a:rPr>
              <a:t>Overfishing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000" b="1" dirty="0">
              <a:solidFill>
                <a:srgbClr val="00B9B0"/>
              </a:solidFill>
              <a:latin typeface="Poppin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1B1B26"/>
                </a:solidFill>
                <a:effectLst/>
                <a:uLnTx/>
                <a:uFillTx/>
                <a:latin typeface="Poppins"/>
                <a:ea typeface="+mn-ea"/>
                <a:cs typeface="+mn-cs"/>
              </a:rPr>
              <a:t>The crabs and lobsters could be at risk from overfishing. </a:t>
            </a:r>
            <a:r>
              <a:rPr lang="en-GB" sz="2000" dirty="0">
                <a:solidFill>
                  <a:srgbClr val="1B1B26"/>
                </a:solidFill>
                <a:latin typeface="Poppins"/>
              </a:rPr>
              <a:t>C</a:t>
            </a:r>
            <a:r>
              <a:rPr kumimoji="0" lang="en-GB" sz="2000" b="0" i="0" u="none" strike="noStrike" kern="1200" cap="none" spc="0" normalizeH="0" baseline="0" noProof="0" dirty="0" err="1">
                <a:ln>
                  <a:noFill/>
                </a:ln>
                <a:solidFill>
                  <a:srgbClr val="1B1B26"/>
                </a:solidFill>
                <a:effectLst/>
                <a:uLnTx/>
                <a:uFillTx/>
                <a:latin typeface="Poppins"/>
                <a:ea typeface="+mn-ea"/>
                <a:cs typeface="+mn-cs"/>
              </a:rPr>
              <a:t>rab</a:t>
            </a:r>
            <a:r>
              <a:rPr kumimoji="0" lang="en-GB" sz="2000" b="0" i="0" u="none" strike="noStrike" kern="1200" cap="none" spc="0" normalizeH="0" baseline="0" noProof="0" dirty="0">
                <a:ln>
                  <a:noFill/>
                </a:ln>
                <a:solidFill>
                  <a:srgbClr val="1B1B26"/>
                </a:solidFill>
                <a:effectLst/>
                <a:uLnTx/>
                <a:uFillTx/>
                <a:latin typeface="Poppins"/>
                <a:ea typeface="+mn-ea"/>
                <a:cs typeface="+mn-cs"/>
              </a:rPr>
              <a:t> numbers are measured to monitor the crab population.</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GB" sz="2000" dirty="0">
                <a:solidFill>
                  <a:srgbClr val="1B1B26"/>
                </a:solidFill>
                <a:latin typeface="Poppins"/>
              </a:rPr>
              <a:t>F</a:t>
            </a:r>
            <a:r>
              <a:rPr kumimoji="0" lang="en-GB" sz="2000" b="0" i="0" u="none" strike="noStrike" kern="1200" cap="none" spc="0" normalizeH="0" baseline="0" noProof="0" dirty="0" err="1">
                <a:ln>
                  <a:noFill/>
                </a:ln>
                <a:solidFill>
                  <a:srgbClr val="1B1B26"/>
                </a:solidFill>
                <a:effectLst/>
                <a:uLnTx/>
                <a:uFillTx/>
                <a:latin typeface="Poppins"/>
                <a:ea typeface="+mn-ea"/>
                <a:cs typeface="+mn-cs"/>
              </a:rPr>
              <a:t>ishers</a:t>
            </a:r>
            <a:r>
              <a:rPr kumimoji="0" lang="en-GB" sz="2000" b="0" i="0" u="none" strike="noStrike" kern="1200" cap="none" spc="0" normalizeH="0" baseline="0" noProof="0" dirty="0">
                <a:ln>
                  <a:noFill/>
                </a:ln>
                <a:solidFill>
                  <a:srgbClr val="1B1B26"/>
                </a:solidFill>
                <a:effectLst/>
                <a:uLnTx/>
                <a:uFillTx/>
                <a:latin typeface="Poppins"/>
                <a:ea typeface="+mn-ea"/>
                <a:cs typeface="+mn-cs"/>
              </a:rPr>
              <a:t> measure the crabs they catch. Crabs that are too small must be put back. The bigger crabs that are allowed to be caught have lived long enough to lay eggs.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000" b="1" dirty="0">
              <a:solidFill>
                <a:srgbClr val="00B9B0"/>
              </a:solidFill>
              <a:latin typeface="Poppi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B9B0"/>
              </a:solidFill>
              <a:effectLst/>
              <a:uLnTx/>
              <a:uFillTx/>
              <a:latin typeface="Poppins"/>
              <a:ea typeface="+mn-ea"/>
              <a:cs typeface="+mn-cs"/>
            </a:endParaRPr>
          </a:p>
        </p:txBody>
      </p:sp>
      <p:sp>
        <p:nvSpPr>
          <p:cNvPr id="9" name="Google Shape;104;p19">
            <a:extLst>
              <a:ext uri="{FF2B5EF4-FFF2-40B4-BE49-F238E27FC236}">
                <a16:creationId xmlns:a16="http://schemas.microsoft.com/office/drawing/2014/main" id="{19399DA6-B1F2-4BD3-8B6E-2EC72D3D42F1}"/>
              </a:ext>
            </a:extLst>
          </p:cNvPr>
          <p:cNvSpPr txBox="1"/>
          <p:nvPr/>
        </p:nvSpPr>
        <p:spPr>
          <a:xfrm>
            <a:off x="10931205" y="6550200"/>
            <a:ext cx="2227800" cy="3078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00" b="0" i="0" u="none" strike="noStrike" kern="1200" cap="none" spc="0" normalizeH="0" baseline="0" noProof="0">
                <a:ln>
                  <a:noFill/>
                </a:ln>
                <a:solidFill>
                  <a:srgbClr val="FFFFFF"/>
                </a:solidFill>
                <a:effectLst/>
                <a:uLnTx/>
                <a:uFillTx/>
                <a:latin typeface="Poppins"/>
                <a:ea typeface="+mn-ea"/>
                <a:cs typeface="+mn-cs"/>
              </a:rPr>
              <a:t>Photo: Rob Coleman</a:t>
            </a:r>
            <a:endParaRPr kumimoji="0" sz="800" b="0" i="0" u="none" strike="noStrike" kern="1200" cap="none" spc="0" normalizeH="0" baseline="0" noProof="0">
              <a:ln>
                <a:noFill/>
              </a:ln>
              <a:solidFill>
                <a:srgbClr val="FFFFFF"/>
              </a:solidFill>
              <a:effectLst/>
              <a:uLnTx/>
              <a:uFillTx/>
              <a:latin typeface="Poppins"/>
              <a:ea typeface="+mn-ea"/>
              <a:cs typeface="+mn-cs"/>
            </a:endParaRPr>
          </a:p>
        </p:txBody>
      </p:sp>
      <p:sp>
        <p:nvSpPr>
          <p:cNvPr id="10" name="Google Shape;235;p38">
            <a:extLst>
              <a:ext uri="{FF2B5EF4-FFF2-40B4-BE49-F238E27FC236}">
                <a16:creationId xmlns:a16="http://schemas.microsoft.com/office/drawing/2014/main" id="{6B8738CF-C5A4-46BB-B29F-2021CFE63084}"/>
              </a:ext>
            </a:extLst>
          </p:cNvPr>
          <p:cNvSpPr txBox="1"/>
          <p:nvPr/>
        </p:nvSpPr>
        <p:spPr>
          <a:xfrm>
            <a:off x="10931205" y="6535594"/>
            <a:ext cx="2227800" cy="3078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00" b="0" i="0" u="none" strike="noStrike" kern="1200" cap="none" spc="0" normalizeH="0" baseline="0" noProof="0">
                <a:ln>
                  <a:noFill/>
                </a:ln>
                <a:solidFill>
                  <a:srgbClr val="FFFFFF"/>
                </a:solidFill>
                <a:effectLst/>
                <a:uLnTx/>
                <a:uFillTx/>
                <a:latin typeface="Poppins"/>
                <a:ea typeface="+mn-ea"/>
                <a:cs typeface="+mn-cs"/>
              </a:rPr>
              <a:t>Photo: Rob Coleman</a:t>
            </a:r>
            <a:endParaRPr kumimoji="0" sz="800" b="0" i="0" u="none" strike="noStrike" kern="1200" cap="none" spc="0" normalizeH="0" baseline="0" noProof="0">
              <a:ln>
                <a:noFill/>
              </a:ln>
              <a:solidFill>
                <a:srgbClr val="FFFFFF"/>
              </a:solidFill>
              <a:effectLst/>
              <a:uLnTx/>
              <a:uFillTx/>
              <a:latin typeface="Poppins"/>
              <a:ea typeface="+mn-ea"/>
              <a:cs typeface="+mn-cs"/>
            </a:endParaRPr>
          </a:p>
        </p:txBody>
      </p:sp>
      <p:pic>
        <p:nvPicPr>
          <p:cNvPr id="3" name="Picture 2">
            <a:extLst>
              <a:ext uri="{FF2B5EF4-FFF2-40B4-BE49-F238E27FC236}">
                <a16:creationId xmlns:a16="http://schemas.microsoft.com/office/drawing/2014/main" id="{317706A4-AE9C-B7A4-C427-14D78C66E8FF}"/>
              </a:ext>
            </a:extLst>
          </p:cNvPr>
          <p:cNvPicPr>
            <a:picLocks noChangeAspect="1"/>
          </p:cNvPicPr>
          <p:nvPr/>
        </p:nvPicPr>
        <p:blipFill>
          <a:blip r:embed="rId2"/>
          <a:stretch>
            <a:fillRect/>
          </a:stretch>
        </p:blipFill>
        <p:spPr>
          <a:xfrm>
            <a:off x="6153148" y="1703691"/>
            <a:ext cx="5527716" cy="3677933"/>
          </a:xfrm>
          <a:prstGeom prst="rect">
            <a:avLst/>
          </a:prstGeom>
        </p:spPr>
      </p:pic>
      <p:sp>
        <p:nvSpPr>
          <p:cNvPr id="4" name="Google Shape;171;p29">
            <a:extLst>
              <a:ext uri="{FF2B5EF4-FFF2-40B4-BE49-F238E27FC236}">
                <a16:creationId xmlns:a16="http://schemas.microsoft.com/office/drawing/2014/main" id="{7BDF2205-1358-E7CD-29A6-DFAD48992A0C}"/>
              </a:ext>
            </a:extLst>
          </p:cNvPr>
          <p:cNvSpPr txBox="1"/>
          <p:nvPr/>
        </p:nvSpPr>
        <p:spPr>
          <a:xfrm>
            <a:off x="10254959" y="5154309"/>
            <a:ext cx="1540200" cy="292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700" b="0" i="0" u="none" strike="noStrike" kern="1200" cap="none" spc="0" normalizeH="0" baseline="0" noProof="0" dirty="0">
                <a:ln>
                  <a:noFill/>
                </a:ln>
                <a:solidFill>
                  <a:srgbClr val="FFFFFF"/>
                </a:solidFill>
                <a:effectLst/>
                <a:uLnTx/>
                <a:uFillTx/>
                <a:latin typeface="Poppins"/>
                <a:ea typeface="+mn-ea"/>
                <a:cs typeface="+mn-cs"/>
              </a:rPr>
              <a:t>Photo: christaylorphoto.co.uk</a:t>
            </a:r>
            <a:endParaRPr kumimoji="0" sz="700" b="0" i="0" u="none" strike="noStrike" kern="1200" cap="none" spc="0" normalizeH="0" baseline="0" noProof="0" dirty="0">
              <a:ln>
                <a:noFill/>
              </a:ln>
              <a:solidFill>
                <a:srgbClr val="FFFFFF"/>
              </a:solidFill>
              <a:effectLst/>
              <a:uLnTx/>
              <a:uFillTx/>
              <a:latin typeface="Poppins"/>
              <a:ea typeface="+mn-ea"/>
              <a:cs typeface="+mn-cs"/>
            </a:endParaRPr>
          </a:p>
        </p:txBody>
      </p:sp>
    </p:spTree>
    <p:extLst>
      <p:ext uri="{BB962C8B-B14F-4D97-AF65-F5344CB8AC3E}">
        <p14:creationId xmlns:p14="http://schemas.microsoft.com/office/powerpoint/2010/main" val="3146929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9;p17">
            <a:extLst>
              <a:ext uri="{FF2B5EF4-FFF2-40B4-BE49-F238E27FC236}">
                <a16:creationId xmlns:a16="http://schemas.microsoft.com/office/drawing/2014/main" id="{1DC1AF20-F954-424E-BA04-1106D61AD6AE}"/>
              </a:ext>
            </a:extLst>
          </p:cNvPr>
          <p:cNvPicPr preferRelativeResize="0"/>
          <p:nvPr/>
        </p:nvPicPr>
        <p:blipFill>
          <a:blip r:embed="rId2">
            <a:alphaModFix/>
          </a:blip>
          <a:stretch>
            <a:fillRect/>
          </a:stretch>
        </p:blipFill>
        <p:spPr>
          <a:xfrm>
            <a:off x="6410179" y="1371606"/>
            <a:ext cx="5448886" cy="4312995"/>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2" y="1966180"/>
            <a:ext cx="5448887" cy="1107319"/>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Oil, gas and windfarm development</a:t>
            </a:r>
          </a:p>
        </p:txBody>
      </p:sp>
      <p:sp>
        <p:nvSpPr>
          <p:cNvPr id="7" name="Google Shape;54;p13">
            <a:extLst>
              <a:ext uri="{FF2B5EF4-FFF2-40B4-BE49-F238E27FC236}">
                <a16:creationId xmlns:a16="http://schemas.microsoft.com/office/drawing/2014/main" id="{0AA4486B-507C-4B9D-8913-05EF4E53E460}"/>
              </a:ext>
            </a:extLst>
          </p:cNvPr>
          <p:cNvSpPr txBox="1">
            <a:spLocks/>
          </p:cNvSpPr>
          <p:nvPr/>
        </p:nvSpPr>
        <p:spPr>
          <a:xfrm>
            <a:off x="647109" y="2983497"/>
            <a:ext cx="5134714" cy="2575092"/>
          </a:xfrm>
          <a:prstGeom prst="rect">
            <a:avLst/>
          </a:prstGeom>
        </p:spPr>
        <p:txBody>
          <a:bodyPr spcFirstLastPara="1" wrap="square" lIns="91425" tIns="91425" rIns="91425" bIns="91425" numCol="1" spcCol="180000"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1800" dirty="0">
                <a:solidFill>
                  <a:schemeClr val="dk1"/>
                </a:solidFill>
              </a:rPr>
              <a:t>The MCZ designation means extra considerations need to be made before permission is granted for development within the area. </a:t>
            </a:r>
          </a:p>
          <a:p>
            <a:pPr marL="0" indent="0">
              <a:spcBef>
                <a:spcPts val="1200"/>
              </a:spcBef>
              <a:buFont typeface="Arial" panose="020B0604020202020204" pitchFamily="34" charset="0"/>
              <a:buNone/>
            </a:pPr>
            <a:r>
              <a:rPr lang="en-GB" sz="1800" dirty="0">
                <a:solidFill>
                  <a:schemeClr val="dk1"/>
                </a:solidFill>
              </a:rPr>
              <a:t>A new wind farm altered its planned cable route to avoid the MCZ.</a:t>
            </a:r>
          </a:p>
        </p:txBody>
      </p:sp>
    </p:spTree>
    <p:extLst>
      <p:ext uri="{BB962C8B-B14F-4D97-AF65-F5344CB8AC3E}">
        <p14:creationId xmlns:p14="http://schemas.microsoft.com/office/powerpoint/2010/main" val="2904835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2" y="2238282"/>
            <a:ext cx="5448887" cy="1107319"/>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Beach cleans</a:t>
            </a:r>
          </a:p>
        </p:txBody>
      </p:sp>
      <p:sp>
        <p:nvSpPr>
          <p:cNvPr id="7" name="Google Shape;54;p13">
            <a:extLst>
              <a:ext uri="{FF2B5EF4-FFF2-40B4-BE49-F238E27FC236}">
                <a16:creationId xmlns:a16="http://schemas.microsoft.com/office/drawing/2014/main" id="{0AA4486B-507C-4B9D-8913-05EF4E53E460}"/>
              </a:ext>
            </a:extLst>
          </p:cNvPr>
          <p:cNvSpPr txBox="1">
            <a:spLocks/>
          </p:cNvSpPr>
          <p:nvPr/>
        </p:nvSpPr>
        <p:spPr>
          <a:xfrm>
            <a:off x="647109" y="2875767"/>
            <a:ext cx="5134714" cy="2005721"/>
          </a:xfrm>
          <a:prstGeom prst="rect">
            <a:avLst/>
          </a:prstGeom>
        </p:spPr>
        <p:txBody>
          <a:bodyPr spcFirstLastPara="1" wrap="square" lIns="91425" tIns="91425" rIns="91425" bIns="91425" numCol="1" spcCol="180000"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1800" dirty="0">
                <a:solidFill>
                  <a:schemeClr val="dk1"/>
                </a:solidFill>
              </a:rPr>
              <a:t>Litter is sometimes dropped by visitors or fishing gear can get lost. This can cause a problems for wildlife, particularly with plastics. </a:t>
            </a:r>
          </a:p>
          <a:p>
            <a:pPr marL="0" indent="0">
              <a:spcBef>
                <a:spcPts val="1200"/>
              </a:spcBef>
              <a:buFont typeface="Arial" panose="020B0604020202020204" pitchFamily="34" charset="0"/>
              <a:buNone/>
            </a:pPr>
            <a:r>
              <a:rPr lang="en-GB" sz="1800" dirty="0">
                <a:solidFill>
                  <a:schemeClr val="dk1"/>
                </a:solidFill>
              </a:rPr>
              <a:t>People volunteer at beach cleans to collect rubbish to keep it out of the sea. </a:t>
            </a:r>
          </a:p>
        </p:txBody>
      </p:sp>
      <p:pic>
        <p:nvPicPr>
          <p:cNvPr id="8" name="Google Shape;103;p19">
            <a:extLst>
              <a:ext uri="{FF2B5EF4-FFF2-40B4-BE49-F238E27FC236}">
                <a16:creationId xmlns:a16="http://schemas.microsoft.com/office/drawing/2014/main" id="{202CBCC8-AEB3-4431-80B4-BFAD7A7C72CF}"/>
              </a:ext>
            </a:extLst>
          </p:cNvPr>
          <p:cNvPicPr preferRelativeResize="0"/>
          <p:nvPr/>
        </p:nvPicPr>
        <p:blipFill rotWithShape="1">
          <a:blip r:embed="rId2">
            <a:alphaModFix/>
          </a:blip>
          <a:srcRect l="12975" r="20359"/>
          <a:stretch/>
        </p:blipFill>
        <p:spPr>
          <a:xfrm>
            <a:off x="6095999" y="0"/>
            <a:ext cx="6096001" cy="6858000"/>
          </a:xfrm>
          <a:prstGeom prst="rect">
            <a:avLst/>
          </a:prstGeom>
          <a:noFill/>
          <a:ln>
            <a:noFill/>
          </a:ln>
        </p:spPr>
      </p:pic>
      <p:sp>
        <p:nvSpPr>
          <p:cNvPr id="9" name="Google Shape;104;p19">
            <a:extLst>
              <a:ext uri="{FF2B5EF4-FFF2-40B4-BE49-F238E27FC236}">
                <a16:creationId xmlns:a16="http://schemas.microsoft.com/office/drawing/2014/main" id="{19399DA6-B1F2-4BD3-8B6E-2EC72D3D42F1}"/>
              </a:ext>
            </a:extLst>
          </p:cNvPr>
          <p:cNvSpPr txBox="1"/>
          <p:nvPr/>
        </p:nvSpPr>
        <p:spPr>
          <a:xfrm>
            <a:off x="10931205" y="6550200"/>
            <a:ext cx="2227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rPr>
              <a:t>Photo: Rob Coleman</a:t>
            </a:r>
            <a:endParaRPr sz="800">
              <a:solidFill>
                <a:schemeClr val="lt1"/>
              </a:solidFill>
            </a:endParaRPr>
          </a:p>
        </p:txBody>
      </p:sp>
    </p:spTree>
    <p:extLst>
      <p:ext uri="{BB962C8B-B14F-4D97-AF65-F5344CB8AC3E}">
        <p14:creationId xmlns:p14="http://schemas.microsoft.com/office/powerpoint/2010/main" val="326047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981368" y="1867725"/>
            <a:ext cx="9670922" cy="3122549"/>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GB" b="1" dirty="0">
                <a:solidFill>
                  <a:schemeClr val="accent1"/>
                </a:solidFill>
              </a:rPr>
              <a:t>Summary</a:t>
            </a:r>
            <a:endParaRPr lang="en-GB" sz="1800" dirty="0">
              <a:solidFill>
                <a:schemeClr val="tx2"/>
              </a:solidFill>
            </a:endParaRPr>
          </a:p>
          <a:p>
            <a:pPr>
              <a:spcBef>
                <a:spcPts val="0"/>
              </a:spcBef>
              <a:spcAft>
                <a:spcPts val="1200"/>
              </a:spcAft>
            </a:pPr>
            <a:r>
              <a:rPr lang="en-GB" sz="2000" dirty="0">
                <a:solidFill>
                  <a:schemeClr val="tx2"/>
                </a:solidFill>
              </a:rPr>
              <a:t>Cromer Shoal Chalk Beds Marine Conservation Zone is a special place. </a:t>
            </a:r>
          </a:p>
          <a:p>
            <a:pPr>
              <a:spcBef>
                <a:spcPts val="0"/>
              </a:spcBef>
              <a:spcAft>
                <a:spcPts val="1200"/>
              </a:spcAft>
            </a:pPr>
            <a:r>
              <a:rPr lang="en-GB" sz="2000" dirty="0">
                <a:solidFill>
                  <a:schemeClr val="tx2"/>
                </a:solidFill>
              </a:rPr>
              <a:t>The chalk on the seabed provides a special habitat for lots of wildlife. </a:t>
            </a:r>
          </a:p>
          <a:p>
            <a:pPr>
              <a:spcBef>
                <a:spcPts val="0"/>
              </a:spcBef>
              <a:spcAft>
                <a:spcPts val="1200"/>
              </a:spcAft>
            </a:pPr>
            <a:r>
              <a:rPr lang="en-GB" sz="2000" dirty="0">
                <a:solidFill>
                  <a:schemeClr val="tx2"/>
                </a:solidFill>
              </a:rPr>
              <a:t>Fishing is an important industry in the area.</a:t>
            </a:r>
          </a:p>
          <a:p>
            <a:pPr>
              <a:spcBef>
                <a:spcPts val="0"/>
              </a:spcBef>
              <a:spcAft>
                <a:spcPts val="1200"/>
              </a:spcAft>
            </a:pPr>
            <a:r>
              <a:rPr lang="en-GB" sz="2000" dirty="0">
                <a:solidFill>
                  <a:schemeClr val="tx2"/>
                </a:solidFill>
              </a:rPr>
              <a:t>Humans need to make sure they do not damage or harm this place and its wildlife.</a:t>
            </a:r>
          </a:p>
        </p:txBody>
      </p:sp>
    </p:spTree>
    <p:extLst>
      <p:ext uri="{BB962C8B-B14F-4D97-AF65-F5344CB8AC3E}">
        <p14:creationId xmlns:p14="http://schemas.microsoft.com/office/powerpoint/2010/main" val="311713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7;p15">
            <a:extLst>
              <a:ext uri="{FF2B5EF4-FFF2-40B4-BE49-F238E27FC236}">
                <a16:creationId xmlns:a16="http://schemas.microsoft.com/office/drawing/2014/main" id="{78315979-14BF-4367-802D-70D7F095D0B7}"/>
              </a:ext>
            </a:extLst>
          </p:cNvPr>
          <p:cNvPicPr preferRelativeResize="0"/>
          <p:nvPr/>
        </p:nvPicPr>
        <p:blipFill>
          <a:blip r:embed="rId2">
            <a:alphaModFix/>
          </a:blip>
          <a:stretch>
            <a:fillRect/>
          </a:stretch>
        </p:blipFill>
        <p:spPr>
          <a:xfrm>
            <a:off x="6410179" y="1329398"/>
            <a:ext cx="5448886" cy="4238029"/>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1516767"/>
            <a:ext cx="5448887" cy="3979158"/>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u="sng" dirty="0">
                <a:solidFill>
                  <a:schemeClr val="accent1"/>
                </a:solidFill>
              </a:rPr>
              <a:t>Cromer Shoal</a:t>
            </a:r>
            <a:r>
              <a:rPr lang="en-GB" sz="2600" b="1" dirty="0">
                <a:solidFill>
                  <a:schemeClr val="accent1"/>
                </a:solidFill>
              </a:rPr>
              <a:t> Chalk Beds</a:t>
            </a:r>
          </a:p>
          <a:p>
            <a:pPr marL="0" indent="0">
              <a:spcBef>
                <a:spcPts val="0"/>
              </a:spcBef>
              <a:buFont typeface="Arial" panose="020B0604020202020204" pitchFamily="34" charset="0"/>
              <a:buNone/>
            </a:pPr>
            <a:r>
              <a:rPr lang="en-GB" sz="2600" b="1" dirty="0">
                <a:solidFill>
                  <a:schemeClr val="accent1"/>
                </a:solidFill>
              </a:rPr>
              <a:t>Marine Conservation Zone</a:t>
            </a:r>
          </a:p>
          <a:p>
            <a:pPr marL="0" indent="0">
              <a:spcBef>
                <a:spcPts val="0"/>
              </a:spcBef>
              <a:buFont typeface="Arial" panose="020B0604020202020204" pitchFamily="34" charset="0"/>
              <a:buNone/>
            </a:pPr>
            <a:endParaRPr lang="en-GB" sz="2300" dirty="0">
              <a:solidFill>
                <a:schemeClr val="tx2"/>
              </a:solidFill>
            </a:endParaRPr>
          </a:p>
          <a:p>
            <a:pPr marL="0" indent="0">
              <a:spcBef>
                <a:spcPts val="0"/>
              </a:spcBef>
              <a:buFont typeface="Arial" panose="020B0604020202020204" pitchFamily="34" charset="0"/>
              <a:buNone/>
            </a:pPr>
            <a:r>
              <a:rPr lang="en-GB" sz="2000" dirty="0">
                <a:solidFill>
                  <a:schemeClr val="tx2"/>
                </a:solidFill>
              </a:rPr>
              <a:t>A shoal is a </a:t>
            </a:r>
            <a:r>
              <a:rPr lang="en-GB" sz="2000" b="1" dirty="0">
                <a:solidFill>
                  <a:schemeClr val="tx2"/>
                </a:solidFill>
              </a:rPr>
              <a:t>shallow area of sea</a:t>
            </a:r>
            <a:r>
              <a:rPr lang="en-GB" sz="2000" dirty="0">
                <a:solidFill>
                  <a:schemeClr val="tx2"/>
                </a:solidFill>
              </a:rPr>
              <a:t>.</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Can you see the different shades of </a:t>
            </a:r>
            <a:r>
              <a:rPr lang="en-GB" sz="2000" b="1" dirty="0">
                <a:solidFill>
                  <a:srgbClr val="2879B9"/>
                </a:solidFill>
              </a:rPr>
              <a:t>blue</a:t>
            </a:r>
            <a:r>
              <a:rPr lang="en-GB" sz="2000" dirty="0">
                <a:solidFill>
                  <a:schemeClr val="tx2"/>
                </a:solidFill>
              </a:rPr>
              <a:t> on the map?</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The pale parts on the map are shallow. </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Cromer Shoal is the shallow area of sea near Cromer.</a:t>
            </a:r>
          </a:p>
        </p:txBody>
      </p:sp>
    </p:spTree>
    <p:extLst>
      <p:ext uri="{BB962C8B-B14F-4D97-AF65-F5344CB8AC3E}">
        <p14:creationId xmlns:p14="http://schemas.microsoft.com/office/powerpoint/2010/main" val="334801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84;p17">
            <a:extLst>
              <a:ext uri="{FF2B5EF4-FFF2-40B4-BE49-F238E27FC236}">
                <a16:creationId xmlns:a16="http://schemas.microsoft.com/office/drawing/2014/main" id="{1435F99F-9C4F-42C8-AB22-B903EE53DBF6}"/>
              </a:ext>
            </a:extLst>
          </p:cNvPr>
          <p:cNvPicPr preferRelativeResize="0"/>
          <p:nvPr/>
        </p:nvPicPr>
        <p:blipFill rotWithShape="1">
          <a:blip r:embed="rId2">
            <a:alphaModFix/>
          </a:blip>
          <a:srcRect l="10054" r="23735"/>
          <a:stretch/>
        </p:blipFill>
        <p:spPr>
          <a:xfrm>
            <a:off x="6096000" y="4060"/>
            <a:ext cx="6096000" cy="6853940"/>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18539" y="1272516"/>
            <a:ext cx="5031792" cy="4575833"/>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Cromer Shoal </a:t>
            </a:r>
            <a:r>
              <a:rPr lang="en-GB" sz="2600" b="1" u="sng" dirty="0">
                <a:solidFill>
                  <a:schemeClr val="accent1"/>
                </a:solidFill>
              </a:rPr>
              <a:t>Chalk Beds</a:t>
            </a:r>
          </a:p>
          <a:p>
            <a:pPr marL="0" indent="0">
              <a:spcBef>
                <a:spcPts val="0"/>
              </a:spcBef>
              <a:buFont typeface="Arial" panose="020B0604020202020204" pitchFamily="34" charset="0"/>
              <a:buNone/>
            </a:pPr>
            <a:r>
              <a:rPr lang="en-GB" sz="2600" b="1" dirty="0">
                <a:solidFill>
                  <a:schemeClr val="accent1"/>
                </a:solidFill>
              </a:rPr>
              <a:t>Marine Conservation Zone</a:t>
            </a:r>
            <a:endParaRPr lang="en-GB" sz="2300" dirty="0">
              <a:solidFill>
                <a:schemeClr val="tx2"/>
              </a:solidFill>
            </a:endParaRP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Chalk is a </a:t>
            </a:r>
            <a:r>
              <a:rPr lang="en-GB" sz="2000" b="1" dirty="0">
                <a:solidFill>
                  <a:schemeClr val="tx2"/>
                </a:solidFill>
              </a:rPr>
              <a:t>fragile, white rock</a:t>
            </a:r>
            <a:r>
              <a:rPr lang="en-GB" sz="2000" dirty="0">
                <a:solidFill>
                  <a:schemeClr val="tx2"/>
                </a:solidFill>
              </a:rPr>
              <a:t>.</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This refers to the sea</a:t>
            </a:r>
            <a:r>
              <a:rPr lang="en-GB" sz="2000" b="1" dirty="0">
                <a:solidFill>
                  <a:schemeClr val="tx2"/>
                </a:solidFill>
              </a:rPr>
              <a:t>bed</a:t>
            </a:r>
            <a:r>
              <a:rPr lang="en-GB" sz="2000" dirty="0">
                <a:solidFill>
                  <a:schemeClr val="tx2"/>
                </a:solidFill>
              </a:rPr>
              <a:t> or </a:t>
            </a:r>
            <a:r>
              <a:rPr lang="en-GB" sz="2000" b="1" dirty="0">
                <a:solidFill>
                  <a:schemeClr val="tx2"/>
                </a:solidFill>
              </a:rPr>
              <a:t>sea floor </a:t>
            </a:r>
            <a:r>
              <a:rPr lang="en-GB" sz="2000" dirty="0">
                <a:solidFill>
                  <a:schemeClr val="tx2"/>
                </a:solidFill>
              </a:rPr>
              <a:t>that is made of chalk. </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None/>
            </a:pPr>
            <a:r>
              <a:rPr lang="en-GB" sz="2000" dirty="0">
                <a:solidFill>
                  <a:schemeClr val="tx2"/>
                </a:solidFill>
              </a:rPr>
              <a:t>It is Europe’s largest chalk reef.</a:t>
            </a:r>
          </a:p>
          <a:p>
            <a:pPr marL="0" indent="0">
              <a:spcBef>
                <a:spcPts val="0"/>
              </a:spcBef>
              <a:buNone/>
            </a:pPr>
            <a:endParaRPr lang="en-GB" sz="2000" dirty="0">
              <a:solidFill>
                <a:schemeClr val="tx2"/>
              </a:solidFill>
            </a:endParaRPr>
          </a:p>
          <a:p>
            <a:pPr marL="0" indent="0">
              <a:spcBef>
                <a:spcPts val="0"/>
              </a:spcBef>
              <a:buNone/>
            </a:pPr>
            <a:r>
              <a:rPr lang="en-GB" sz="2000" dirty="0">
                <a:solidFill>
                  <a:schemeClr val="tx2"/>
                </a:solidFill>
              </a:rPr>
              <a:t>There is a mixture of chalk, other rocks, peat, clay and sand in the MCZ.</a:t>
            </a:r>
          </a:p>
        </p:txBody>
      </p:sp>
      <p:sp>
        <p:nvSpPr>
          <p:cNvPr id="6" name="Google Shape;77;p16">
            <a:extLst>
              <a:ext uri="{FF2B5EF4-FFF2-40B4-BE49-F238E27FC236}">
                <a16:creationId xmlns:a16="http://schemas.microsoft.com/office/drawing/2014/main" id="{24EB4A70-C5FA-45E2-B96F-A5D39C20BB55}"/>
              </a:ext>
            </a:extLst>
          </p:cNvPr>
          <p:cNvSpPr txBox="1"/>
          <p:nvPr/>
        </p:nvSpPr>
        <p:spPr>
          <a:xfrm>
            <a:off x="10871381" y="160675"/>
            <a:ext cx="2887742"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lt1"/>
                </a:solidFill>
              </a:rPr>
              <a:t>Photo:  Paul Naylor</a:t>
            </a:r>
            <a:endParaRPr sz="800" dirty="0">
              <a:solidFill>
                <a:schemeClr val="lt1"/>
              </a:solidFill>
            </a:endParaRPr>
          </a:p>
        </p:txBody>
      </p:sp>
    </p:spTree>
    <p:extLst>
      <p:ext uri="{BB962C8B-B14F-4D97-AF65-F5344CB8AC3E}">
        <p14:creationId xmlns:p14="http://schemas.microsoft.com/office/powerpoint/2010/main" val="76162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2246354"/>
            <a:ext cx="5448887" cy="2424118"/>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Cromer Shoal Chalk Beds</a:t>
            </a:r>
          </a:p>
          <a:p>
            <a:pPr marL="0" indent="0">
              <a:spcBef>
                <a:spcPts val="0"/>
              </a:spcBef>
              <a:buFont typeface="Arial" panose="020B0604020202020204" pitchFamily="34" charset="0"/>
              <a:buNone/>
            </a:pPr>
            <a:r>
              <a:rPr lang="en-GB" sz="2600" b="1" u="sng" dirty="0">
                <a:solidFill>
                  <a:schemeClr val="accent1"/>
                </a:solidFill>
              </a:rPr>
              <a:t>Marine Conservation</a:t>
            </a:r>
            <a:r>
              <a:rPr lang="en-GB" sz="2600" b="1" dirty="0">
                <a:solidFill>
                  <a:schemeClr val="accent1"/>
                </a:solidFill>
              </a:rPr>
              <a:t> Zone</a:t>
            </a:r>
            <a:endParaRPr lang="en-GB" sz="1800"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b="1" dirty="0">
                <a:solidFill>
                  <a:schemeClr val="tx2"/>
                </a:solidFill>
              </a:rPr>
              <a:t>Marine: </a:t>
            </a:r>
            <a:r>
              <a:rPr lang="en-GB" sz="2000" dirty="0">
                <a:solidFill>
                  <a:schemeClr val="tx2"/>
                </a:solidFill>
              </a:rPr>
              <a:t>relating to the sea.</a:t>
            </a:r>
          </a:p>
          <a:p>
            <a:pPr marL="0" indent="0">
              <a:spcBef>
                <a:spcPts val="0"/>
              </a:spcBef>
              <a:buFont typeface="Arial" panose="020B0604020202020204" pitchFamily="34" charset="0"/>
              <a:buNone/>
            </a:pPr>
            <a:endParaRPr lang="en-GB" sz="2000" b="1" dirty="0">
              <a:solidFill>
                <a:schemeClr val="tx2"/>
              </a:solidFill>
            </a:endParaRPr>
          </a:p>
          <a:p>
            <a:pPr marL="0" indent="0">
              <a:spcBef>
                <a:spcPts val="0"/>
              </a:spcBef>
              <a:buFont typeface="Arial" panose="020B0604020202020204" pitchFamily="34" charset="0"/>
              <a:buNone/>
            </a:pPr>
            <a:r>
              <a:rPr lang="en-GB" sz="2000" b="1" dirty="0">
                <a:solidFill>
                  <a:schemeClr val="tx2"/>
                </a:solidFill>
              </a:rPr>
              <a:t>Conservation: </a:t>
            </a:r>
            <a:r>
              <a:rPr lang="en-GB" sz="2000" dirty="0">
                <a:solidFill>
                  <a:schemeClr val="tx2"/>
                </a:solidFill>
              </a:rPr>
              <a:t>To keep it from being changed or spoiled by human activity</a:t>
            </a:r>
          </a:p>
          <a:p>
            <a:pPr marL="0" indent="0">
              <a:spcBef>
                <a:spcPts val="0"/>
              </a:spcBef>
              <a:buFont typeface="Arial" panose="020B0604020202020204" pitchFamily="34" charset="0"/>
              <a:buNone/>
            </a:pPr>
            <a:endParaRPr lang="en-GB" sz="1800" dirty="0">
              <a:solidFill>
                <a:schemeClr val="tx2"/>
              </a:solidFill>
            </a:endParaRPr>
          </a:p>
        </p:txBody>
      </p:sp>
      <p:pic>
        <p:nvPicPr>
          <p:cNvPr id="5" name="Google Shape;81;p16">
            <a:extLst>
              <a:ext uri="{FF2B5EF4-FFF2-40B4-BE49-F238E27FC236}">
                <a16:creationId xmlns:a16="http://schemas.microsoft.com/office/drawing/2014/main" id="{908DFA91-86AC-4181-8156-5ECCE0DEA1EE}"/>
              </a:ext>
            </a:extLst>
          </p:cNvPr>
          <p:cNvPicPr preferRelativeResize="0"/>
          <p:nvPr/>
        </p:nvPicPr>
        <p:blipFill>
          <a:blip r:embed="rId2">
            <a:alphaModFix/>
          </a:blip>
          <a:stretch>
            <a:fillRect/>
          </a:stretch>
        </p:blipFill>
        <p:spPr>
          <a:xfrm>
            <a:off x="6410179" y="1578525"/>
            <a:ext cx="5448886" cy="3907869"/>
          </a:xfrm>
          <a:prstGeom prst="rect">
            <a:avLst/>
          </a:prstGeom>
          <a:noFill/>
          <a:ln>
            <a:noFill/>
          </a:ln>
        </p:spPr>
      </p:pic>
    </p:spTree>
    <p:extLst>
      <p:ext uri="{BB962C8B-B14F-4D97-AF65-F5344CB8AC3E}">
        <p14:creationId xmlns:p14="http://schemas.microsoft.com/office/powerpoint/2010/main" val="201736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2198227"/>
            <a:ext cx="5448887" cy="2590341"/>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Cromer Shoal Chalk Beds</a:t>
            </a:r>
          </a:p>
          <a:p>
            <a:pPr marL="0" indent="0">
              <a:spcBef>
                <a:spcPts val="0"/>
              </a:spcBef>
              <a:buFont typeface="Arial" panose="020B0604020202020204" pitchFamily="34" charset="0"/>
              <a:buNone/>
            </a:pPr>
            <a:r>
              <a:rPr lang="en-GB" sz="2600" b="1" dirty="0">
                <a:solidFill>
                  <a:schemeClr val="accent1"/>
                </a:solidFill>
              </a:rPr>
              <a:t>Marine Conservation </a:t>
            </a:r>
            <a:r>
              <a:rPr lang="en-GB" sz="2600" b="1" u="sng" dirty="0">
                <a:solidFill>
                  <a:schemeClr val="accent1"/>
                </a:solidFill>
              </a:rPr>
              <a:t>Zone</a:t>
            </a:r>
            <a:endParaRPr lang="en-GB" sz="1800" u="sng"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b="1" dirty="0">
                <a:solidFill>
                  <a:schemeClr val="tx2"/>
                </a:solidFill>
              </a:rPr>
              <a:t>Zone</a:t>
            </a:r>
            <a:r>
              <a:rPr lang="en-GB" sz="2000" dirty="0">
                <a:solidFill>
                  <a:schemeClr val="tx2"/>
                </a:solidFill>
              </a:rPr>
              <a:t>: An area with particular characteristics, purpose or use.</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In this case: </a:t>
            </a:r>
            <a:r>
              <a:rPr lang="en-GB" sz="2000" b="1" dirty="0">
                <a:solidFill>
                  <a:schemeClr val="tx2"/>
                </a:solidFill>
              </a:rPr>
              <a:t>the area where marine conservation happens.</a:t>
            </a:r>
          </a:p>
          <a:p>
            <a:pPr marL="0" indent="0">
              <a:spcBef>
                <a:spcPts val="0"/>
              </a:spcBef>
              <a:buFont typeface="Arial" panose="020B0604020202020204" pitchFamily="34" charset="0"/>
              <a:buNone/>
            </a:pPr>
            <a:endParaRPr lang="en-GB" sz="1800" dirty="0">
              <a:solidFill>
                <a:schemeClr val="tx2"/>
              </a:solidFill>
            </a:endParaRPr>
          </a:p>
        </p:txBody>
      </p:sp>
      <p:pic>
        <p:nvPicPr>
          <p:cNvPr id="5" name="Google Shape;81;p16">
            <a:extLst>
              <a:ext uri="{FF2B5EF4-FFF2-40B4-BE49-F238E27FC236}">
                <a16:creationId xmlns:a16="http://schemas.microsoft.com/office/drawing/2014/main" id="{908DFA91-86AC-4181-8156-5ECCE0DEA1EE}"/>
              </a:ext>
            </a:extLst>
          </p:cNvPr>
          <p:cNvPicPr preferRelativeResize="0"/>
          <p:nvPr/>
        </p:nvPicPr>
        <p:blipFill>
          <a:blip r:embed="rId2">
            <a:alphaModFix/>
          </a:blip>
          <a:stretch>
            <a:fillRect/>
          </a:stretch>
        </p:blipFill>
        <p:spPr>
          <a:xfrm>
            <a:off x="6410179" y="1578525"/>
            <a:ext cx="5448886" cy="3907869"/>
          </a:xfrm>
          <a:prstGeom prst="rect">
            <a:avLst/>
          </a:prstGeom>
          <a:noFill/>
          <a:ln>
            <a:noFill/>
          </a:ln>
        </p:spPr>
      </p:pic>
    </p:spTree>
    <p:extLst>
      <p:ext uri="{BB962C8B-B14F-4D97-AF65-F5344CB8AC3E}">
        <p14:creationId xmlns:p14="http://schemas.microsoft.com/office/powerpoint/2010/main" val="131762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8CD31-3135-52E6-F7DF-23D42C764723}"/>
              </a:ext>
            </a:extLst>
          </p:cNvPr>
          <p:cNvSpPr txBox="1"/>
          <p:nvPr/>
        </p:nvSpPr>
        <p:spPr>
          <a:xfrm>
            <a:off x="699281" y="2274838"/>
            <a:ext cx="1079343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B9B0"/>
                </a:solidFill>
                <a:effectLst/>
                <a:uLnTx/>
                <a:uFillTx/>
                <a:latin typeface="Poppins"/>
                <a:ea typeface="+mn-ea"/>
                <a:cs typeface="+mn-cs"/>
              </a:rPr>
              <a:t>Let’s find out a bit more about the </a:t>
            </a:r>
            <a:r>
              <a:rPr kumimoji="0" lang="en-GB" sz="4800" b="1" i="0" u="none" strike="noStrike" kern="1200" cap="none" spc="0" normalizeH="0" baseline="0" noProof="0" dirty="0">
                <a:ln>
                  <a:noFill/>
                </a:ln>
                <a:solidFill>
                  <a:schemeClr val="accent5"/>
                </a:solidFill>
                <a:effectLst/>
                <a:uLnTx/>
                <a:uFillTx/>
                <a:latin typeface="Poppins"/>
                <a:ea typeface="+mn-ea"/>
                <a:cs typeface="+mn-cs"/>
              </a:rPr>
              <a:t>Cromer Shoal Chalk Beds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solidFill>
                <a:effectLst/>
                <a:uLnTx/>
                <a:uFillTx/>
                <a:latin typeface="Poppins"/>
                <a:ea typeface="+mn-ea"/>
                <a:cs typeface="+mn-cs"/>
              </a:rPr>
              <a:t>Marine Conservation Zone</a:t>
            </a:r>
            <a:endParaRPr kumimoji="0" lang="en-GB" sz="3200" b="0" i="0" u="none" strike="noStrike" kern="1200" cap="none" spc="0" normalizeH="0" baseline="0" noProof="0" dirty="0">
              <a:ln>
                <a:noFill/>
              </a:ln>
              <a:solidFill>
                <a:schemeClr val="accent5"/>
              </a:solidFill>
              <a:effectLst/>
              <a:uLnTx/>
              <a:uFillTx/>
              <a:latin typeface="Poppins"/>
              <a:ea typeface="+mn-ea"/>
              <a:cs typeface="+mn-cs"/>
            </a:endParaRPr>
          </a:p>
        </p:txBody>
      </p:sp>
    </p:spTree>
    <p:extLst>
      <p:ext uri="{BB962C8B-B14F-4D97-AF65-F5344CB8AC3E}">
        <p14:creationId xmlns:p14="http://schemas.microsoft.com/office/powerpoint/2010/main" val="100839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1;p21">
            <a:extLst>
              <a:ext uri="{FF2B5EF4-FFF2-40B4-BE49-F238E27FC236}">
                <a16:creationId xmlns:a16="http://schemas.microsoft.com/office/drawing/2014/main" id="{A889A159-838D-4E65-96DA-4D1C26AD659A}"/>
              </a:ext>
            </a:extLst>
          </p:cNvPr>
          <p:cNvPicPr preferRelativeResize="0"/>
          <p:nvPr/>
        </p:nvPicPr>
        <p:blipFill>
          <a:blip r:embed="rId2">
            <a:alphaModFix/>
          </a:blip>
          <a:stretch>
            <a:fillRect/>
          </a:stretch>
        </p:blipFill>
        <p:spPr>
          <a:xfrm>
            <a:off x="6410179" y="747802"/>
            <a:ext cx="5448886" cy="5362396"/>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580438" y="1779628"/>
            <a:ext cx="5448887" cy="3478171"/>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Cromer Shoal Chalk Beds Marine Conservation Zone was designated in </a:t>
            </a:r>
            <a:r>
              <a:rPr lang="en-GB" sz="2000" b="1" dirty="0">
                <a:solidFill>
                  <a:schemeClr val="tx2"/>
                </a:solidFill>
              </a:rPr>
              <a:t>2016</a:t>
            </a:r>
            <a:r>
              <a:rPr lang="en-GB" sz="2000" dirty="0">
                <a:solidFill>
                  <a:schemeClr val="tx2"/>
                </a:solidFill>
              </a:rPr>
              <a:t>. </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This map shows the </a:t>
            </a:r>
            <a:r>
              <a:rPr lang="en-GB" sz="2000" b="1" dirty="0">
                <a:solidFill>
                  <a:schemeClr val="tx2"/>
                </a:solidFill>
              </a:rPr>
              <a:t>91</a:t>
            </a:r>
            <a:r>
              <a:rPr lang="en-GB" sz="2000" dirty="0">
                <a:solidFill>
                  <a:schemeClr val="tx2"/>
                </a:solidFill>
              </a:rPr>
              <a:t> Marine Conservation Zones.</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Can you spot the Cromer Shoal Chalk Beds MCZ?</a:t>
            </a:r>
          </a:p>
          <a:p>
            <a:pPr marL="0" indent="0">
              <a:spcBef>
                <a:spcPts val="0"/>
              </a:spcBef>
              <a:buFont typeface="Arial" panose="020B0604020202020204" pitchFamily="34" charset="0"/>
              <a:buNone/>
            </a:pPr>
            <a:endParaRPr lang="en-GB" sz="1800" dirty="0">
              <a:solidFill>
                <a:schemeClr val="tx2"/>
              </a:solidFill>
            </a:endParaRPr>
          </a:p>
        </p:txBody>
      </p:sp>
      <p:sp>
        <p:nvSpPr>
          <p:cNvPr id="6" name="Google Shape;112;p21">
            <a:extLst>
              <a:ext uri="{FF2B5EF4-FFF2-40B4-BE49-F238E27FC236}">
                <a16:creationId xmlns:a16="http://schemas.microsoft.com/office/drawing/2014/main" id="{315DEEF4-3149-4D03-B164-504C00795469}"/>
              </a:ext>
            </a:extLst>
          </p:cNvPr>
          <p:cNvSpPr txBox="1"/>
          <p:nvPr/>
        </p:nvSpPr>
        <p:spPr>
          <a:xfrm>
            <a:off x="6410178" y="6214497"/>
            <a:ext cx="5448885"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Taken from: </a:t>
            </a:r>
            <a:r>
              <a:rPr lang="en" sz="1000" u="sng">
                <a:solidFill>
                  <a:schemeClr val="hlink"/>
                </a:solidFill>
                <a:hlinkClick r:id="rId3"/>
              </a:rPr>
              <a:t>https://www.wildlifetrusts.org/marine-protected-areas/england</a:t>
            </a:r>
            <a:r>
              <a:rPr lang="en" sz="1000"/>
              <a:t> </a:t>
            </a:r>
            <a:endParaRPr sz="1000"/>
          </a:p>
        </p:txBody>
      </p:sp>
    </p:spTree>
    <p:extLst>
      <p:ext uri="{BB962C8B-B14F-4D97-AF65-F5344CB8AC3E}">
        <p14:creationId xmlns:p14="http://schemas.microsoft.com/office/powerpoint/2010/main" val="170283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2834439"/>
            <a:ext cx="5448887" cy="1954131"/>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It starts 200m off the beach and extends about 10km out.</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It covers over 300km².</a:t>
            </a:r>
          </a:p>
        </p:txBody>
      </p:sp>
      <p:pic>
        <p:nvPicPr>
          <p:cNvPr id="5" name="Google Shape;81;p16">
            <a:extLst>
              <a:ext uri="{FF2B5EF4-FFF2-40B4-BE49-F238E27FC236}">
                <a16:creationId xmlns:a16="http://schemas.microsoft.com/office/drawing/2014/main" id="{80695624-D2A3-4C16-98CC-84DA9C57BBA2}"/>
              </a:ext>
            </a:extLst>
          </p:cNvPr>
          <p:cNvPicPr preferRelativeResize="0"/>
          <p:nvPr/>
        </p:nvPicPr>
        <p:blipFill>
          <a:blip r:embed="rId2">
            <a:alphaModFix/>
          </a:blip>
          <a:stretch>
            <a:fillRect/>
          </a:stretch>
        </p:blipFill>
        <p:spPr>
          <a:xfrm>
            <a:off x="6410179" y="1480052"/>
            <a:ext cx="5448886" cy="3907869"/>
          </a:xfrm>
          <a:prstGeom prst="rect">
            <a:avLst/>
          </a:prstGeom>
          <a:noFill/>
          <a:ln>
            <a:noFill/>
          </a:ln>
        </p:spPr>
      </p:pic>
    </p:spTree>
    <p:extLst>
      <p:ext uri="{BB962C8B-B14F-4D97-AF65-F5344CB8AC3E}">
        <p14:creationId xmlns:p14="http://schemas.microsoft.com/office/powerpoint/2010/main" val="1184656237"/>
      </p:ext>
    </p:extLst>
  </p:cSld>
  <p:clrMapOvr>
    <a:masterClrMapping/>
  </p:clrMapOvr>
</p:sld>
</file>

<file path=ppt/theme/theme1.xml><?xml version="1.0" encoding="utf-8"?>
<a:theme xmlns:a="http://schemas.openxmlformats.org/drawingml/2006/main" name="Content_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D8DF586940345BCA1FE832507B89A" ma:contentTypeVersion="15" ma:contentTypeDescription="Create a new document." ma:contentTypeScope="" ma:versionID="9c4dad075fbb571b5e52fd06dfe11aa5">
  <xsd:schema xmlns:xsd="http://www.w3.org/2001/XMLSchema" xmlns:xs="http://www.w3.org/2001/XMLSchema" xmlns:p="http://schemas.microsoft.com/office/2006/metadata/properties" xmlns:ns2="2e7939e8-d9bd-4197-b5ca-ef6e1ff1327b" xmlns:ns3="5f3fbcf9-7929-4669-aee0-273ea4de79ac" targetNamespace="http://schemas.microsoft.com/office/2006/metadata/properties" ma:root="true" ma:fieldsID="39a47eab18549ed710174bddad15a830" ns2:_="" ns3:_="">
    <xsd:import namespace="2e7939e8-d9bd-4197-b5ca-ef6e1ff1327b"/>
    <xsd:import namespace="5f3fbcf9-7929-4669-aee0-273ea4de79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939e8-d9bd-4197-b5ca-ef6e1ff13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1400c39-6263-44eb-9109-7e6cd594168c"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3fbcf9-7929-4669-aee0-273ea4de79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25e7ad-d1b0-4b24-aadf-44e0f6c8fd61}" ma:internalName="TaxCatchAll" ma:showField="CatchAllData" ma:web="5f3fbcf9-7929-4669-aee0-273ea4de79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7939e8-d9bd-4197-b5ca-ef6e1ff1327b">
      <Terms xmlns="http://schemas.microsoft.com/office/infopath/2007/PartnerControls"/>
    </lcf76f155ced4ddcb4097134ff3c332f>
    <TaxCatchAll xmlns="5f3fbcf9-7929-4669-aee0-273ea4de79ac" xsi:nil="true"/>
    <MediaLengthInSeconds xmlns="2e7939e8-d9bd-4197-b5ca-ef6e1ff1327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421404-926B-4398-88A8-361CF6D79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939e8-d9bd-4197-b5ca-ef6e1ff1327b"/>
    <ds:schemaRef ds:uri="5f3fbcf9-7929-4669-aee0-273ea4de79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91066-377E-4B3D-A351-1A87A698FDB8}">
  <ds:schemaRefs>
    <ds:schemaRef ds:uri="476384d9-2b43-4f92-882d-ae7ebe513151"/>
    <ds:schemaRef ds:uri="http://purl.org/dc/terms/"/>
    <ds:schemaRef ds:uri="http://purl.org/dc/dcmitype/"/>
    <ds:schemaRef ds:uri="http://purl.org/dc/elements/1.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d68f711c-a538-410d-8e53-76f8270e1028"/>
    <ds:schemaRef ds:uri="2e7939e8-d9bd-4197-b5ca-ef6e1ff1327b"/>
    <ds:schemaRef ds:uri="5f3fbcf9-7929-4669-aee0-273ea4de79ac"/>
  </ds:schemaRefs>
</ds:datastoreItem>
</file>

<file path=customXml/itemProps3.xml><?xml version="1.0" encoding="utf-8"?>
<ds:datastoreItem xmlns:ds="http://schemas.openxmlformats.org/officeDocument/2006/customXml" ds:itemID="{104881CC-352E-4387-96F8-747F9BF8A4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19868</TotalTime>
  <Words>963</Words>
  <Application>Microsoft Office PowerPoint</Application>
  <PresentationFormat>Widescreen</PresentationFormat>
  <Paragraphs>122</Paragraphs>
  <Slides>26</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Poppins</vt:lpstr>
      <vt:lpstr>Poppins ExtraBold</vt:lpstr>
      <vt:lpstr>Content_Slides</vt:lpstr>
      <vt:lpstr>Blank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 am here</dc:title>
  <dc:creator>Josh Brooks</dc:creator>
  <cp:lastModifiedBy>Mary Hayman</cp:lastModifiedBy>
  <cp:revision>42</cp:revision>
  <dcterms:created xsi:type="dcterms:W3CDTF">2021-04-23T08:38:01Z</dcterms:created>
  <dcterms:modified xsi:type="dcterms:W3CDTF">2023-07-24T13:24:18Z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0x0101002F5D8DF586940345BCA1FE832507B89A</vt:lpwstr>
  </property>
  <property fmtid="{D5CDD505-2E9C-101B-9397-08002B2CF9AE}" pid="3" name="MediaServiceImageTags">
    <vt:lpwstr/>
  </property>
  <property fmtid="{D5CDD505-2E9C-101B-9397-08002B2CF9AE}" pid="4" name="Order">
    <vt:lpwstr>4445600.00000000</vt:lpwstr>
  </property>
  <property fmtid="{D5CDD505-2E9C-101B-9397-08002B2CF9AE}" pid="5" name="xd_Signature">
    <vt:lpwstr/>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